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handoutMasterIdLst>
    <p:handoutMasterId r:id="rId11"/>
  </p:handoutMasterIdLst>
  <p:sldIdLst>
    <p:sldId id="256" r:id="rId2"/>
    <p:sldId id="274" r:id="rId3"/>
    <p:sldId id="262" r:id="rId4"/>
    <p:sldId id="259" r:id="rId5"/>
    <p:sldId id="270" r:id="rId6"/>
    <p:sldId id="271" r:id="rId7"/>
    <p:sldId id="268" r:id="rId8"/>
    <p:sldId id="273" r:id="rId9"/>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p:restoredTop sz="67119" autoAdjust="0"/>
  </p:normalViewPr>
  <p:slideViewPr>
    <p:cSldViewPr>
      <p:cViewPr varScale="1">
        <p:scale>
          <a:sx n="75" d="100"/>
          <a:sy n="75" d="100"/>
        </p:scale>
        <p:origin x="2704"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CECEBB-FF56-224E-BE5E-CFAD7D5EAA4D}" type="datetimeFigureOut">
              <a:rPr lang="en-GB" smtClean="0"/>
              <a:t>31/10/2016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976412-A592-7C4C-A9F2-369C5536B811}" type="slidenum">
              <a:rPr lang="en-GB" smtClean="0"/>
              <a:t>‹#›</a:t>
            </a:fld>
            <a:endParaRPr lang="en-GB"/>
          </a:p>
        </p:txBody>
      </p:sp>
    </p:spTree>
    <p:extLst>
      <p:ext uri="{BB962C8B-B14F-4D97-AF65-F5344CB8AC3E}">
        <p14:creationId xmlns:p14="http://schemas.microsoft.com/office/powerpoint/2010/main" val="1915418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2625"/>
            <a:ext cx="5956300" cy="4467225"/>
          </a:xfrm>
        </p:spPr>
      </p:sp>
      <p:sp>
        <p:nvSpPr>
          <p:cNvPr id="3" name="Notes Placeholder 2"/>
          <p:cNvSpPr>
            <a:spLocks noGrp="1"/>
          </p:cNvSpPr>
          <p:nvPr>
            <p:ph type="body" idx="1"/>
          </p:nvPr>
        </p:nvSpPr>
        <p:spPr/>
        <p:txBody>
          <a:bodyPr>
            <a:normAutofit fontScale="47500" lnSpcReduction="20000"/>
          </a:bodyPr>
          <a:lstStyle/>
          <a:p>
            <a:r>
              <a:rPr lang="en-AU" dirty="0"/>
              <a:t>The FDA AHT surveyed</a:t>
            </a:r>
            <a:r>
              <a:rPr lang="en-AU" baseline="0" dirty="0"/>
              <a:t> current developments and priorities from a range of agency contributions and confirmed that there are both challenges in the operating environment and opportunities.</a:t>
            </a:r>
          </a:p>
          <a:p>
            <a:endParaRPr lang="en-AU" dirty="0"/>
          </a:p>
          <a:p>
            <a:r>
              <a:rPr lang="en-AU" dirty="0"/>
              <a:t>Of particular note in the current development and</a:t>
            </a:r>
            <a:r>
              <a:rPr lang="en-AU" baseline="0" dirty="0"/>
              <a:t> priorities as it relates to CEOS as a community that recognises the need for coordination:</a:t>
            </a:r>
            <a:endParaRPr lang="en-AU" dirty="0"/>
          </a:p>
          <a:p>
            <a:r>
              <a:rPr lang="en-AU" dirty="0"/>
              <a:t>+</a:t>
            </a:r>
            <a:r>
              <a:rPr lang="en-AU" baseline="0" dirty="0"/>
              <a:t> Strong investment driven directive to </a:t>
            </a:r>
            <a:r>
              <a:rPr lang="en-AU" dirty="0"/>
              <a:t>Maximise the value of EO – Industry</a:t>
            </a:r>
            <a:r>
              <a:rPr lang="en-AU" baseline="0" dirty="0"/>
              <a:t>/economic benefit</a:t>
            </a:r>
          </a:p>
          <a:p>
            <a:r>
              <a:rPr lang="en-AU" baseline="0" dirty="0"/>
              <a:t>+ Contribution to Global initiatives – interoperate and integrate (analysis)</a:t>
            </a:r>
          </a:p>
          <a:p>
            <a:r>
              <a:rPr lang="en-AU" baseline="0" dirty="0"/>
              <a:t>+ Engagement with Developing countries – access to data and analysis</a:t>
            </a:r>
            <a:endParaRPr lang="en-AU" dirty="0"/>
          </a:p>
          <a:p>
            <a:endParaRPr lang="en-AU" dirty="0"/>
          </a:p>
          <a:p>
            <a:r>
              <a:rPr lang="en-AU" baseline="0" dirty="0"/>
              <a:t>Also noted a Growing EO awareness (thanks to all the mapping apps!) is resulting in continued investment and Significant activity</a:t>
            </a:r>
          </a:p>
          <a:p>
            <a:endParaRPr lang="en-AU" dirty="0"/>
          </a:p>
          <a:p>
            <a:r>
              <a:rPr lang="en-AU" dirty="0"/>
              <a:t>Finally, the work of CEOS and others in Open data, Interoperable data discovery (thank you WGISS) and new missions and cooperation is having valuable</a:t>
            </a:r>
            <a:r>
              <a:rPr lang="en-AU" baseline="0" dirty="0"/>
              <a:t> impact.</a:t>
            </a:r>
            <a:endParaRPr lang="en-AU" dirty="0"/>
          </a:p>
          <a:p>
            <a:endParaRPr lang="en-AU"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922F4BBA-7A9E-CA4F-8726-46DA01C51FF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563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2625"/>
            <a:ext cx="5956300" cy="4467225"/>
          </a:xfrm>
        </p:spPr>
      </p:sp>
      <p:sp>
        <p:nvSpPr>
          <p:cNvPr id="3" name="Notes Placeholder 2"/>
          <p:cNvSpPr>
            <a:spLocks noGrp="1"/>
          </p:cNvSpPr>
          <p:nvPr>
            <p:ph type="body" idx="1"/>
          </p:nvPr>
        </p:nvSpPr>
        <p:spPr/>
        <p:txBody>
          <a:bodyPr/>
          <a:lstStyle/>
          <a:p>
            <a:r>
              <a:rPr lang="en-AU" baseline="0" dirty="0"/>
              <a:t>The report also shows a number of changes are providing new opportunities and putting pressure on existing architectures and their ability to meet demand and expectations.</a:t>
            </a:r>
          </a:p>
          <a:p>
            <a:endParaRPr lang="en-AU" baseline="0" dirty="0"/>
          </a:p>
          <a:p>
            <a:r>
              <a:rPr lang="en-AU" baseline="0" dirty="0"/>
              <a:t>Of those two significant ones are (see slide)…</a:t>
            </a:r>
          </a:p>
          <a:p>
            <a:endParaRPr lang="en-AU" baseline="0" dirty="0"/>
          </a:p>
          <a:p>
            <a:r>
              <a:rPr lang="en-AU" baseline="0" dirty="0"/>
              <a:t>1.  The expectation of growth in the EO digital economy by investors in the agency missions is substantial. In addition, the expectation from industry and consumers has also been changed with the growing awareness of value of EO data. The ubiquity of EO mapping type applications, the apparent ease of large and small scale data analysis in the Cloud, the availability of open data that is </a:t>
            </a:r>
            <a:r>
              <a:rPr lang="en-AU" i="1" baseline="0" dirty="0"/>
              <a:t>ready to use</a:t>
            </a:r>
            <a:r>
              <a:rPr lang="en-AU" baseline="0" dirty="0"/>
              <a:t>, and so on. </a:t>
            </a:r>
          </a:p>
          <a:p>
            <a:endParaRPr lang="en-AU" baseline="0" dirty="0"/>
          </a:p>
          <a:p>
            <a:r>
              <a:rPr lang="en-AU" baseline="0" dirty="0"/>
              <a:t>In most cases the EO value chain is seen as a platform for entrepreneurship with new applications derived from new satellite and data analysis capabilities.</a:t>
            </a:r>
          </a:p>
          <a:p>
            <a:endParaRPr lang="en-AU" dirty="0"/>
          </a:p>
          <a:p>
            <a:r>
              <a:rPr lang="en-AU" dirty="0"/>
              <a:t>2. New missions across agencies are creating</a:t>
            </a:r>
            <a:r>
              <a:rPr lang="en-AU" baseline="0" dirty="0"/>
              <a:t> higher Volume and Varieties of data. And of particular note, higher acquisition rates are creating new application opportunities and increasing demand from users and entrepreneurs. Integration of multiple modalities adds further opportunity.</a:t>
            </a:r>
          </a:p>
          <a:p>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DDED153-C910-4E0C-9552-ABB4CB01BEB7}" type="slidenum">
              <a:rPr lang="en-AU" smtClean="0"/>
              <a:pPr/>
              <a:t>4</a:t>
            </a:fld>
            <a:endParaRPr lang="en-AU"/>
          </a:p>
        </p:txBody>
      </p:sp>
    </p:spTree>
    <p:extLst>
      <p:ext uri="{BB962C8B-B14F-4D97-AF65-F5344CB8AC3E}">
        <p14:creationId xmlns:p14="http://schemas.microsoft.com/office/powerpoint/2010/main" val="76852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2625"/>
            <a:ext cx="5956300" cy="4467225"/>
          </a:xfrm>
        </p:spPr>
      </p:sp>
      <p:sp>
        <p:nvSpPr>
          <p:cNvPr id="3" name="Notes Placeholder 2"/>
          <p:cNvSpPr>
            <a:spLocks noGrp="1"/>
          </p:cNvSpPr>
          <p:nvPr>
            <p:ph type="body" idx="1"/>
          </p:nvPr>
        </p:nvSpPr>
        <p:spPr/>
        <p:txBody>
          <a:bodyPr/>
          <a:lstStyle/>
          <a:p>
            <a:r>
              <a:rPr lang="en-AU" baseline="0" dirty="0"/>
              <a:t>The changing business expectations and the three V’s combine to put pressure on the entire EO value chain.</a:t>
            </a:r>
          </a:p>
          <a:p>
            <a:endParaRPr lang="en-AU" baseline="0" dirty="0"/>
          </a:p>
          <a:p>
            <a:pPr marL="0" marR="0" lvl="0" indent="0" defTabSz="457200" eaLnBrk="1" fontAlgn="auto" latinLnBrk="0" hangingPunct="1">
              <a:lnSpc>
                <a:spcPct val="125000"/>
              </a:lnSpc>
              <a:spcBef>
                <a:spcPts val="0"/>
              </a:spcBef>
              <a:spcAft>
                <a:spcPts val="0"/>
              </a:spcAft>
              <a:buClrTx/>
              <a:buSzTx/>
              <a:buFontTx/>
              <a:buNone/>
              <a:tabLst/>
              <a:defRPr/>
            </a:pPr>
            <a:r>
              <a:rPr lang="en-AU" baseline="0" dirty="0"/>
              <a:t>+ Global initiatives using EO data are reporting issues in bring multiple agency data together for analysis (they can find it thanks to WGISS interoperability, but download preparation and analysis are barriers.</a:t>
            </a:r>
          </a:p>
          <a:p>
            <a:pPr marL="0" marR="0" lvl="0" indent="0" defTabSz="457200" eaLnBrk="1" fontAlgn="auto" latinLnBrk="0" hangingPunct="1">
              <a:lnSpc>
                <a:spcPct val="125000"/>
              </a:lnSpc>
              <a:spcBef>
                <a:spcPts val="0"/>
              </a:spcBef>
              <a:spcAft>
                <a:spcPts val="0"/>
              </a:spcAft>
              <a:buClrTx/>
              <a:buSzTx/>
              <a:buFontTx/>
              <a:buNone/>
              <a:tabLst/>
              <a:defRPr/>
            </a:pPr>
            <a:r>
              <a:rPr lang="en-AU" baseline="0" dirty="0"/>
              <a:t>+ Industry innovation has high technical barriers – many are not skilled in data preparation and calibration, but are in downstream analysis and application</a:t>
            </a:r>
          </a:p>
          <a:p>
            <a:endParaRPr lang="en-AU" baseline="0" dirty="0"/>
          </a:p>
          <a:p>
            <a:r>
              <a:rPr lang="en-AU" baseline="0" dirty="0"/>
              <a:t>(then cover off on the specifics on the slide which has the reported issues and expectations)</a:t>
            </a:r>
          </a:p>
          <a:p>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DDED153-C910-4E0C-9552-ABB4CB01BEB7}" type="slidenum">
              <a:rPr lang="en-AU" smtClean="0"/>
              <a:pPr/>
              <a:t>5</a:t>
            </a:fld>
            <a:endParaRPr lang="en-AU"/>
          </a:p>
        </p:txBody>
      </p:sp>
    </p:spTree>
    <p:extLst>
      <p:ext uri="{BB962C8B-B14F-4D97-AF65-F5344CB8AC3E}">
        <p14:creationId xmlns:p14="http://schemas.microsoft.com/office/powerpoint/2010/main" val="193919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2625"/>
            <a:ext cx="5956300" cy="4467225"/>
          </a:xfrm>
        </p:spPr>
      </p:sp>
      <p:sp>
        <p:nvSpPr>
          <p:cNvPr id="3" name="Notes Placeholder 2"/>
          <p:cNvSpPr>
            <a:spLocks noGrp="1"/>
          </p:cNvSpPr>
          <p:nvPr>
            <p:ph type="body" idx="1"/>
          </p:nvPr>
        </p:nvSpPr>
        <p:spPr/>
        <p:txBody>
          <a:bodyPr/>
          <a:lstStyle/>
          <a:p>
            <a:r>
              <a:rPr lang="en-AU" dirty="0"/>
              <a:t>This slide shows the architectural principles</a:t>
            </a:r>
            <a:r>
              <a:rPr lang="en-AU" baseline="0" dirty="0"/>
              <a:t> that change.</a:t>
            </a:r>
          </a:p>
          <a:p>
            <a:r>
              <a:rPr lang="en-AU" baseline="0" dirty="0"/>
              <a:t>Discussion will be mostly providing an brief explanation of each component – most likely only emphasising a few as there will likely not be time for all.</a:t>
            </a:r>
          </a:p>
          <a:p>
            <a:endParaRPr lang="en-AU" baseline="0" dirty="0"/>
          </a:p>
          <a:p>
            <a:r>
              <a:rPr lang="en-AU" baseline="0" dirty="0"/>
              <a:t>In some respects the before and after picture is really just a repeat of slides 4 and 5 but it starts to tie into architectural practices – so it leads us from the survey and analysis into the next step – how to make it work in practice. Which the AHT has touched on and is recommending is explored more fully in 2017 with both pilots and more technical work…so leads into next slide.</a:t>
            </a:r>
          </a:p>
          <a:p>
            <a:endParaRPr lang="en-AU"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DDED153-C910-4E0C-9552-ABB4CB01BEB7}" type="slidenum">
              <a:rPr lang="en-AU" smtClean="0"/>
              <a:pPr/>
              <a:t>6</a:t>
            </a:fld>
            <a:endParaRPr lang="en-AU"/>
          </a:p>
        </p:txBody>
      </p:sp>
    </p:spTree>
    <p:extLst>
      <p:ext uri="{BB962C8B-B14F-4D97-AF65-F5344CB8AC3E}">
        <p14:creationId xmlns:p14="http://schemas.microsoft.com/office/powerpoint/2010/main" val="290376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AU" dirty="0"/>
              <a:t>The AHT</a:t>
            </a:r>
            <a:r>
              <a:rPr lang="en-AU" baseline="0" dirty="0"/>
              <a:t> has effectively characterised the issue and key architectural principles that need attention.</a:t>
            </a:r>
            <a:endParaRPr lang="en-AU" dirty="0"/>
          </a:p>
          <a:p>
            <a:pPr marL="0" marR="0" lvl="0" indent="0" defTabSz="457200" eaLnBrk="1" fontAlgn="auto" latinLnBrk="0" hangingPunct="1">
              <a:lnSpc>
                <a:spcPct val="125000"/>
              </a:lnSpc>
              <a:spcBef>
                <a:spcPts val="0"/>
              </a:spcBef>
              <a:spcAft>
                <a:spcPts val="0"/>
              </a:spcAft>
              <a:buClrTx/>
              <a:buSzTx/>
              <a:buFontTx/>
              <a:buNone/>
              <a:tabLst/>
              <a:defRPr/>
            </a:pPr>
            <a:r>
              <a:rPr lang="en-AU" dirty="0"/>
              <a:t>Additional</a:t>
            </a:r>
            <a:r>
              <a:rPr lang="en-AU" baseline="0" dirty="0"/>
              <a:t> i</a:t>
            </a:r>
            <a:r>
              <a:rPr lang="en-AU" dirty="0"/>
              <a:t>nformed debate is required to identify the common ground for implementation</a:t>
            </a:r>
            <a:r>
              <a:rPr lang="en-AU" baseline="0" dirty="0"/>
              <a:t> noting that t</a:t>
            </a:r>
            <a:r>
              <a:rPr lang="en-AU" dirty="0"/>
              <a:t>he future will consist of multiple approaches and implementation (as it should) but</a:t>
            </a:r>
            <a:r>
              <a:rPr lang="en-AU" baseline="0" dirty="0"/>
              <a:t> coordination is required in some key areas to services the common CEOS demands.</a:t>
            </a:r>
          </a:p>
          <a:p>
            <a:pPr marL="0" marR="0" lvl="0" indent="0" defTabSz="457200" eaLnBrk="1" fontAlgn="auto" latinLnBrk="0" hangingPunct="1">
              <a:lnSpc>
                <a:spcPct val="125000"/>
              </a:lnSpc>
              <a:spcBef>
                <a:spcPts val="0"/>
              </a:spcBef>
              <a:spcAft>
                <a:spcPts val="0"/>
              </a:spcAft>
              <a:buClrTx/>
              <a:buSzTx/>
              <a:buFontTx/>
              <a:buNone/>
              <a:tabLst/>
              <a:defRPr/>
            </a:pPr>
            <a:endParaRPr lang="en-AU" baseline="0" dirty="0"/>
          </a:p>
          <a:p>
            <a:pPr marL="0" marR="0" lvl="0" indent="0" defTabSz="457200" eaLnBrk="1" fontAlgn="auto" latinLnBrk="0" hangingPunct="1">
              <a:lnSpc>
                <a:spcPct val="125000"/>
              </a:lnSpc>
              <a:spcBef>
                <a:spcPts val="0"/>
              </a:spcBef>
              <a:spcAft>
                <a:spcPts val="0"/>
              </a:spcAft>
              <a:buClrTx/>
              <a:buSzTx/>
              <a:buFontTx/>
              <a:buNone/>
              <a:tabLst/>
              <a:defRPr/>
            </a:pPr>
            <a:r>
              <a:rPr lang="en-AU" baseline="0" dirty="0"/>
              <a:t>The Team recommends:</a:t>
            </a:r>
            <a:endParaRPr lang="en-AU" dirty="0"/>
          </a:p>
          <a:p>
            <a:endParaRPr lang="en-AU" dirty="0"/>
          </a:p>
        </p:txBody>
      </p:sp>
    </p:spTree>
    <p:extLst>
      <p:ext uri="{BB962C8B-B14F-4D97-AF65-F5344CB8AC3E}">
        <p14:creationId xmlns:p14="http://schemas.microsoft.com/office/powerpoint/2010/main" val="57530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AU" baseline="0" dirty="0"/>
              <a:t>The Team recommends:</a:t>
            </a:r>
          </a:p>
          <a:p>
            <a:pPr marL="0" marR="0" lvl="0" indent="0" defTabSz="457200" eaLnBrk="1" fontAlgn="auto" latinLnBrk="0" hangingPunct="1">
              <a:lnSpc>
                <a:spcPct val="125000"/>
              </a:lnSpc>
              <a:spcBef>
                <a:spcPts val="0"/>
              </a:spcBef>
              <a:spcAft>
                <a:spcPts val="0"/>
              </a:spcAft>
              <a:buClrTx/>
              <a:buSzTx/>
              <a:buFontTx/>
              <a:buNone/>
              <a:tabLst/>
              <a:defRPr/>
            </a:pPr>
            <a:r>
              <a:rPr lang="en-AU" sz="2400" dirty="0">
                <a:effectLst/>
                <a:latin typeface="+mn-lt"/>
                <a:ea typeface="+mn-ea"/>
                <a:cs typeface="+mn-cs"/>
                <a:sym typeface="Avenir Roman"/>
              </a:rPr>
              <a:t>1. Approval for the Ad-hoc Team on Future Data Access and Analysis Architectures to continue for a further year to complete the mandate. And confirmation of the Co-Chairs. (CSIRO, USGS.. ESA?)</a:t>
            </a:r>
            <a:r>
              <a:rPr lang="en-AU" dirty="0">
                <a:effectLst/>
              </a:rPr>
              <a:t> </a:t>
            </a:r>
          </a:p>
          <a:p>
            <a:r>
              <a:rPr lang="en-AU" sz="2400" dirty="0">
                <a:effectLst/>
                <a:latin typeface="+mn-lt"/>
                <a:ea typeface="+mn-ea"/>
                <a:cs typeface="+mn-cs"/>
                <a:sym typeface="Avenir Roman"/>
              </a:rPr>
              <a:t>2. Agreement for the proposed pilot project to be progressed in parallel with the ongoing report work, with oversight by the FDA team and contributions from LSI-VC, SEO, and SDCG. (ARD, WGISS, CEOS DC, coordinate and inform FDA)</a:t>
            </a:r>
            <a:r>
              <a:rPr lang="en-AU" dirty="0">
                <a:effectLst/>
              </a:rPr>
              <a:t> - </a:t>
            </a:r>
            <a:r>
              <a:rPr lang="en-AU" sz="2400" dirty="0">
                <a:effectLst/>
                <a:latin typeface="+mn-lt"/>
                <a:ea typeface="+mn-ea"/>
                <a:cs typeface="+mn-cs"/>
                <a:sym typeface="Avenir Roman"/>
              </a:rPr>
              <a:t>More on this in next two talks</a:t>
            </a:r>
            <a:r>
              <a:rPr lang="en-AU" dirty="0">
                <a:effectLst/>
              </a:rPr>
              <a:t> </a:t>
            </a:r>
          </a:p>
          <a:p>
            <a:r>
              <a:rPr lang="en-AU" sz="2400" dirty="0">
                <a:effectLst/>
                <a:latin typeface="+mn-lt"/>
                <a:ea typeface="+mn-ea"/>
                <a:cs typeface="+mn-cs"/>
                <a:sym typeface="Avenir Roman"/>
              </a:rPr>
              <a:t>3. Invitation for further proposals for practical demonstrations in the area of FDA for ‘lessons learnt’ evaluation by CEOS Principals at CEOS-31.</a:t>
            </a:r>
            <a:r>
              <a:rPr lang="en-AU" dirty="0">
                <a:effectLst/>
              </a:rPr>
              <a:t> </a:t>
            </a:r>
          </a:p>
          <a:p>
            <a:r>
              <a:rPr lang="en-AU" sz="2400" dirty="0">
                <a:effectLst/>
                <a:latin typeface="+mn-lt"/>
                <a:ea typeface="+mn-ea"/>
                <a:cs typeface="+mn-cs"/>
                <a:sym typeface="Avenir Roman"/>
              </a:rPr>
              <a:t>4. Action for CEOS and SIT Chairs to confer with the FDA Team to ensure necessary CEOS Principal engagement on the strategic issues arising from the 2017 Report, in support of identifying common ground as the basis for a long-term CEOS strategy.</a:t>
            </a:r>
            <a:r>
              <a:rPr lang="en-AU" dirty="0">
                <a:effectLst/>
              </a:rPr>
              <a:t> </a:t>
            </a:r>
          </a:p>
          <a:p>
            <a:pPr marL="0" marR="0" lvl="0" indent="0" defTabSz="457200" eaLnBrk="1" fontAlgn="auto" latinLnBrk="0" hangingPunct="1">
              <a:lnSpc>
                <a:spcPct val="125000"/>
              </a:lnSpc>
              <a:spcBef>
                <a:spcPts val="0"/>
              </a:spcBef>
              <a:spcAft>
                <a:spcPts val="0"/>
              </a:spcAft>
              <a:buClrTx/>
              <a:buSzTx/>
              <a:buFontTx/>
              <a:buNone/>
              <a:tabLst/>
              <a:defRPr/>
            </a:pPr>
            <a:endParaRPr lang="en-AU" dirty="0"/>
          </a:p>
          <a:p>
            <a:endParaRPr lang="en-AU" dirty="0"/>
          </a:p>
        </p:txBody>
      </p:sp>
    </p:spTree>
    <p:extLst>
      <p:ext uri="{BB962C8B-B14F-4D97-AF65-F5344CB8AC3E}">
        <p14:creationId xmlns:p14="http://schemas.microsoft.com/office/powerpoint/2010/main" val="440762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6" y="274638"/>
            <a:ext cx="8461374" cy="852487"/>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358775" y="1268413"/>
            <a:ext cx="8461375" cy="4572855"/>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a:xfrm>
            <a:off x="677991" y="6504332"/>
            <a:ext cx="6083845" cy="124274"/>
          </a:xfrm>
          <a:prstGeom prst="rect">
            <a:avLst/>
          </a:prstGeom>
        </p:spPr>
        <p:txBody>
          <a:bodyPr/>
          <a:lstStyle/>
          <a:p>
            <a:r>
              <a:rPr lang="en-AU" dirty="0"/>
              <a:t>Earth Observation Informatics TCP  |  Arnold Dekker</a:t>
            </a:r>
          </a:p>
        </p:txBody>
      </p:sp>
      <p:sp>
        <p:nvSpPr>
          <p:cNvPr id="10"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269827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fld id="{D271C429-447C-4EBE-B17C-425BD1B1B8A4}" type="datetimeFigureOut">
              <a:rPr lang="en-AU" smtClean="0"/>
              <a:pPr/>
              <a:t>31/10/2016</a:t>
            </a:fld>
            <a:endParaRPr lang="en-AU"/>
          </a:p>
        </p:txBody>
      </p:sp>
      <p:sp>
        <p:nvSpPr>
          <p:cNvPr id="8" name="Footer Placeholder 7"/>
          <p:cNvSpPr>
            <a:spLocks noGrp="1"/>
          </p:cNvSpPr>
          <p:nvPr>
            <p:ph type="ftr" sz="quarter" idx="11"/>
          </p:nvPr>
        </p:nvSpPr>
        <p:spPr>
          <a:xfrm>
            <a:off x="677991" y="6504332"/>
            <a:ext cx="6083845" cy="124274"/>
          </a:xfrm>
          <a:prstGeom prst="rect">
            <a:avLst/>
          </a:prstGeom>
        </p:spPr>
        <p:txBody>
          <a:bodyPr/>
          <a:lstStyle/>
          <a:p>
            <a:r>
              <a:rPr lang="en-AU" dirty="0"/>
              <a:t> EOI FSTP Strategy 2016-2020</a:t>
            </a:r>
          </a:p>
        </p:txBody>
      </p:sp>
      <p:sp>
        <p:nvSpPr>
          <p:cNvPr id="9" name="Slide Number Placeholder 8"/>
          <p:cNvSpPr>
            <a:spLocks noGrp="1"/>
          </p:cNvSpPr>
          <p:nvPr>
            <p:ph type="sldNum" sz="quarter" idx="12"/>
          </p:nvPr>
        </p:nvSpPr>
        <p:spPr/>
        <p:txBody>
          <a:bodyPr/>
          <a:lstStyle/>
          <a:p>
            <a:pPr defTabSz="488698"/>
            <a:fld id="{2ABE124A-B5C5-46E0-B944-45307B126769}" type="slidenum">
              <a:rPr lang="en-AU" smtClean="0">
                <a:solidFill>
                  <a:srgbClr val="FFFFFF"/>
                </a:solidFill>
              </a:rPr>
              <a:pPr defTabSz="488698"/>
              <a:t>‹#›</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187121166"/>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90000"/>
          </a:bodyPr>
          <a:lstStyle>
            <a:lvl1pPr algn="l">
              <a:defRPr sz="4200" b="1">
                <a:latin typeface="Droid Serif"/>
                <a:ea typeface="Droid Serif"/>
                <a:cs typeface="Droid Serif"/>
                <a:sym typeface="Droid Serif"/>
              </a:defRPr>
            </a:lvl1pPr>
          </a:lstStyle>
          <a:p>
            <a:pPr lvl="0">
              <a:defRPr sz="1800" b="0">
                <a:solidFill>
                  <a:srgbClr val="000000"/>
                </a:solidFill>
              </a:defRPr>
            </a:pPr>
            <a:r>
              <a:rPr lang="en-AU" sz="4200" b="1" dirty="0">
                <a:solidFill>
                  <a:srgbClr val="FFFFFF"/>
                </a:solidFill>
                <a:latin typeface="+mj-lt"/>
              </a:rPr>
              <a:t>Future Data Access and Analysis Architectures</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Ad hoc Team</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CEOS Plenary 2016</a:t>
            </a:r>
          </a:p>
          <a:p>
            <a:pPr lvl="0" defTabSz="914400">
              <a:lnSpc>
                <a:spcPct val="150000"/>
              </a:lnSpc>
              <a:defRPr>
                <a:solidFill>
                  <a:srgbClr val="000000"/>
                </a:solidFill>
              </a:defRPr>
            </a:pPr>
            <a:r>
              <a:rPr dirty="0">
                <a:solidFill>
                  <a:srgbClr val="FFFFFF"/>
                </a:solidFill>
                <a:latin typeface="+mj-lt"/>
                <a:ea typeface="Arial Bold"/>
                <a:cs typeface="Arial Bold"/>
                <a:sym typeface="Arial Bold"/>
              </a:rPr>
              <a:t>Agenda Item </a:t>
            </a:r>
            <a:r>
              <a:rPr lang="en-AU" dirty="0">
                <a:solidFill>
                  <a:srgbClr val="FFFFFF"/>
                </a:solidFill>
                <a:latin typeface="+mj-lt"/>
                <a:ea typeface="Arial Bold"/>
                <a:cs typeface="Arial Bold"/>
                <a:sym typeface="Arial Bold"/>
              </a:rPr>
              <a:t>5.2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Brisbane, Australia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1</a:t>
            </a:r>
            <a:r>
              <a:rPr lang="en-AU" baseline="30000" dirty="0">
                <a:solidFill>
                  <a:srgbClr val="FFFFFF"/>
                </a:solidFill>
                <a:latin typeface="+mj-lt"/>
                <a:ea typeface="Arial Bold"/>
                <a:cs typeface="Arial Bold"/>
                <a:sym typeface="Arial Bold"/>
              </a:rPr>
              <a:t>st</a:t>
            </a:r>
            <a:r>
              <a:rPr lang="en-AU" dirty="0">
                <a:solidFill>
                  <a:srgbClr val="FFFFFF"/>
                </a:solidFill>
                <a:latin typeface="+mj-lt"/>
                <a:ea typeface="Arial Bold"/>
                <a:cs typeface="Arial Bold"/>
                <a:sym typeface="Arial Bold"/>
              </a:rPr>
              <a:t> – 2</a:t>
            </a:r>
            <a:r>
              <a:rPr lang="en-AU" baseline="30000" dirty="0">
                <a:solidFill>
                  <a:srgbClr val="FFFFFF"/>
                </a:solidFill>
                <a:latin typeface="+mj-lt"/>
                <a:ea typeface="Arial Bold"/>
                <a:cs typeface="Arial Bold"/>
                <a:sym typeface="Arial Bold"/>
              </a:rPr>
              <a:t>nd</a:t>
            </a:r>
            <a:r>
              <a:rPr lang="en-AU" dirty="0">
                <a:solidFill>
                  <a:srgbClr val="FFFFFF"/>
                </a:solidFill>
                <a:latin typeface="+mj-lt"/>
                <a:ea typeface="Arial Bold"/>
                <a:cs typeface="Arial Bold"/>
                <a:sym typeface="Arial Bold"/>
              </a:rPr>
              <a:t> November 2016</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
          </p:nvPr>
        </p:nvSpPr>
        <p:spPr/>
        <p:txBody>
          <a:bodyPr/>
          <a:lstStyle/>
          <a:p>
            <a:fld id="{2ABE124A-B5C5-46E0-B944-45307B126769}" type="slidenum">
              <a:rPr lang="en-AU" smtClean="0"/>
              <a:pPr/>
              <a:t>2</a:t>
            </a:fld>
            <a:r>
              <a:rPr lang="en-AU" smtClean="0"/>
              <a:t>  |</a:t>
            </a:r>
            <a:endParaRPr lang="en-AU" dirty="0"/>
          </a:p>
        </p:txBody>
      </p:sp>
      <p:pic>
        <p:nvPicPr>
          <p:cNvPr id="5" name="trim.3BCA2CA7-7E0A-4840-98BF-34FE61F98BF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6520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08517" y="1924118"/>
            <a:ext cx="2511846" cy="3454438"/>
          </a:xfrm>
          <a:prstGeom prst="roundRect">
            <a:avLst>
              <a:gd name="adj" fmla="val 7895"/>
            </a:avLst>
          </a:prstGeom>
          <a:solidFill>
            <a:schemeClr val="bg2"/>
          </a:solidFill>
          <a:ln w="28575">
            <a:solidFill>
              <a:schemeClr val="accent4">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srgbClr val="FFFFFF"/>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237" y="2313743"/>
            <a:ext cx="2099261" cy="1520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ounded Rectangle 9"/>
          <p:cNvSpPr/>
          <p:nvPr/>
        </p:nvSpPr>
        <p:spPr>
          <a:xfrm>
            <a:off x="360363" y="1924118"/>
            <a:ext cx="2511846" cy="3454439"/>
          </a:xfrm>
          <a:prstGeom prst="roundRect">
            <a:avLst>
              <a:gd name="adj" fmla="val 8772"/>
            </a:avLst>
          </a:prstGeom>
          <a:solidFill>
            <a:schemeClr val="bg2"/>
          </a:solidFill>
          <a:ln w="28575">
            <a:solidFill>
              <a:schemeClr val="accent4">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srgbClr val="FFFFFF"/>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225" y="2356273"/>
            <a:ext cx="2098637" cy="1520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ounded Rectangle 10"/>
          <p:cNvSpPr/>
          <p:nvPr/>
        </p:nvSpPr>
        <p:spPr>
          <a:xfrm>
            <a:off x="3325259" y="1924118"/>
            <a:ext cx="2511846" cy="3454439"/>
          </a:xfrm>
          <a:prstGeom prst="roundRect">
            <a:avLst>
              <a:gd name="adj" fmla="val 8334"/>
            </a:avLst>
          </a:prstGeom>
          <a:solidFill>
            <a:schemeClr val="bg2"/>
          </a:solidFill>
          <a:ln w="28575">
            <a:solidFill>
              <a:schemeClr val="accent4">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srgbClr val="FFFFFF"/>
              </a:solidFill>
            </a:endParaRPr>
          </a:p>
        </p:txBody>
      </p:sp>
      <p:pic>
        <p:nvPicPr>
          <p:cNvPr id="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39341" y="2410174"/>
            <a:ext cx="1883683" cy="1412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6"/>
          <p:cNvSpPr>
            <a:spLocks noGrp="1"/>
          </p:cNvSpPr>
          <p:nvPr>
            <p:ph type="title"/>
          </p:nvPr>
        </p:nvSpPr>
        <p:spPr>
          <a:xfrm>
            <a:off x="1828800" y="0"/>
            <a:ext cx="5791200" cy="1143000"/>
          </a:xfrm>
        </p:spPr>
        <p:txBody>
          <a:bodyPr/>
          <a:lstStyle/>
          <a:p>
            <a:pPr algn="l"/>
            <a:r>
              <a:rPr lang="en-AU" dirty="0"/>
              <a:t>Current development and priorities</a:t>
            </a:r>
          </a:p>
        </p:txBody>
      </p:sp>
      <p:sp>
        <p:nvSpPr>
          <p:cNvPr id="17" name="Rounded Rectangle 16"/>
          <p:cNvSpPr/>
          <p:nvPr/>
        </p:nvSpPr>
        <p:spPr>
          <a:xfrm>
            <a:off x="351182" y="5583420"/>
            <a:ext cx="8460000" cy="1122180"/>
          </a:xfrm>
          <a:prstGeom prst="roundRect">
            <a:avLst/>
          </a:prstGeom>
          <a:solidFill>
            <a:schemeClr val="accent3"/>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AU" sz="2400" dirty="0">
                <a:solidFill>
                  <a:srgbClr val="FFFFFF"/>
                </a:solidFill>
              </a:rPr>
              <a:t>CEOS</a:t>
            </a:r>
          </a:p>
          <a:p>
            <a:pPr algn="ctr" defTabSz="457200"/>
            <a:r>
              <a:rPr lang="en-AU" sz="2400" dirty="0">
                <a:solidFill>
                  <a:srgbClr val="FFFFFF"/>
                </a:solidFill>
              </a:rPr>
              <a:t>Open Data, Interoperable data discovery, New missions</a:t>
            </a:r>
          </a:p>
        </p:txBody>
      </p:sp>
      <p:sp>
        <p:nvSpPr>
          <p:cNvPr id="14" name="TextBox 13"/>
          <p:cNvSpPr txBox="1"/>
          <p:nvPr/>
        </p:nvSpPr>
        <p:spPr>
          <a:xfrm>
            <a:off x="489324" y="4006266"/>
            <a:ext cx="2244437" cy="923330"/>
          </a:xfrm>
          <a:prstGeom prst="rect">
            <a:avLst/>
          </a:prstGeom>
          <a:noFill/>
        </p:spPr>
        <p:txBody>
          <a:bodyPr wrap="square" rtlCol="0">
            <a:spAutoFit/>
          </a:bodyPr>
          <a:lstStyle/>
          <a:p>
            <a:pPr algn="ctr" defTabSz="457200"/>
            <a:r>
              <a:rPr lang="en-AU" dirty="0">
                <a:solidFill>
                  <a:prstClr val="black"/>
                </a:solidFill>
              </a:rPr>
              <a:t>Digital Economy</a:t>
            </a:r>
          </a:p>
          <a:p>
            <a:pPr algn="ctr" defTabSz="457200"/>
            <a:r>
              <a:rPr lang="en-AU" sz="1200" dirty="0">
                <a:solidFill>
                  <a:prstClr val="black"/>
                </a:solidFill>
              </a:rPr>
              <a:t>SME direct Cloud hosting</a:t>
            </a:r>
          </a:p>
          <a:p>
            <a:pPr algn="ctr" defTabSz="457200"/>
            <a:r>
              <a:rPr lang="en-AU" sz="1200" dirty="0">
                <a:solidFill>
                  <a:prstClr val="black"/>
                </a:solidFill>
              </a:rPr>
              <a:t>Entrepreneurship</a:t>
            </a:r>
          </a:p>
          <a:p>
            <a:pPr algn="ctr" defTabSz="457200"/>
            <a:r>
              <a:rPr lang="en-AU" sz="1200" dirty="0">
                <a:solidFill>
                  <a:prstClr val="black"/>
                </a:solidFill>
              </a:rPr>
              <a:t>Economic benefit</a:t>
            </a:r>
          </a:p>
        </p:txBody>
      </p:sp>
      <p:sp>
        <p:nvSpPr>
          <p:cNvPr id="15" name="TextBox 14"/>
          <p:cNvSpPr txBox="1"/>
          <p:nvPr/>
        </p:nvSpPr>
        <p:spPr>
          <a:xfrm>
            <a:off x="3474083" y="4006266"/>
            <a:ext cx="2214198" cy="1200329"/>
          </a:xfrm>
          <a:prstGeom prst="rect">
            <a:avLst/>
          </a:prstGeom>
          <a:noFill/>
        </p:spPr>
        <p:txBody>
          <a:bodyPr wrap="square" rtlCol="0">
            <a:spAutoFit/>
          </a:bodyPr>
          <a:lstStyle/>
          <a:p>
            <a:pPr algn="ctr" defTabSz="457200"/>
            <a:r>
              <a:rPr lang="en-AU" dirty="0">
                <a:solidFill>
                  <a:prstClr val="black"/>
                </a:solidFill>
              </a:rPr>
              <a:t>Growing EO Awareness</a:t>
            </a:r>
          </a:p>
          <a:p>
            <a:pPr algn="ctr" defTabSz="457200"/>
            <a:r>
              <a:rPr lang="en-AU" sz="1200" dirty="0">
                <a:solidFill>
                  <a:prstClr val="black"/>
                </a:solidFill>
              </a:rPr>
              <a:t>Increasing value</a:t>
            </a:r>
          </a:p>
          <a:p>
            <a:pPr algn="ctr" defTabSz="457200"/>
            <a:r>
              <a:rPr lang="en-AU" sz="1200" dirty="0">
                <a:solidFill>
                  <a:prstClr val="black"/>
                </a:solidFill>
              </a:rPr>
              <a:t>Continued investment</a:t>
            </a:r>
          </a:p>
          <a:p>
            <a:pPr algn="ctr" defTabSz="457200"/>
            <a:r>
              <a:rPr lang="en-AU" sz="1200" dirty="0">
                <a:solidFill>
                  <a:prstClr val="black"/>
                </a:solidFill>
              </a:rPr>
              <a:t>Significant activity</a:t>
            </a:r>
          </a:p>
        </p:txBody>
      </p:sp>
      <p:sp>
        <p:nvSpPr>
          <p:cNvPr id="16" name="TextBox 15"/>
          <p:cNvSpPr txBox="1"/>
          <p:nvPr/>
        </p:nvSpPr>
        <p:spPr>
          <a:xfrm>
            <a:off x="6432186" y="4006267"/>
            <a:ext cx="2256312" cy="1200329"/>
          </a:xfrm>
          <a:prstGeom prst="rect">
            <a:avLst/>
          </a:prstGeom>
          <a:noFill/>
        </p:spPr>
        <p:txBody>
          <a:bodyPr wrap="square" rtlCol="0">
            <a:spAutoFit/>
          </a:bodyPr>
          <a:lstStyle/>
          <a:p>
            <a:pPr algn="ctr" defTabSz="457200"/>
            <a:r>
              <a:rPr lang="en-AU" dirty="0">
                <a:solidFill>
                  <a:prstClr val="black"/>
                </a:solidFill>
              </a:rPr>
              <a:t>Global Services and Partnerships</a:t>
            </a:r>
          </a:p>
          <a:p>
            <a:pPr algn="ctr" defTabSz="457200"/>
            <a:r>
              <a:rPr lang="en-AU" sz="1200" dirty="0">
                <a:solidFill>
                  <a:prstClr val="black"/>
                </a:solidFill>
              </a:rPr>
              <a:t>UN </a:t>
            </a:r>
            <a:r>
              <a:rPr lang="en-AU" sz="1200" dirty="0" err="1">
                <a:solidFill>
                  <a:prstClr val="black"/>
                </a:solidFill>
              </a:rPr>
              <a:t>Sust</a:t>
            </a:r>
            <a:r>
              <a:rPr lang="en-AU" sz="1200" dirty="0">
                <a:solidFill>
                  <a:prstClr val="black"/>
                </a:solidFill>
              </a:rPr>
              <a:t> Dev Goals</a:t>
            </a:r>
          </a:p>
          <a:p>
            <a:pPr algn="ctr" defTabSz="457200"/>
            <a:r>
              <a:rPr lang="en-AU" sz="1200" dirty="0">
                <a:solidFill>
                  <a:prstClr val="black"/>
                </a:solidFill>
              </a:rPr>
              <a:t>Development banks</a:t>
            </a:r>
          </a:p>
          <a:p>
            <a:pPr algn="ctr" defTabSz="457200"/>
            <a:r>
              <a:rPr lang="en-AU" sz="1200" dirty="0">
                <a:solidFill>
                  <a:prstClr val="black"/>
                </a:solidFill>
              </a:rPr>
              <a:t>Food, Ag, Climate</a:t>
            </a:r>
            <a:endParaRPr lang="en-AU" dirty="0">
              <a:solidFill>
                <a:prstClr val="black"/>
              </a:solidFill>
            </a:endParaRPr>
          </a:p>
        </p:txBody>
      </p:sp>
    </p:spTree>
    <p:extLst>
      <p:ext uri="{BB962C8B-B14F-4D97-AF65-F5344CB8AC3E}">
        <p14:creationId xmlns:p14="http://schemas.microsoft.com/office/powerpoint/2010/main" val="56260572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9525"/>
            <a:ext cx="5791200" cy="1177821"/>
          </a:xfrm>
        </p:spPr>
        <p:txBody>
          <a:bodyPr>
            <a:normAutofit/>
          </a:bodyPr>
          <a:lstStyle/>
          <a:p>
            <a:pPr algn="l"/>
            <a:r>
              <a:rPr lang="en-AU" dirty="0"/>
              <a:t>Significant change</a:t>
            </a:r>
            <a:br>
              <a:rPr lang="en-AU" dirty="0"/>
            </a:br>
            <a:r>
              <a:rPr lang="en-AU" dirty="0"/>
              <a:t>Significant opportunity</a:t>
            </a:r>
          </a:p>
        </p:txBody>
      </p:sp>
      <p:sp>
        <p:nvSpPr>
          <p:cNvPr id="8" name="Text Placeholder 7"/>
          <p:cNvSpPr>
            <a:spLocks noGrp="1"/>
          </p:cNvSpPr>
          <p:nvPr>
            <p:ph type="body" idx="1"/>
          </p:nvPr>
        </p:nvSpPr>
        <p:spPr>
          <a:xfrm>
            <a:off x="4663440" y="1846052"/>
            <a:ext cx="3703320" cy="1524165"/>
          </a:xfrm>
          <a:solidFill>
            <a:schemeClr val="accent1"/>
          </a:solidFill>
        </p:spPr>
        <p:txBody>
          <a:bodyPr>
            <a:normAutofit/>
          </a:bodyPr>
          <a:lstStyle/>
          <a:p>
            <a:pPr marL="0" lvl="1">
              <a:spcBef>
                <a:spcPts val="1200"/>
              </a:spcBef>
              <a:spcAft>
                <a:spcPts val="200"/>
              </a:spcAft>
              <a:buSzPct val="100000"/>
            </a:pPr>
            <a:r>
              <a:rPr lang="en-AU" dirty="0"/>
              <a:t>A step change in EO satellite capability over the next 5 years leading to new applications</a:t>
            </a:r>
          </a:p>
        </p:txBody>
      </p:sp>
      <p:sp>
        <p:nvSpPr>
          <p:cNvPr id="6" name="Content Placeholder 5"/>
          <p:cNvSpPr>
            <a:spLocks noGrp="1"/>
          </p:cNvSpPr>
          <p:nvPr>
            <p:ph sz="half" idx="2"/>
          </p:nvPr>
        </p:nvSpPr>
        <p:spPr>
          <a:xfrm>
            <a:off x="4663440" y="3718560"/>
            <a:ext cx="3703320" cy="2150534"/>
          </a:xfrm>
        </p:spPr>
        <p:txBody>
          <a:bodyPr>
            <a:noAutofit/>
          </a:bodyPr>
          <a:lstStyle/>
          <a:p>
            <a:pPr lvl="1"/>
            <a:r>
              <a:rPr lang="en-AU" sz="1600" dirty="0"/>
              <a:t>Higher spatial resolution</a:t>
            </a:r>
          </a:p>
          <a:p>
            <a:pPr lvl="1"/>
            <a:r>
              <a:rPr lang="en-AU" sz="1600" dirty="0"/>
              <a:t>Greater diagnostic capability through increased spectral resolution (hyperspectral) and new modalities (active and passive radar)</a:t>
            </a:r>
          </a:p>
          <a:p>
            <a:pPr lvl="1"/>
            <a:r>
              <a:rPr lang="en-AU" sz="1600" dirty="0"/>
              <a:t>New capabilities in monitoring through increased acquisition rate</a:t>
            </a:r>
          </a:p>
        </p:txBody>
      </p:sp>
      <p:sp>
        <p:nvSpPr>
          <p:cNvPr id="9" name="Text Placeholder 8"/>
          <p:cNvSpPr>
            <a:spLocks noGrp="1"/>
          </p:cNvSpPr>
          <p:nvPr>
            <p:ph type="body" sz="quarter" idx="3"/>
          </p:nvPr>
        </p:nvSpPr>
        <p:spPr>
          <a:xfrm>
            <a:off x="822960" y="1846053"/>
            <a:ext cx="3703320" cy="1524165"/>
          </a:xfrm>
          <a:solidFill>
            <a:schemeClr val="accent3">
              <a:lumMod val="60000"/>
              <a:lumOff val="40000"/>
            </a:schemeClr>
          </a:solidFill>
        </p:spPr>
        <p:txBody>
          <a:bodyPr>
            <a:noAutofit/>
          </a:bodyPr>
          <a:lstStyle/>
          <a:p>
            <a:pPr marL="0" lvl="1">
              <a:spcBef>
                <a:spcPts val="1200"/>
              </a:spcBef>
              <a:spcAft>
                <a:spcPts val="200"/>
              </a:spcAft>
              <a:buSzPct val="100000"/>
            </a:pPr>
            <a:r>
              <a:rPr lang="en-AU" dirty="0"/>
              <a:t>Substantial expectation of growth in the EO based digital economy across Industry and Government</a:t>
            </a:r>
          </a:p>
        </p:txBody>
      </p:sp>
      <p:sp>
        <p:nvSpPr>
          <p:cNvPr id="7" name="Content Placeholder 6"/>
          <p:cNvSpPr>
            <a:spLocks noGrp="1"/>
          </p:cNvSpPr>
          <p:nvPr>
            <p:ph sz="quarter" idx="4"/>
          </p:nvPr>
        </p:nvSpPr>
        <p:spPr>
          <a:xfrm>
            <a:off x="822960" y="3718561"/>
            <a:ext cx="3703320" cy="2150533"/>
          </a:xfrm>
        </p:spPr>
        <p:txBody>
          <a:bodyPr>
            <a:normAutofit lnSpcReduction="10000"/>
          </a:bodyPr>
          <a:lstStyle/>
          <a:p>
            <a:pPr lvl="1"/>
            <a:r>
              <a:rPr lang="en-AU" sz="1600" dirty="0"/>
              <a:t>Freely available data and Cloud computing combine to create new industries</a:t>
            </a:r>
          </a:p>
          <a:p>
            <a:pPr lvl="1"/>
            <a:r>
              <a:rPr lang="en-AU" sz="1600" dirty="0"/>
              <a:t>New applications from new capabilities in EO</a:t>
            </a:r>
          </a:p>
          <a:p>
            <a:pPr lvl="1"/>
            <a:r>
              <a:rPr lang="en-AU" sz="1600" dirty="0"/>
              <a:t>Increased awareness leads to more (non-EO expert) users</a:t>
            </a:r>
          </a:p>
        </p:txBody>
      </p:sp>
      <p:sp>
        <p:nvSpPr>
          <p:cNvPr id="4" name="Slide Number Placeholder 3"/>
          <p:cNvSpPr>
            <a:spLocks noGrp="1"/>
          </p:cNvSpPr>
          <p:nvPr>
            <p:ph type="sldNum" sz="quarter" idx="12"/>
          </p:nvPr>
        </p:nvSpPr>
        <p:spPr/>
        <p:txBody>
          <a:bodyPr/>
          <a:lstStyle/>
          <a:p>
            <a:pPr defTabSz="488698"/>
            <a:fld id="{2ABE124A-B5C5-46E0-B944-45307B126769}" type="slidenum">
              <a:rPr lang="en-AU" smtClean="0">
                <a:solidFill>
                  <a:srgbClr val="FFFFFF"/>
                </a:solidFill>
              </a:rPr>
              <a:pPr defTabSz="488698"/>
              <a:t>4</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319684683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752600"/>
            <a:ext cx="7696200" cy="1752600"/>
          </a:xfrm>
          <a:prstGeom prst="rect">
            <a:avLst/>
          </a:prstGeom>
          <a:solidFill>
            <a:srgbClr val="0070C0"/>
          </a:solid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5" name="Title 4"/>
          <p:cNvSpPr>
            <a:spLocks noGrp="1"/>
          </p:cNvSpPr>
          <p:nvPr>
            <p:ph type="title"/>
          </p:nvPr>
        </p:nvSpPr>
        <p:spPr>
          <a:xfrm>
            <a:off x="1828800" y="-9525"/>
            <a:ext cx="5791200" cy="1177821"/>
          </a:xfrm>
        </p:spPr>
        <p:txBody>
          <a:bodyPr>
            <a:normAutofit/>
          </a:bodyPr>
          <a:lstStyle/>
          <a:p>
            <a:pPr algn="l"/>
            <a:r>
              <a:rPr lang="en-AU" dirty="0"/>
              <a:t>Significant change</a:t>
            </a:r>
            <a:br>
              <a:rPr lang="en-AU" dirty="0"/>
            </a:br>
            <a:r>
              <a:rPr lang="en-AU" dirty="0"/>
              <a:t>Significant challenges</a:t>
            </a:r>
          </a:p>
        </p:txBody>
      </p:sp>
      <p:sp>
        <p:nvSpPr>
          <p:cNvPr id="8" name="Text Placeholder 7"/>
          <p:cNvSpPr>
            <a:spLocks noGrp="1"/>
          </p:cNvSpPr>
          <p:nvPr>
            <p:ph type="body" idx="1"/>
          </p:nvPr>
        </p:nvSpPr>
        <p:spPr>
          <a:xfrm>
            <a:off x="4663440" y="1846052"/>
            <a:ext cx="3703320" cy="1524165"/>
          </a:xfrm>
          <a:solidFill>
            <a:schemeClr val="accent1"/>
          </a:solidFill>
        </p:spPr>
        <p:txBody>
          <a:bodyPr>
            <a:normAutofit/>
          </a:bodyPr>
          <a:lstStyle/>
          <a:p>
            <a:pPr marL="0" lvl="1">
              <a:spcBef>
                <a:spcPts val="1200"/>
              </a:spcBef>
              <a:spcAft>
                <a:spcPts val="200"/>
              </a:spcAft>
              <a:buSzPct val="100000"/>
            </a:pPr>
            <a:r>
              <a:rPr lang="en-AU" dirty="0"/>
              <a:t>A step change in EO satellite capability over the next 5 years leading to new applications</a:t>
            </a:r>
          </a:p>
        </p:txBody>
      </p:sp>
      <p:sp>
        <p:nvSpPr>
          <p:cNvPr id="6" name="Content Placeholder 5"/>
          <p:cNvSpPr>
            <a:spLocks noGrp="1"/>
          </p:cNvSpPr>
          <p:nvPr>
            <p:ph sz="half" idx="2"/>
          </p:nvPr>
        </p:nvSpPr>
        <p:spPr>
          <a:xfrm>
            <a:off x="4663440" y="3718560"/>
            <a:ext cx="3703320" cy="2758440"/>
          </a:xfrm>
        </p:spPr>
        <p:txBody>
          <a:bodyPr>
            <a:noAutofit/>
          </a:bodyPr>
          <a:lstStyle/>
          <a:p>
            <a:pPr lvl="1"/>
            <a:r>
              <a:rPr lang="en-AU" sz="1600" dirty="0"/>
              <a:t>Timely availability</a:t>
            </a:r>
          </a:p>
          <a:p>
            <a:pPr lvl="1"/>
            <a:r>
              <a:rPr lang="en-AU" sz="1600" dirty="0"/>
              <a:t>Ready to Analyse, not just access</a:t>
            </a:r>
          </a:p>
          <a:p>
            <a:pPr lvl="1"/>
            <a:r>
              <a:rPr lang="en-AU" sz="1600" dirty="0"/>
              <a:t>Multi-sensor integration</a:t>
            </a:r>
          </a:p>
          <a:p>
            <a:pPr lvl="1"/>
            <a:r>
              <a:rPr lang="en-AU" sz="1600" dirty="0"/>
              <a:t>Pixel level data discovery and access (refined search)</a:t>
            </a:r>
          </a:p>
          <a:p>
            <a:pPr lvl="1"/>
            <a:endParaRPr lang="en-AU" sz="1600" dirty="0"/>
          </a:p>
        </p:txBody>
      </p:sp>
      <p:sp>
        <p:nvSpPr>
          <p:cNvPr id="9" name="Text Placeholder 8"/>
          <p:cNvSpPr>
            <a:spLocks noGrp="1"/>
          </p:cNvSpPr>
          <p:nvPr>
            <p:ph type="body" sz="quarter" idx="3"/>
          </p:nvPr>
        </p:nvSpPr>
        <p:spPr>
          <a:xfrm>
            <a:off x="824865" y="1846052"/>
            <a:ext cx="3703320" cy="1524165"/>
          </a:xfrm>
          <a:solidFill>
            <a:schemeClr val="accent3">
              <a:lumMod val="60000"/>
              <a:lumOff val="40000"/>
            </a:schemeClr>
          </a:solidFill>
        </p:spPr>
        <p:txBody>
          <a:bodyPr>
            <a:noAutofit/>
          </a:bodyPr>
          <a:lstStyle/>
          <a:p>
            <a:pPr marL="0" lvl="1">
              <a:spcBef>
                <a:spcPts val="1200"/>
              </a:spcBef>
              <a:spcAft>
                <a:spcPts val="200"/>
              </a:spcAft>
              <a:buSzPct val="100000"/>
            </a:pPr>
            <a:r>
              <a:rPr lang="en-AU" dirty="0"/>
              <a:t>Substantial expectation of growth in the EO based digital economy across Industry and Government</a:t>
            </a:r>
          </a:p>
        </p:txBody>
      </p:sp>
      <p:sp>
        <p:nvSpPr>
          <p:cNvPr id="7" name="Content Placeholder 6"/>
          <p:cNvSpPr>
            <a:spLocks noGrp="1"/>
          </p:cNvSpPr>
          <p:nvPr>
            <p:ph sz="quarter" idx="4"/>
          </p:nvPr>
        </p:nvSpPr>
        <p:spPr>
          <a:xfrm>
            <a:off x="822960" y="3718561"/>
            <a:ext cx="3703320" cy="2758439"/>
          </a:xfrm>
        </p:spPr>
        <p:txBody>
          <a:bodyPr>
            <a:normAutofit fontScale="92500" lnSpcReduction="10000"/>
          </a:bodyPr>
          <a:lstStyle/>
          <a:p>
            <a:pPr lvl="1"/>
            <a:r>
              <a:rPr lang="en-AU" sz="1600" dirty="0"/>
              <a:t>EO analytics platforms</a:t>
            </a:r>
          </a:p>
          <a:p>
            <a:pPr lvl="2"/>
            <a:r>
              <a:rPr lang="en-AU" sz="1600" dirty="0" err="1"/>
              <a:t>Data+compute+tools</a:t>
            </a:r>
            <a:endParaRPr lang="en-AU" sz="1600" dirty="0"/>
          </a:p>
          <a:p>
            <a:pPr lvl="1"/>
            <a:r>
              <a:rPr lang="en-AU" sz="1600" dirty="0"/>
              <a:t>Cloud hosted</a:t>
            </a:r>
          </a:p>
          <a:p>
            <a:pPr lvl="2"/>
            <a:r>
              <a:rPr lang="en-AU" sz="1600" dirty="0"/>
              <a:t>scalable analysis</a:t>
            </a:r>
          </a:p>
          <a:p>
            <a:pPr lvl="1"/>
            <a:r>
              <a:rPr lang="en-AU" sz="1600" dirty="0"/>
              <a:t>Third-party application development</a:t>
            </a:r>
          </a:p>
          <a:p>
            <a:pPr lvl="2"/>
            <a:r>
              <a:rPr lang="en-AU" sz="1600" dirty="0"/>
              <a:t>Common Dev Interfaces (APIs)</a:t>
            </a:r>
          </a:p>
          <a:p>
            <a:pPr lvl="2"/>
            <a:r>
              <a:rPr lang="en-AU" sz="1600" dirty="0"/>
              <a:t>Data Cubes (not just files)</a:t>
            </a:r>
          </a:p>
        </p:txBody>
      </p:sp>
      <p:sp>
        <p:nvSpPr>
          <p:cNvPr id="4" name="Slide Number Placeholder 3"/>
          <p:cNvSpPr>
            <a:spLocks noGrp="1"/>
          </p:cNvSpPr>
          <p:nvPr>
            <p:ph type="sldNum" sz="quarter" idx="12"/>
          </p:nvPr>
        </p:nvSpPr>
        <p:spPr/>
        <p:txBody>
          <a:bodyPr/>
          <a:lstStyle/>
          <a:p>
            <a:pPr defTabSz="488698"/>
            <a:fld id="{2ABE124A-B5C5-46E0-B944-45307B126769}" type="slidenum">
              <a:rPr lang="en-AU" smtClean="0">
                <a:solidFill>
                  <a:srgbClr val="FFFFFF"/>
                </a:solidFill>
              </a:rPr>
              <a:pPr defTabSz="488698"/>
              <a:t>5</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144267301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52600" y="0"/>
            <a:ext cx="5943600" cy="1127125"/>
          </a:xfrm>
        </p:spPr>
        <p:txBody>
          <a:bodyPr>
            <a:normAutofit/>
          </a:bodyPr>
          <a:lstStyle/>
          <a:p>
            <a:pPr algn="l"/>
            <a:r>
              <a:rPr lang="en-AU" dirty="0"/>
              <a:t>Future Data Architectures</a:t>
            </a:r>
            <a:br>
              <a:rPr lang="en-AU" dirty="0"/>
            </a:br>
            <a:r>
              <a:rPr lang="en-AU" dirty="0"/>
              <a:t>Principles</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662553418"/>
              </p:ext>
            </p:extLst>
          </p:nvPr>
        </p:nvGraphicFramePr>
        <p:xfrm>
          <a:off x="330200" y="1295400"/>
          <a:ext cx="8461377" cy="5440680"/>
        </p:xfrm>
        <a:graphic>
          <a:graphicData uri="http://schemas.openxmlformats.org/drawingml/2006/table">
            <a:tbl>
              <a:tblPr firstRow="1" firstCol="1" bandRow="1">
                <a:tableStyleId>{5940675A-B579-460E-94D1-54222C63F5DA}</a:tableStyleId>
              </a:tblPr>
              <a:tblGrid>
                <a:gridCol w="18034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gridCol w="3609977">
                  <a:extLst>
                    <a:ext uri="{9D8B030D-6E8A-4147-A177-3AD203B41FA5}">
                      <a16:colId xmlns="" xmlns:a16="http://schemas.microsoft.com/office/drawing/2014/main" val="20002"/>
                    </a:ext>
                  </a:extLst>
                </a:gridCol>
              </a:tblGrid>
              <a:tr h="381000">
                <a:tc gridSpan="3">
                  <a:txBody>
                    <a:bodyPr/>
                    <a:lstStyle/>
                    <a:p>
                      <a:pPr algn="ctr"/>
                      <a:r>
                        <a:rPr lang="en-AU" sz="1800" b="1" dirty="0"/>
                        <a:t>“Analysis for the masses”</a:t>
                      </a:r>
                    </a:p>
                  </a:txBody>
                  <a:tcPr/>
                </a:tc>
                <a:tc hMerge="1">
                  <a:txBody>
                    <a:bodyPr/>
                    <a:lstStyle/>
                    <a:p>
                      <a:endParaRPr lang="en-AU" dirty="0"/>
                    </a:p>
                  </a:txBody>
                  <a:tcPr/>
                </a:tc>
                <a:tc hMerge="1">
                  <a:txBody>
                    <a:bodyPr/>
                    <a:lstStyle/>
                    <a:p>
                      <a:endParaRPr lang="en-AU" dirty="0"/>
                    </a:p>
                  </a:txBody>
                  <a:tcPr/>
                </a:tc>
                <a:extLst>
                  <a:ext uri="{0D108BD9-81ED-4DB2-BD59-A6C34878D82A}">
                    <a16:rowId xmlns="" xmlns:a16="http://schemas.microsoft.com/office/drawing/2014/main" val="10000"/>
                  </a:ext>
                </a:extLst>
              </a:tr>
              <a:tr h="637540">
                <a:tc>
                  <a:txBody>
                    <a:bodyPr/>
                    <a:lstStyle/>
                    <a:p>
                      <a:pPr algn="l"/>
                      <a:r>
                        <a:rPr lang="en-AU" sz="1800" b="0" dirty="0"/>
                        <a:t>Interaction</a:t>
                      </a:r>
                    </a:p>
                  </a:txBody>
                  <a:tcPr>
                    <a:solidFill>
                      <a:schemeClr val="bg1">
                        <a:lumMod val="85000"/>
                      </a:schemeClr>
                    </a:solidFill>
                  </a:tcPr>
                </a:tc>
                <a:tc>
                  <a:txBody>
                    <a:bodyPr/>
                    <a:lstStyle/>
                    <a:p>
                      <a:pPr marL="285750" indent="-285750" algn="l">
                        <a:buFont typeface="Arial" panose="020B0604020202020204" pitchFamily="34" charset="0"/>
                        <a:buChar char="•"/>
                      </a:pPr>
                      <a:r>
                        <a:rPr lang="en-AU" sz="1800" dirty="0"/>
                        <a:t>Discovery</a:t>
                      </a:r>
                      <a:r>
                        <a:rPr lang="en-AU" sz="1800" baseline="0" dirty="0"/>
                        <a:t> and Download (files)</a:t>
                      </a:r>
                    </a:p>
                    <a:p>
                      <a:pPr marL="285750" indent="-285750" algn="l">
                        <a:buFont typeface="Arial" panose="020B0604020202020204" pitchFamily="34" charset="0"/>
                        <a:buChar char="•"/>
                      </a:pPr>
                      <a:r>
                        <a:rPr lang="en-AU" sz="1800" baseline="0" dirty="0"/>
                        <a:t>User provides compute</a:t>
                      </a:r>
                      <a:endParaRPr lang="en-AU" sz="1800" dirty="0"/>
                    </a:p>
                  </a:txBody>
                  <a:tcPr/>
                </a:tc>
                <a:tc>
                  <a:txBody>
                    <a:bodyPr/>
                    <a:lstStyle/>
                    <a:p>
                      <a:pPr marL="285750" indent="-285750" algn="l">
                        <a:buFont typeface="Arial" panose="020B0604020202020204" pitchFamily="34" charset="0"/>
                        <a:buChar char="•"/>
                      </a:pPr>
                      <a:r>
                        <a:rPr lang="en-AU" sz="1800" dirty="0"/>
                        <a:t>In-place</a:t>
                      </a:r>
                      <a:r>
                        <a:rPr lang="en-AU" sz="1800" baseline="0" dirty="0"/>
                        <a:t> analysis of ready-to-use data</a:t>
                      </a:r>
                    </a:p>
                    <a:p>
                      <a:pPr marL="285750" indent="-285750" algn="l">
                        <a:buFont typeface="Arial" panose="020B0604020202020204" pitchFamily="34" charset="0"/>
                        <a:buChar char="•"/>
                      </a:pPr>
                      <a:r>
                        <a:rPr lang="en-AU" sz="1800" baseline="0" dirty="0"/>
                        <a:t>User application, data and compute combine from different parties on-demand</a:t>
                      </a:r>
                      <a:endParaRPr lang="en-AU" sz="1800" dirty="0"/>
                    </a:p>
                  </a:txBody>
                  <a:tcPr/>
                </a:tc>
                <a:extLst>
                  <a:ext uri="{0D108BD9-81ED-4DB2-BD59-A6C34878D82A}">
                    <a16:rowId xmlns="" xmlns:a16="http://schemas.microsoft.com/office/drawing/2014/main" val="10001"/>
                  </a:ext>
                </a:extLst>
              </a:tr>
              <a:tr h="637540">
                <a:tc>
                  <a:txBody>
                    <a:bodyPr/>
                    <a:lstStyle/>
                    <a:p>
                      <a:pPr algn="l"/>
                      <a:r>
                        <a:rPr lang="en-AU" sz="1800" b="0" dirty="0"/>
                        <a:t>Integration</a:t>
                      </a:r>
                    </a:p>
                  </a:txBody>
                  <a:tcPr>
                    <a:solidFill>
                      <a:schemeClr val="bg1">
                        <a:lumMod val="85000"/>
                      </a:schemeClr>
                    </a:solidFill>
                  </a:tcPr>
                </a:tc>
                <a:tc>
                  <a:txBody>
                    <a:bodyPr/>
                    <a:lstStyle/>
                    <a:p>
                      <a:pPr marL="285750" indent="-285750" algn="l">
                        <a:buFont typeface="Arial" panose="020B0604020202020204" pitchFamily="34" charset="0"/>
                        <a:buChar char="•"/>
                      </a:pPr>
                      <a:r>
                        <a:rPr lang="en-AU" sz="1800" dirty="0"/>
                        <a:t>Single sensor</a:t>
                      </a:r>
                      <a:r>
                        <a:rPr lang="en-AU" sz="1800" baseline="0" dirty="0"/>
                        <a:t> discovery</a:t>
                      </a:r>
                    </a:p>
                    <a:p>
                      <a:pPr marL="285750" indent="-285750" algn="l">
                        <a:buFont typeface="Arial" panose="020B0604020202020204" pitchFamily="34" charset="0"/>
                        <a:buChar char="•"/>
                      </a:pPr>
                      <a:r>
                        <a:rPr lang="en-AU" sz="1800" baseline="0" dirty="0"/>
                        <a:t>Integration a user problem</a:t>
                      </a:r>
                      <a:endParaRPr lang="en-AU" sz="1800" dirty="0"/>
                    </a:p>
                  </a:txBody>
                  <a:tcPr/>
                </a:tc>
                <a:tc>
                  <a:txBody>
                    <a:bodyPr/>
                    <a:lstStyle/>
                    <a:p>
                      <a:pPr marL="285750" indent="-285750" algn="l">
                        <a:buFont typeface="Arial" panose="020B0604020202020204" pitchFamily="34" charset="0"/>
                        <a:buChar char="•"/>
                      </a:pPr>
                      <a:r>
                        <a:rPr lang="en-AU" sz="1800" dirty="0"/>
                        <a:t>Comparable</a:t>
                      </a:r>
                      <a:r>
                        <a:rPr lang="en-AU" sz="1800" baseline="0" dirty="0"/>
                        <a:t> observations</a:t>
                      </a:r>
                    </a:p>
                    <a:p>
                      <a:pPr marL="285750" indent="-285750" algn="l">
                        <a:buFont typeface="Arial" panose="020B0604020202020204" pitchFamily="34" charset="0"/>
                        <a:buChar char="•"/>
                      </a:pPr>
                      <a:r>
                        <a:rPr lang="en-AU" sz="1800" baseline="0" dirty="0"/>
                        <a:t>Global multi-sensor analysis routine</a:t>
                      </a:r>
                      <a:endParaRPr lang="en-AU" sz="1800" dirty="0"/>
                    </a:p>
                  </a:txBody>
                  <a:tcPr/>
                </a:tc>
                <a:extLst>
                  <a:ext uri="{0D108BD9-81ED-4DB2-BD59-A6C34878D82A}">
                    <a16:rowId xmlns="" xmlns:a16="http://schemas.microsoft.com/office/drawing/2014/main" val="10002"/>
                  </a:ext>
                </a:extLst>
              </a:tr>
              <a:tr h="637540">
                <a:tc>
                  <a:txBody>
                    <a:bodyPr/>
                    <a:lstStyle/>
                    <a:p>
                      <a:pPr algn="l"/>
                      <a:r>
                        <a:rPr lang="en-AU" sz="1800" b="0" dirty="0"/>
                        <a:t>Interoperability</a:t>
                      </a:r>
                    </a:p>
                  </a:txBody>
                  <a:tcPr>
                    <a:solidFill>
                      <a:schemeClr val="bg1">
                        <a:lumMod val="85000"/>
                      </a:schemeClr>
                    </a:solidFill>
                  </a:tcPr>
                </a:tc>
                <a:tc>
                  <a:txBody>
                    <a:bodyPr/>
                    <a:lstStyle/>
                    <a:p>
                      <a:pPr marL="285750" indent="-285750" algn="l">
                        <a:buFont typeface="Arial" panose="020B0604020202020204" pitchFamily="34" charset="0"/>
                        <a:buChar char="•"/>
                      </a:pPr>
                      <a:r>
                        <a:rPr lang="en-AU" sz="1800" dirty="0"/>
                        <a:t>Discovery of files</a:t>
                      </a:r>
                    </a:p>
                    <a:p>
                      <a:pPr marL="285750" indent="-285750" algn="l">
                        <a:buFont typeface="Arial" panose="020B0604020202020204" pitchFamily="34" charset="0"/>
                        <a:buChar char="•"/>
                      </a:pPr>
                      <a:r>
                        <a:rPr lang="en-AU" sz="1800" dirty="0"/>
                        <a:t>Emphasis on access</a:t>
                      </a:r>
                    </a:p>
                  </a:txBody>
                  <a:tcPr/>
                </a:tc>
                <a:tc>
                  <a:txBody>
                    <a:bodyPr/>
                    <a:lstStyle/>
                    <a:p>
                      <a:pPr marL="285750" indent="-285750" algn="l">
                        <a:buFont typeface="Arial" panose="020B0604020202020204" pitchFamily="34" charset="0"/>
                        <a:buChar char="•"/>
                      </a:pPr>
                      <a:r>
                        <a:rPr lang="en-AU" sz="1800" dirty="0"/>
                        <a:t>Refined discovery of pixels</a:t>
                      </a:r>
                    </a:p>
                    <a:p>
                      <a:pPr marL="285750" indent="-285750" algn="l">
                        <a:buFont typeface="Arial" panose="020B0604020202020204" pitchFamily="34" charset="0"/>
                        <a:buChar char="•"/>
                      </a:pPr>
                      <a:r>
                        <a:rPr lang="en-AU" sz="1800" dirty="0"/>
                        <a:t>Emphasis on usability</a:t>
                      </a:r>
                      <a:r>
                        <a:rPr lang="en-AU" sz="1800" baseline="0" dirty="0"/>
                        <a:t> for </a:t>
                      </a:r>
                      <a:r>
                        <a:rPr lang="en-AU" sz="1800" dirty="0"/>
                        <a:t>analysis</a:t>
                      </a:r>
                    </a:p>
                  </a:txBody>
                  <a:tcPr/>
                </a:tc>
                <a:extLst>
                  <a:ext uri="{0D108BD9-81ED-4DB2-BD59-A6C34878D82A}">
                    <a16:rowId xmlns="" xmlns:a16="http://schemas.microsoft.com/office/drawing/2014/main" val="10003"/>
                  </a:ext>
                </a:extLst>
              </a:tr>
              <a:tr h="637540">
                <a:tc>
                  <a:txBody>
                    <a:bodyPr/>
                    <a:lstStyle/>
                    <a:p>
                      <a:pPr algn="l"/>
                      <a:r>
                        <a:rPr lang="en-AU" sz="1800" b="0" dirty="0"/>
                        <a:t>Interfaces</a:t>
                      </a:r>
                    </a:p>
                  </a:txBody>
                  <a:tcPr>
                    <a:solidFill>
                      <a:schemeClr val="bg1">
                        <a:lumMod val="85000"/>
                      </a:schemeClr>
                    </a:solidFill>
                  </a:tcPr>
                </a:tc>
                <a:tc>
                  <a:txBody>
                    <a:bodyPr/>
                    <a:lstStyle/>
                    <a:p>
                      <a:pPr marL="285750" indent="-285750" algn="l">
                        <a:buFont typeface="Arial" panose="020B0604020202020204" pitchFamily="34" charset="0"/>
                        <a:buChar char="•"/>
                      </a:pPr>
                      <a:r>
                        <a:rPr lang="en-AU" sz="1800" dirty="0"/>
                        <a:t>Independent</a:t>
                      </a:r>
                      <a:r>
                        <a:rPr lang="en-AU" sz="1800" baseline="0" dirty="0"/>
                        <a:t> application development over data</a:t>
                      </a:r>
                    </a:p>
                    <a:p>
                      <a:pPr marL="285750" indent="-285750" algn="l">
                        <a:buFont typeface="Arial" panose="020B0604020202020204" pitchFamily="34" charset="0"/>
                        <a:buChar char="•"/>
                      </a:pPr>
                      <a:r>
                        <a:rPr lang="en-AU" sz="1800" baseline="0" dirty="0"/>
                        <a:t>Agency stores and distributes data</a:t>
                      </a:r>
                      <a:endParaRPr lang="en-AU" sz="1800" dirty="0"/>
                    </a:p>
                  </a:txBody>
                  <a:tcPr/>
                </a:tc>
                <a:tc>
                  <a:txBody>
                    <a:bodyPr/>
                    <a:lstStyle/>
                    <a:p>
                      <a:pPr marL="285750" indent="-285750" algn="l">
                        <a:buFont typeface="Arial" panose="020B0604020202020204" pitchFamily="34" charset="0"/>
                        <a:buChar char="•"/>
                      </a:pPr>
                      <a:r>
                        <a:rPr lang="en-AU" sz="1800" dirty="0"/>
                        <a:t>APIs, Virtual Labs enabled by standards</a:t>
                      </a:r>
                    </a:p>
                    <a:p>
                      <a:pPr marL="285750" indent="-285750" algn="l">
                        <a:buFont typeface="Arial" panose="020B0604020202020204" pitchFamily="34" charset="0"/>
                        <a:buChar char="•"/>
                      </a:pPr>
                      <a:r>
                        <a:rPr lang="en-AU" sz="1800" dirty="0"/>
                        <a:t>Use of third parties</a:t>
                      </a:r>
                      <a:r>
                        <a:rPr lang="en-AU" sz="1800" baseline="0" dirty="0"/>
                        <a:t> for storage, distribution and analysis</a:t>
                      </a:r>
                      <a:endParaRPr lang="en-AU" sz="1800" dirty="0"/>
                    </a:p>
                  </a:txBody>
                  <a:tcPr/>
                </a:tc>
                <a:extLst>
                  <a:ext uri="{0D108BD9-81ED-4DB2-BD59-A6C34878D82A}">
                    <a16:rowId xmlns="" xmlns:a16="http://schemas.microsoft.com/office/drawing/2014/main" val="10004"/>
                  </a:ext>
                </a:extLst>
              </a:tr>
            </a:tbl>
          </a:graphicData>
        </a:graphic>
      </p:graphicFrame>
      <p:sp>
        <p:nvSpPr>
          <p:cNvPr id="4" name="Slide Number Placeholder 3"/>
          <p:cNvSpPr>
            <a:spLocks noGrp="1"/>
          </p:cNvSpPr>
          <p:nvPr>
            <p:ph type="sldNum" sz="quarter" idx="4"/>
          </p:nvPr>
        </p:nvSpPr>
        <p:spPr/>
        <p:txBody>
          <a:bodyPr/>
          <a:lstStyle/>
          <a:p>
            <a:pPr defTabSz="488698"/>
            <a:fld id="{2ABE124A-B5C5-46E0-B944-45307B126769}" type="slidenum">
              <a:rPr lang="en-AU" smtClean="0">
                <a:solidFill>
                  <a:srgbClr val="FFFFFF"/>
                </a:solidFill>
              </a:rPr>
              <a:pPr defTabSz="488698"/>
              <a:t>6</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231738016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5867400" cy="1127125"/>
          </a:xfrm>
        </p:spPr>
        <p:txBody>
          <a:bodyPr/>
          <a:lstStyle/>
          <a:p>
            <a:pPr algn="l"/>
            <a:r>
              <a:rPr lang="en-AU" dirty="0"/>
              <a:t>Recommendations</a:t>
            </a:r>
            <a:br>
              <a:rPr lang="en-AU" dirty="0"/>
            </a:br>
            <a:r>
              <a:rPr lang="en-AU" dirty="0"/>
              <a:t>FDA in practice</a:t>
            </a:r>
          </a:p>
        </p:txBody>
      </p:sp>
      <p:sp>
        <p:nvSpPr>
          <p:cNvPr id="3" name="Content Placeholder 2"/>
          <p:cNvSpPr>
            <a:spLocks noGrp="1"/>
          </p:cNvSpPr>
          <p:nvPr>
            <p:ph idx="1"/>
          </p:nvPr>
        </p:nvSpPr>
        <p:spPr/>
        <p:txBody>
          <a:bodyPr/>
          <a:lstStyle/>
          <a:p>
            <a:r>
              <a:rPr lang="en-AU" dirty="0"/>
              <a:t>The team recommends that CEOS adopt a two-stream approach to continue its engagement with this topic: </a:t>
            </a:r>
          </a:p>
          <a:p>
            <a:pPr marL="883227" lvl="1" indent="-457200">
              <a:buFont typeface="+mj-lt"/>
              <a:buAutoNum type="arabicPeriod"/>
            </a:pPr>
            <a:r>
              <a:rPr lang="en-AU" dirty="0"/>
              <a:t>A further year of work to continue exploration of key areas, and for facilitated strategic discussions; </a:t>
            </a:r>
          </a:p>
          <a:p>
            <a:pPr marL="883227" lvl="1" indent="-457200">
              <a:buFont typeface="+mj-lt"/>
              <a:buAutoNum type="arabicPeriod"/>
            </a:pPr>
            <a:r>
              <a:rPr lang="en-AU" dirty="0"/>
              <a:t>Parallel efforts to progress </a:t>
            </a:r>
            <a:r>
              <a:rPr lang="en-AU" dirty="0" smtClean="0"/>
              <a:t>CEOS </a:t>
            </a:r>
            <a:r>
              <a:rPr lang="en-AU" dirty="0"/>
              <a:t>pilot projects to ensure strategic discussions are supported by real-world evidence. </a:t>
            </a:r>
          </a:p>
          <a:p>
            <a:endParaRPr lang="en-AU" dirty="0"/>
          </a:p>
          <a:p>
            <a:endParaRPr lang="en-AU" dirty="0"/>
          </a:p>
        </p:txBody>
      </p:sp>
      <p:sp>
        <p:nvSpPr>
          <p:cNvPr id="4" name="Slide Number Placeholder 3"/>
          <p:cNvSpPr>
            <a:spLocks noGrp="1"/>
          </p:cNvSpPr>
          <p:nvPr>
            <p:ph type="sldNum" sz="quarter" idx="4"/>
          </p:nvPr>
        </p:nvSpPr>
        <p:spPr/>
        <p:txBody>
          <a:bodyPr/>
          <a:lstStyle/>
          <a:p>
            <a:fld id="{2ABE124A-B5C5-46E0-B944-45307B126769}" type="slidenum">
              <a:rPr lang="en-AU" smtClean="0"/>
              <a:pPr/>
              <a:t>7</a:t>
            </a:fld>
            <a:r>
              <a:rPr lang="en-AU"/>
              <a:t>  |</a:t>
            </a:r>
            <a:endParaRPr lang="en-AU" dirty="0"/>
          </a:p>
        </p:txBody>
      </p:sp>
    </p:spTree>
    <p:extLst>
      <p:ext uri="{BB962C8B-B14F-4D97-AF65-F5344CB8AC3E}">
        <p14:creationId xmlns:p14="http://schemas.microsoft.com/office/powerpoint/2010/main" val="2700398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5867400" cy="1127125"/>
          </a:xfrm>
        </p:spPr>
        <p:txBody>
          <a:bodyPr/>
          <a:lstStyle/>
          <a:p>
            <a:pPr algn="l"/>
            <a:r>
              <a:rPr lang="en-AU" dirty="0"/>
              <a:t>Recommendations</a:t>
            </a:r>
            <a:br>
              <a:rPr lang="en-AU" dirty="0"/>
            </a:br>
            <a:endParaRPr lang="en-AU" dirty="0"/>
          </a:p>
        </p:txBody>
      </p:sp>
      <p:sp>
        <p:nvSpPr>
          <p:cNvPr id="3" name="Content Placeholder 2"/>
          <p:cNvSpPr>
            <a:spLocks noGrp="1"/>
          </p:cNvSpPr>
          <p:nvPr>
            <p:ph idx="1"/>
          </p:nvPr>
        </p:nvSpPr>
        <p:spPr/>
        <p:txBody>
          <a:bodyPr>
            <a:normAutofit fontScale="92500" lnSpcReduction="20000"/>
          </a:bodyPr>
          <a:lstStyle/>
          <a:p>
            <a:pPr marL="457200" indent="-457200">
              <a:buFont typeface="+mj-lt"/>
              <a:buAutoNum type="arabicPeriod"/>
            </a:pPr>
            <a:r>
              <a:rPr lang="en-AU" dirty="0"/>
              <a:t>Approval for the Ad-hoc Team on Future Data Access and Analysis Architectures to continue for a further year to complete the mandate. And confirmation of the Co-Chairs.</a:t>
            </a:r>
          </a:p>
          <a:p>
            <a:pPr marL="457200" indent="-457200">
              <a:buFont typeface="+mj-lt"/>
              <a:buAutoNum type="arabicPeriod"/>
            </a:pPr>
            <a:r>
              <a:rPr lang="en-AU" dirty="0"/>
              <a:t>Agreement for </a:t>
            </a:r>
            <a:r>
              <a:rPr lang="en-AU" dirty="0" smtClean="0"/>
              <a:t>a proposed </a:t>
            </a:r>
            <a:r>
              <a:rPr lang="en-AU" dirty="0"/>
              <a:t>pilot </a:t>
            </a:r>
            <a:r>
              <a:rPr lang="en-AU" dirty="0" smtClean="0"/>
              <a:t>project(s) (TBD) </a:t>
            </a:r>
            <a:r>
              <a:rPr lang="en-AU" dirty="0"/>
              <a:t>to be progressed in parallel with the ongoing report work, with oversight by the FDA team and contributions from LSI-VC, SEO, and SDCG.</a:t>
            </a:r>
          </a:p>
          <a:p>
            <a:pPr marL="457200" indent="-457200">
              <a:buFont typeface="+mj-lt"/>
              <a:buAutoNum type="arabicPeriod"/>
            </a:pPr>
            <a:r>
              <a:rPr lang="en-AU" dirty="0"/>
              <a:t>Invitation for further proposals for practical demonstrations in the area of FDA for ‘lessons learnt’ evaluation by CEOS Principals at CEOS-31. </a:t>
            </a:r>
          </a:p>
          <a:p>
            <a:pPr marL="457200" indent="-457200">
              <a:buFont typeface="+mj-lt"/>
              <a:buAutoNum type="arabicPeriod"/>
            </a:pPr>
            <a:r>
              <a:rPr lang="en-AU" dirty="0"/>
              <a:t>Action for CEOS and SIT Chairs to confer with the FDA Team to ensure necessary CEOS Principal engagement on the strategic issues arising from the 2017 Report, in support of identifying common ground as the basis for a long-term CEOS strategy. </a:t>
            </a:r>
          </a:p>
          <a:p>
            <a:endParaRPr lang="en-AU" dirty="0"/>
          </a:p>
          <a:p>
            <a:endParaRPr lang="en-AU" dirty="0"/>
          </a:p>
        </p:txBody>
      </p:sp>
      <p:sp>
        <p:nvSpPr>
          <p:cNvPr id="4" name="Slide Number Placeholder 3"/>
          <p:cNvSpPr>
            <a:spLocks noGrp="1"/>
          </p:cNvSpPr>
          <p:nvPr>
            <p:ph type="sldNum" sz="quarter" idx="4"/>
          </p:nvPr>
        </p:nvSpPr>
        <p:spPr/>
        <p:txBody>
          <a:bodyPr/>
          <a:lstStyle/>
          <a:p>
            <a:fld id="{2ABE124A-B5C5-46E0-B944-45307B126769}" type="slidenum">
              <a:rPr lang="en-AU" smtClean="0"/>
              <a:pPr/>
              <a:t>8</a:t>
            </a:fld>
            <a:r>
              <a:rPr lang="en-AU"/>
              <a:t>  |</a:t>
            </a:r>
            <a:endParaRPr lang="en-AU" dirty="0"/>
          </a:p>
        </p:txBody>
      </p:sp>
    </p:spTree>
    <p:extLst>
      <p:ext uri="{BB962C8B-B14F-4D97-AF65-F5344CB8AC3E}">
        <p14:creationId xmlns:p14="http://schemas.microsoft.com/office/powerpoint/2010/main" val="4120834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CSIRO Sky">
      <a:dk1>
        <a:sysClr val="windowText" lastClr="000000"/>
      </a:dk1>
      <a:lt1>
        <a:srgbClr val="FFFFFF"/>
      </a:lt1>
      <a:dk2>
        <a:srgbClr val="000000"/>
      </a:dk2>
      <a:lt2>
        <a:srgbClr val="FFFFFF"/>
      </a:lt2>
      <a:accent1>
        <a:srgbClr val="41B6E6"/>
      </a:accent1>
      <a:accent2>
        <a:srgbClr val="004B87"/>
      </a:accent2>
      <a:accent3>
        <a:srgbClr val="78BE20"/>
      </a:accent3>
      <a:accent4>
        <a:srgbClr val="4A7729"/>
      </a:accent4>
      <a:accent5>
        <a:srgbClr val="00A9CE"/>
      </a:accent5>
      <a:accent6>
        <a:srgbClr val="00313C"/>
      </a:accent6>
      <a:hlink>
        <a:srgbClr val="9FAEE5"/>
      </a:hlink>
      <a:folHlink>
        <a:srgbClr val="1E22AA"/>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9394</TotalTime>
  <Words>1307</Words>
  <Application>Microsoft Macintosh PowerPoint</Application>
  <PresentationFormat>On-screen Show (4:3)</PresentationFormat>
  <Paragraphs>128</Paragraphs>
  <Slides>8</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 Bold</vt:lpstr>
      <vt:lpstr>Avenir Roman</vt:lpstr>
      <vt:lpstr>Calibri</vt:lpstr>
      <vt:lpstr>Droid Serif</vt:lpstr>
      <vt:lpstr>Helvetica</vt:lpstr>
      <vt:lpstr>Arial</vt:lpstr>
      <vt:lpstr>Default</vt:lpstr>
      <vt:lpstr>Future Data Access and Analysis Architectures</vt:lpstr>
      <vt:lpstr>PowerPoint Presentation</vt:lpstr>
      <vt:lpstr>Current development and priorities</vt:lpstr>
      <vt:lpstr>Significant change Significant opportunity</vt:lpstr>
      <vt:lpstr>Significant change Significant challenges</vt:lpstr>
      <vt:lpstr>Future Data Architectures Principles</vt:lpstr>
      <vt:lpstr>Recommendations FDA in practice</vt:lpstr>
      <vt:lpstr>Recommendations </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156</cp:revision>
  <dcterms:modified xsi:type="dcterms:W3CDTF">2016-10-31T23:02:15Z</dcterms:modified>
</cp:coreProperties>
</file>