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5" r:id="rId4"/>
    <p:sldId id="261" r:id="rId5"/>
    <p:sldId id="265" r:id="rId6"/>
    <p:sldId id="266" r:id="rId7"/>
    <p:sldId id="267" r:id="rId8"/>
    <p:sldId id="271" r:id="rId9"/>
    <p:sldId id="270" r:id="rId10"/>
    <p:sldId id="276" r:id="rId11"/>
    <p:sldId id="269" r:id="rId12"/>
    <p:sldId id="268" r:id="rId13"/>
    <p:sldId id="272" r:id="rId14"/>
    <p:sldId id="273" r:id="rId15"/>
    <p:sldId id="262" r:id="rId16"/>
    <p:sldId id="263" r:id="rId17"/>
    <p:sldId id="264" r:id="rId1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/>
    <p:restoredTop sz="84766" autoAdjust="0"/>
  </p:normalViewPr>
  <p:slideViewPr>
    <p:cSldViewPr>
      <p:cViewPr>
        <p:scale>
          <a:sx n="99" d="100"/>
          <a:sy n="99" d="100"/>
        </p:scale>
        <p:origin x="2024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03078-FBD3-44F6-AF19-A17436A5068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8F0281-CCA8-4920-9308-43BAF8F82061}">
      <dgm:prSet phldrT="[Text]"/>
      <dgm:spPr/>
      <dgm:t>
        <a:bodyPr/>
        <a:lstStyle/>
        <a:p>
          <a:r>
            <a:rPr lang="en-US" dirty="0" smtClean="0"/>
            <a:t>WGCV lead</a:t>
          </a:r>
          <a:endParaRPr lang="en-US" dirty="0"/>
        </a:p>
      </dgm:t>
    </dgm:pt>
    <dgm:pt modelId="{0D850BFD-0D09-4C09-9D54-FC60A96F467C}" type="parTrans" cxnId="{78D2C2B4-5C4C-4089-96A1-29A4A4C51E75}">
      <dgm:prSet/>
      <dgm:spPr/>
      <dgm:t>
        <a:bodyPr/>
        <a:lstStyle/>
        <a:p>
          <a:endParaRPr lang="en-US"/>
        </a:p>
      </dgm:t>
    </dgm:pt>
    <dgm:pt modelId="{1D7EA4DF-017A-4A45-9E86-C63E803166E0}" type="sibTrans" cxnId="{78D2C2B4-5C4C-4089-96A1-29A4A4C51E75}">
      <dgm:prSet/>
      <dgm:spPr/>
      <dgm:t>
        <a:bodyPr/>
        <a:lstStyle/>
        <a:p>
          <a:endParaRPr lang="en-US"/>
        </a:p>
      </dgm:t>
    </dgm:pt>
    <dgm:pt modelId="{44EA3C40-DDB8-4AF5-BEDC-38AB5C283FBC}">
      <dgm:prSet phldrT="[Text]"/>
      <dgm:spPr/>
      <dgm:t>
        <a:bodyPr/>
        <a:lstStyle/>
        <a:p>
          <a:r>
            <a:rPr lang="en-US" dirty="0" smtClean="0"/>
            <a:t>SIT 2017</a:t>
          </a:r>
          <a:endParaRPr lang="en-US" dirty="0"/>
        </a:p>
      </dgm:t>
    </dgm:pt>
    <dgm:pt modelId="{C42B337F-1679-4ADB-8355-48B10267C3E1}" type="parTrans" cxnId="{8FC791C0-0E90-4769-A99C-864C2E4E1981}">
      <dgm:prSet/>
      <dgm:spPr/>
      <dgm:t>
        <a:bodyPr/>
        <a:lstStyle/>
        <a:p>
          <a:endParaRPr lang="en-US"/>
        </a:p>
      </dgm:t>
    </dgm:pt>
    <dgm:pt modelId="{1F77C8F1-D27C-4718-8E44-E6680F730AB5}" type="sibTrans" cxnId="{8FC791C0-0E90-4769-A99C-864C2E4E1981}">
      <dgm:prSet/>
      <dgm:spPr/>
      <dgm:t>
        <a:bodyPr/>
        <a:lstStyle/>
        <a:p>
          <a:endParaRPr lang="en-US"/>
        </a:p>
      </dgm:t>
    </dgm:pt>
    <dgm:pt modelId="{B18239E6-C7B2-443E-AC59-65BC8703AD5A}">
      <dgm:prSet phldrT="[Text]"/>
      <dgm:spPr/>
      <dgm:t>
        <a:bodyPr/>
        <a:lstStyle/>
        <a:p>
          <a:r>
            <a:rPr lang="en-US" dirty="0" smtClean="0"/>
            <a:t>May 2017</a:t>
          </a:r>
          <a:endParaRPr lang="en-US" dirty="0"/>
        </a:p>
      </dgm:t>
    </dgm:pt>
    <dgm:pt modelId="{27ED0F60-1245-4FB7-84DD-3928D88BC8CA}" type="parTrans" cxnId="{E6807EE4-1E31-4029-AFC0-9AFB5BCAA199}">
      <dgm:prSet/>
      <dgm:spPr/>
      <dgm:t>
        <a:bodyPr/>
        <a:lstStyle/>
        <a:p>
          <a:endParaRPr lang="en-US"/>
        </a:p>
      </dgm:t>
    </dgm:pt>
    <dgm:pt modelId="{DBC702EA-ECFB-43B2-99F7-4F181A02B4E8}" type="sibTrans" cxnId="{E6807EE4-1E31-4029-AFC0-9AFB5BCAA199}">
      <dgm:prSet/>
      <dgm:spPr/>
      <dgm:t>
        <a:bodyPr/>
        <a:lstStyle/>
        <a:p>
          <a:endParaRPr lang="en-US"/>
        </a:p>
      </dgm:t>
    </dgm:pt>
    <dgm:pt modelId="{24473DF4-A6D4-467E-BA29-94584523B775}" type="pres">
      <dgm:prSet presAssocID="{38F03078-FBD3-44F6-AF19-A17436A506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35B00E-0300-40EE-B4FF-2DC32752D57F}" type="pres">
      <dgm:prSet presAssocID="{4B8F0281-CCA8-4920-9308-43BAF8F82061}" presName="composite" presStyleCnt="0"/>
      <dgm:spPr/>
    </dgm:pt>
    <dgm:pt modelId="{71F992E2-C3B2-43C2-A818-BACF2ED6200A}" type="pres">
      <dgm:prSet presAssocID="{4B8F0281-CCA8-4920-9308-43BAF8F82061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516F2-5C12-492E-9C5C-9D8A89961D19}" type="pres">
      <dgm:prSet presAssocID="{4B8F0281-CCA8-4920-9308-43BAF8F82061}" presName="rect2" presStyleLbl="fgImgPlace1" presStyleIdx="0" presStyleCnt="3"/>
      <dgm:spPr>
        <a:solidFill>
          <a:srgbClr val="FFFF00"/>
        </a:solidFill>
      </dgm:spPr>
    </dgm:pt>
    <dgm:pt modelId="{CE0782DE-D82F-470A-AAEE-D9FF5B3E79F8}" type="pres">
      <dgm:prSet presAssocID="{1D7EA4DF-017A-4A45-9E86-C63E803166E0}" presName="sibTrans" presStyleCnt="0"/>
      <dgm:spPr/>
    </dgm:pt>
    <dgm:pt modelId="{21AA558D-F7E4-4E56-B8BD-5A7659C40369}" type="pres">
      <dgm:prSet presAssocID="{44EA3C40-DDB8-4AF5-BEDC-38AB5C283FBC}" presName="composite" presStyleCnt="0"/>
      <dgm:spPr/>
    </dgm:pt>
    <dgm:pt modelId="{5CE5B515-DBD6-4B23-BF3A-0ECB29D5CA4B}" type="pres">
      <dgm:prSet presAssocID="{44EA3C40-DDB8-4AF5-BEDC-38AB5C283FBC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32D5A-A35B-419F-874B-C58AB9995CA8}" type="pres">
      <dgm:prSet presAssocID="{44EA3C40-DDB8-4AF5-BEDC-38AB5C283FBC}" presName="rect2" presStyleLbl="fgImgPlace1" presStyleIdx="1" presStyleCnt="3"/>
      <dgm:spPr>
        <a:solidFill>
          <a:srgbClr val="00B050"/>
        </a:solidFill>
      </dgm:spPr>
    </dgm:pt>
    <dgm:pt modelId="{4AE076BC-AEEF-47CC-BDDA-01741DE8B8B0}" type="pres">
      <dgm:prSet presAssocID="{1F77C8F1-D27C-4718-8E44-E6680F730AB5}" presName="sibTrans" presStyleCnt="0"/>
      <dgm:spPr/>
    </dgm:pt>
    <dgm:pt modelId="{FFA88A4E-D79D-4C27-A34F-F4B6C6598B58}" type="pres">
      <dgm:prSet presAssocID="{B18239E6-C7B2-443E-AC59-65BC8703AD5A}" presName="composite" presStyleCnt="0"/>
      <dgm:spPr/>
    </dgm:pt>
    <dgm:pt modelId="{011E7282-C1D0-4C37-8934-E144E31382FD}" type="pres">
      <dgm:prSet presAssocID="{B18239E6-C7B2-443E-AC59-65BC8703AD5A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9310E-53F1-41AD-AA93-B508686EAD51}" type="pres">
      <dgm:prSet presAssocID="{B18239E6-C7B2-443E-AC59-65BC8703AD5A}" presName="rect2" presStyleLbl="fgImgPlace1" presStyleIdx="2" presStyleCnt="3"/>
      <dgm:spPr>
        <a:solidFill>
          <a:srgbClr val="92D050"/>
        </a:solidFill>
      </dgm:spPr>
    </dgm:pt>
  </dgm:ptLst>
  <dgm:cxnLst>
    <dgm:cxn modelId="{4B14DD13-B87B-4B71-936D-FE0B1CDC6F77}" type="presOf" srcId="{44EA3C40-DDB8-4AF5-BEDC-38AB5C283FBC}" destId="{5CE5B515-DBD6-4B23-BF3A-0ECB29D5CA4B}" srcOrd="0" destOrd="0" presId="urn:microsoft.com/office/officeart/2008/layout/PictureStrips"/>
    <dgm:cxn modelId="{4FC0DC07-EDEB-4C16-96A9-0550C67559D9}" type="presOf" srcId="{38F03078-FBD3-44F6-AF19-A17436A5068F}" destId="{24473DF4-A6D4-467E-BA29-94584523B775}" srcOrd="0" destOrd="0" presId="urn:microsoft.com/office/officeart/2008/layout/PictureStrips"/>
    <dgm:cxn modelId="{CE632FC1-CFC2-4D8A-87C7-FDE86136EDB7}" type="presOf" srcId="{B18239E6-C7B2-443E-AC59-65BC8703AD5A}" destId="{011E7282-C1D0-4C37-8934-E144E31382FD}" srcOrd="0" destOrd="0" presId="urn:microsoft.com/office/officeart/2008/layout/PictureStrips"/>
    <dgm:cxn modelId="{0443EDF8-A174-474B-8770-6B663C7D504B}" type="presOf" srcId="{4B8F0281-CCA8-4920-9308-43BAF8F82061}" destId="{71F992E2-C3B2-43C2-A818-BACF2ED6200A}" srcOrd="0" destOrd="0" presId="urn:microsoft.com/office/officeart/2008/layout/PictureStrips"/>
    <dgm:cxn modelId="{78D2C2B4-5C4C-4089-96A1-29A4A4C51E75}" srcId="{38F03078-FBD3-44F6-AF19-A17436A5068F}" destId="{4B8F0281-CCA8-4920-9308-43BAF8F82061}" srcOrd="0" destOrd="0" parTransId="{0D850BFD-0D09-4C09-9D54-FC60A96F467C}" sibTransId="{1D7EA4DF-017A-4A45-9E86-C63E803166E0}"/>
    <dgm:cxn modelId="{E6807EE4-1E31-4029-AFC0-9AFB5BCAA199}" srcId="{38F03078-FBD3-44F6-AF19-A17436A5068F}" destId="{B18239E6-C7B2-443E-AC59-65BC8703AD5A}" srcOrd="2" destOrd="0" parTransId="{27ED0F60-1245-4FB7-84DD-3928D88BC8CA}" sibTransId="{DBC702EA-ECFB-43B2-99F7-4F181A02B4E8}"/>
    <dgm:cxn modelId="{8FC791C0-0E90-4769-A99C-864C2E4E1981}" srcId="{38F03078-FBD3-44F6-AF19-A17436A5068F}" destId="{44EA3C40-DDB8-4AF5-BEDC-38AB5C283FBC}" srcOrd="1" destOrd="0" parTransId="{C42B337F-1679-4ADB-8355-48B10267C3E1}" sibTransId="{1F77C8F1-D27C-4718-8E44-E6680F730AB5}"/>
    <dgm:cxn modelId="{F9D4AD69-FB7A-4992-A0A1-FD238341FAC6}" type="presParOf" srcId="{24473DF4-A6D4-467E-BA29-94584523B775}" destId="{7735B00E-0300-40EE-B4FF-2DC32752D57F}" srcOrd="0" destOrd="0" presId="urn:microsoft.com/office/officeart/2008/layout/PictureStrips"/>
    <dgm:cxn modelId="{6F154094-62C9-465A-8AEA-00DD09C10865}" type="presParOf" srcId="{7735B00E-0300-40EE-B4FF-2DC32752D57F}" destId="{71F992E2-C3B2-43C2-A818-BACF2ED6200A}" srcOrd="0" destOrd="0" presId="urn:microsoft.com/office/officeart/2008/layout/PictureStrips"/>
    <dgm:cxn modelId="{0AEC9C14-B5CC-4C61-A601-7C076FA26FA3}" type="presParOf" srcId="{7735B00E-0300-40EE-B4FF-2DC32752D57F}" destId="{04C516F2-5C12-492E-9C5C-9D8A89961D19}" srcOrd="1" destOrd="0" presId="urn:microsoft.com/office/officeart/2008/layout/PictureStrips"/>
    <dgm:cxn modelId="{E5621905-9B9B-43A7-A377-504A0894405F}" type="presParOf" srcId="{24473DF4-A6D4-467E-BA29-94584523B775}" destId="{CE0782DE-D82F-470A-AAEE-D9FF5B3E79F8}" srcOrd="1" destOrd="0" presId="urn:microsoft.com/office/officeart/2008/layout/PictureStrips"/>
    <dgm:cxn modelId="{55EADFAB-2556-4B30-A601-656229E466A4}" type="presParOf" srcId="{24473DF4-A6D4-467E-BA29-94584523B775}" destId="{21AA558D-F7E4-4E56-B8BD-5A7659C40369}" srcOrd="2" destOrd="0" presId="urn:microsoft.com/office/officeart/2008/layout/PictureStrips"/>
    <dgm:cxn modelId="{701CDE96-EBC4-4663-9D91-5C441261AE63}" type="presParOf" srcId="{21AA558D-F7E4-4E56-B8BD-5A7659C40369}" destId="{5CE5B515-DBD6-4B23-BF3A-0ECB29D5CA4B}" srcOrd="0" destOrd="0" presId="urn:microsoft.com/office/officeart/2008/layout/PictureStrips"/>
    <dgm:cxn modelId="{6A8759AA-A48F-484A-BFAB-FA05A1FAF119}" type="presParOf" srcId="{21AA558D-F7E4-4E56-B8BD-5A7659C40369}" destId="{26232D5A-A35B-419F-874B-C58AB9995CA8}" srcOrd="1" destOrd="0" presId="urn:microsoft.com/office/officeart/2008/layout/PictureStrips"/>
    <dgm:cxn modelId="{AD4160C0-01E0-4861-9C99-F4623ED024B7}" type="presParOf" srcId="{24473DF4-A6D4-467E-BA29-94584523B775}" destId="{4AE076BC-AEEF-47CC-BDDA-01741DE8B8B0}" srcOrd="3" destOrd="0" presId="urn:microsoft.com/office/officeart/2008/layout/PictureStrips"/>
    <dgm:cxn modelId="{4EC87EAA-5A35-40D5-9F7B-CE0CDAC6ECD5}" type="presParOf" srcId="{24473DF4-A6D4-467E-BA29-94584523B775}" destId="{FFA88A4E-D79D-4C27-A34F-F4B6C6598B58}" srcOrd="4" destOrd="0" presId="urn:microsoft.com/office/officeart/2008/layout/PictureStrips"/>
    <dgm:cxn modelId="{56B8E1B0-975A-4F4D-8EB6-E9BA33B00232}" type="presParOf" srcId="{FFA88A4E-D79D-4C27-A34F-F4B6C6598B58}" destId="{011E7282-C1D0-4C37-8934-E144E31382FD}" srcOrd="0" destOrd="0" presId="urn:microsoft.com/office/officeart/2008/layout/PictureStrips"/>
    <dgm:cxn modelId="{32F45764-6D6E-469B-A913-A14B8BB00F4D}" type="presParOf" srcId="{FFA88A4E-D79D-4C27-A34F-F4B6C6598B58}" destId="{ABF9310E-53F1-41AD-AA93-B508686EAD5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992E2-C3B2-43C2-A818-BACF2ED6200A}">
      <dsp:nvSpPr>
        <dsp:cNvPr id="0" name=""/>
        <dsp:cNvSpPr/>
      </dsp:nvSpPr>
      <dsp:spPr>
        <a:xfrm>
          <a:off x="89255" y="82728"/>
          <a:ext cx="688371" cy="2151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705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WGCV lead</a:t>
          </a:r>
          <a:endParaRPr lang="en-US" sz="700" kern="1200" dirty="0"/>
        </a:p>
      </dsp:txBody>
      <dsp:txXfrm>
        <a:off x="89255" y="82728"/>
        <a:ext cx="688371" cy="215116"/>
      </dsp:txXfrm>
    </dsp:sp>
    <dsp:sp modelId="{04C516F2-5C12-492E-9C5C-9D8A89961D19}">
      <dsp:nvSpPr>
        <dsp:cNvPr id="0" name=""/>
        <dsp:cNvSpPr/>
      </dsp:nvSpPr>
      <dsp:spPr>
        <a:xfrm>
          <a:off x="60573" y="51656"/>
          <a:ext cx="150581" cy="225871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5B515-DBD6-4B23-BF3A-0ECB29D5CA4B}">
      <dsp:nvSpPr>
        <dsp:cNvPr id="0" name=""/>
        <dsp:cNvSpPr/>
      </dsp:nvSpPr>
      <dsp:spPr>
        <a:xfrm>
          <a:off x="89255" y="353536"/>
          <a:ext cx="688371" cy="2151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705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SIT 2017</a:t>
          </a:r>
          <a:endParaRPr lang="en-US" sz="700" kern="1200" dirty="0"/>
        </a:p>
      </dsp:txBody>
      <dsp:txXfrm>
        <a:off x="89255" y="353536"/>
        <a:ext cx="688371" cy="215116"/>
      </dsp:txXfrm>
    </dsp:sp>
    <dsp:sp modelId="{26232D5A-A35B-419F-874B-C58AB9995CA8}">
      <dsp:nvSpPr>
        <dsp:cNvPr id="0" name=""/>
        <dsp:cNvSpPr/>
      </dsp:nvSpPr>
      <dsp:spPr>
        <a:xfrm>
          <a:off x="60573" y="322463"/>
          <a:ext cx="150581" cy="225871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E7282-C1D0-4C37-8934-E144E31382FD}">
      <dsp:nvSpPr>
        <dsp:cNvPr id="0" name=""/>
        <dsp:cNvSpPr/>
      </dsp:nvSpPr>
      <dsp:spPr>
        <a:xfrm>
          <a:off x="89255" y="624343"/>
          <a:ext cx="688371" cy="2151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705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May 2017</a:t>
          </a:r>
          <a:endParaRPr lang="en-US" sz="700" kern="1200" dirty="0"/>
        </a:p>
      </dsp:txBody>
      <dsp:txXfrm>
        <a:off x="89255" y="624343"/>
        <a:ext cx="688371" cy="215116"/>
      </dsp:txXfrm>
    </dsp:sp>
    <dsp:sp modelId="{ABF9310E-53F1-41AD-AA93-B508686EAD51}">
      <dsp:nvSpPr>
        <dsp:cNvPr id="0" name=""/>
        <dsp:cNvSpPr/>
      </dsp:nvSpPr>
      <dsp:spPr>
        <a:xfrm>
          <a:off x="60573" y="593271"/>
          <a:ext cx="150581" cy="22587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4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16, 1-2 November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lpvs.gsfc.nasa.gov/LPV_CS_gen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de-DE" sz="4200" b="1" dirty="0" smtClean="0">
                <a:solidFill>
                  <a:srgbClr val="FFFFFF"/>
                </a:solidFill>
                <a:latin typeface="+mj-lt"/>
              </a:rPr>
              <a:t>WGCV Report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Albrecht von Bargen (DLR)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Kurt Thome (NASA)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2016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de-DE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7.2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Brisbane, Australia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– 2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nd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November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activities from 2016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CEOS Work Plan Deliverables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(Some) Highlights (ACIX, RADCALNET, Carbon, CEOS SAR Workshop)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2"/>
                </a:solidFill>
              </a:rPr>
              <a:t>Meetings / Workshops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Interactions with other entities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Conclusion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Endorsement Items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b="1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8153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Attendance</a:t>
            </a:r>
          </a:p>
          <a:p>
            <a:r>
              <a:rPr lang="en-US" sz="1800" dirty="0" smtClean="0"/>
              <a:t>Level of agency participation is growing</a:t>
            </a:r>
          </a:p>
          <a:p>
            <a:r>
              <a:rPr lang="en-US" sz="1800" dirty="0" smtClean="0"/>
              <a:t>Challenge to keep them engaged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Topical session format</a:t>
            </a:r>
          </a:p>
          <a:p>
            <a:r>
              <a:rPr lang="en-US" sz="1800" dirty="0" smtClean="0"/>
              <a:t>Introduction of topical sessions in addition to regular reporting</a:t>
            </a:r>
          </a:p>
          <a:p>
            <a:r>
              <a:rPr lang="en-US" sz="1800" dirty="0"/>
              <a:t>G</a:t>
            </a:r>
            <a:r>
              <a:rPr lang="en-US" sz="1800" dirty="0" smtClean="0"/>
              <a:t>ood opportunity to discuss topics in more detail</a:t>
            </a:r>
          </a:p>
          <a:p>
            <a:r>
              <a:rPr lang="en-US" sz="1800" dirty="0" smtClean="0"/>
              <a:t>Encourages discussions with other CEOS bodies or other entities </a:t>
            </a:r>
            <a:br>
              <a:rPr lang="en-US" sz="1800" dirty="0" smtClean="0"/>
            </a:br>
            <a:r>
              <a:rPr lang="en-US" sz="1800" dirty="0" smtClean="0"/>
              <a:t>(e.g. climate, carbon, ocean color, metrics, </a:t>
            </a:r>
            <a:r>
              <a:rPr lang="en-US" sz="1800" dirty="0" err="1" smtClean="0"/>
              <a:t>etc</a:t>
            </a:r>
            <a:r>
              <a:rPr lang="en-US" sz="1800" dirty="0" smtClean="0"/>
              <a:t>…)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Joint meeting format</a:t>
            </a:r>
          </a:p>
          <a:p>
            <a:r>
              <a:rPr lang="en-US" sz="1800" dirty="0" smtClean="0"/>
              <a:t>Joint meeting with a sub-group workshop or another entity</a:t>
            </a:r>
          </a:p>
          <a:p>
            <a:r>
              <a:rPr lang="en-US" sz="1800" dirty="0" smtClean="0"/>
              <a:t>Overlap enriches dedicated discussion and awareness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Both formats are beneficial to promote awareness and new stimulations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334000" cy="533400"/>
          </a:xfrm>
        </p:spPr>
        <p:txBody>
          <a:bodyPr/>
          <a:lstStyle/>
          <a:p>
            <a:r>
              <a:rPr lang="en-US" dirty="0" smtClean="0"/>
              <a:t>Format of WGCV plenary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45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WGCV Meetings</a:t>
            </a:r>
          </a:p>
          <a:p>
            <a:r>
              <a:rPr lang="en-US" sz="1800" dirty="0" smtClean="0"/>
              <a:t>3/2016	hosted by CSIRO/GA in Canberra (AUS) </a:t>
            </a:r>
            <a:r>
              <a:rPr lang="en-US" sz="1400" dirty="0" smtClean="0"/>
              <a:t>(Topical session format)</a:t>
            </a:r>
          </a:p>
          <a:p>
            <a:r>
              <a:rPr lang="en-US" sz="1800" dirty="0" smtClean="0"/>
              <a:t>9/2016	hosted by JAXA at Tokyo Denki University </a:t>
            </a:r>
            <a:r>
              <a:rPr lang="en-US" sz="1400" dirty="0" smtClean="0"/>
              <a:t>(Joint meeting format)</a:t>
            </a:r>
          </a:p>
          <a:p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5/2017	will be hosted by USGS in Sioux Falls (USA)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Workshops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11/2015	IVOS sub-group meeting &amp; workshops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05/2016	LPV sub-group meeting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07/2016	MWSG sub-group meeting in cooperation with GSICS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07/2016	IVOS sub-group meeting &amp; workshops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09/2016	SAR sub-group: CEOS SAR workshop</a:t>
            </a:r>
          </a:p>
          <a:p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01/2017	ACIX Results Workshop</a:t>
            </a:r>
          </a:p>
          <a:p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03/2017	IVOS sub-group meeting &amp; workshops</a:t>
            </a:r>
            <a:endParaRPr lang="en-US" sz="18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ACSG workshop in cooperation with GSCIS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Meetings /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05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04800" y="1600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u="sng" dirty="0" smtClean="0"/>
              <a:t>Cooperation with GSICS</a:t>
            </a:r>
          </a:p>
          <a:p>
            <a:r>
              <a:rPr lang="en-US" sz="1800" dirty="0" smtClean="0"/>
              <a:t>Identification of cooperation</a:t>
            </a:r>
            <a:br>
              <a:rPr lang="en-US" sz="1800" dirty="0" smtClean="0"/>
            </a:br>
            <a:r>
              <a:rPr lang="en-US" sz="1800" dirty="0" smtClean="0"/>
              <a:t>priorities and concluded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 err="1" smtClean="0"/>
              <a:t>cf</a:t>
            </a:r>
            <a:r>
              <a:rPr lang="en-US" sz="1800" dirty="0" smtClean="0"/>
              <a:t> CV-03) </a:t>
            </a:r>
          </a:p>
          <a:p>
            <a:r>
              <a:rPr lang="en-US" sz="1800" dirty="0" smtClean="0"/>
              <a:t>Cooperation on subgroup level &amp;</a:t>
            </a:r>
            <a:br>
              <a:rPr lang="en-US" sz="1800" dirty="0" smtClean="0"/>
            </a:br>
            <a:r>
              <a:rPr lang="en-US" sz="1800" dirty="0" smtClean="0"/>
              <a:t>working group level which includes</a:t>
            </a:r>
            <a:br>
              <a:rPr lang="en-US" sz="1800" dirty="0" smtClean="0"/>
            </a:br>
            <a:r>
              <a:rPr lang="en-US" sz="1800" dirty="0" smtClean="0"/>
              <a:t>joint meetings of sub-groups</a:t>
            </a:r>
          </a:p>
          <a:p>
            <a:r>
              <a:rPr lang="en-US" sz="1800" dirty="0" smtClean="0"/>
              <a:t>WGCV chair observer @ GSICS-EP</a:t>
            </a:r>
          </a:p>
          <a:p>
            <a:r>
              <a:rPr lang="en-US" sz="1800" dirty="0" smtClean="0"/>
              <a:t>GRWG chair observer @ WGCV</a:t>
            </a:r>
            <a:endParaRPr lang="en-US" dirty="0"/>
          </a:p>
          <a:p>
            <a:pPr marL="0" indent="0">
              <a:buNone/>
            </a:pPr>
            <a:endParaRPr lang="en-US" sz="1800" b="1" u="sng" dirty="0" smtClean="0"/>
          </a:p>
          <a:p>
            <a:pPr marL="0" indent="0">
              <a:buNone/>
            </a:pPr>
            <a:r>
              <a:rPr lang="en-US" sz="1800" b="1" u="sng" dirty="0" smtClean="0"/>
              <a:t>Others</a:t>
            </a:r>
          </a:p>
          <a:p>
            <a:r>
              <a:rPr lang="en-US" sz="1800" dirty="0" smtClean="0"/>
              <a:t>Interaction with IOCCG </a:t>
            </a:r>
            <a:r>
              <a:rPr lang="en-US" sz="1800" dirty="0" err="1" smtClean="0"/>
              <a:t>wrt</a:t>
            </a:r>
            <a:r>
              <a:rPr lang="en-US" sz="1800" dirty="0" smtClean="0"/>
              <a:t> Cal/Val ocean color</a:t>
            </a:r>
          </a:p>
          <a:p>
            <a:r>
              <a:rPr lang="en-US" sz="1800" dirty="0" smtClean="0"/>
              <a:t>Participation on LSI VC </a:t>
            </a:r>
            <a:r>
              <a:rPr lang="en-US" sz="1800" dirty="0" err="1" smtClean="0"/>
              <a:t>telecons</a:t>
            </a:r>
            <a:endParaRPr lang="en-US" sz="1800" dirty="0" smtClean="0"/>
          </a:p>
          <a:p>
            <a:r>
              <a:rPr lang="en-US" sz="1800" dirty="0" smtClean="0"/>
              <a:t>Combined meeting with WGISS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Interaction with other entities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7418"/>
            <a:ext cx="4526180" cy="26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906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r>
              <a:rPr lang="en-US" sz="1800" dirty="0" smtClean="0"/>
              <a:t>Increasing trends</a:t>
            </a:r>
          </a:p>
          <a:p>
            <a:pPr lvl="1"/>
            <a:r>
              <a:rPr lang="en-US" sz="1600" dirty="0"/>
              <a:t>I</a:t>
            </a:r>
            <a:r>
              <a:rPr lang="en-US" sz="1600" dirty="0" smtClean="0"/>
              <a:t>nteraction with other bodies: fruitful &amp; challenging</a:t>
            </a:r>
            <a:endParaRPr lang="en-US" sz="1600" dirty="0"/>
          </a:p>
          <a:p>
            <a:pPr lvl="1"/>
            <a:r>
              <a:rPr lang="en-US" sz="1600" dirty="0"/>
              <a:t>A</a:t>
            </a:r>
            <a:r>
              <a:rPr lang="en-US" sz="1600" dirty="0" smtClean="0"/>
              <a:t>ttendance by CEOS member agencies and observers</a:t>
            </a:r>
          </a:p>
          <a:p>
            <a:pPr lvl="1"/>
            <a:r>
              <a:rPr lang="en-US" sz="1600" dirty="0" smtClean="0"/>
              <a:t>Cross-cutting topics, e.g. metrics, etc.</a:t>
            </a:r>
          </a:p>
          <a:p>
            <a:r>
              <a:rPr lang="en-US" sz="1800" dirty="0" smtClean="0"/>
              <a:t>Working formats (subgroups, task teams, ad hoc teams) allow </a:t>
            </a:r>
          </a:p>
          <a:p>
            <a:pPr lvl="1"/>
            <a:r>
              <a:rPr lang="en-US" sz="1600" dirty="0" smtClean="0"/>
              <a:t>Continuous platform for expert discussions / workshops</a:t>
            </a:r>
          </a:p>
          <a:p>
            <a:pPr lvl="1"/>
            <a:r>
              <a:rPr lang="en-US" sz="1600" dirty="0" smtClean="0"/>
              <a:t>Focused addressing of concrete topics with clear deliverable in frame of a consequent (&amp; ensured) implementation plan</a:t>
            </a:r>
          </a:p>
          <a:p>
            <a:pPr lvl="1"/>
            <a:r>
              <a:rPr lang="en-US" sz="1600" dirty="0" smtClean="0"/>
              <a:t>Participation of WGCV members in dedicated tasks</a:t>
            </a:r>
            <a:endParaRPr lang="en-US" sz="1800" dirty="0" smtClean="0"/>
          </a:p>
          <a:p>
            <a:r>
              <a:rPr lang="en-US" sz="1800" dirty="0" smtClean="0"/>
              <a:t>Updated meeting formats are beneficial for WGCV</a:t>
            </a:r>
          </a:p>
          <a:p>
            <a:r>
              <a:rPr lang="en-US" sz="1800" dirty="0" smtClean="0"/>
              <a:t>The cross-mapping of demands of other bodies with WGCV goals allows also to advance WGCV activities</a:t>
            </a:r>
            <a:endParaRPr lang="en-US" sz="1800" dirty="0"/>
          </a:p>
          <a:p>
            <a:r>
              <a:rPr lang="en-US" sz="1800" dirty="0" smtClean="0"/>
              <a:t>Set-up of clear relationship with GSCIS</a:t>
            </a:r>
          </a:p>
          <a:p>
            <a:r>
              <a:rPr lang="en-US" sz="1800" dirty="0" smtClean="0"/>
              <a:t>Future: Involvement of WGCV members in task responsibilities</a:t>
            </a:r>
          </a:p>
          <a:p>
            <a:r>
              <a:rPr lang="en-US" sz="1800" dirty="0" smtClean="0"/>
              <a:t>Hand-over to incoming Chair after CEOS plenary # 30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53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Working Group Terms and References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Vice-Chair Nomination</a:t>
            </a:r>
            <a:endParaRPr lang="en-US" b="1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Endorsement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02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 smtClean="0"/>
              <a:t>Working group Terms of References</a:t>
            </a:r>
          </a:p>
          <a:p>
            <a:r>
              <a:rPr lang="en-US" dirty="0" smtClean="0"/>
              <a:t>CEOS Work Plan 2016-2018 Deliverable </a:t>
            </a:r>
            <a:r>
              <a:rPr lang="en-US" b="1" dirty="0" smtClean="0"/>
              <a:t>ORG-7</a:t>
            </a:r>
          </a:p>
          <a:p>
            <a:endParaRPr lang="en-US" dirty="0"/>
          </a:p>
          <a:p>
            <a:r>
              <a:rPr lang="en-US" dirty="0" smtClean="0"/>
              <a:t>Rationale: Split of current work plan in</a:t>
            </a:r>
          </a:p>
          <a:p>
            <a:pPr lvl="1"/>
            <a:r>
              <a:rPr lang="en-US" dirty="0" smtClean="0"/>
              <a:t>(General) Terms of references</a:t>
            </a:r>
          </a:p>
          <a:p>
            <a:pPr lvl="1"/>
            <a:r>
              <a:rPr lang="en-US" dirty="0" smtClean="0"/>
              <a:t>Rolling work plan which includes the action items of WGCV and of its sub-bodies</a:t>
            </a:r>
          </a:p>
          <a:p>
            <a:endParaRPr lang="en-US" dirty="0"/>
          </a:p>
          <a:p>
            <a:r>
              <a:rPr lang="en-US" dirty="0" smtClean="0"/>
              <a:t>Terms of References agreed in WGCV</a:t>
            </a:r>
          </a:p>
          <a:p>
            <a:r>
              <a:rPr lang="en-US" dirty="0" smtClean="0"/>
              <a:t>Rolling Work plan is currently under draft (end of 2016)</a:t>
            </a:r>
            <a:br>
              <a:rPr lang="en-US" dirty="0" smtClean="0"/>
            </a:br>
            <a:r>
              <a:rPr lang="en-US" sz="1800" dirty="0" smtClean="0"/>
              <a:t>(structure described in </a:t>
            </a:r>
            <a:r>
              <a:rPr lang="en-US" sz="1800" dirty="0" err="1" smtClean="0"/>
              <a:t>ToRs</a:t>
            </a:r>
            <a:r>
              <a:rPr lang="en-US" sz="1800" dirty="0" smtClean="0"/>
              <a:t>)</a:t>
            </a:r>
          </a:p>
          <a:p>
            <a:endParaRPr lang="en-US" dirty="0"/>
          </a:p>
          <a:p>
            <a:r>
              <a:rPr lang="en-US" b="1" i="1" u="sng" dirty="0" smtClean="0"/>
              <a:t>Request for approval of Terms of References</a:t>
            </a:r>
            <a:endParaRPr lang="en-US" b="1" i="1" u="sng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334000" cy="533400"/>
          </a:xfrm>
        </p:spPr>
        <p:txBody>
          <a:bodyPr/>
          <a:lstStyle/>
          <a:p>
            <a:r>
              <a:rPr lang="en-US" dirty="0" smtClean="0"/>
              <a:t>Endorsement of Terms of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19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17</a:t>
            </a:fld>
            <a:endParaRPr lang="uk-U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 smtClean="0"/>
              <a:t>Working Group Vice Chair Nomination</a:t>
            </a:r>
          </a:p>
          <a:p>
            <a:r>
              <a:rPr lang="en-US" dirty="0" smtClean="0"/>
              <a:t>Current Chair term terminates with CEOS plenary 30</a:t>
            </a:r>
          </a:p>
          <a:p>
            <a:r>
              <a:rPr lang="en-US" dirty="0" smtClean="0"/>
              <a:t>Need of Vice Chair nomination</a:t>
            </a:r>
          </a:p>
          <a:p>
            <a:endParaRPr lang="en-US" dirty="0"/>
          </a:p>
          <a:p>
            <a:r>
              <a:rPr lang="en-US" dirty="0" smtClean="0"/>
              <a:t>Only Candidate: Dr Cindy Chin Hui Ong</a:t>
            </a:r>
          </a:p>
          <a:p>
            <a:r>
              <a:rPr lang="en-US" dirty="0" smtClean="0"/>
              <a:t>Principal </a:t>
            </a:r>
            <a:r>
              <a:rPr lang="en-US" dirty="0"/>
              <a:t>R</a:t>
            </a:r>
            <a:r>
              <a:rPr lang="en-US" dirty="0" smtClean="0"/>
              <a:t>esearch Scientist @ CSIRO</a:t>
            </a:r>
            <a:endParaRPr lang="en-US" dirty="0"/>
          </a:p>
          <a:p>
            <a:r>
              <a:rPr lang="en-US" dirty="0" smtClean="0"/>
              <a:t>Expertise in ground-based and airborne-based</a:t>
            </a:r>
            <a:br>
              <a:rPr lang="en-US" dirty="0" smtClean="0"/>
            </a:br>
            <a:r>
              <a:rPr lang="en-US" dirty="0" smtClean="0"/>
              <a:t>remote sensing (imagers &amp; optical sensors)</a:t>
            </a:r>
          </a:p>
          <a:p>
            <a:r>
              <a:rPr lang="en-US" dirty="0" smtClean="0"/>
              <a:t>Current research focus with Greenhouse Gas detection including sensor development</a:t>
            </a:r>
          </a:p>
          <a:p>
            <a:endParaRPr lang="en-US" dirty="0" smtClean="0"/>
          </a:p>
          <a:p>
            <a:r>
              <a:rPr lang="en-US" dirty="0" smtClean="0"/>
              <a:t>CEOS WGCV recommends the nomination of Dr Ong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u="sng" dirty="0" smtClean="0"/>
              <a:t>Request for endorsement</a:t>
            </a:r>
            <a:r>
              <a:rPr lang="en-US" b="1" i="1" u="sng" dirty="0"/>
              <a:t> </a:t>
            </a:r>
            <a:r>
              <a:rPr lang="en-US" b="1" i="1" u="sng" dirty="0" smtClean="0"/>
              <a:t>of Dr Ong as incoming Vice-Chair 2016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334000" cy="533400"/>
          </a:xfrm>
        </p:spPr>
        <p:txBody>
          <a:bodyPr/>
          <a:lstStyle/>
          <a:p>
            <a:r>
              <a:rPr lang="en-US" dirty="0" smtClean="0"/>
              <a:t>Endorsement Vice Chair Nomination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2" y="2895600"/>
            <a:ext cx="1404937" cy="137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229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Key activities from 2016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CEOS Work Plan Deliverables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(Some) Highlights (ACIX, RADCALNET, Carbon, CEOS SAR Workshop)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Meetings / Workshops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Interactions with other entities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Conclusion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Endorsement Items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b="1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Key activities from 2016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CEOS Work Plan Deliverables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(Some) Highlights (ACIX, RADCALNET, Carbon, CEOS SAR Workshop)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Meetings / Workshops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Interactions with other entities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Conclusion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Endorsement Items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b="1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941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4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/>
              <a:t>CEOS Work Plan Deliverables</a:t>
            </a:r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711935"/>
              </p:ext>
            </p:extLst>
          </p:nvPr>
        </p:nvGraphicFramePr>
        <p:xfrm>
          <a:off x="304800" y="1219200"/>
          <a:ext cx="83820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/>
                <a:gridCol w="3886200"/>
                <a:gridCol w="990600"/>
                <a:gridCol w="2819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#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Short Title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Due date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Comment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CV-01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CEOS WGCV Cal/Val portal update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rgbClr val="C00000"/>
                          </a:solidFill>
                        </a:rPr>
                        <a:t>Q2 / 2017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Web Concept consolidation Q4 / 2016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CV-03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Workshop on pre-flight /</a:t>
                      </a:r>
                      <a:r>
                        <a:rPr lang="en-US" sz="1200" i="0" baseline="0" dirty="0" smtClean="0">
                          <a:solidFill>
                            <a:schemeClr val="tx1"/>
                          </a:solidFill>
                        </a:rPr>
                        <a:t> on-ground calibration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rgbClr val="C00000"/>
                          </a:solidFill>
                        </a:rPr>
                        <a:t>Q4 / 2017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In</a:t>
                      </a:r>
                      <a:r>
                        <a:rPr lang="en-US" sz="1200" baseline="0" dirty="0" smtClean="0"/>
                        <a:t> cooperation with GSICS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CV-04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WGCV self-analysis to serve other VC and WG needs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Q4 / 2016</a:t>
                      </a:r>
                      <a:endParaRPr lang="en-US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Report delivery end of 2016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i="0" baseline="0" dirty="0" smtClean="0">
                          <a:solidFill>
                            <a:schemeClr val="tx1"/>
                          </a:solidFill>
                        </a:rPr>
                        <a:t>CV-05</a:t>
                      </a:r>
                      <a:endParaRPr lang="en-US" sz="120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baseline="0" dirty="0" smtClean="0">
                          <a:solidFill>
                            <a:schemeClr val="tx1"/>
                          </a:solidFill>
                        </a:rPr>
                        <a:t>GSICS cooperation</a:t>
                      </a:r>
                      <a:endParaRPr lang="en-US" sz="120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closed</a:t>
                      </a:r>
                      <a:endParaRPr lang="en-US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See below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CV-09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Establishment of </a:t>
                      </a:r>
                      <a:r>
                        <a:rPr lang="en-US" sz="1200" i="0" dirty="0" err="1" smtClean="0">
                          <a:solidFill>
                            <a:schemeClr val="tx1"/>
                          </a:solidFill>
                        </a:rPr>
                        <a:t>RadCalNet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Q4 / 2016</a:t>
                      </a:r>
                      <a:endParaRPr lang="en-US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Beta-phase opened, see below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CV-12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Evaluation of validation supersites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closed</a:t>
                      </a:r>
                      <a:endParaRPr lang="en-US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  <a:hlinkClick r:id="rId3"/>
                        </a:rPr>
                        <a:t>https://lpvs.gsfc.nasa.gov/LPV_CS_gen.html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CV-13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Inter-comparison of atmospheric correction models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Q4 / 2018</a:t>
                      </a:r>
                      <a:endParaRPr 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Task team ACIX</a:t>
                      </a:r>
                      <a:r>
                        <a:rPr lang="en-US" sz="1200" dirty="0" smtClean="0"/>
                        <a:t>, see below</a:t>
                      </a:r>
                      <a:endParaRPr 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CV-14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Report on application of approaches for cloud masking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Q4 / 2018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In planning phase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ORG-7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Working Group Terms of References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[closed]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Today’s endorsement item 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Inhaltsplatzhalter 2"/>
          <p:cNvSpPr>
            <a:spLocks noGrp="1"/>
          </p:cNvSpPr>
          <p:nvPr>
            <p:ph sz="quarter" idx="10"/>
          </p:nvPr>
        </p:nvSpPr>
        <p:spPr>
          <a:xfrm>
            <a:off x="228600" y="5029200"/>
            <a:ext cx="8382000" cy="1524000"/>
          </a:xfrm>
        </p:spPr>
        <p:txBody>
          <a:bodyPr/>
          <a:lstStyle/>
          <a:p>
            <a:r>
              <a:rPr lang="en-US" sz="1800" b="1" u="sng" dirty="0" smtClean="0"/>
              <a:t>CV-01</a:t>
            </a:r>
            <a:r>
              <a:rPr lang="en-US" sz="1800" dirty="0"/>
              <a:t> </a:t>
            </a:r>
            <a:r>
              <a:rPr lang="en-US" sz="1800" dirty="0" smtClean="0"/>
              <a:t> Overall web concept for WGCV which includes also the appearance on the CEOS web page, presented during WGCV 41 and now under consolidation (inclusion of comments); implementation is planned for 2017.</a:t>
            </a:r>
          </a:p>
          <a:p>
            <a:r>
              <a:rPr lang="en-US" sz="1800" b="1" u="sng" dirty="0" smtClean="0"/>
              <a:t>CV-03</a:t>
            </a:r>
            <a:r>
              <a:rPr lang="en-US" sz="1800" dirty="0"/>
              <a:t> </a:t>
            </a:r>
            <a:r>
              <a:rPr lang="en-US" sz="1800" dirty="0" smtClean="0"/>
              <a:t> Such a workshop exists for SAR; set-up for optical sensors is planned for implementation together with GSICS at projected and updated due date.</a:t>
            </a:r>
          </a:p>
        </p:txBody>
      </p:sp>
    </p:spTree>
    <p:extLst>
      <p:ext uri="{BB962C8B-B14F-4D97-AF65-F5344CB8AC3E}">
        <p14:creationId xmlns:p14="http://schemas.microsoft.com/office/powerpoint/2010/main" val="2968613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04800" y="1371600"/>
            <a:ext cx="8686800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A</a:t>
            </a:r>
            <a:r>
              <a:rPr lang="en-US" b="1" dirty="0" smtClean="0"/>
              <a:t>tmospheric </a:t>
            </a:r>
            <a:r>
              <a:rPr lang="en-US" b="1" u="sng" dirty="0" smtClean="0"/>
              <a:t>C</a:t>
            </a:r>
            <a:r>
              <a:rPr lang="en-US" b="1" dirty="0" smtClean="0"/>
              <a:t>orrection </a:t>
            </a:r>
            <a:r>
              <a:rPr lang="en-US" b="1" u="sng" dirty="0" smtClean="0"/>
              <a:t>I</a:t>
            </a:r>
            <a:r>
              <a:rPr lang="en-US" b="1" dirty="0" smtClean="0"/>
              <a:t>nter-comparison </a:t>
            </a:r>
            <a:r>
              <a:rPr lang="en-US" b="1" dirty="0" err="1" smtClean="0"/>
              <a:t>E</a:t>
            </a:r>
            <a:r>
              <a:rPr lang="en-US" b="1" u="sng" dirty="0" err="1" smtClean="0"/>
              <a:t>X</a:t>
            </a:r>
            <a:r>
              <a:rPr lang="en-US" b="1" dirty="0" err="1" smtClean="0"/>
              <a:t>ercise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(Lead: E. Vermote / NASA, F. </a:t>
            </a:r>
            <a:r>
              <a:rPr lang="en-US" sz="1800" dirty="0" err="1" smtClean="0"/>
              <a:t>Gascon</a:t>
            </a:r>
            <a:r>
              <a:rPr lang="en-US" sz="1800" dirty="0" smtClean="0"/>
              <a:t> / ESA)</a:t>
            </a:r>
          </a:p>
          <a:p>
            <a:pPr marL="0" indent="0">
              <a:buNone/>
            </a:pPr>
            <a:r>
              <a:rPr lang="en-US" sz="1800" dirty="0" smtClean="0"/>
              <a:t>Inter-comparison of </a:t>
            </a:r>
            <a:r>
              <a:rPr lang="en-US" sz="1800" i="1" dirty="0"/>
              <a:t>A</a:t>
            </a:r>
            <a:r>
              <a:rPr lang="en-US" sz="1800" i="1" dirty="0" smtClean="0"/>
              <a:t>tmospheric correction processors (AC) </a:t>
            </a:r>
            <a:r>
              <a:rPr lang="en-US" sz="1800" dirty="0" smtClean="0"/>
              <a:t>for high-spatial resolution optical imagers with respect to Bottom-of-Atmosphere products (BOA)</a:t>
            </a:r>
            <a:br>
              <a:rPr lang="en-US" sz="1800" dirty="0" smtClean="0"/>
            </a:br>
            <a:r>
              <a:rPr lang="en-US" sz="1600" dirty="0" smtClean="0"/>
              <a:t>(focus on Sentinel-2 and Landsat-8)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u="sng" dirty="0" smtClean="0"/>
              <a:t>Objectives and Expected Outcome</a:t>
            </a:r>
          </a:p>
          <a:p>
            <a:r>
              <a:rPr lang="en-US" sz="1800" dirty="0" smtClean="0"/>
              <a:t>To elaborate </a:t>
            </a:r>
            <a:r>
              <a:rPr lang="en-US" sz="1800" i="1" dirty="0" smtClean="0"/>
              <a:t>concepts, protocols </a:t>
            </a:r>
            <a:r>
              <a:rPr lang="en-US" sz="1800" dirty="0" smtClean="0"/>
              <a:t>and</a:t>
            </a:r>
            <a:r>
              <a:rPr lang="en-US" sz="1800" i="1" dirty="0" smtClean="0"/>
              <a:t> guidelines </a:t>
            </a:r>
            <a:r>
              <a:rPr lang="en-US" sz="1800" dirty="0" smtClean="0"/>
              <a:t>for the inter-comparison and validation of BOA products</a:t>
            </a:r>
          </a:p>
          <a:p>
            <a:r>
              <a:rPr lang="en-US" sz="1800" dirty="0" smtClean="0"/>
              <a:t>To understand, identify and review </a:t>
            </a:r>
            <a:r>
              <a:rPr lang="en-US" sz="1800" i="1" dirty="0" smtClean="0"/>
              <a:t>BOA reflectance uncertainty contributors</a:t>
            </a:r>
          </a:p>
          <a:p>
            <a:r>
              <a:rPr lang="en-US" sz="1800" i="1" dirty="0" smtClean="0"/>
              <a:t>Concept, protocols &amp; procedures </a:t>
            </a:r>
            <a:r>
              <a:rPr lang="en-US" sz="1800" dirty="0" smtClean="0"/>
              <a:t>for inter-comparing &amp; validating products</a:t>
            </a:r>
          </a:p>
          <a:p>
            <a:r>
              <a:rPr lang="en-US" sz="1800" dirty="0" smtClean="0"/>
              <a:t>Assessment of the </a:t>
            </a:r>
            <a:r>
              <a:rPr lang="en-US" sz="1800" i="1" dirty="0" smtClean="0"/>
              <a:t>relative differences </a:t>
            </a:r>
            <a:r>
              <a:rPr lang="en-US" sz="1800" dirty="0" smtClean="0"/>
              <a:t>among the AC processor results</a:t>
            </a:r>
            <a:endParaRPr lang="en-US" sz="1800" i="1" dirty="0" smtClean="0"/>
          </a:p>
          <a:p>
            <a:r>
              <a:rPr lang="en-US" sz="1800" dirty="0" smtClean="0"/>
              <a:t>Definition of </a:t>
            </a:r>
            <a:r>
              <a:rPr lang="en-US" sz="1800" i="1" dirty="0" smtClean="0"/>
              <a:t>key regions </a:t>
            </a:r>
            <a:r>
              <a:rPr lang="en-US" sz="1800" dirty="0" smtClean="0"/>
              <a:t>and </a:t>
            </a:r>
            <a:r>
              <a:rPr lang="en-US" sz="1800" i="1" dirty="0" smtClean="0"/>
              <a:t>key periods </a:t>
            </a:r>
            <a:r>
              <a:rPr lang="en-US" sz="1800" dirty="0" smtClean="0"/>
              <a:t>for validation &amp; quality assurance </a:t>
            </a:r>
          </a:p>
          <a:p>
            <a:r>
              <a:rPr lang="en-US" sz="1800" dirty="0" smtClean="0"/>
              <a:t>Description of a </a:t>
            </a:r>
            <a:r>
              <a:rPr lang="en-US" sz="1800" i="1" dirty="0" smtClean="0"/>
              <a:t>coordinated planning </a:t>
            </a:r>
            <a:r>
              <a:rPr lang="en-US" sz="1800" dirty="0" smtClean="0"/>
              <a:t>for inter-comparison and validation</a:t>
            </a:r>
          </a:p>
          <a:p>
            <a:r>
              <a:rPr lang="en-US" sz="1800" dirty="0"/>
              <a:t>To propose </a:t>
            </a:r>
            <a:r>
              <a:rPr lang="en-US" sz="1800" i="1" dirty="0"/>
              <a:t>further improvements </a:t>
            </a:r>
            <a:r>
              <a:rPr lang="en-US" sz="1800" dirty="0" smtClean="0"/>
              <a:t>for </a:t>
            </a:r>
            <a:r>
              <a:rPr lang="en-US" sz="1800" dirty="0"/>
              <a:t>the available AC </a:t>
            </a:r>
            <a:r>
              <a:rPr lang="en-US" sz="1800" dirty="0" smtClean="0"/>
              <a:t>processor schemes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i="1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Task team ACIX (I)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261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0899"/>
            <a:ext cx="3447158" cy="350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81000" y="13716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Participation</a:t>
            </a:r>
          </a:p>
          <a:p>
            <a:pPr marL="0" indent="0">
              <a:buNone/>
            </a:pPr>
            <a:r>
              <a:rPr lang="en-US" sz="1800" dirty="0" smtClean="0"/>
              <a:t>14 groups from 5 countries with </a:t>
            </a:r>
            <a:br>
              <a:rPr lang="en-US" sz="1800" dirty="0" smtClean="0"/>
            </a:br>
            <a:r>
              <a:rPr lang="en-US" sz="1800" dirty="0" smtClean="0"/>
              <a:t>15 Atmospheric Correction processors</a:t>
            </a:r>
            <a:endParaRPr lang="en-US" sz="1800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Three-phase 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Definition of inter-comparison protocol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Applications of the AC processors to </a:t>
            </a:r>
            <a:br>
              <a:rPr lang="en-US" sz="1800" dirty="0" smtClean="0"/>
            </a:br>
            <a:r>
              <a:rPr lang="en-US" sz="1800" dirty="0" smtClean="0"/>
              <a:t>agreed test sites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ACIX coordinators analyze the results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b="1" dirty="0" smtClean="0"/>
              <a:t>Schedule</a:t>
            </a:r>
            <a:endParaRPr lang="en-US" b="1" dirty="0"/>
          </a:p>
          <a:p>
            <a:r>
              <a:rPr lang="en-US" sz="1800" dirty="0" smtClean="0"/>
              <a:t>June 21-22, 2016	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workshop (inter-comparison protocol, scenes)</a:t>
            </a:r>
          </a:p>
          <a:p>
            <a:r>
              <a:rPr lang="en-US" sz="1800" dirty="0" smtClean="0"/>
              <a:t>October 2016		Result submission</a:t>
            </a:r>
          </a:p>
          <a:p>
            <a:r>
              <a:rPr lang="en-US" sz="1800" dirty="0" smtClean="0"/>
              <a:t>December 2016	Analysis Report</a:t>
            </a:r>
          </a:p>
          <a:p>
            <a:r>
              <a:rPr lang="en-US" sz="1800" dirty="0" smtClean="0"/>
              <a:t>Q1 / 2017		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workshop (result discussion, feedback loop)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Task team ACIX (II)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78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295400"/>
            <a:ext cx="4673600" cy="3505200"/>
          </a:xfrm>
        </p:spPr>
      </p:pic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RADCALNET</a:t>
            </a:r>
            <a:endParaRPr lang="en-US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304800" y="1600200"/>
            <a:ext cx="4267200" cy="4724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sz="1800" dirty="0" smtClean="0"/>
              <a:t>Network of instrumented sites dedicated to the Radiometric Calibration of EO optical sensors</a:t>
            </a:r>
          </a:p>
          <a:p>
            <a:pPr defTabSz="914400"/>
            <a:r>
              <a:rPr lang="en-US" sz="1800" dirty="0" smtClean="0"/>
              <a:t>Developed in a working group </a:t>
            </a:r>
            <a:br>
              <a:rPr lang="en-US" sz="1800" dirty="0" smtClean="0"/>
            </a:br>
            <a:r>
              <a:rPr lang="en-US" sz="1800" dirty="0" smtClean="0"/>
              <a:t>within the IVOS sub-group</a:t>
            </a:r>
            <a:br>
              <a:rPr lang="en-US" sz="1800" dirty="0" smtClean="0"/>
            </a:br>
            <a:r>
              <a:rPr lang="en-US" sz="1400" dirty="0" smtClean="0"/>
              <a:t>(NASA, ESA, CAS, NPL, </a:t>
            </a:r>
            <a:r>
              <a:rPr lang="en-US" sz="1400" dirty="0" err="1" smtClean="0"/>
              <a:t>UoA</a:t>
            </a:r>
            <a:r>
              <a:rPr lang="en-US" sz="1400" dirty="0" smtClean="0"/>
              <a:t>, CNES)</a:t>
            </a:r>
          </a:p>
          <a:p>
            <a:pPr defTabSz="914400"/>
            <a:r>
              <a:rPr lang="en-US" sz="1800" dirty="0" smtClean="0"/>
              <a:t>Automated processing including quality control</a:t>
            </a:r>
          </a:p>
          <a:p>
            <a:pPr defTabSz="914400"/>
            <a:r>
              <a:rPr lang="en-US" sz="1800" dirty="0" smtClean="0"/>
              <a:t>Traceability vs. SI standard</a:t>
            </a:r>
          </a:p>
          <a:p>
            <a:pPr defTabSz="914400"/>
            <a:endParaRPr lang="en-US" sz="1800" dirty="0"/>
          </a:p>
          <a:p>
            <a:pPr marL="0" indent="0" defTabSz="914400">
              <a:buNone/>
            </a:pPr>
            <a:r>
              <a:rPr lang="en-US" sz="1800" u="sng" dirty="0" smtClean="0"/>
              <a:t>Status</a:t>
            </a:r>
            <a:endParaRPr lang="en-US" sz="1800" dirty="0" smtClean="0"/>
          </a:p>
          <a:p>
            <a:pPr defTabSz="914400"/>
            <a:r>
              <a:rPr lang="en-US" sz="1600" dirty="0" smtClean="0"/>
              <a:t>Beta test phase until March 2017</a:t>
            </a:r>
          </a:p>
          <a:p>
            <a:pPr defTabSz="914400"/>
            <a:r>
              <a:rPr lang="en-US" sz="1600" dirty="0" smtClean="0"/>
              <a:t>Portal to be operational in summer 2017</a:t>
            </a:r>
          </a:p>
          <a:p>
            <a:pPr defTabSz="914400"/>
            <a:endParaRPr lang="en-US" sz="1600" dirty="0" smtClean="0"/>
          </a:p>
          <a:p>
            <a:pPr marL="0" indent="0" defTabSz="91440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38533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Carbon Action Items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029200" y="1278717"/>
            <a:ext cx="127855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WGCV Carbon tasks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48200" y="6494619"/>
            <a:ext cx="163922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CEOS Carbon Action items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6781800" y="1401826"/>
            <a:ext cx="2133600" cy="0"/>
          </a:xfrm>
          <a:prstGeom prst="straightConnector1">
            <a:avLst/>
          </a:prstGeom>
          <a:noFill/>
          <a:ln w="12700" cap="flat">
            <a:solidFill>
              <a:schemeClr val="tx2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4800600" y="1600200"/>
            <a:ext cx="0" cy="3505200"/>
          </a:xfrm>
          <a:prstGeom prst="straightConnector1">
            <a:avLst/>
          </a:prstGeom>
          <a:noFill/>
          <a:ln w="12700" cap="flat">
            <a:solidFill>
              <a:schemeClr val="tx2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4131109768"/>
              </p:ext>
            </p:extLst>
          </p:nvPr>
        </p:nvGraphicFramePr>
        <p:xfrm>
          <a:off x="3756194" y="5849722"/>
          <a:ext cx="838200" cy="891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Inhaltsplatzhalter 1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4578974"/>
              </p:ext>
            </p:extLst>
          </p:nvPr>
        </p:nvGraphicFramePr>
        <p:xfrm>
          <a:off x="4953009" y="1600200"/>
          <a:ext cx="3962389" cy="5105390"/>
        </p:xfrm>
        <a:graphic>
          <a:graphicData uri="http://schemas.openxmlformats.org/drawingml/2006/table">
            <a:tbl>
              <a:tblPr/>
              <a:tblGrid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  <a:gridCol w="127819"/>
              </a:tblGrid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93" marR="5493" marT="5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152400" y="1524000"/>
            <a:ext cx="4593563" cy="5355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Carbon action items discussed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in </a:t>
            </a:r>
            <a:b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</a:b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session 4.2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smtClean="0"/>
              <a:t>Mapping to WGCV internal tasks</a:t>
            </a:r>
            <a:br>
              <a:rPr lang="en-US" dirty="0" smtClean="0"/>
            </a:br>
            <a:r>
              <a:rPr lang="en-US" dirty="0" smtClean="0"/>
              <a:t>see tabular at right (see “x”)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smtClean="0"/>
              <a:t>WGCV tasks grouping</a:t>
            </a:r>
            <a:br>
              <a:rPr lang="en-US" dirty="0" smtClean="0"/>
            </a:br>
            <a:r>
              <a:rPr lang="en-US" dirty="0" smtClean="0"/>
              <a:t>allows “domino” resolution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Near-term resolution of</a:t>
            </a:r>
            <a:b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</a:b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CA-08 &amp; CA-34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smtClean="0"/>
              <a:t>Additional resolution of action items</a:t>
            </a:r>
            <a:br>
              <a:rPr lang="en-US" dirty="0" smtClean="0"/>
            </a:br>
            <a:r>
              <a:rPr lang="en-US" dirty="0" smtClean="0"/>
              <a:t>in 2017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smtClean="0"/>
              <a:t>All action items will have been addressed</a:t>
            </a:r>
            <a:br>
              <a:rPr lang="en-US" dirty="0" smtClean="0"/>
            </a:br>
            <a:r>
              <a:rPr lang="en-US" dirty="0" smtClean="0"/>
              <a:t>prior to end of 2017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u="sng" dirty="0" smtClean="0"/>
              <a:t>Note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Completion of some action</a:t>
            </a:r>
            <a:br>
              <a:rPr lang="en-US" dirty="0" smtClean="0"/>
            </a:br>
            <a:r>
              <a:rPr lang="en-US" dirty="0" smtClean="0"/>
              <a:t>items can be only a snapshot</a:t>
            </a:r>
            <a:br>
              <a:rPr lang="en-US" dirty="0" smtClean="0"/>
            </a:br>
            <a:r>
              <a:rPr lang="en-US" dirty="0" smtClean="0"/>
              <a:t>at time being, but provide</a:t>
            </a:r>
            <a:br>
              <a:rPr lang="en-US" dirty="0" smtClean="0"/>
            </a:br>
            <a:r>
              <a:rPr lang="en-US" dirty="0" smtClean="0"/>
              <a:t>a baseline for evolution.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4267200" y="2590800"/>
            <a:ext cx="457200" cy="0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Gerade Verbindung mit Pfeil 34"/>
          <p:cNvCxnSpPr/>
          <p:nvPr/>
        </p:nvCxnSpPr>
        <p:spPr>
          <a:xfrm>
            <a:off x="4267200" y="5715000"/>
            <a:ext cx="457200" cy="0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53200" y="2743200"/>
            <a:ext cx="609600" cy="0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Gerade Verbindung mit Pfeil 45"/>
          <p:cNvCxnSpPr/>
          <p:nvPr/>
        </p:nvCxnSpPr>
        <p:spPr>
          <a:xfrm flipH="1">
            <a:off x="5791200" y="5334000"/>
            <a:ext cx="1371600" cy="0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6937150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5791200" cy="4724400"/>
          </a:xfrm>
        </p:spPr>
        <p:txBody>
          <a:bodyPr/>
          <a:lstStyle/>
          <a:p>
            <a:r>
              <a:rPr lang="en-US" dirty="0" smtClean="0"/>
              <a:t>CEOS SAR Workshop at Tokyo Denki University hosted by JAXA</a:t>
            </a:r>
          </a:p>
          <a:p>
            <a:endParaRPr lang="en-US" dirty="0" smtClean="0"/>
          </a:p>
          <a:p>
            <a:r>
              <a:rPr lang="en-US" dirty="0" smtClean="0"/>
              <a:t>About 90 attendees from agencies, research entities and instrument provides</a:t>
            </a:r>
          </a:p>
          <a:p>
            <a:r>
              <a:rPr lang="en-US" dirty="0" smtClean="0"/>
              <a:t>Abstract book with ~ 60 contributions about</a:t>
            </a:r>
            <a:br>
              <a:rPr lang="en-US" dirty="0" smtClean="0"/>
            </a:br>
            <a:r>
              <a:rPr lang="en-US" dirty="0" smtClean="0"/>
              <a:t>Sentinel-1, RADARSAT, </a:t>
            </a:r>
            <a:r>
              <a:rPr lang="en-US" dirty="0" err="1" smtClean="0"/>
              <a:t>TerraSar</a:t>
            </a:r>
            <a:r>
              <a:rPr lang="en-US" dirty="0" smtClean="0"/>
              <a:t>/</a:t>
            </a:r>
            <a:r>
              <a:rPr lang="en-US" dirty="0" err="1" smtClean="0"/>
              <a:t>TanDEM</a:t>
            </a:r>
            <a:r>
              <a:rPr lang="en-US" dirty="0" smtClean="0"/>
              <a:t>-X, NISAR, etc. and its calibration, performance and about future </a:t>
            </a:r>
            <a:r>
              <a:rPr lang="en-US" dirty="0"/>
              <a:t>measurement technologies</a:t>
            </a:r>
            <a:br>
              <a:rPr lang="en-US" dirty="0"/>
            </a:br>
            <a:r>
              <a:rPr lang="en-US" sz="1000" dirty="0"/>
              <a:t>http://sarcv.ceos.org/site_media/static/symposion/data/ceos-2016.pdf</a:t>
            </a:r>
            <a:endParaRPr lang="en-US" sz="1000" dirty="0" smtClean="0"/>
          </a:p>
          <a:p>
            <a:r>
              <a:rPr lang="en-US" dirty="0" smtClean="0"/>
              <a:t>Plenary Session combined with WGCV plenary #41 at TDU hosted by JAXA</a:t>
            </a:r>
            <a:br>
              <a:rPr lang="en-US" dirty="0" smtClean="0"/>
            </a:br>
            <a:r>
              <a:rPr lang="en-US" dirty="0" smtClean="0"/>
              <a:t>=&gt; Mutual awareness and stimulation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CEOS SAR Workshop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05000"/>
            <a:ext cx="2806195" cy="396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58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Application>Microsoft Macintosh PowerPoint</Application>
  <PresentationFormat>On-screen Show (4:3)</PresentationFormat>
  <Paragraphs>1560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Arial</vt:lpstr>
      <vt:lpstr>Default</vt:lpstr>
      <vt:lpstr>WGCV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199</cp:revision>
  <dcterms:modified xsi:type="dcterms:W3CDTF">2016-10-25T14:10:00Z</dcterms:modified>
</cp:coreProperties>
</file>