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290" r:id="rId2"/>
    <p:sldMasterId id="2147484304" r:id="rId3"/>
    <p:sldMasterId id="2147484370" r:id="rId4"/>
    <p:sldMasterId id="2147484383" r:id="rId5"/>
    <p:sldMasterId id="2147484408" r:id="rId6"/>
    <p:sldMasterId id="2147484422" r:id="rId7"/>
    <p:sldMasterId id="2147484435" r:id="rId8"/>
  </p:sldMasterIdLst>
  <p:notesMasterIdLst>
    <p:notesMasterId r:id="rId22"/>
  </p:notesMasterIdLst>
  <p:sldIdLst>
    <p:sldId id="506" r:id="rId9"/>
    <p:sldId id="445" r:id="rId10"/>
    <p:sldId id="480" r:id="rId11"/>
    <p:sldId id="484" r:id="rId12"/>
    <p:sldId id="483" r:id="rId13"/>
    <p:sldId id="495" r:id="rId14"/>
    <p:sldId id="496" r:id="rId15"/>
    <p:sldId id="497" r:id="rId16"/>
    <p:sldId id="501" r:id="rId17"/>
    <p:sldId id="505" r:id="rId18"/>
    <p:sldId id="479" r:id="rId19"/>
    <p:sldId id="414" r:id="rId20"/>
    <p:sldId id="494" r:id="rId2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  <a:srgbClr val="FF3300"/>
    <a:srgbClr val="CCFF66"/>
    <a:srgbClr val="99FF66"/>
    <a:srgbClr val="FF3399"/>
    <a:srgbClr val="CC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 autoAdjust="0"/>
    <p:restoredTop sz="89744" autoAdjust="0"/>
  </p:normalViewPr>
  <p:slideViewPr>
    <p:cSldViewPr>
      <p:cViewPr varScale="1">
        <p:scale>
          <a:sx n="102" d="100"/>
          <a:sy n="102" d="100"/>
        </p:scale>
        <p:origin x="19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4CF1D99-493D-4B8F-A6F0-D76309D87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341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is CMA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sateliite</a:t>
            </a:r>
            <a:r>
              <a:rPr lang="en-US" altLang="zh-CN" baseline="0" dirty="0" smtClean="0"/>
              <a:t> system plan toward 2020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62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28F134E-2709-48C5-B544-DE20D0EB028B}" type="slidenum">
              <a:rPr lang="en-US" altLang="zh-CN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48132" name="Notes Placeholder 2"/>
          <p:cNvSpPr>
            <a:spLocks noGrp="1"/>
          </p:cNvSpPr>
          <p:nvPr>
            <p:ph type="body" idx="1"/>
          </p:nvPr>
        </p:nvSpPr>
        <p:spPr>
          <a:xfrm>
            <a:off x="687388" y="4344988"/>
            <a:ext cx="5483225" cy="4114800"/>
          </a:xfrm>
          <a:noFill/>
        </p:spPr>
        <p:txBody>
          <a:bodyPr lIns="91414" tIns="45707" rIns="91414" bIns="45707"/>
          <a:lstStyle/>
          <a:p>
            <a:pPr eaLnBrk="1" hangingPunct="1">
              <a:spcBef>
                <a:spcPct val="0"/>
              </a:spcBef>
            </a:pPr>
            <a:endParaRPr lang="zh-CN" altLang="zh-CN" smtClean="0">
              <a:latin typeface="Arial" pitchFamily="34" charset="0"/>
            </a:endParaRPr>
          </a:p>
        </p:txBody>
      </p:sp>
      <p:sp>
        <p:nvSpPr>
          <p:cNvPr id="48133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1FC17D-DCC4-42C8-9618-FC6B0B8E706F}" type="slidenum">
              <a:rPr lang="en-US" altLang="zh-CN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zh-CN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7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14F46-ABEB-4310-9C64-6E43B601571B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2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14F46-ABEB-4310-9C64-6E43B601571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10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CE2E170-CC2C-4F90-AA48-A36D90FF2B05}" type="slidenum">
              <a:rPr lang="en-US" altLang="zh-CN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4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CE2E170-CC2C-4F90-AA48-A36D90FF2B05}" type="slidenum">
              <a:rPr lang="en-US" altLang="zh-CN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2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0A9E8-2278-469A-8B2F-4FF4346710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93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DB65D-96D6-4189-A9EC-909640A334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872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B9D4-0DBD-49DD-8999-ACC2A624C2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025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B1E0-FB86-41F8-B863-5E335E28A7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464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7EFAC-3430-471E-B25A-A63B5E347E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7736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6586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378" y="6491149"/>
            <a:ext cx="90229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1</a:t>
            </a:r>
            <a:r>
              <a:rPr lang="en-US" altLang="zh-CN" sz="1200" baseline="30000" dirty="0" smtClean="0">
                <a:solidFill>
                  <a:prstClr val="black"/>
                </a:solidFill>
                <a:latin typeface="Corbel"/>
                <a:ea typeface="华文楷体"/>
              </a:rPr>
              <a:t>st</a:t>
            </a: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 International Strategic Consultative Discussion on Chinese Meteorological Satellite, 18,Nov, 2014,Shanghai,China</a:t>
            </a:r>
            <a:endParaRPr lang="en-US" altLang="zh-CN" sz="1200" dirty="0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3335" y="6389755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prstClr val="white"/>
                </a:solidFill>
              </a:rPr>
              <a:t>2</a:t>
            </a:r>
            <a:r>
              <a:rPr lang="en-US" altLang="zh-CN" baseline="30000" dirty="0" smtClean="0">
                <a:solidFill>
                  <a:prstClr val="white"/>
                </a:solidFill>
              </a:rPr>
              <a:t>nd</a:t>
            </a:r>
            <a:r>
              <a:rPr lang="en-US" altLang="zh-CN" dirty="0" smtClean="0">
                <a:solidFill>
                  <a:prstClr val="white"/>
                </a:solidFill>
              </a:rPr>
              <a:t> CMA/NOAA HLWG        Aug 31 2015             Suitland</a:t>
            </a:r>
            <a:r>
              <a:rPr lang="zh-CN" altLang="en-US" dirty="0" smtClean="0">
                <a:solidFill>
                  <a:prstClr val="white"/>
                </a:solidFill>
              </a:rPr>
              <a:t>，</a:t>
            </a:r>
            <a:r>
              <a:rPr lang="en-US" altLang="zh-CN" dirty="0" smtClean="0">
                <a:solidFill>
                  <a:prstClr val="white"/>
                </a:solidFill>
              </a:rPr>
              <a:t>MD</a:t>
            </a:r>
            <a:r>
              <a:rPr lang="zh-CN" altLang="en-US" dirty="0" smtClean="0">
                <a:solidFill>
                  <a:prstClr val="white"/>
                </a:solidFill>
              </a:rPr>
              <a:t>，</a:t>
            </a:r>
            <a:r>
              <a:rPr lang="en-US" altLang="zh-CN" dirty="0" smtClean="0">
                <a:solidFill>
                  <a:prstClr val="white"/>
                </a:solidFill>
              </a:rPr>
              <a:t>USA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95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8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496493"/>
            <a:ext cx="9144000" cy="361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66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37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4FE6-2D32-4493-A4CD-F895344F3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1091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78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76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27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87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6897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5A6378"/>
                </a:solidFill>
              </a:rPr>
              <a:t>Slide: </a:t>
            </a:r>
            <a:fld id="{8AE4F5B3-C86E-48F7-90B4-22A3CA5B476D}" type="slidenum">
              <a:rPr lang="en-GB">
                <a:solidFill>
                  <a:srgbClr val="5A637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9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378" y="6491149"/>
            <a:ext cx="90229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1</a:t>
            </a:r>
            <a:r>
              <a:rPr lang="en-US" altLang="zh-CN" sz="1200" baseline="30000" dirty="0" smtClean="0">
                <a:solidFill>
                  <a:prstClr val="black"/>
                </a:solidFill>
                <a:latin typeface="Corbel"/>
                <a:ea typeface="华文楷体"/>
              </a:rPr>
              <a:t>st</a:t>
            </a: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 International Strategic Consultative Discussion on Chinese Meteorological Satellite, 18,Nov, 2014,Shanghai,China</a:t>
            </a:r>
            <a:endParaRPr lang="en-US" altLang="zh-CN" sz="1200" dirty="0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3335" y="6389755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prstClr val="white"/>
                </a:solidFill>
              </a:rPr>
              <a:t>2</a:t>
            </a:r>
            <a:r>
              <a:rPr lang="en-US" altLang="zh-CN" baseline="30000" dirty="0" smtClean="0">
                <a:solidFill>
                  <a:prstClr val="white"/>
                </a:solidFill>
              </a:rPr>
              <a:t>nd</a:t>
            </a:r>
            <a:r>
              <a:rPr lang="en-US" altLang="zh-CN" dirty="0" smtClean="0">
                <a:solidFill>
                  <a:prstClr val="white"/>
                </a:solidFill>
              </a:rPr>
              <a:t> CMA/NOAA HLWG        Aug 31 2015             Suitland</a:t>
            </a:r>
            <a:r>
              <a:rPr lang="zh-CN" altLang="en-US" dirty="0" smtClean="0">
                <a:solidFill>
                  <a:prstClr val="white"/>
                </a:solidFill>
              </a:rPr>
              <a:t>，</a:t>
            </a:r>
            <a:r>
              <a:rPr lang="en-US" altLang="zh-CN" dirty="0" smtClean="0">
                <a:solidFill>
                  <a:prstClr val="white"/>
                </a:solidFill>
              </a:rPr>
              <a:t>MD</a:t>
            </a:r>
            <a:r>
              <a:rPr lang="zh-CN" altLang="en-US" dirty="0" smtClean="0">
                <a:solidFill>
                  <a:prstClr val="white"/>
                </a:solidFill>
              </a:rPr>
              <a:t>，</a:t>
            </a:r>
            <a:r>
              <a:rPr lang="en-US" altLang="zh-CN" dirty="0" smtClean="0">
                <a:solidFill>
                  <a:prstClr val="white"/>
                </a:solidFill>
              </a:rPr>
              <a:t>USA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53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53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496493"/>
            <a:ext cx="9144000" cy="361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6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35FFC-600B-4C95-B296-F9555E074E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4975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43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13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72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24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55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3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71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1244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378075" y="260350"/>
            <a:ext cx="43926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003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378" y="6491149"/>
            <a:ext cx="90229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1</a:t>
            </a:r>
            <a:r>
              <a:rPr lang="en-US" altLang="zh-CN" sz="1200" baseline="30000" dirty="0" smtClean="0">
                <a:solidFill>
                  <a:prstClr val="black"/>
                </a:solidFill>
                <a:latin typeface="Corbel"/>
                <a:ea typeface="华文楷体"/>
              </a:rPr>
              <a:t>st</a:t>
            </a: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 International Strategic Consultative Discussion on Chinese Meteorological Satellite, 18,Nov, 2014,Shanghai,China</a:t>
            </a:r>
            <a:endParaRPr lang="en-US" altLang="zh-CN" sz="1200" dirty="0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9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0011-92AE-4F03-AE76-876D212BC1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399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82" y="6459786"/>
            <a:ext cx="338667" cy="3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E:\文档\局徽01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" y="6410748"/>
            <a:ext cx="414892" cy="41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650500" y="6484661"/>
            <a:ext cx="818441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cap="small" dirty="0" smtClean="0">
                <a:solidFill>
                  <a:prstClr val="white"/>
                </a:solidFill>
                <a:latin typeface="Arial" charset="0"/>
                <a:ea typeface="华文楷体"/>
              </a:rPr>
              <a:t>2</a:t>
            </a:r>
            <a:r>
              <a:rPr lang="en-US" altLang="zh-CN" sz="1200" baseline="30000" dirty="0" smtClean="0">
                <a:solidFill>
                  <a:prstClr val="white"/>
                </a:solidFill>
                <a:latin typeface="Corbel"/>
                <a:ea typeface="华文楷体"/>
              </a:rPr>
              <a:t>nd</a:t>
            </a:r>
            <a:r>
              <a:rPr lang="en-US" altLang="zh-CN" sz="1200" b="1" cap="small" dirty="0" smtClean="0">
                <a:solidFill>
                  <a:prstClr val="white"/>
                </a:solidFill>
                <a:latin typeface="Arial" charset="0"/>
                <a:ea typeface="华文楷体"/>
              </a:rPr>
              <a:t> NOAA-CMA High Level Working Group on Satellite Matters, May 20, 2015 Boulder, Colorado</a:t>
            </a:r>
            <a:endParaRPr lang="zh-CN" altLang="zh-CN" sz="1200" b="1" cap="small" dirty="0" smtClean="0">
              <a:solidFill>
                <a:prstClr val="white"/>
              </a:solidFill>
              <a:latin typeface="Arial" charset="0"/>
              <a:ea typeface="华文楷体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 dirty="0">
              <a:solidFill>
                <a:prstClr val="white"/>
              </a:solidFill>
              <a:latin typeface="Corbel"/>
              <a:ea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707363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496493"/>
            <a:ext cx="9144000" cy="361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3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50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78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22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83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31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28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07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152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290DF-052A-4E7C-A6B1-4EBB23A4C9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8512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5A6378"/>
                </a:solidFill>
              </a:rPr>
              <a:t>Slide: </a:t>
            </a:r>
            <a:fld id="{8AE4F5B3-C86E-48F7-90B4-22A3CA5B476D}" type="slidenum">
              <a:rPr lang="en-GB">
                <a:solidFill>
                  <a:srgbClr val="5A637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77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ADED-7D03-4B25-A6E8-33D4B74CF2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1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7C3-9C44-4CB0-A43B-5FFD1589237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37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A72-EB40-4057-9760-56B6DDB5598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153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1B68-3650-44F7-BF33-63AD56AE19B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9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E34D-560B-44CA-9639-313EDB24F8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19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38A9-E28A-4999-965D-8F6E8D1C984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87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220D-0639-4A7C-A0BC-F208F38872E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70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D729-CB64-4FE9-99D0-76FE105A82B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325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E8B83-9661-4D7A-9A3A-2316AE07E7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3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C644C-A7C0-4C69-9F8B-A3D6B0974D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50434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E12E-9DCB-4E0C-8B0E-7B941043F97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12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36A5-998E-4903-A1AF-D34E7E0B15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9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754BB-6905-403A-9BDC-0F2089CEFC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671E-68C5-4C7A-83E9-2A6A5A7D2E17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49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5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8" indent="0" algn="ctr">
              <a:buNone/>
              <a:defRPr/>
            </a:lvl2pPr>
            <a:lvl3pPr marL="913632" indent="0" algn="ctr">
              <a:buNone/>
              <a:defRPr/>
            </a:lvl3pPr>
            <a:lvl4pPr marL="1370453" indent="0" algn="ctr">
              <a:buNone/>
              <a:defRPr/>
            </a:lvl4pPr>
            <a:lvl5pPr marL="1827270" indent="0" algn="ctr">
              <a:buNone/>
              <a:defRPr/>
            </a:lvl5pPr>
            <a:lvl6pPr marL="2284088" indent="0" algn="ctr">
              <a:buNone/>
              <a:defRPr/>
            </a:lvl6pPr>
            <a:lvl7pPr marL="2740903" indent="0" algn="ctr">
              <a:buNone/>
              <a:defRPr/>
            </a:lvl7pPr>
            <a:lvl8pPr marL="3197723" indent="0" algn="ctr">
              <a:buNone/>
              <a:defRPr/>
            </a:lvl8pPr>
            <a:lvl9pPr marL="365454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F5FE-271C-4716-B8AF-32898B099AC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76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0D5A0-6264-43E7-9D7B-73D494E5CE6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93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7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7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8" indent="0">
              <a:buNone/>
              <a:defRPr sz="1800"/>
            </a:lvl2pPr>
            <a:lvl3pPr marL="913632" indent="0">
              <a:buNone/>
              <a:defRPr sz="1600"/>
            </a:lvl3pPr>
            <a:lvl4pPr marL="1370453" indent="0">
              <a:buNone/>
              <a:defRPr sz="1400"/>
            </a:lvl4pPr>
            <a:lvl5pPr marL="1827270" indent="0">
              <a:buNone/>
              <a:defRPr sz="1400"/>
            </a:lvl5pPr>
            <a:lvl6pPr marL="2284088" indent="0">
              <a:buNone/>
              <a:defRPr sz="1400"/>
            </a:lvl6pPr>
            <a:lvl7pPr marL="2740903" indent="0">
              <a:buNone/>
              <a:defRPr sz="1400"/>
            </a:lvl7pPr>
            <a:lvl8pPr marL="3197723" indent="0">
              <a:buNone/>
              <a:defRPr sz="1400"/>
            </a:lvl8pPr>
            <a:lvl9pPr marL="365454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A516F-5B84-40EC-8B1B-3530EE75FA4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82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4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85C30-46D7-4C12-A7C2-887ED310C3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54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8" indent="0">
              <a:buNone/>
              <a:defRPr sz="2000" b="1"/>
            </a:lvl2pPr>
            <a:lvl3pPr marL="913632" indent="0">
              <a:buNone/>
              <a:defRPr sz="1800" b="1"/>
            </a:lvl3pPr>
            <a:lvl4pPr marL="1370453" indent="0">
              <a:buNone/>
              <a:defRPr sz="1600" b="1"/>
            </a:lvl4pPr>
            <a:lvl5pPr marL="1827270" indent="0">
              <a:buNone/>
              <a:defRPr sz="1600" b="1"/>
            </a:lvl5pPr>
            <a:lvl6pPr marL="2284088" indent="0">
              <a:buNone/>
              <a:defRPr sz="1600" b="1"/>
            </a:lvl6pPr>
            <a:lvl7pPr marL="2740903" indent="0">
              <a:buNone/>
              <a:defRPr sz="1600" b="1"/>
            </a:lvl7pPr>
            <a:lvl8pPr marL="3197723" indent="0">
              <a:buNone/>
              <a:defRPr sz="1600" b="1"/>
            </a:lvl8pPr>
            <a:lvl9pPr marL="365454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8" indent="0">
              <a:buNone/>
              <a:defRPr sz="2000" b="1"/>
            </a:lvl2pPr>
            <a:lvl3pPr marL="913632" indent="0">
              <a:buNone/>
              <a:defRPr sz="1800" b="1"/>
            </a:lvl3pPr>
            <a:lvl4pPr marL="1370453" indent="0">
              <a:buNone/>
              <a:defRPr sz="1600" b="1"/>
            </a:lvl4pPr>
            <a:lvl5pPr marL="1827270" indent="0">
              <a:buNone/>
              <a:defRPr sz="1600" b="1"/>
            </a:lvl5pPr>
            <a:lvl6pPr marL="2284088" indent="0">
              <a:buNone/>
              <a:defRPr sz="1600" b="1"/>
            </a:lvl6pPr>
            <a:lvl7pPr marL="2740903" indent="0">
              <a:buNone/>
              <a:defRPr sz="1600" b="1"/>
            </a:lvl7pPr>
            <a:lvl8pPr marL="3197723" indent="0">
              <a:buNone/>
              <a:defRPr sz="1600" b="1"/>
            </a:lvl8pPr>
            <a:lvl9pPr marL="365454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D23DB-79EB-49B7-AC4A-81402FBA986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80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1D9A-2C66-49BA-9A40-96E312B755A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47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33C8-5F47-4E14-96A0-D8FBF1652EF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7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B11ED-625A-4BAD-AD31-F1B7CD511F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3932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8" indent="0">
              <a:buNone/>
              <a:defRPr sz="1200"/>
            </a:lvl2pPr>
            <a:lvl3pPr marL="913632" indent="0">
              <a:buNone/>
              <a:defRPr sz="1000"/>
            </a:lvl3pPr>
            <a:lvl4pPr marL="1370453" indent="0">
              <a:buNone/>
              <a:defRPr sz="900"/>
            </a:lvl4pPr>
            <a:lvl5pPr marL="1827270" indent="0">
              <a:buNone/>
              <a:defRPr sz="900"/>
            </a:lvl5pPr>
            <a:lvl6pPr marL="2284088" indent="0">
              <a:buNone/>
              <a:defRPr sz="900"/>
            </a:lvl6pPr>
            <a:lvl7pPr marL="2740903" indent="0">
              <a:buNone/>
              <a:defRPr sz="900"/>
            </a:lvl7pPr>
            <a:lvl8pPr marL="3197723" indent="0">
              <a:buNone/>
              <a:defRPr sz="900"/>
            </a:lvl8pPr>
            <a:lvl9pPr marL="365454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9C15-6935-4361-A72B-3704BD0AFB5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79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8" indent="0">
              <a:buNone/>
              <a:defRPr sz="2800"/>
            </a:lvl2pPr>
            <a:lvl3pPr marL="913632" indent="0">
              <a:buNone/>
              <a:defRPr sz="2400"/>
            </a:lvl3pPr>
            <a:lvl4pPr marL="1370453" indent="0">
              <a:buNone/>
              <a:defRPr sz="2000"/>
            </a:lvl4pPr>
            <a:lvl5pPr marL="1827270" indent="0">
              <a:buNone/>
              <a:defRPr sz="2000"/>
            </a:lvl5pPr>
            <a:lvl6pPr marL="2284088" indent="0">
              <a:buNone/>
              <a:defRPr sz="2000"/>
            </a:lvl6pPr>
            <a:lvl7pPr marL="2740903" indent="0">
              <a:buNone/>
              <a:defRPr sz="2000"/>
            </a:lvl7pPr>
            <a:lvl8pPr marL="3197723" indent="0">
              <a:buNone/>
              <a:defRPr sz="2000"/>
            </a:lvl8pPr>
            <a:lvl9pPr marL="365454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8" indent="0">
              <a:buNone/>
              <a:defRPr sz="1200"/>
            </a:lvl2pPr>
            <a:lvl3pPr marL="913632" indent="0">
              <a:buNone/>
              <a:defRPr sz="1000"/>
            </a:lvl3pPr>
            <a:lvl4pPr marL="1370453" indent="0">
              <a:buNone/>
              <a:defRPr sz="900"/>
            </a:lvl4pPr>
            <a:lvl5pPr marL="1827270" indent="0">
              <a:buNone/>
              <a:defRPr sz="900"/>
            </a:lvl5pPr>
            <a:lvl6pPr marL="2284088" indent="0">
              <a:buNone/>
              <a:defRPr sz="900"/>
            </a:lvl6pPr>
            <a:lvl7pPr marL="2740903" indent="0">
              <a:buNone/>
              <a:defRPr sz="900"/>
            </a:lvl7pPr>
            <a:lvl8pPr marL="3197723" indent="0">
              <a:buNone/>
              <a:defRPr sz="900"/>
            </a:lvl8pPr>
            <a:lvl9pPr marL="365454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32503-CB3D-446A-921D-CB9DFFCF47D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36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1B58B-CAC2-4829-95E2-5CBEB24A530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53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28B94-CAC9-4D05-A6E9-E63F3A1DCED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41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5" y="1600205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90097-E97D-48BA-9C7D-F747F8D6127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38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4" y="1600205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4B25C-E6B1-4850-818F-6FA8158B80E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04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378" y="6491149"/>
            <a:ext cx="90229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1</a:t>
            </a:r>
            <a:r>
              <a:rPr lang="en-US" altLang="zh-CN" sz="1200" baseline="30000" dirty="0" smtClean="0">
                <a:solidFill>
                  <a:prstClr val="black"/>
                </a:solidFill>
                <a:latin typeface="Corbel"/>
                <a:ea typeface="华文楷体"/>
              </a:rPr>
              <a:t>st</a:t>
            </a: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 International Strategic Consultative Discussion on Chinese Meteorological Satellite, 18,Nov, 2014,Shanghai,China</a:t>
            </a:r>
            <a:endParaRPr lang="en-US" altLang="zh-CN" sz="1200" dirty="0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9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pic>
        <p:nvPicPr>
          <p:cNvPr id="7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82" y="6459786"/>
            <a:ext cx="338667" cy="3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647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496493"/>
            <a:ext cx="9144000" cy="361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46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5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33DD3-E131-4A09-BC65-7B46FB2E86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9790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0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73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0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521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15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100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42363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5A6378"/>
                </a:solidFill>
              </a:rPr>
              <a:t>Slide: </a:t>
            </a:r>
            <a:fld id="{8AE4F5B3-C86E-48F7-90B4-22A3CA5B476D}" type="slidenum">
              <a:rPr lang="en-GB">
                <a:solidFill>
                  <a:srgbClr val="5A637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888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378" y="6491149"/>
            <a:ext cx="90229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1</a:t>
            </a:r>
            <a:r>
              <a:rPr lang="en-US" altLang="zh-CN" sz="1200" baseline="30000" dirty="0" smtClean="0">
                <a:solidFill>
                  <a:prstClr val="black"/>
                </a:solidFill>
                <a:latin typeface="Corbel"/>
                <a:ea typeface="华文楷体"/>
              </a:rPr>
              <a:t>st</a:t>
            </a:r>
            <a:r>
              <a:rPr lang="en-US" altLang="zh-CN" sz="1200" dirty="0" smtClean="0">
                <a:solidFill>
                  <a:prstClr val="black"/>
                </a:solidFill>
                <a:latin typeface="Corbel"/>
                <a:ea typeface="华文楷体"/>
              </a:rPr>
              <a:t> International Strategic Consultative Discussion on Chinese Meteorological Satellite, 18,Nov, 2014,Shanghai,China</a:t>
            </a:r>
            <a:endParaRPr lang="en-US" altLang="zh-CN" sz="1200" dirty="0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3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82" y="6459786"/>
            <a:ext cx="338667" cy="3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83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E2AE7-9F14-4D4A-BB66-B50DF1FB0C3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05244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496493"/>
            <a:ext cx="9144000" cy="361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67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42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15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720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618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619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70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324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89246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5A6378"/>
                </a:solidFill>
              </a:rPr>
              <a:t>Slide: </a:t>
            </a:r>
            <a:fld id="{8AE4F5B3-C86E-48F7-90B4-22A3CA5B476D}" type="slidenum">
              <a:rPr lang="en-GB">
                <a:solidFill>
                  <a:srgbClr val="5A637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6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DD0A688-DD60-4FDC-9017-ABCAA55F6D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44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8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7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2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92A0C-C2AE-4384-90DE-6FF80964303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宋体" charset="-122"/>
              </a:rPr>
              <a:pPr/>
              <a:t>16/10/31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  <a:ea typeface="宋体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D675E-2284-47B0-8E9F-85873CDEA2C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宋体" charset="-122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6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5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5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5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707445-798D-406A-869E-3914DBF936D3}" type="slidenum">
              <a:rPr lang="en-US" altLang="zh-CN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2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68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36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0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72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612" indent="-34261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29" indent="-2855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041" indent="-22840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862" indent="-22840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679" indent="-22840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495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14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32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49" indent="-2284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8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32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53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70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88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03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23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40" algn="l" defTabSz="913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0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10/31/16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395049"/>
            <a:ext cx="9144000" cy="4629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1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gif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435869"/>
            <a:ext cx="6325475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  <a:latin typeface="+mj-lt"/>
              </a:rPr>
              <a:t>Updates  on CMA Meteorological Satellite Programs </a:t>
            </a:r>
            <a:endParaRPr sz="3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zh-CN" dirty="0">
                <a:solidFill>
                  <a:schemeClr val="bg1"/>
                </a:solidFill>
              </a:rPr>
              <a:t>WEI  </a:t>
            </a:r>
            <a:r>
              <a:rPr lang="en-US" altLang="zh-CN" dirty="0" err="1">
                <a:solidFill>
                  <a:schemeClr val="bg1"/>
                </a:solidFill>
              </a:rPr>
              <a:t>Caiying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altLang="zh-CN" dirty="0">
                <a:solidFill>
                  <a:schemeClr val="bg1"/>
                </a:solidFill>
              </a:rPr>
              <a:t>National Satellite Meteorological Center, CMA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US" altLang="zh-CN" dirty="0">
              <a:solidFill>
                <a:schemeClr val="bg1"/>
              </a:solidFill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2016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#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Brisbane, Australia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– 2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nd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November 2016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03746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06668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2450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TANSAT: </a:t>
            </a: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</a:rPr>
              <a:t>Global CO2 Observation and Monitoring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5" descr="E:\碳卫星\Meetings\20111116 GEO turkey\碳卫星展板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6"/>
          <a:stretch/>
        </p:blipFill>
        <p:spPr bwMode="auto">
          <a:xfrm>
            <a:off x="200724" y="3945897"/>
            <a:ext cx="2283044" cy="23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700808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33CC"/>
                </a:solidFill>
              </a:rPr>
              <a:t>Mission objectives</a:t>
            </a:r>
            <a:r>
              <a:rPr lang="en-US" altLang="zh-CN" dirty="0" smtClean="0">
                <a:solidFill>
                  <a:prstClr val="black"/>
                </a:solidFill>
              </a:rPr>
              <a:t>: to  acquire global atmosphere </a:t>
            </a:r>
            <a:r>
              <a:rPr lang="en-US" altLang="zh-CN" dirty="0">
                <a:solidFill>
                  <a:prstClr val="black"/>
                </a:solidFill>
              </a:rPr>
              <a:t>column-averaged CO2 dry air mole </a:t>
            </a:r>
            <a:r>
              <a:rPr lang="en-US" altLang="zh-CN" dirty="0" smtClean="0">
                <a:solidFill>
                  <a:prstClr val="black"/>
                </a:solidFill>
              </a:rPr>
              <a:t>fraction </a:t>
            </a:r>
          </a:p>
          <a:p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b="1" dirty="0" smtClean="0">
                <a:solidFill>
                  <a:srgbClr val="0033CC"/>
                </a:solidFill>
              </a:rPr>
              <a:t>Instruments: </a:t>
            </a:r>
            <a:r>
              <a:rPr lang="en-US" altLang="zh-CN" dirty="0" smtClean="0">
                <a:solidFill>
                  <a:prstClr val="black"/>
                </a:solidFill>
              </a:rPr>
              <a:t>1) CO2 spectrometer</a:t>
            </a:r>
            <a:r>
              <a:rPr lang="en-US" altLang="zh-CN" dirty="0">
                <a:solidFill>
                  <a:prstClr val="black"/>
                </a:solidFill>
              </a:rPr>
              <a:t>; 2) Cloud and Aerosol Polarize Instrument(CAPI</a:t>
            </a:r>
            <a:r>
              <a:rPr lang="en-US" altLang="zh-CN" dirty="0" smtClean="0">
                <a:solidFill>
                  <a:prstClr val="black"/>
                </a:solidFill>
              </a:rPr>
              <a:t>)</a:t>
            </a:r>
            <a:endParaRPr lang="en-US" altLang="zh-CN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36" y="4437112"/>
            <a:ext cx="1230564" cy="128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1431"/>
            <a:ext cx="4233818" cy="332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30297" y="5726185"/>
            <a:ext cx="377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TANSAT Ground segment by CMA 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71249" y="459740"/>
            <a:ext cx="84212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b="1" dirty="0" err="1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FengYun</a:t>
            </a:r>
            <a:r>
              <a:rPr lang="en-US" altLang="zh-CN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 LEO  Satellites Launch Plan by 2025 </a:t>
            </a:r>
            <a:endParaRPr lang="en-US" altLang="zh-CN" b="1" dirty="0">
              <a:solidFill>
                <a:srgbClr val="F0AD00">
                  <a:satMod val="150000"/>
                </a:srgbClr>
              </a:solidFill>
              <a:latin typeface="Corbel"/>
              <a:ea typeface="华文楷体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-57150" y="923925"/>
            <a:ext cx="4730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34845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84372"/>
              </p:ext>
            </p:extLst>
          </p:nvPr>
        </p:nvGraphicFramePr>
        <p:xfrm>
          <a:off x="970359" y="1508125"/>
          <a:ext cx="7130032" cy="4801195"/>
        </p:xfrm>
        <a:graphic>
          <a:graphicData uri="http://schemas.openxmlformats.org/drawingml/2006/table">
            <a:tbl>
              <a:tblPr/>
              <a:tblGrid>
                <a:gridCol w="652308"/>
                <a:gridCol w="654469"/>
                <a:gridCol w="652308"/>
                <a:gridCol w="710627"/>
                <a:gridCol w="596149"/>
                <a:gridCol w="652308"/>
                <a:gridCol w="654469"/>
                <a:gridCol w="652308"/>
                <a:gridCol w="652308"/>
                <a:gridCol w="645828"/>
                <a:gridCol w="606950"/>
              </a:tblGrid>
              <a:tr h="585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2016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2017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2019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2021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2022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6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23" name="Rectangle 80"/>
          <p:cNvSpPr>
            <a:spLocks noChangeArrowheads="1"/>
          </p:cNvSpPr>
          <p:nvPr/>
        </p:nvSpPr>
        <p:spPr bwMode="auto">
          <a:xfrm>
            <a:off x="2403946" y="2276872"/>
            <a:ext cx="223838" cy="21590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4" name="Rectangle 81"/>
          <p:cNvSpPr>
            <a:spLocks noChangeArrowheads="1"/>
          </p:cNvSpPr>
          <p:nvPr/>
        </p:nvSpPr>
        <p:spPr bwMode="auto">
          <a:xfrm>
            <a:off x="3091270" y="2776860"/>
            <a:ext cx="212725" cy="21590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5" name="Rectangle 82"/>
          <p:cNvSpPr>
            <a:spLocks noChangeArrowheads="1"/>
          </p:cNvSpPr>
          <p:nvPr/>
        </p:nvSpPr>
        <p:spPr bwMode="auto">
          <a:xfrm>
            <a:off x="3707904" y="3356992"/>
            <a:ext cx="223838" cy="21602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6" name="AutoShape 83"/>
          <p:cNvSpPr>
            <a:spLocks noChangeArrowheads="1"/>
          </p:cNvSpPr>
          <p:nvPr/>
        </p:nvSpPr>
        <p:spPr bwMode="auto">
          <a:xfrm>
            <a:off x="2627784" y="2276872"/>
            <a:ext cx="2952328" cy="215900"/>
          </a:xfrm>
          <a:prstGeom prst="homePlate">
            <a:avLst>
              <a:gd name="adj" fmla="val 228676"/>
            </a:avLst>
          </a:prstGeom>
          <a:solidFill>
            <a:srgbClr val="00B0F0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7" name="AutoShape 84"/>
          <p:cNvSpPr>
            <a:spLocks noChangeArrowheads="1"/>
          </p:cNvSpPr>
          <p:nvPr/>
        </p:nvSpPr>
        <p:spPr bwMode="auto">
          <a:xfrm>
            <a:off x="3313942" y="2780928"/>
            <a:ext cx="3024336" cy="215900"/>
          </a:xfrm>
          <a:prstGeom prst="homePlate">
            <a:avLst>
              <a:gd name="adj" fmla="val 225000"/>
            </a:avLst>
          </a:prstGeom>
          <a:solidFill>
            <a:srgbClr val="00B0F0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31" name="Text Box 90"/>
          <p:cNvSpPr txBox="1">
            <a:spLocks noChangeArrowheads="1"/>
          </p:cNvSpPr>
          <p:nvPr/>
        </p:nvSpPr>
        <p:spPr bwMode="auto">
          <a:xfrm>
            <a:off x="1708746" y="2276872"/>
            <a:ext cx="6858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FY-3D 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31832" name="Text Box 91"/>
          <p:cNvSpPr txBox="1">
            <a:spLocks noChangeArrowheads="1"/>
          </p:cNvSpPr>
          <p:nvPr/>
        </p:nvSpPr>
        <p:spPr bwMode="auto">
          <a:xfrm>
            <a:off x="2135878" y="2780928"/>
            <a:ext cx="7921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FY-3E 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31833" name="Text Box 92"/>
          <p:cNvSpPr txBox="1">
            <a:spLocks noChangeArrowheads="1"/>
          </p:cNvSpPr>
          <p:nvPr/>
        </p:nvSpPr>
        <p:spPr bwMode="auto">
          <a:xfrm>
            <a:off x="2915816" y="3459732"/>
            <a:ext cx="827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FY-3F</a:t>
            </a:r>
            <a:endParaRPr lang="en-US" altLang="zh-CN" sz="2400" b="1" dirty="0">
              <a:solidFill>
                <a:srgbClr val="000000"/>
              </a:solidFill>
            </a:endParaRPr>
          </a:p>
        </p:txBody>
      </p:sp>
      <p:sp>
        <p:nvSpPr>
          <p:cNvPr id="47" name="AutoShape 94"/>
          <p:cNvSpPr>
            <a:spLocks noChangeArrowheads="1"/>
          </p:cNvSpPr>
          <p:nvPr/>
        </p:nvSpPr>
        <p:spPr bwMode="auto">
          <a:xfrm>
            <a:off x="3923928" y="3356992"/>
            <a:ext cx="3600400" cy="206375"/>
          </a:xfrm>
          <a:prstGeom prst="homePlate">
            <a:avLst>
              <a:gd name="adj" fmla="val 366912"/>
            </a:avLst>
          </a:prstGeom>
          <a:solidFill>
            <a:srgbClr val="00B0F0"/>
          </a:soli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971600" y="4005064"/>
            <a:ext cx="7128792" cy="144462"/>
          </a:xfrm>
          <a:prstGeom prst="line">
            <a:avLst/>
          </a:prstGeom>
          <a:ln w="317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60032" y="5775647"/>
            <a:ext cx="747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FY-3 RF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4093611" y="4365104"/>
            <a:ext cx="87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FY-3G</a:t>
            </a:r>
          </a:p>
          <a:p>
            <a:pPr algn="ctr"/>
            <a:endParaRPr lang="zh-CN" alt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utoShape 88"/>
          <p:cNvSpPr>
            <a:spLocks noChangeArrowheads="1"/>
          </p:cNvSpPr>
          <p:nvPr/>
        </p:nvSpPr>
        <p:spPr bwMode="auto">
          <a:xfrm>
            <a:off x="5196800" y="4461920"/>
            <a:ext cx="3081685" cy="217488"/>
          </a:xfrm>
          <a:prstGeom prst="homePlate">
            <a:avLst>
              <a:gd name="adj" fmla="val 360036"/>
            </a:avLst>
          </a:prstGeom>
          <a:solidFill>
            <a:srgbClr val="CCFF66"/>
          </a:solidFill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4" name="AutoShape 88"/>
          <p:cNvSpPr>
            <a:spLocks noChangeArrowheads="1"/>
          </p:cNvSpPr>
          <p:nvPr/>
        </p:nvSpPr>
        <p:spPr bwMode="auto">
          <a:xfrm>
            <a:off x="5796136" y="5877272"/>
            <a:ext cx="3081685" cy="217488"/>
          </a:xfrm>
          <a:prstGeom prst="homePlate">
            <a:avLst>
              <a:gd name="adj" fmla="val 360036"/>
            </a:avLst>
          </a:prstGeom>
          <a:solidFill>
            <a:srgbClr val="CCFF66"/>
          </a:solidFill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5" name="Rectangle 87"/>
          <p:cNvSpPr>
            <a:spLocks noChangeArrowheads="1"/>
          </p:cNvSpPr>
          <p:nvPr/>
        </p:nvSpPr>
        <p:spPr bwMode="auto">
          <a:xfrm>
            <a:off x="4972963" y="4461920"/>
            <a:ext cx="223837" cy="2174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6" name="Rectangle 87"/>
          <p:cNvSpPr>
            <a:spLocks noChangeArrowheads="1"/>
          </p:cNvSpPr>
          <p:nvPr/>
        </p:nvSpPr>
        <p:spPr bwMode="auto">
          <a:xfrm>
            <a:off x="5580112" y="5877272"/>
            <a:ext cx="223837" cy="2174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7" name="AutoShape 88"/>
          <p:cNvSpPr>
            <a:spLocks noChangeArrowheads="1"/>
          </p:cNvSpPr>
          <p:nvPr/>
        </p:nvSpPr>
        <p:spPr bwMode="auto">
          <a:xfrm>
            <a:off x="6026819" y="5155728"/>
            <a:ext cx="3081685" cy="217488"/>
          </a:xfrm>
          <a:prstGeom prst="homePlate">
            <a:avLst>
              <a:gd name="adj" fmla="val 360036"/>
            </a:avLst>
          </a:prstGeom>
          <a:solidFill>
            <a:srgbClr val="CCFF66"/>
          </a:solidFill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8" name="Rectangle 87"/>
          <p:cNvSpPr>
            <a:spLocks noChangeArrowheads="1"/>
          </p:cNvSpPr>
          <p:nvPr/>
        </p:nvSpPr>
        <p:spPr bwMode="auto">
          <a:xfrm>
            <a:off x="5788323" y="5157192"/>
            <a:ext cx="223837" cy="2174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4708203" y="5055567"/>
            <a:ext cx="87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FY-3H</a:t>
            </a:r>
          </a:p>
          <a:p>
            <a:pPr algn="ctr"/>
            <a:endParaRPr lang="zh-CN" alt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71249" y="459740"/>
            <a:ext cx="84212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b="1" dirty="0" err="1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FengYun</a:t>
            </a:r>
            <a:r>
              <a:rPr lang="en-US" altLang="zh-CN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 GEO Satellites </a:t>
            </a:r>
            <a:r>
              <a:rPr lang="en-US" altLang="zh-CN" b="1" dirty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Launch Plan </a:t>
            </a:r>
            <a:r>
              <a:rPr lang="en-US" altLang="zh-CN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by 2025</a:t>
            </a:r>
            <a:endParaRPr lang="en-US" altLang="zh-CN" b="1" dirty="0">
              <a:solidFill>
                <a:srgbClr val="F0AD00">
                  <a:satMod val="150000"/>
                </a:srgbClr>
              </a:solidFill>
              <a:latin typeface="Corbel"/>
              <a:ea typeface="华文楷体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-57150" y="923925"/>
            <a:ext cx="4730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-57150" y="923925"/>
            <a:ext cx="479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34845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226492"/>
              </p:ext>
            </p:extLst>
          </p:nvPr>
        </p:nvGraphicFramePr>
        <p:xfrm>
          <a:off x="970359" y="1508125"/>
          <a:ext cx="7130032" cy="4801195"/>
        </p:xfrm>
        <a:graphic>
          <a:graphicData uri="http://schemas.openxmlformats.org/drawingml/2006/table">
            <a:tbl>
              <a:tblPr/>
              <a:tblGrid>
                <a:gridCol w="652308"/>
                <a:gridCol w="654469"/>
                <a:gridCol w="652308"/>
                <a:gridCol w="710627"/>
                <a:gridCol w="596149"/>
                <a:gridCol w="652308"/>
                <a:gridCol w="654469"/>
                <a:gridCol w="652308"/>
                <a:gridCol w="652308"/>
                <a:gridCol w="645828"/>
                <a:gridCol w="606950"/>
              </a:tblGrid>
              <a:tr h="585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2016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2017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2019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2021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2022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6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24" name="Rectangle 81"/>
          <p:cNvSpPr>
            <a:spLocks noChangeArrowheads="1"/>
          </p:cNvSpPr>
          <p:nvPr/>
        </p:nvSpPr>
        <p:spPr bwMode="auto">
          <a:xfrm>
            <a:off x="2631083" y="2225278"/>
            <a:ext cx="212725" cy="21590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5" name="Rectangle 82"/>
          <p:cNvSpPr>
            <a:spLocks noChangeArrowheads="1"/>
          </p:cNvSpPr>
          <p:nvPr/>
        </p:nvSpPr>
        <p:spPr bwMode="auto">
          <a:xfrm>
            <a:off x="2259930" y="2843287"/>
            <a:ext cx="223838" cy="21602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7" name="AutoShape 84"/>
          <p:cNvSpPr>
            <a:spLocks noChangeArrowheads="1"/>
          </p:cNvSpPr>
          <p:nvPr/>
        </p:nvSpPr>
        <p:spPr bwMode="auto">
          <a:xfrm>
            <a:off x="2843808" y="2225278"/>
            <a:ext cx="3024336" cy="215900"/>
          </a:xfrm>
          <a:prstGeom prst="homePlate">
            <a:avLst>
              <a:gd name="adj" fmla="val 225000"/>
            </a:avLst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29" name="Rectangle 87"/>
          <p:cNvSpPr>
            <a:spLocks noChangeArrowheads="1"/>
          </p:cNvSpPr>
          <p:nvPr/>
        </p:nvSpPr>
        <p:spPr bwMode="auto">
          <a:xfrm>
            <a:off x="4882667" y="4077072"/>
            <a:ext cx="223837" cy="2174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30" name="AutoShape 88"/>
          <p:cNvSpPr>
            <a:spLocks noChangeArrowheads="1"/>
          </p:cNvSpPr>
          <p:nvPr/>
        </p:nvSpPr>
        <p:spPr bwMode="auto">
          <a:xfrm>
            <a:off x="5106504" y="4077072"/>
            <a:ext cx="3888432" cy="217488"/>
          </a:xfrm>
          <a:prstGeom prst="homePlate">
            <a:avLst>
              <a:gd name="adj" fmla="val 360036"/>
            </a:avLst>
          </a:prstGeom>
          <a:solidFill>
            <a:srgbClr val="00CCFF"/>
          </a:soli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32" name="Text Box 91"/>
          <p:cNvSpPr txBox="1">
            <a:spLocks noChangeArrowheads="1"/>
          </p:cNvSpPr>
          <p:nvPr/>
        </p:nvSpPr>
        <p:spPr bwMode="auto">
          <a:xfrm>
            <a:off x="1691606" y="2225278"/>
            <a:ext cx="7921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FY-2H 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31833" name="Text Box 92"/>
          <p:cNvSpPr txBox="1">
            <a:spLocks noChangeArrowheads="1"/>
          </p:cNvSpPr>
          <p:nvPr/>
        </p:nvSpPr>
        <p:spPr bwMode="auto">
          <a:xfrm>
            <a:off x="1634877" y="2852936"/>
            <a:ext cx="64871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FY-4A</a:t>
            </a:r>
            <a:endParaRPr lang="en-US" altLang="zh-CN" sz="2400" b="1" dirty="0">
              <a:solidFill>
                <a:srgbClr val="000000"/>
              </a:solidFill>
            </a:endParaRPr>
          </a:p>
        </p:txBody>
      </p:sp>
      <p:sp>
        <p:nvSpPr>
          <p:cNvPr id="31834" name="Text Box 93"/>
          <p:cNvSpPr txBox="1">
            <a:spLocks noChangeArrowheads="1"/>
          </p:cNvSpPr>
          <p:nvPr/>
        </p:nvSpPr>
        <p:spPr bwMode="auto">
          <a:xfrm>
            <a:off x="4194611" y="4107696"/>
            <a:ext cx="78581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FY-4C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31835" name="AutoShape 94"/>
          <p:cNvSpPr>
            <a:spLocks noChangeArrowheads="1"/>
          </p:cNvSpPr>
          <p:nvPr/>
        </p:nvSpPr>
        <p:spPr bwMode="auto">
          <a:xfrm>
            <a:off x="3802663" y="3501008"/>
            <a:ext cx="4281810" cy="197545"/>
          </a:xfrm>
          <a:prstGeom prst="homePlate">
            <a:avLst>
              <a:gd name="adj" fmla="val 366912"/>
            </a:avLst>
          </a:prstGeom>
          <a:solidFill>
            <a:srgbClr val="00CCFF"/>
          </a:soli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36" name="Rectangle 95"/>
          <p:cNvSpPr>
            <a:spLocks noChangeArrowheads="1"/>
          </p:cNvSpPr>
          <p:nvPr/>
        </p:nvSpPr>
        <p:spPr bwMode="auto">
          <a:xfrm>
            <a:off x="3612272" y="3501008"/>
            <a:ext cx="223838" cy="21590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31837" name="Text Box 96"/>
          <p:cNvSpPr txBox="1">
            <a:spLocks noChangeArrowheads="1"/>
          </p:cNvSpPr>
          <p:nvPr/>
        </p:nvSpPr>
        <p:spPr bwMode="auto">
          <a:xfrm>
            <a:off x="2878088" y="3501008"/>
            <a:ext cx="6858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FY-4B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47" name="AutoShape 94"/>
          <p:cNvSpPr>
            <a:spLocks noChangeArrowheads="1"/>
          </p:cNvSpPr>
          <p:nvPr/>
        </p:nvSpPr>
        <p:spPr bwMode="auto">
          <a:xfrm>
            <a:off x="2483768" y="2852936"/>
            <a:ext cx="3600400" cy="206375"/>
          </a:xfrm>
          <a:prstGeom prst="homePlate">
            <a:avLst>
              <a:gd name="adj" fmla="val 366912"/>
            </a:avLst>
          </a:prstGeom>
          <a:solidFill>
            <a:srgbClr val="00CCFF"/>
          </a:soli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971600" y="4941168"/>
            <a:ext cx="7128792" cy="144462"/>
          </a:xfrm>
          <a:prstGeom prst="line">
            <a:avLst/>
          </a:prstGeom>
          <a:ln w="317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9576" y="5775647"/>
            <a:ext cx="61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FY-4D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4780211" y="5199583"/>
            <a:ext cx="871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FY-4MW</a:t>
            </a:r>
          </a:p>
        </p:txBody>
      </p:sp>
      <p:sp>
        <p:nvSpPr>
          <p:cNvPr id="53" name="AutoShape 88"/>
          <p:cNvSpPr>
            <a:spLocks noChangeArrowheads="1"/>
          </p:cNvSpPr>
          <p:nvPr/>
        </p:nvSpPr>
        <p:spPr bwMode="auto">
          <a:xfrm>
            <a:off x="5652120" y="5120594"/>
            <a:ext cx="3081685" cy="217488"/>
          </a:xfrm>
          <a:prstGeom prst="homePlate">
            <a:avLst>
              <a:gd name="adj" fmla="val 360036"/>
            </a:avLst>
          </a:prstGeom>
          <a:solidFill>
            <a:srgbClr val="CCFF66"/>
          </a:solidFill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4" name="AutoShape 88"/>
          <p:cNvSpPr>
            <a:spLocks noChangeArrowheads="1"/>
          </p:cNvSpPr>
          <p:nvPr/>
        </p:nvSpPr>
        <p:spPr bwMode="auto">
          <a:xfrm>
            <a:off x="6314851" y="5800927"/>
            <a:ext cx="2865661" cy="217488"/>
          </a:xfrm>
          <a:prstGeom prst="homePlate">
            <a:avLst>
              <a:gd name="adj" fmla="val 360036"/>
            </a:avLst>
          </a:prstGeom>
          <a:solidFill>
            <a:srgbClr val="CCFF66"/>
          </a:solidFill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5" name="Rectangle 87"/>
          <p:cNvSpPr>
            <a:spLocks noChangeArrowheads="1"/>
          </p:cNvSpPr>
          <p:nvPr/>
        </p:nvSpPr>
        <p:spPr bwMode="auto">
          <a:xfrm>
            <a:off x="5580112" y="5120594"/>
            <a:ext cx="223837" cy="2174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  <p:sp>
        <p:nvSpPr>
          <p:cNvPr id="56" name="Rectangle 87"/>
          <p:cNvSpPr>
            <a:spLocks noChangeArrowheads="1"/>
          </p:cNvSpPr>
          <p:nvPr/>
        </p:nvSpPr>
        <p:spPr bwMode="auto">
          <a:xfrm>
            <a:off x="6148363" y="5803800"/>
            <a:ext cx="223837" cy="2174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22378" y="6153150"/>
            <a:ext cx="67691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" y="332656"/>
            <a:ext cx="8977212" cy="46805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31840" y="5229200"/>
            <a:ext cx="38164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spc="50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Arial" charset="0"/>
              </a:rPr>
              <a:t>谢谢！</a:t>
            </a:r>
            <a:endParaRPr lang="zh-CN" altLang="en-US" sz="8800" b="1" spc="5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2D2D8A">
                  <a:tint val="1000"/>
                </a:srgbClr>
              </a:solidFill>
              <a:effectLst>
                <a:glow rad="53100">
                  <a:srgbClr val="FF0000">
                    <a:alpha val="30000"/>
                  </a:srgbClr>
                </a:glo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540727" y="4399360"/>
            <a:ext cx="171450" cy="113109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67" name="Straight Connector 95"/>
          <p:cNvCxnSpPr>
            <a:cxnSpLocks noChangeShapeType="1"/>
          </p:cNvCxnSpPr>
          <p:nvPr/>
        </p:nvCxnSpPr>
        <p:spPr bwMode="auto">
          <a:xfrm rot="10800000" flipV="1">
            <a:off x="-540544" y="4909728"/>
            <a:ext cx="171450" cy="113109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" name="矩形 1"/>
          <p:cNvSpPr/>
          <p:nvPr/>
        </p:nvSpPr>
        <p:spPr>
          <a:xfrm>
            <a:off x="195013" y="12556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dirty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Overview </a:t>
            </a:r>
            <a:endParaRPr lang="en-GB" altLang="zh-CN" sz="3200" b="1" dirty="0" smtClean="0">
              <a:solidFill>
                <a:srgbClr val="F0AD00">
                  <a:satMod val="150000"/>
                </a:srgbClr>
              </a:solidFill>
              <a:latin typeface="Corbel"/>
              <a:ea typeface="华文楷体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- </a:t>
            </a:r>
            <a:r>
              <a:rPr lang="en-GB" altLang="zh-CN" sz="3200" b="1" dirty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Planning of CMA satellite systems </a:t>
            </a:r>
            <a:r>
              <a:rPr lang="en-GB" altLang="zh-CN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in 2015-</a:t>
            </a:r>
            <a:r>
              <a:rPr lang="en-US" altLang="zh-CN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2025</a:t>
            </a:r>
            <a:endParaRPr lang="en-GB" altLang="zh-CN" sz="3200" b="1" dirty="0">
              <a:solidFill>
                <a:srgbClr val="F0AD00">
                  <a:satMod val="150000"/>
                </a:srgbClr>
              </a:solidFill>
              <a:latin typeface="Corbel"/>
              <a:ea typeface="华文楷体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95013" y="1615216"/>
            <a:ext cx="84814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Since 2015, CMA FENGYUN meteorological satellite programs  have been included in </a:t>
            </a:r>
            <a:r>
              <a:rPr lang="en-US" altLang="zh-CN" sz="2000" dirty="0" smtClean="0">
                <a:solidFill>
                  <a:srgbClr val="FF0000"/>
                </a:solidFill>
                <a:latin typeface="Corbel"/>
                <a:ea typeface="华文楷体"/>
              </a:rPr>
              <a:t>N</a:t>
            </a: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ational </a:t>
            </a:r>
            <a:r>
              <a:rPr lang="en-US" altLang="zh-CN" sz="2000" b="1" dirty="0" smtClean="0">
                <a:solidFill>
                  <a:srgbClr val="FF0000"/>
                </a:solidFill>
                <a:latin typeface="Corbel"/>
                <a:ea typeface="华文楷体"/>
              </a:rPr>
              <a:t>S</a:t>
            </a: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pace </a:t>
            </a:r>
            <a:r>
              <a:rPr lang="en-US" altLang="zh-CN" sz="2000" dirty="0" smtClean="0">
                <a:solidFill>
                  <a:srgbClr val="FF0000"/>
                </a:solidFill>
                <a:latin typeface="Corbel"/>
                <a:ea typeface="华文楷体"/>
              </a:rPr>
              <a:t>I</a:t>
            </a: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nfrastructure </a:t>
            </a:r>
            <a:r>
              <a:rPr lang="en-US" altLang="zh-CN" sz="2000" dirty="0" smtClean="0">
                <a:solidFill>
                  <a:srgbClr val="FF0000"/>
                </a:solidFill>
                <a:latin typeface="Corbel"/>
                <a:ea typeface="华文楷体"/>
              </a:rPr>
              <a:t>P</a:t>
            </a: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lan ( </a:t>
            </a:r>
            <a:r>
              <a:rPr lang="en-US" altLang="zh-CN" sz="2000" dirty="0" smtClean="0">
                <a:latin typeface="Corbel"/>
                <a:ea typeface="华文楷体"/>
              </a:rPr>
              <a:t>2015-2025).  </a:t>
            </a: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In </a:t>
            </a:r>
            <a:r>
              <a:rPr lang="en-US" altLang="zh-CN" sz="2000" dirty="0" smtClean="0">
                <a:solidFill>
                  <a:srgbClr val="FF0000"/>
                </a:solidFill>
                <a:latin typeface="Corbel"/>
                <a:ea typeface="华文楷体"/>
              </a:rPr>
              <a:t>NSIP</a:t>
            </a:r>
            <a:r>
              <a:rPr lang="zh-CN" altLang="en-US" sz="2000" dirty="0" smtClean="0">
                <a:solidFill>
                  <a:prstClr val="black"/>
                </a:solidFill>
                <a:latin typeface="Corbel"/>
                <a:ea typeface="华文楷体"/>
              </a:rPr>
              <a:t>， </a:t>
            </a: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a number of atmosphere-related satellites are planned in coming decade. </a:t>
            </a:r>
          </a:p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 smtClean="0">
                <a:solidFill>
                  <a:srgbClr val="FF3300"/>
                </a:solidFill>
                <a:latin typeface="Corbel"/>
                <a:ea typeface="华文楷体"/>
              </a:rPr>
              <a:t>Programs led by CMA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  <a:latin typeface="Corbel"/>
                <a:ea typeface="华文楷体"/>
              </a:rPr>
              <a:t>Weather Satellite series</a:t>
            </a:r>
            <a:r>
              <a:rPr lang="en-US" altLang="zh-CN" sz="2000" dirty="0">
                <a:solidFill>
                  <a:srgbClr val="0033CC"/>
                </a:solidFill>
                <a:latin typeface="Corbel"/>
                <a:ea typeface="华文楷体"/>
              </a:rPr>
              <a:t>: </a:t>
            </a:r>
            <a:r>
              <a:rPr lang="en-US" altLang="zh-CN" sz="2000" b="1" dirty="0">
                <a:solidFill>
                  <a:srgbClr val="0033CC"/>
                </a:solidFill>
                <a:latin typeface="Corbel"/>
                <a:ea typeface="华文楷体"/>
              </a:rPr>
              <a:t>FY-2, &amp; FY-4  GEO </a:t>
            </a:r>
            <a:endParaRPr lang="en-US" altLang="zh-CN" sz="2000" b="1" dirty="0" smtClean="0">
              <a:solidFill>
                <a:srgbClr val="0033CC"/>
              </a:solidFill>
              <a:latin typeface="Corbel"/>
              <a:ea typeface="华文楷体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Climate &amp; Environment Satellite series: </a:t>
            </a:r>
            <a:r>
              <a:rPr lang="en-US" altLang="zh-CN" sz="2000" b="1" dirty="0" smtClean="0">
                <a:solidFill>
                  <a:srgbClr val="0033CC"/>
                </a:solidFill>
                <a:latin typeface="Corbel"/>
                <a:ea typeface="华文楷体"/>
              </a:rPr>
              <a:t>FY-3  LEO  </a:t>
            </a:r>
          </a:p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 smtClean="0">
                <a:solidFill>
                  <a:srgbClr val="FF3300"/>
                </a:solidFill>
                <a:latin typeface="Corbel"/>
                <a:ea typeface="华文楷体"/>
              </a:rPr>
              <a:t>Programs that CMA engaged </a:t>
            </a:r>
            <a:r>
              <a:rPr lang="en-US" altLang="zh-CN" sz="2000" b="1" dirty="0">
                <a:solidFill>
                  <a:srgbClr val="FF3300"/>
                </a:solidFill>
                <a:latin typeface="Corbel"/>
                <a:ea typeface="华文楷体"/>
              </a:rPr>
              <a:t>in</a:t>
            </a:r>
            <a:endParaRPr lang="en-US" altLang="zh-CN" sz="2000" b="1" dirty="0" smtClean="0">
              <a:solidFill>
                <a:srgbClr val="FF3300"/>
              </a:solidFill>
              <a:latin typeface="Corbel"/>
              <a:ea typeface="华文楷体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orbel"/>
                <a:ea typeface="华文楷体"/>
              </a:rPr>
              <a:t>High Resolution Earth Observation </a:t>
            </a:r>
            <a:r>
              <a:rPr lang="en-US" altLang="zh-CN" sz="2000" dirty="0" smtClean="0">
                <a:latin typeface="Corbel"/>
                <a:ea typeface="华文楷体"/>
              </a:rPr>
              <a:t>Satellite series</a:t>
            </a:r>
            <a:r>
              <a:rPr lang="en-US" altLang="zh-CN" sz="2000" dirty="0" smtClean="0">
                <a:solidFill>
                  <a:srgbClr val="0070C0"/>
                </a:solidFill>
                <a:latin typeface="Corbel"/>
                <a:ea typeface="华文楷体"/>
              </a:rPr>
              <a:t>:  </a:t>
            </a:r>
            <a:r>
              <a:rPr lang="en-US" altLang="zh-CN" sz="2000" b="1" dirty="0" smtClean="0">
                <a:solidFill>
                  <a:srgbClr val="0070C0"/>
                </a:solidFill>
                <a:latin typeface="Corbel"/>
                <a:ea typeface="华文楷体"/>
              </a:rPr>
              <a:t>GF series, by CNSA+CMA+MEP+MLR</a:t>
            </a:r>
            <a:endParaRPr lang="en-US" altLang="zh-CN" sz="2000" b="1" dirty="0">
              <a:solidFill>
                <a:srgbClr val="0070C0"/>
              </a:solidFill>
              <a:latin typeface="Corbel"/>
              <a:ea typeface="华文楷体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prstClr val="black"/>
                </a:solidFill>
                <a:latin typeface="Corbel"/>
                <a:ea typeface="华文楷体"/>
              </a:rPr>
              <a:t>Atmospheric  Environment  Monitoring Satellite series : </a:t>
            </a:r>
            <a:r>
              <a:rPr lang="en-US" altLang="zh-CN" sz="2000" b="1" dirty="0" smtClean="0">
                <a:solidFill>
                  <a:srgbClr val="0070C0"/>
                </a:solidFill>
                <a:latin typeface="Corbel"/>
                <a:ea typeface="华文楷体"/>
              </a:rPr>
              <a:t>New Series, by MEP+CMA</a:t>
            </a:r>
          </a:p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altLang="zh-CN" sz="2000" b="1" dirty="0" smtClean="0">
                <a:solidFill>
                  <a:srgbClr val="00B050"/>
                </a:solidFill>
                <a:latin typeface="Corbel"/>
                <a:ea typeface="华文楷体"/>
              </a:rPr>
              <a:t>Joint R&amp;D Programs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70C0"/>
                </a:solidFill>
                <a:latin typeface="Corbel"/>
                <a:ea typeface="华文楷体"/>
              </a:rPr>
              <a:t>Carbon Observation Satellite program: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Corbel"/>
                <a:ea typeface="华文楷体"/>
              </a:rPr>
              <a:t>TanSat</a:t>
            </a:r>
            <a:r>
              <a:rPr lang="en-US" altLang="zh-CN" sz="2000" b="1" dirty="0" smtClean="0">
                <a:solidFill>
                  <a:srgbClr val="0070C0"/>
                </a:solidFill>
                <a:latin typeface="Corbel"/>
                <a:ea typeface="华文楷体"/>
              </a:rPr>
              <a:t>, by MOST+CMA</a:t>
            </a:r>
            <a:endParaRPr lang="zh-CN" altLang="en-US" sz="2000" b="1" dirty="0">
              <a:solidFill>
                <a:srgbClr val="0070C0"/>
              </a:solidFill>
              <a:latin typeface="Corbel"/>
              <a:ea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0011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 rIns="182880">
            <a:normAutofit/>
          </a:bodyPr>
          <a:lstStyle/>
          <a:p>
            <a:pPr defTabSz="457200" eaLnBrk="1" hangingPunct="1">
              <a:spcBef>
                <a:spcPts val="0"/>
              </a:spcBef>
            </a:pPr>
            <a:r>
              <a:rPr lang="en-US" altLang="zh-CN" sz="3200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  <a:cs typeface="+mn-cs"/>
              </a:rPr>
              <a:t>Current CMA </a:t>
            </a:r>
            <a:r>
              <a:rPr lang="en-US" altLang="zh-CN" sz="3200" dirty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  <a:cs typeface="+mn-cs"/>
              </a:rPr>
              <a:t>satellite </a:t>
            </a:r>
            <a:r>
              <a:rPr lang="en-US" altLang="zh-CN" sz="3200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  <a:cs typeface="+mn-cs"/>
              </a:rPr>
              <a:t>programs</a:t>
            </a:r>
            <a:endParaRPr lang="en-US" altLang="zh-CN" sz="3200" dirty="0">
              <a:solidFill>
                <a:srgbClr val="F0AD00">
                  <a:satMod val="150000"/>
                </a:srgbClr>
              </a:solidFill>
              <a:latin typeface="Corbel"/>
              <a:ea typeface="华文楷体"/>
              <a:cs typeface="+mn-cs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-52578">
              <a:buNone/>
              <a:defRPr/>
            </a:pPr>
            <a:r>
              <a:rPr lang="en-US" altLang="zh-CN" sz="2800" dirty="0">
                <a:solidFill>
                  <a:srgbClr val="0033CC"/>
                </a:solidFill>
                <a:latin typeface="Arial Narrow" pitchFamily="34" charset="0"/>
              </a:rPr>
              <a:t>LEO Programs</a:t>
            </a:r>
          </a:p>
          <a:p>
            <a:pPr marL="514350" lvl="1">
              <a:defRPr/>
            </a:pPr>
            <a:r>
              <a:rPr lang="en-US" altLang="zh-CN" sz="2000" dirty="0">
                <a:latin typeface="Arial Narrow" pitchFamily="34" charset="0"/>
              </a:rPr>
              <a:t>FY-3A/B(R&amp;D)</a:t>
            </a:r>
          </a:p>
          <a:p>
            <a:pPr marL="514350" lvl="1">
              <a:defRPr/>
            </a:pPr>
            <a:r>
              <a:rPr lang="en-US" altLang="zh-CN" sz="2000" dirty="0">
                <a:latin typeface="Arial Narrow" pitchFamily="34" charset="0"/>
              </a:rPr>
              <a:t>FY-3C(op.)</a:t>
            </a:r>
          </a:p>
          <a:p>
            <a:pPr marL="514350" lvl="1">
              <a:defRPr/>
            </a:pPr>
            <a:r>
              <a:rPr lang="en-US" altLang="zh-CN" sz="2000" dirty="0">
                <a:solidFill>
                  <a:srgbClr val="FF0000"/>
                </a:solidFill>
                <a:latin typeface="Arial Narrow" pitchFamily="34" charset="0"/>
              </a:rPr>
              <a:t>FY-3D(op. </a:t>
            </a:r>
            <a:r>
              <a:rPr lang="en-US" altLang="zh-CN" sz="2000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en-US" altLang="zh-CN" sz="2800" dirty="0" smtClean="0">
                <a:solidFill>
                  <a:srgbClr val="0033CC"/>
                </a:solidFill>
                <a:latin typeface="Arial Narrow" pitchFamily="34" charset="0"/>
              </a:rPr>
              <a:t>GEO Programs</a:t>
            </a:r>
          </a:p>
          <a:p>
            <a:pPr marL="514350" lvl="1" eaLnBrk="1" hangingPunct="1">
              <a:defRPr/>
            </a:pPr>
            <a:r>
              <a:rPr lang="en-US" altLang="zh-CN" sz="2000" dirty="0" smtClean="0">
                <a:latin typeface="Arial Narrow" pitchFamily="34" charset="0"/>
              </a:rPr>
              <a:t>FY-2E/F/G(op.)</a:t>
            </a:r>
          </a:p>
          <a:p>
            <a:pPr marL="514350" lvl="1"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Narrow" pitchFamily="34" charset="0"/>
              </a:rPr>
              <a:t>FY-4A(R&amp;D)</a:t>
            </a:r>
            <a:endParaRPr lang="en-US" altLang="zh-CN" sz="2000" dirty="0">
              <a:solidFill>
                <a:srgbClr val="FF0000"/>
              </a:solidFill>
              <a:latin typeface="Arial Narrow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zh-CN" sz="2800" dirty="0" smtClean="0">
                <a:solidFill>
                  <a:srgbClr val="0033CC"/>
                </a:solidFill>
                <a:latin typeface="Arial Narrow" pitchFamily="34" charset="0"/>
              </a:rPr>
              <a:t>Others</a:t>
            </a:r>
          </a:p>
          <a:p>
            <a:pPr marL="514350" lvl="1">
              <a:defRPr/>
            </a:pPr>
            <a:r>
              <a:rPr lang="en-US" altLang="zh-CN" sz="2000" dirty="0">
                <a:latin typeface="Arial Narrow" pitchFamily="34" charset="0"/>
              </a:rPr>
              <a:t>GF-4 (R&amp;D</a:t>
            </a:r>
            <a:r>
              <a:rPr lang="zh-CN" altLang="en-US" sz="2000" dirty="0">
                <a:latin typeface="Arial Narrow" pitchFamily="34" charset="0"/>
              </a:rPr>
              <a:t>，</a:t>
            </a:r>
            <a:r>
              <a:rPr lang="en-US" altLang="zh-CN" sz="2000" dirty="0">
                <a:latin typeface="Arial Narrow" pitchFamily="34" charset="0"/>
              </a:rPr>
              <a:t>High Spatial Res. Imaging In GEO </a:t>
            </a:r>
            <a:r>
              <a:rPr lang="zh-CN" altLang="en-US" sz="2000" dirty="0">
                <a:latin typeface="Arial Narrow" pitchFamily="34" charset="0"/>
              </a:rPr>
              <a:t>）</a:t>
            </a:r>
            <a:endParaRPr lang="en-US" altLang="zh-CN" sz="2000" dirty="0">
              <a:latin typeface="Arial Narrow" pitchFamily="34" charset="0"/>
            </a:endParaRPr>
          </a:p>
          <a:p>
            <a:pPr marL="514350" lvl="1" eaLnBrk="1" hangingPunct="1"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Narrow" pitchFamily="34" charset="0"/>
              </a:rPr>
              <a:t>TANSAT(R&amp;D</a:t>
            </a:r>
            <a:r>
              <a:rPr lang="zh-CN" altLang="en-US" sz="2000" dirty="0" smtClean="0">
                <a:solidFill>
                  <a:srgbClr val="FF0000"/>
                </a:solidFill>
                <a:latin typeface="Arial Narrow" pitchFamily="34" charset="0"/>
              </a:rPr>
              <a:t>，</a:t>
            </a:r>
            <a:r>
              <a:rPr lang="en-US" altLang="zh-CN" sz="2000" dirty="0" smtClean="0">
                <a:solidFill>
                  <a:srgbClr val="FF0000"/>
                </a:solidFill>
                <a:latin typeface="Arial Narrow" pitchFamily="34" charset="0"/>
              </a:rPr>
              <a:t>Atmosphere Composition)</a:t>
            </a:r>
          </a:p>
          <a:p>
            <a:pPr marL="228600" lvl="1" indent="0" eaLnBrk="1" hangingPunct="1">
              <a:buFontTx/>
              <a:buNone/>
              <a:defRPr/>
            </a:pPr>
            <a:endParaRPr lang="en-US" altLang="zh-CN" sz="2000" dirty="0" smtClean="0">
              <a:latin typeface="Arial Narrow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 t="10579" r="3661" b="10365"/>
          <a:stretch>
            <a:fillRect/>
          </a:stretch>
        </p:blipFill>
        <p:spPr bwMode="auto">
          <a:xfrm>
            <a:off x="7311934" y="4805151"/>
            <a:ext cx="1409364" cy="14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6"/>
          <p:cNvGrpSpPr>
            <a:grpSpLocks/>
          </p:cNvGrpSpPr>
          <p:nvPr/>
        </p:nvGrpSpPr>
        <p:grpSpPr bwMode="auto">
          <a:xfrm>
            <a:off x="5796136" y="4797152"/>
            <a:ext cx="1368152" cy="1456124"/>
            <a:chOff x="1547813" y="612000"/>
            <a:chExt cx="6335712" cy="62460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612775"/>
              <a:ext cx="6335712" cy="624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6423972" y="612000"/>
              <a:ext cx="1360712" cy="7471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>
                  <a:solidFill>
                    <a:srgbClr val="000000"/>
                  </a:solidFill>
                  <a:latin typeface="Calibri" pitchFamily="34" charset="0"/>
                </a:rPr>
                <a:t>ok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139952" y="1731897"/>
            <a:ext cx="4561329" cy="2792766"/>
            <a:chOff x="0" y="1343025"/>
            <a:chExt cx="9144000" cy="511031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3025"/>
              <a:ext cx="9144000" cy="5110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" descr="FY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717032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 descr="FY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3717032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 descr="FY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3717032"/>
              <a:ext cx="54927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588" y="1949450"/>
              <a:ext cx="1081087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3856038"/>
              <a:ext cx="10810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7" descr="FY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717032"/>
              <a:ext cx="5492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513" y="2309813"/>
              <a:ext cx="1081087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17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104435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GF-4:  New eyesight from  GEO orbit</a:t>
            </a:r>
            <a:br>
              <a:rPr lang="en-US" altLang="zh-CN" dirty="0" smtClean="0"/>
            </a:b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sz="4000" dirty="0" err="1" smtClean="0">
                <a:solidFill>
                  <a:schemeClr val="bg2"/>
                </a:solidFill>
              </a:rPr>
              <a:t>Thpoon</a:t>
            </a:r>
            <a:r>
              <a:rPr lang="en-US" altLang="zh-CN" sz="4000" dirty="0" smtClean="0">
                <a:solidFill>
                  <a:schemeClr val="bg2"/>
                </a:solidFill>
              </a:rPr>
              <a:t> NEPARTEK</a:t>
            </a:r>
            <a:r>
              <a:rPr lang="zh-CN" altLang="en-US" sz="4000" dirty="0" smtClean="0">
                <a:solidFill>
                  <a:schemeClr val="bg2"/>
                </a:solidFill>
              </a:rPr>
              <a:t>，</a:t>
            </a:r>
            <a:r>
              <a:rPr lang="en-US" altLang="zh-CN" sz="4000" dirty="0" smtClean="0">
                <a:solidFill>
                  <a:schemeClr val="bg2"/>
                </a:solidFill>
              </a:rPr>
              <a:t>07-07-2016</a:t>
            </a:r>
            <a:r>
              <a:rPr lang="zh-CN" altLang="en-US" sz="4000" dirty="0" smtClean="0">
                <a:solidFill>
                  <a:schemeClr val="bg2"/>
                </a:solidFill>
              </a:rPr>
              <a:t> </a:t>
            </a:r>
            <a:endParaRPr lang="zh-CN" altLang="en-US" dirty="0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6228184" cy="5517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564904"/>
            <a:ext cx="2886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Detector 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10,000X10,000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Spatial res.  </a:t>
            </a:r>
            <a:r>
              <a:rPr lang="en-US" altLang="zh-CN" dirty="0" smtClean="0"/>
              <a:t>  50 meters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Temporal res. </a:t>
            </a:r>
            <a:r>
              <a:rPr lang="en-US" altLang="zh-CN" dirty="0" smtClean="0"/>
              <a:t>10, 20, 60s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4" y="3955368"/>
            <a:ext cx="2651866" cy="15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Get ready for FY-4A:</a:t>
            </a:r>
            <a:br>
              <a:rPr lang="en-US" altLang="zh-CN" dirty="0" smtClean="0"/>
            </a:br>
            <a:r>
              <a:rPr lang="en-US" altLang="zh-CN" dirty="0"/>
              <a:t> </a:t>
            </a:r>
            <a:r>
              <a:rPr lang="en-US" altLang="zh-CN" dirty="0" smtClean="0"/>
              <a:t>           </a:t>
            </a:r>
            <a:r>
              <a:rPr lang="en-US" altLang="zh-CN" dirty="0" smtClean="0">
                <a:solidFill>
                  <a:schemeClr val="bg2"/>
                </a:solidFill>
              </a:rPr>
              <a:t>-- </a:t>
            </a:r>
            <a:r>
              <a:rPr lang="en-US" altLang="zh-CN" sz="4000" dirty="0" smtClean="0">
                <a:solidFill>
                  <a:schemeClr val="bg2"/>
                </a:solidFill>
              </a:rPr>
              <a:t>s</a:t>
            </a:r>
            <a:r>
              <a:rPr lang="en-US" altLang="zh-CN" sz="4000" dirty="0" smtClean="0">
                <a:solidFill>
                  <a:schemeClr val="bg1"/>
                </a:solidFill>
              </a:rPr>
              <a:t>ame timeframe with GOES-R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700808"/>
            <a:ext cx="3478250" cy="4608512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067944" y="1898753"/>
            <a:ext cx="4908738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ea typeface="楷体_GB2312" pitchFamily="49" charset="-122"/>
                <a:cs typeface="Arial" panose="020B0604020202020204" pitchFamily="34" charset="0"/>
              </a:rPr>
              <a:t>Spacecraft: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dirty="0">
              <a:latin typeface="Verdana" panose="020B0604030504040204" pitchFamily="34" charset="0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Launch Weight: </a:t>
            </a:r>
            <a:r>
              <a:rPr lang="en-US" altLang="zh-CN" sz="1400" dirty="0" err="1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approx</a:t>
            </a: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5300kg</a:t>
            </a:r>
            <a:endParaRPr lang="en-US" altLang="zh-CN" sz="1400" dirty="0">
              <a:latin typeface="Verdana" panose="020B0604030504040204" pitchFamily="34" charset="0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Stabilization: </a:t>
            </a:r>
            <a:r>
              <a:rPr lang="en-US" altLang="zh-CN" sz="1400" dirty="0" smtClean="0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Three-axis</a:t>
            </a:r>
            <a:endParaRPr lang="en-US" altLang="zh-CN" sz="1400" dirty="0">
              <a:latin typeface="Verdana" panose="020B0604030504040204" pitchFamily="34" charset="0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Attitude accuracy: 3</a:t>
            </a:r>
            <a:r>
              <a:rPr lang="en-US" altLang="zh-CN" sz="1800" dirty="0" smtClean="0">
                <a:latin typeface="Verdana" panose="020B060403050404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″</a:t>
            </a:r>
            <a:endParaRPr lang="en-US" altLang="zh-CN" sz="1400" dirty="0">
              <a:latin typeface="Verdana" panose="020B0604030504040204" pitchFamily="34" charset="0"/>
              <a:ea typeface="楷体_GB2312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Bus: </a:t>
            </a:r>
            <a:r>
              <a:rPr lang="en-US" altLang="zh-CN" sz="1400" dirty="0" smtClean="0">
                <a:latin typeface="Verdana" panose="020B0604030504040204" pitchFamily="34" charset="0"/>
                <a:ea typeface="楷体_GB2312" pitchFamily="49" charset="-122"/>
              </a:rPr>
              <a:t>1553B+Spacewire</a:t>
            </a:r>
            <a:endParaRPr lang="en-US" altLang="zh-CN" sz="1400" dirty="0">
              <a:latin typeface="Verdana" panose="020B0604030504040204" pitchFamily="34" charset="0"/>
              <a:ea typeface="楷体_GB2312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Raw data transmission : X band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Output power: &gt;= </a:t>
            </a:r>
            <a:r>
              <a:rPr lang="en-US" altLang="zh-CN" sz="1400" dirty="0" smtClean="0">
                <a:latin typeface="Verdana" panose="020B0604030504040204" pitchFamily="34" charset="0"/>
                <a:ea typeface="楷体_GB2312" pitchFamily="49" charset="-122"/>
              </a:rPr>
              <a:t>3200W</a:t>
            </a:r>
            <a:endParaRPr lang="en-US" altLang="zh-CN" sz="1400" dirty="0">
              <a:latin typeface="Verdana" panose="020B0604030504040204" pitchFamily="34" charset="0"/>
              <a:ea typeface="楷体_GB2312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Design life: over 7 years </a:t>
            </a: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3707904" y="4221088"/>
            <a:ext cx="5211142" cy="120032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楷体_GB2312" pitchFamily="49" charset="-122"/>
                <a:cs typeface="Arial" panose="020B0604020202020204" pitchFamily="34" charset="0"/>
              </a:rPr>
              <a:t>FY-4A Instruments:</a:t>
            </a:r>
            <a:endParaRPr lang="en-US" altLang="zh-CN" sz="1600" b="1" dirty="0">
              <a:solidFill>
                <a:srgbClr val="FF0000"/>
              </a:solidFill>
              <a:latin typeface="Verdana" panose="020B0604030504040204" pitchFamily="34" charset="0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latin typeface="Verdana" panose="020B0604030504040204" pitchFamily="34" charset="0"/>
                <a:ea typeface="楷体_GB2312" pitchFamily="49" charset="-122"/>
              </a:rPr>
              <a:t>AGRI</a:t>
            </a: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:  Advanced Geosynchronous Radiation  Imager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latin typeface="Verdana" panose="020B0604030504040204" pitchFamily="34" charset="0"/>
                <a:ea typeface="楷体_GB2312" pitchFamily="49" charset="-122"/>
              </a:rPr>
              <a:t>GIIRS</a:t>
            </a: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: Geo. Interferometric Infrared </a:t>
            </a:r>
            <a:r>
              <a:rPr lang="en-US" altLang="zh-CN" sz="1400" dirty="0" smtClean="0">
                <a:latin typeface="Verdana" panose="020B0604030504040204" pitchFamily="34" charset="0"/>
                <a:ea typeface="楷体_GB2312" pitchFamily="49" charset="-122"/>
              </a:rPr>
              <a:t>Sounder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latin typeface="Verdana" panose="020B0604030504040204" pitchFamily="34" charset="0"/>
                <a:ea typeface="楷体_GB2312" pitchFamily="49" charset="-122"/>
              </a:rPr>
              <a:t>LMI</a:t>
            </a: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:    Lightning Mapping Imager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latin typeface="Verdana" panose="020B0604030504040204" pitchFamily="34" charset="0"/>
                <a:ea typeface="楷体_GB2312" pitchFamily="49" charset="-122"/>
              </a:rPr>
              <a:t>SEP</a:t>
            </a:r>
            <a:r>
              <a:rPr lang="en-US" altLang="zh-CN" sz="1400" dirty="0">
                <a:latin typeface="Verdana" panose="020B0604030504040204" pitchFamily="34" charset="0"/>
                <a:ea typeface="楷体_GB2312" pitchFamily="49" charset="-122"/>
              </a:rPr>
              <a:t>:   Space Environment Package</a:t>
            </a:r>
          </a:p>
        </p:txBody>
      </p:sp>
    </p:spTree>
    <p:extLst>
      <p:ext uri="{BB962C8B-B14F-4D97-AF65-F5344CB8AC3E}">
        <p14:creationId xmlns:p14="http://schemas.microsoft.com/office/powerpoint/2010/main" val="20256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457200" y="489424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altLang="zh-CN" sz="3200" b="1" dirty="0" smtClean="0"/>
              <a:t>AGRI: </a:t>
            </a:r>
            <a:r>
              <a:rPr lang="en-US" altLang="zh-CN" sz="3200" b="1" dirty="0" smtClean="0">
                <a:solidFill>
                  <a:schemeClr val="bg2"/>
                </a:solidFill>
              </a:rPr>
              <a:t>Advance Geo. Radiation Imager </a:t>
            </a:r>
            <a:endParaRPr lang="zh-CN" altLang="en-US" sz="3200" b="1" dirty="0">
              <a:solidFill>
                <a:schemeClr val="bg2"/>
              </a:solidFill>
            </a:endParaRPr>
          </a:p>
        </p:txBody>
      </p:sp>
      <p:pic>
        <p:nvPicPr>
          <p:cNvPr id="12" name="Picture 1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2084"/>
            <a:ext cx="1191646" cy="92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55" y="1520217"/>
            <a:ext cx="1144868" cy="9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12" y="1520216"/>
            <a:ext cx="1106361" cy="9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513528"/>
            <a:ext cx="1136265" cy="9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07" y="1525228"/>
            <a:ext cx="1220514" cy="9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54" y="1525228"/>
            <a:ext cx="1058949" cy="92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1522084"/>
            <a:ext cx="1185783" cy="92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8" y="2557128"/>
            <a:ext cx="1180036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56" y="2557128"/>
            <a:ext cx="1144868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11" y="2557128"/>
            <a:ext cx="1106361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557128"/>
            <a:ext cx="1136265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25" y="2568145"/>
            <a:ext cx="1209296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54" y="2557128"/>
            <a:ext cx="1058949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2557128"/>
            <a:ext cx="1185783" cy="8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6246" y="2254950"/>
            <a:ext cx="79077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800" b="1" dirty="0">
                <a:solidFill>
                  <a:prstClr val="white"/>
                </a:solidFill>
                <a:latin typeface="Corbel"/>
                <a:ea typeface="华文楷体"/>
              </a:rPr>
              <a:t>CH1                                                 CH2                                             CH3                                               CH4                                                   CH5                                           CH6                                                CH7</a:t>
            </a:r>
            <a:endParaRPr lang="zh-CN" altLang="en-US" sz="800" b="1" dirty="0">
              <a:solidFill>
                <a:prstClr val="white"/>
              </a:solidFill>
              <a:latin typeface="Corbel"/>
              <a:ea typeface="华文楷体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6246" y="3213555"/>
            <a:ext cx="7656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800" b="1" dirty="0">
                <a:solidFill>
                  <a:prstClr val="white"/>
                </a:solidFill>
                <a:latin typeface="Corbel"/>
                <a:ea typeface="华文楷体"/>
              </a:rPr>
              <a:t>CH8                                                 CH9                                          CH10                                             CH11                                               CH12                                          CH13                                              CH14</a:t>
            </a:r>
            <a:endParaRPr lang="zh-CN" altLang="en-US" sz="800" b="1" dirty="0">
              <a:solidFill>
                <a:prstClr val="white"/>
              </a:solidFill>
              <a:latin typeface="Corbel"/>
              <a:ea typeface="华文楷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05064"/>
            <a:ext cx="8004114" cy="22159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33CC"/>
                </a:solidFill>
              </a:rPr>
              <a:t>Compared with FY-2 VISSR: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Higher Spatial Resolution: VIS 1.25km -&gt; 0.5/1km; IR 5km-&gt;2/4km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More Spectral Bands: 4 -&gt; 14 (16)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More frequent observation: 30 min. -&gt; 15 min. (Full Disc)/ 10min.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More flexible reginal rapid scan: 6min. -&gt; 2.5/5 min.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More accurate calibration : VIS 5%-&gt;3%; IR 1k-&gt;0.5K 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83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68313" y="2024844"/>
            <a:ext cx="8229600" cy="340442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00034" y="1928802"/>
            <a:ext cx="4929222" cy="714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11" name="Group 46"/>
          <p:cNvGraphicFramePr>
            <a:graphicFrameLocks noGrp="1"/>
          </p:cNvGraphicFramePr>
          <p:nvPr>
            <p:extLst/>
          </p:nvPr>
        </p:nvGraphicFramePr>
        <p:xfrm>
          <a:off x="4103400" y="1327373"/>
          <a:ext cx="5040600" cy="5062137"/>
        </p:xfrm>
        <a:graphic>
          <a:graphicData uri="http://schemas.openxmlformats.org/drawingml/2006/table">
            <a:tbl>
              <a:tblPr/>
              <a:tblGrid>
                <a:gridCol w="1178886"/>
                <a:gridCol w="2006774"/>
                <a:gridCol w="1854940"/>
              </a:tblGrid>
              <a:tr h="2171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FY-4A (R&amp;D)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FY-4B (Operational)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267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Spectral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Parameters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(Normal mode)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Range          Resolution  Channels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LWIR:      700-1130 Cm -1  0.8      538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S/MIR:1   650-2250Cm -1   1.6      375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VIS :        0.55-0.75 </a:t>
                      </a: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μm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          1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                    Range           Resolution  Channels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LWIR:      700-1130    0.625     688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S/MIR:1   650-2250    1.2        500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VIS :        0.55-0.75 </a:t>
                      </a: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μm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          1 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</a:tr>
              <a:tr h="434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Spatial Resolution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LWIR/S/MIR :  16Km SSP</a:t>
                      </a:r>
                      <a:endParaRPr kumimoji="0" lang="el-GR" altLang="zh-CN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VIS :                 2Km  SSP</a:t>
                      </a:r>
                      <a:endParaRPr kumimoji="0" lang="el-GR" altLang="zh-CN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LWIR/S/MIR :  8Km SSP</a:t>
                      </a:r>
                      <a:endParaRPr kumimoji="0" lang="el-GR" altLang="zh-CN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8064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Operational Mode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China area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5000 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5000 Km2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Mesoscale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area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1000 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1000 Km2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China area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5000 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5000 Km2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Mesoscale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area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1000 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1000 Km2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434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Temporal Resolution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China area           &lt;1 hr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Mesoscale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area    &lt;½ hr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China area           &lt;1 hr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Mesoscale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area   &lt;½ hr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892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Sensitivity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(</a:t>
                      </a:r>
                      <a:r>
                        <a:rPr kumimoji="0" lang="en-US" altLang="zh-CN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mW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/m2sr cm-1)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LWIR: 0.5 -1.1          S/MIR: 0.1-0.14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VIS:      S/N&gt;200(ρ=100%</a:t>
                      </a:r>
                      <a:r>
                        <a:rPr kumimoji="0" lang="zh-CN" alt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)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LWIR: 0.3           S/MIR: 0.06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4032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Calibration accuracy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1.5k (3</a:t>
                      </a:r>
                      <a:r>
                        <a:rPr kumimoji="0" lang="el-GR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σ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) radiation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1.0k (3</a:t>
                      </a:r>
                      <a:r>
                        <a:rPr kumimoji="0" lang="el-GR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σ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)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32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Calibration accuracy 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10 ppm (3</a:t>
                      </a:r>
                      <a:r>
                        <a:rPr kumimoji="0" lang="el-GR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σ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) spectrum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5 ppm (3</a:t>
                      </a:r>
                      <a:r>
                        <a:rPr kumimoji="0" lang="el-GR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σ</a:t>
                      </a: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)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477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Quantization Bits</a:t>
                      </a:r>
                    </a:p>
                  </a:txBody>
                  <a:tcPr marL="91437" marR="91437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13 bits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13 bits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2282"/>
            <a:ext cx="4154311" cy="505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00034" y="0"/>
            <a:ext cx="76799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GIIRS</a:t>
            </a:r>
            <a:r>
              <a:rPr lang="en-US" altLang="zh-CN" sz="3200" b="1" dirty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: </a:t>
            </a:r>
            <a:endParaRPr lang="en-US" altLang="zh-CN" sz="3200" b="1" dirty="0" smtClean="0">
              <a:solidFill>
                <a:srgbClr val="F0AD00">
                  <a:satMod val="150000"/>
                </a:srgbClr>
              </a:solidFill>
              <a:latin typeface="Corbel"/>
              <a:ea typeface="华文楷体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orbel"/>
                <a:ea typeface="华文楷体"/>
              </a:rPr>
              <a:t>First</a:t>
            </a:r>
            <a:r>
              <a:rPr lang="en-US" altLang="zh-CN" sz="3200" b="1" dirty="0" smtClean="0">
                <a:solidFill>
                  <a:schemeClr val="bg2"/>
                </a:solidFill>
                <a:latin typeface="Corbel"/>
                <a:ea typeface="华文楷体"/>
              </a:rPr>
              <a:t> Geo</a:t>
            </a:r>
            <a:r>
              <a:rPr lang="en-US" altLang="zh-CN" sz="3200" b="1" dirty="0">
                <a:solidFill>
                  <a:schemeClr val="bg2"/>
                </a:solidFill>
                <a:latin typeface="Corbel"/>
                <a:ea typeface="华文楷体"/>
              </a:rPr>
              <a:t>. </a:t>
            </a:r>
            <a:r>
              <a:rPr lang="en-US" altLang="zh-CN" sz="3200" b="1" dirty="0" err="1">
                <a:solidFill>
                  <a:schemeClr val="bg2"/>
                </a:solidFill>
                <a:latin typeface="Corbel"/>
                <a:ea typeface="华文楷体"/>
              </a:rPr>
              <a:t>Interferometric</a:t>
            </a:r>
            <a:r>
              <a:rPr lang="en-US" altLang="zh-CN" sz="3200" b="1" dirty="0">
                <a:solidFill>
                  <a:schemeClr val="bg2"/>
                </a:solidFill>
                <a:latin typeface="Corbel"/>
                <a:ea typeface="华文楷体"/>
              </a:rPr>
              <a:t> Infrared Sounder</a:t>
            </a:r>
          </a:p>
        </p:txBody>
      </p:sp>
    </p:spTree>
    <p:extLst>
      <p:ext uri="{BB962C8B-B14F-4D97-AF65-F5344CB8AC3E}">
        <p14:creationId xmlns:p14="http://schemas.microsoft.com/office/powerpoint/2010/main" val="30802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795" y="188640"/>
            <a:ext cx="8337364" cy="857250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altLang="zh-CN" sz="3200" b="1" dirty="0" smtClean="0"/>
              <a:t>AGRI  product example: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AMV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3200" b="1" dirty="0" smtClean="0"/>
              <a:t>         </a:t>
            </a:r>
            <a:r>
              <a:rPr lang="en-US" altLang="zh-CN" sz="3200" b="1" dirty="0" smtClean="0">
                <a:solidFill>
                  <a:schemeClr val="bg2"/>
                </a:solidFill>
              </a:rPr>
              <a:t>--</a:t>
            </a:r>
            <a:r>
              <a:rPr lang="en-US" altLang="zh-CN" sz="3200" dirty="0" smtClean="0">
                <a:solidFill>
                  <a:schemeClr val="bg2"/>
                </a:solidFill>
              </a:rPr>
              <a:t>to provide better  NWP input </a:t>
            </a:r>
            <a:endParaRPr lang="zh-CN" altLang="en-US" sz="3200" b="1" dirty="0">
              <a:solidFill>
                <a:schemeClr val="bg2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06942"/>
              </p:ext>
            </p:extLst>
          </p:nvPr>
        </p:nvGraphicFramePr>
        <p:xfrm>
          <a:off x="97509" y="5260683"/>
          <a:ext cx="2880321" cy="99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07"/>
                <a:gridCol w="960107"/>
                <a:gridCol w="960107"/>
              </a:tblGrid>
              <a:tr h="270030">
                <a:tc>
                  <a:txBody>
                    <a:bodyPr/>
                    <a:lstStyle/>
                    <a:p>
                      <a:r>
                        <a:rPr lang="en-US" altLang="zh-CN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CH12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10.3</a:t>
                      </a:r>
                      <a:r>
                        <a:rPr lang="zh-CN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11.3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64km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4130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CH10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6.9</a:t>
                      </a:r>
                      <a:r>
                        <a:rPr lang="zh-CN" altLang="en-US" sz="900" dirty="0" smtClean="0"/>
                        <a:t>～</a:t>
                      </a:r>
                      <a:r>
                        <a:rPr lang="en-US" altLang="zh-CN" sz="900" dirty="0" smtClean="0"/>
                        <a:t>7.3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64km</a:t>
                      </a:r>
                      <a:endParaRPr lang="zh-CN" altLang="en-US" sz="900" dirty="0"/>
                    </a:p>
                  </a:txBody>
                  <a:tcPr/>
                </a:tc>
              </a:tr>
              <a:tr h="162018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CH09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5.8</a:t>
                      </a:r>
                      <a:r>
                        <a:rPr lang="zh-CN" altLang="en-US" sz="900" dirty="0" smtClean="0"/>
                        <a:t>～</a:t>
                      </a:r>
                      <a:r>
                        <a:rPr lang="en-US" altLang="zh-CN" sz="900" dirty="0" smtClean="0"/>
                        <a:t>6.7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64km</a:t>
                      </a:r>
                      <a:endParaRPr lang="zh-CN" altLang="en-US" sz="900" dirty="0"/>
                    </a:p>
                  </a:txBody>
                  <a:tcPr/>
                </a:tc>
              </a:tr>
              <a:tr h="270030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CH02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0.55</a:t>
                      </a:r>
                      <a:r>
                        <a:rPr lang="zh-CN" altLang="en-US" sz="900" dirty="0" smtClean="0"/>
                        <a:t>～</a:t>
                      </a:r>
                      <a:r>
                        <a:rPr lang="en-US" altLang="zh-CN" sz="900" dirty="0" smtClean="0"/>
                        <a:t>0.75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16km</a:t>
                      </a:r>
                      <a:endParaRPr lang="zh-CN" altLang="en-US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5893522" y="5186598"/>
            <a:ext cx="292482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charset="0"/>
                <a:ea typeface="华文楷体"/>
              </a:rPr>
              <a:t>Water Vapor Winds</a:t>
            </a:r>
          </a:p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Arial" charset="0"/>
                <a:ea typeface="华文楷体"/>
              </a:rPr>
              <a:t>- Cloud-top and Clear-sky;  Mid and Upper troposphere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999433" y="5161542"/>
            <a:ext cx="289408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  <a:ea typeface="+mn-ea"/>
              </a:rPr>
              <a:t>Long-wave IR Cloud-drift Winds</a:t>
            </a:r>
          </a:p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  <a:ea typeface="+mn-ea"/>
              </a:rPr>
              <a:t>- Day and night; Lower, mid, and upper troposphere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28938"/>
            <a:ext cx="3800860" cy="36282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28938"/>
            <a:ext cx="3888432" cy="36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2401"/>
            <a:ext cx="9115425" cy="4402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2973" y="6018857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orbel"/>
                <a:ea typeface="华文楷体"/>
              </a:rPr>
              <a:t>FY-2E WV IMAGES</a:t>
            </a:r>
            <a:r>
              <a:rPr lang="en-US" altLang="zh-CN" dirty="0">
                <a:solidFill>
                  <a:prstClr val="black"/>
                </a:solidFill>
                <a:latin typeface="Corbel"/>
                <a:ea typeface="华文楷体"/>
              </a:rPr>
              <a:t> 15 </a:t>
            </a:r>
            <a:r>
              <a:rPr lang="en-US" altLang="zh-CN" dirty="0" smtClean="0">
                <a:solidFill>
                  <a:prstClr val="black"/>
                </a:solidFill>
                <a:latin typeface="Corbel"/>
                <a:ea typeface="华文楷体"/>
              </a:rPr>
              <a:t>UTC</a:t>
            </a:r>
            <a:endParaRPr lang="en-US" dirty="0">
              <a:solidFill>
                <a:prstClr val="black"/>
              </a:solidFill>
              <a:latin typeface="Corbel"/>
              <a:ea typeface="+mn-ea"/>
            </a:endParaRPr>
          </a:p>
        </p:txBody>
      </p:sp>
      <p:sp>
        <p:nvSpPr>
          <p:cNvPr id="6" name="5-Point Star 4"/>
          <p:cNvSpPr/>
          <p:nvPr/>
        </p:nvSpPr>
        <p:spPr>
          <a:xfrm>
            <a:off x="7305005" y="3799811"/>
            <a:ext cx="114300" cy="14434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733005" y="3791755"/>
            <a:ext cx="114300" cy="14434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687123" y="6007556"/>
            <a:ext cx="316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Corbel"/>
                <a:ea typeface="华文楷体"/>
              </a:rPr>
              <a:t>FY-4 GIIRS LIFTED INDEX 12 UTC</a:t>
            </a:r>
            <a:endParaRPr lang="en-US" dirty="0">
              <a:solidFill>
                <a:prstClr val="black"/>
              </a:solidFill>
              <a:latin typeface="Corbel"/>
              <a:ea typeface="+mn-ea"/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10737" y="188640"/>
            <a:ext cx="8809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GIIRS product example: </a:t>
            </a:r>
            <a:r>
              <a:rPr lang="en-US" altLang="zh-CN" sz="3200" b="1" dirty="0" smtClean="0">
                <a:solidFill>
                  <a:srgbClr val="FF0000"/>
                </a:solidFill>
                <a:latin typeface="Corbel"/>
                <a:ea typeface="华文楷体"/>
              </a:rPr>
              <a:t>Lifted </a:t>
            </a:r>
            <a:r>
              <a:rPr lang="en-US" altLang="zh-CN" sz="3200" b="1" dirty="0">
                <a:solidFill>
                  <a:srgbClr val="FF0000"/>
                </a:solidFill>
                <a:latin typeface="Corbel"/>
                <a:ea typeface="华文楷体"/>
              </a:rPr>
              <a:t>I</a:t>
            </a:r>
            <a:r>
              <a:rPr lang="en-US" altLang="zh-CN" sz="3200" b="1" dirty="0" smtClean="0">
                <a:solidFill>
                  <a:srgbClr val="FF0000"/>
                </a:solidFill>
                <a:latin typeface="Corbel"/>
                <a:ea typeface="华文楷体"/>
              </a:rPr>
              <a:t>ndex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rgbClr val="F0AD00">
                    <a:satMod val="150000"/>
                  </a:srgbClr>
                </a:solidFill>
                <a:latin typeface="Corbel"/>
                <a:ea typeface="华文楷体"/>
              </a:rPr>
              <a:t>    </a:t>
            </a:r>
            <a:r>
              <a:rPr lang="en-US" altLang="zh-CN" sz="3200" b="1" dirty="0" smtClean="0">
                <a:solidFill>
                  <a:schemeClr val="bg2"/>
                </a:solidFill>
                <a:latin typeface="Corbel"/>
                <a:ea typeface="华文楷体"/>
              </a:rPr>
              <a:t>--</a:t>
            </a:r>
            <a:r>
              <a:rPr lang="en-US" altLang="zh-CN" sz="2400" b="1" dirty="0" smtClean="0">
                <a:solidFill>
                  <a:schemeClr val="bg2"/>
                </a:solidFill>
                <a:latin typeface="Corbel"/>
                <a:ea typeface="华文楷体"/>
              </a:rPr>
              <a:t>to support high impact weather monitoring and now-casting </a:t>
            </a:r>
            <a:endParaRPr lang="zh-CN" altLang="en-US" sz="3200" b="1" dirty="0">
              <a:solidFill>
                <a:srgbClr val="F0AD00">
                  <a:satMod val="150000"/>
                </a:srgbClr>
              </a:solidFill>
              <a:latin typeface="Corbel"/>
              <a:ea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3452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模块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模块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模块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模块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模块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</TotalTime>
  <Words>723</Words>
  <Application>Microsoft Macintosh PowerPoint</Application>
  <PresentationFormat>On-screen Show (4:3)</PresentationFormat>
  <Paragraphs>178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Arial Bold</vt:lpstr>
      <vt:lpstr>Arial Narrow</vt:lpstr>
      <vt:lpstr>Arial Unicode MS</vt:lpstr>
      <vt:lpstr>Calibri</vt:lpstr>
      <vt:lpstr>Corbel</vt:lpstr>
      <vt:lpstr>Droid Serif</vt:lpstr>
      <vt:lpstr>Symbol</vt:lpstr>
      <vt:lpstr>Times New Roman</vt:lpstr>
      <vt:lpstr>Verdana</vt:lpstr>
      <vt:lpstr>Wingdings</vt:lpstr>
      <vt:lpstr>Wingdings 2</vt:lpstr>
      <vt:lpstr>Wingdings 3</vt:lpstr>
      <vt:lpstr>华文楷体</vt:lpstr>
      <vt:lpstr>宋体</vt:lpstr>
      <vt:lpstr>楷体_GB2312</vt:lpstr>
      <vt:lpstr>Arial</vt:lpstr>
      <vt:lpstr>默认设计模板</vt:lpstr>
      <vt:lpstr>模块</vt:lpstr>
      <vt:lpstr>1_模块</vt:lpstr>
      <vt:lpstr>6_模块</vt:lpstr>
      <vt:lpstr>1_自定义设计方案</vt:lpstr>
      <vt:lpstr>1_默认设计模板</vt:lpstr>
      <vt:lpstr>2_模块</vt:lpstr>
      <vt:lpstr>3_模块</vt:lpstr>
      <vt:lpstr>Updates  on CMA Meteorological Satellite Programs </vt:lpstr>
      <vt:lpstr>PowerPoint Presentation</vt:lpstr>
      <vt:lpstr>Current CMA satellite programs</vt:lpstr>
      <vt:lpstr>GF-4:  New eyesight from  GEO orbit   Thpoon NEPARTEK，07-07-2016 </vt:lpstr>
      <vt:lpstr>Get ready for FY-4A:             -- same timeframe with GOES-R</vt:lpstr>
      <vt:lpstr>AGRI: Advance Geo. Radiation Imager </vt:lpstr>
      <vt:lpstr>PowerPoint Presentation</vt:lpstr>
      <vt:lpstr>AGRI  product example: AMV          --to provide better  NWP input </vt:lpstr>
      <vt:lpstr>PowerPoint Presentation</vt:lpstr>
      <vt:lpstr>TANSAT: Global CO2 Observation and Monitoring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</dc:creator>
  <cp:lastModifiedBy>Microsoft Office User</cp:lastModifiedBy>
  <cp:revision>280</cp:revision>
  <dcterms:created xsi:type="dcterms:W3CDTF">2009-10-28T07:51:24Z</dcterms:created>
  <dcterms:modified xsi:type="dcterms:W3CDTF">2016-10-31T23:46:10Z</dcterms:modified>
</cp:coreProperties>
</file>