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9" r:id="rId6"/>
    <p:sldId id="270" r:id="rId7"/>
    <p:sldId id="271" r:id="rId8"/>
    <p:sldId id="267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/>
    <p:restoredTop sz="94721"/>
  </p:normalViewPr>
  <p:slideViewPr>
    <p:cSldViewPr>
      <p:cViewPr varScale="1">
        <p:scale>
          <a:sx n="108" d="100"/>
          <a:sy n="108" d="100"/>
        </p:scale>
        <p:origin x="178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ESA SIT Chair 2016-2017 Report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 Briggs, 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2017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12.2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Rapid City, South Dakota,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 – 20 October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A changing context for CEOS:</a:t>
            </a:r>
          </a:p>
          <a:p>
            <a:r>
              <a:rPr lang="en-US" dirty="0" smtClean="0"/>
              <a:t>Greater </a:t>
            </a:r>
            <a:r>
              <a:rPr lang="en-US" dirty="0"/>
              <a:t>public and political awareness of the need for sustainable and better planetary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Population </a:t>
            </a:r>
            <a:r>
              <a:rPr lang="en-US" dirty="0"/>
              <a:t>growing to 9Bn by </a:t>
            </a:r>
            <a:r>
              <a:rPr lang="en-US" dirty="0" smtClean="0"/>
              <a:t>2050</a:t>
            </a:r>
          </a:p>
          <a:p>
            <a:r>
              <a:rPr lang="en-US" dirty="0"/>
              <a:t>Transitional science increasingly driven by societal </a:t>
            </a:r>
            <a:r>
              <a:rPr lang="en-US" dirty="0" smtClean="0"/>
              <a:t>needs</a:t>
            </a:r>
            <a:endParaRPr lang="en-GB" dirty="0"/>
          </a:p>
          <a:p>
            <a:r>
              <a:rPr lang="en-US" dirty="0"/>
              <a:t>Information technology advances unimagined even ten years ago</a:t>
            </a:r>
          </a:p>
          <a:p>
            <a:r>
              <a:rPr lang="en-US" dirty="0"/>
              <a:t>Easy access to a wide range of freely available data sources, including satellite </a:t>
            </a:r>
            <a:r>
              <a:rPr lang="en-US" dirty="0" smtClean="0"/>
              <a:t>data</a:t>
            </a:r>
          </a:p>
          <a:p>
            <a:pPr marL="0" indent="0">
              <a:buNone/>
            </a:pPr>
            <a:r>
              <a:rPr lang="en-US" b="1" dirty="0" smtClean="0"/>
              <a:t>Innovation Among CEOS Agencies</a:t>
            </a:r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for delivery of satellite data </a:t>
            </a:r>
            <a:r>
              <a:rPr lang="en-US" dirty="0" smtClean="0"/>
              <a:t>broader </a:t>
            </a:r>
            <a:r>
              <a:rPr lang="en-US" dirty="0"/>
              <a:t>and more </a:t>
            </a:r>
            <a:r>
              <a:rPr lang="en-US" dirty="0" smtClean="0"/>
              <a:t>comprehensive</a:t>
            </a:r>
          </a:p>
          <a:p>
            <a:r>
              <a:rPr lang="en-US" dirty="0"/>
              <a:t>Data access benefited from IT </a:t>
            </a:r>
            <a:r>
              <a:rPr lang="en-US" dirty="0" smtClean="0"/>
              <a:t>revolution</a:t>
            </a:r>
          </a:p>
          <a:p>
            <a:r>
              <a:rPr lang="en-US" dirty="0"/>
              <a:t>Partnership </a:t>
            </a:r>
            <a:r>
              <a:rPr lang="en-US" dirty="0" smtClean="0"/>
              <a:t>increasingly </a:t>
            </a:r>
            <a:r>
              <a:rPr lang="en-US" dirty="0"/>
              <a:t>valuable for delivery of </a:t>
            </a:r>
            <a:r>
              <a:rPr lang="en-US" dirty="0" smtClean="0"/>
              <a:t>services</a:t>
            </a:r>
          </a:p>
          <a:p>
            <a:r>
              <a:rPr lang="en-US" dirty="0"/>
              <a:t>EU Copernicus </a:t>
            </a:r>
            <a:r>
              <a:rPr lang="en-US" dirty="0" err="1"/>
              <a:t>programme</a:t>
            </a:r>
            <a:r>
              <a:rPr lang="en-US" dirty="0"/>
              <a:t> has scope to be a </a:t>
            </a:r>
            <a:r>
              <a:rPr lang="en-US" dirty="0" smtClean="0"/>
              <a:t>game-changer</a:t>
            </a:r>
          </a:p>
          <a:p>
            <a:pPr>
              <a:spcAft>
                <a:spcPts val="600"/>
              </a:spcAft>
            </a:pPr>
            <a:r>
              <a:rPr lang="en-US" dirty="0"/>
              <a:t>Need to demonstrate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/>
              <a:t>benefits </a:t>
            </a:r>
            <a:r>
              <a:rPr lang="en-US" dirty="0" smtClean="0"/>
              <a:t>with continuing resource limitations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ESA SIT Chair Background (Circa TWS 2015)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6654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</a:t>
            </a:r>
            <a:r>
              <a:rPr lang="en-GB" dirty="0" smtClean="0"/>
              <a:t>successful </a:t>
            </a:r>
            <a:r>
              <a:rPr lang="en-GB" dirty="0"/>
              <a:t>advancement of </a:t>
            </a:r>
            <a:r>
              <a:rPr lang="en-GB" b="1" dirty="0"/>
              <a:t>ongoing CEOS commitments and deliverables</a:t>
            </a:r>
            <a:r>
              <a:rPr lang="en-GB" dirty="0"/>
              <a:t>, </a:t>
            </a:r>
            <a:endParaRPr lang="en-GB" dirty="0" smtClean="0"/>
          </a:p>
          <a:p>
            <a:pPr lvl="2"/>
            <a:r>
              <a:rPr lang="en-GB" dirty="0" smtClean="0"/>
              <a:t>address </a:t>
            </a:r>
            <a:r>
              <a:rPr lang="en-GB" dirty="0"/>
              <a:t>issues and obstacles </a:t>
            </a:r>
            <a:r>
              <a:rPr lang="en-GB" dirty="0" smtClean="0"/>
              <a:t>of each </a:t>
            </a:r>
            <a:r>
              <a:rPr lang="en-GB" dirty="0"/>
              <a:t>priority </a:t>
            </a:r>
            <a:r>
              <a:rPr lang="en-GB" dirty="0" smtClean="0"/>
              <a:t>initiative</a:t>
            </a:r>
          </a:p>
          <a:p>
            <a:pPr marL="914400" lvl="2" indent="0">
              <a:buNone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full access to, and exploitation of </a:t>
            </a:r>
            <a:r>
              <a:rPr lang="en-GB" b="1" dirty="0"/>
              <a:t>Copernicus Sentinel </a:t>
            </a:r>
            <a:r>
              <a:rPr lang="en-GB" dirty="0"/>
              <a:t>data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Further </a:t>
            </a:r>
            <a:r>
              <a:rPr lang="en-GB" dirty="0" smtClean="0"/>
              <a:t>develop the </a:t>
            </a:r>
            <a:r>
              <a:rPr lang="en-GB" dirty="0"/>
              <a:t>relationships with IPCC and UNFCCC </a:t>
            </a:r>
            <a:r>
              <a:rPr lang="en-GB" dirty="0" smtClean="0"/>
              <a:t>to </a:t>
            </a:r>
            <a:r>
              <a:rPr lang="en-GB" dirty="0"/>
              <a:t>support </a:t>
            </a:r>
            <a:r>
              <a:rPr lang="en-GB" b="1" dirty="0"/>
              <a:t>observation of climate indicators </a:t>
            </a:r>
            <a:r>
              <a:rPr lang="en-GB" dirty="0"/>
              <a:t>in the post-COP-21 context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Maintain and improve our </a:t>
            </a:r>
            <a:r>
              <a:rPr lang="en-GB" b="1" dirty="0"/>
              <a:t>strategic partnerships </a:t>
            </a:r>
            <a:r>
              <a:rPr lang="en-GB" dirty="0"/>
              <a:t>(e.g. UN agencies, Development Banks, international programmes and </a:t>
            </a:r>
            <a:r>
              <a:rPr lang="en-GB" dirty="0" smtClean="0"/>
              <a:t>agencies)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Ensure </a:t>
            </a:r>
            <a:r>
              <a:rPr lang="en-GB" dirty="0"/>
              <a:t>effective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functioning </a:t>
            </a:r>
            <a:r>
              <a:rPr lang="en-GB" b="1" dirty="0"/>
              <a:t>of </a:t>
            </a:r>
            <a:r>
              <a:rPr lang="en-GB" b="1" dirty="0" smtClean="0"/>
              <a:t>GEO, </a:t>
            </a:r>
            <a:r>
              <a:rPr lang="en-GB" b="1" dirty="0"/>
              <a:t>and CEOS within GEO</a:t>
            </a:r>
            <a:r>
              <a:rPr lang="en-GB" dirty="0" smtClean="0"/>
              <a:t>, </a:t>
            </a:r>
            <a:r>
              <a:rPr lang="en-US" dirty="0" smtClean="0"/>
              <a:t>with </a:t>
            </a:r>
            <a:r>
              <a:rPr lang="en-US" dirty="0"/>
              <a:t>its</a:t>
            </a:r>
            <a:r>
              <a:rPr lang="en-US" dirty="0" smtClean="0"/>
              <a:t> </a:t>
            </a:r>
            <a:r>
              <a:rPr lang="en-US" dirty="0"/>
              <a:t>new strategic goals and a new governance model for the coming decade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Support </a:t>
            </a:r>
            <a:r>
              <a:rPr lang="en-GB" b="1" dirty="0" smtClean="0"/>
              <a:t>initiatives </a:t>
            </a:r>
            <a:r>
              <a:rPr lang="en-GB" b="1" dirty="0"/>
              <a:t>proposed by the CEOS Chairs </a:t>
            </a:r>
            <a:r>
              <a:rPr lang="en-GB" dirty="0"/>
              <a:t>in 2016 and 2017.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0476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Climate </a:t>
            </a:r>
            <a:r>
              <a:rPr lang="mr-IN" b="1" dirty="0" smtClean="0"/>
              <a:t>–</a:t>
            </a:r>
            <a:r>
              <a:rPr lang="en-GB" b="1" dirty="0" smtClean="0"/>
              <a:t> The Paris Agreement:</a:t>
            </a:r>
            <a:endParaRPr lang="en-GB" b="1" dirty="0"/>
          </a:p>
          <a:p>
            <a:pPr marL="833792" lvl="2" indent="-457200"/>
            <a:r>
              <a:rPr lang="en-GB" dirty="0" smtClean="0"/>
              <a:t>Carbon &amp; CO</a:t>
            </a:r>
            <a:r>
              <a:rPr lang="en-GB" baseline="-25000" dirty="0" smtClean="0"/>
              <a:t>2</a:t>
            </a:r>
            <a:endParaRPr lang="en-GB" baseline="-25000" dirty="0"/>
          </a:p>
          <a:p>
            <a:pPr marL="833792" lvl="2" indent="-457200"/>
            <a:r>
              <a:rPr lang="en-GB" dirty="0" smtClean="0"/>
              <a:t>Climate – GCOS IP, Inventory, SBSTA/UNFCCC</a:t>
            </a:r>
          </a:p>
          <a:p>
            <a:pPr marL="833792" lvl="2" indent="-457200"/>
            <a:r>
              <a:rPr lang="en-GB" dirty="0" smtClean="0"/>
              <a:t>Forests – GFOI (incl. REDD+)</a:t>
            </a:r>
          </a:p>
          <a:p>
            <a:pPr marL="833792" lvl="2" indent="-457200"/>
            <a:r>
              <a:rPr lang="en-AU" dirty="0" smtClean="0"/>
              <a:t>Continued </a:t>
            </a:r>
            <a:r>
              <a:rPr lang="en-AU" dirty="0"/>
              <a:t>reporting to </a:t>
            </a:r>
            <a:r>
              <a:rPr lang="en-AU" dirty="0" smtClean="0"/>
              <a:t>SBSTA</a:t>
            </a:r>
          </a:p>
          <a:p>
            <a:pPr marL="833792" lvl="2" indent="-457200"/>
            <a:r>
              <a:rPr lang="en-AU" dirty="0" smtClean="0"/>
              <a:t>New </a:t>
            </a:r>
            <a:r>
              <a:rPr lang="en-AU" dirty="0"/>
              <a:t>GCOS IP and CEOS Response, including discussion of </a:t>
            </a:r>
            <a:r>
              <a:rPr lang="en-AU" dirty="0" smtClean="0"/>
              <a:t>indicators.</a:t>
            </a:r>
          </a:p>
          <a:p>
            <a:pPr marL="833792" lvl="2" indent="-457200"/>
            <a:r>
              <a:rPr lang="en-AU" dirty="0" smtClean="0"/>
              <a:t>IPCC </a:t>
            </a:r>
            <a:r>
              <a:rPr lang="en-AU" dirty="0"/>
              <a:t>Guidelines </a:t>
            </a:r>
            <a:r>
              <a:rPr lang="en-AU" dirty="0" smtClean="0"/>
              <a:t>advocacy</a:t>
            </a:r>
          </a:p>
          <a:p>
            <a:pPr marL="833792" lvl="2" indent="-457200"/>
            <a:r>
              <a:rPr lang="en-AU" dirty="0" smtClean="0"/>
              <a:t>EC </a:t>
            </a:r>
            <a:r>
              <a:rPr lang="en-AU" dirty="0"/>
              <a:t>Chair </a:t>
            </a:r>
            <a:r>
              <a:rPr lang="en-AU" dirty="0" smtClean="0"/>
              <a:t>Priority</a:t>
            </a:r>
            <a:endParaRPr lang="en-GB" dirty="0" smtClean="0"/>
          </a:p>
          <a:p>
            <a:pPr marL="833792" lvl="2" indent="-457200"/>
            <a:r>
              <a:rPr lang="en-GB" dirty="0" smtClean="0"/>
              <a:t>ESA CCI</a:t>
            </a:r>
          </a:p>
          <a:p>
            <a:pPr marL="833792" lvl="2" indent="-457200"/>
            <a:r>
              <a:rPr lang="en-GB" dirty="0" smtClean="0"/>
              <a:t>AC-VC CO</a:t>
            </a:r>
            <a:r>
              <a:rPr lang="en-GB" baseline="-25000" dirty="0" smtClean="0"/>
              <a:t>2</a:t>
            </a:r>
            <a:r>
              <a:rPr lang="en-GB" dirty="0" smtClean="0"/>
              <a:t> and CH</a:t>
            </a:r>
            <a:r>
              <a:rPr lang="en-GB" baseline="-25000" dirty="0" smtClean="0"/>
              <a:t>4</a:t>
            </a:r>
            <a:r>
              <a:rPr lang="en-GB" dirty="0" smtClean="0"/>
              <a:t> measurements from space</a:t>
            </a:r>
          </a:p>
          <a:p>
            <a:pPr marL="833792" lvl="2" indent="-457200"/>
            <a:r>
              <a:rPr lang="en-GB" dirty="0" smtClean="0"/>
              <a:t>CEOS Carbon strategy </a:t>
            </a:r>
            <a:r>
              <a:rPr lang="mr-IN" dirty="0" smtClean="0"/>
              <a:t>–</a:t>
            </a:r>
            <a:r>
              <a:rPr lang="en-GB" dirty="0" smtClean="0"/>
              <a:t> 7 tasks / actions</a:t>
            </a:r>
          </a:p>
          <a:p>
            <a:pPr marL="833792" lvl="2" indent="-457200"/>
            <a:endParaRPr lang="en-GB" b="1" dirty="0" smtClean="0"/>
          </a:p>
          <a:p>
            <a:pPr marL="833792" lvl="2" indent="-457200"/>
            <a:endParaRPr lang="en-GB" b="1" dirty="0" smtClean="0"/>
          </a:p>
          <a:p>
            <a:pPr marL="883227" lvl="1" indent="-457200"/>
            <a:endParaRPr lang="en-GB" b="1" dirty="0"/>
          </a:p>
          <a:p>
            <a:pPr marL="883227" lvl="1" indent="-457200"/>
            <a:endParaRPr lang="en-GB" dirty="0" smtClean="0"/>
          </a:p>
          <a:p>
            <a:pPr marL="914400" lvl="2" indent="0">
              <a:buNone/>
            </a:pPr>
            <a:endParaRPr lang="en-GB" sz="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Support to GEO Priorities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3447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1" indent="-43200">
              <a:buNone/>
            </a:pPr>
            <a:r>
              <a:rPr lang="en-GB" b="1" dirty="0" smtClean="0"/>
              <a:t>Disasters </a:t>
            </a:r>
            <a:r>
              <a:rPr lang="mr-IN" b="1" dirty="0" smtClean="0"/>
              <a:t>–</a:t>
            </a:r>
            <a:r>
              <a:rPr lang="en-GB" b="1" dirty="0" smtClean="0"/>
              <a:t> The Sendai Framework:</a:t>
            </a:r>
          </a:p>
          <a:p>
            <a:pPr marL="833792" lvl="2" indent="-457200"/>
            <a:r>
              <a:rPr lang="en-GB" dirty="0" smtClean="0"/>
              <a:t>Supersites</a:t>
            </a:r>
          </a:p>
          <a:p>
            <a:pPr marL="833792" lvl="2" indent="-457200"/>
            <a:r>
              <a:rPr lang="en-GB" dirty="0" smtClean="0"/>
              <a:t>Recovery Observatory</a:t>
            </a:r>
            <a:endParaRPr lang="en-GB" dirty="0"/>
          </a:p>
          <a:p>
            <a:pPr marL="833792" lvl="2" indent="-457200"/>
            <a:r>
              <a:rPr lang="en-GB" dirty="0" err="1" smtClean="0"/>
              <a:t>WGDisasters</a:t>
            </a:r>
            <a:endParaRPr lang="en-GB" dirty="0" smtClean="0"/>
          </a:p>
          <a:p>
            <a:pPr marL="833792" lvl="2" indent="-457200"/>
            <a:r>
              <a:rPr lang="en-GB" dirty="0" smtClean="0"/>
              <a:t>Co-Lead of GEO-DARMA</a:t>
            </a:r>
          </a:p>
          <a:p>
            <a:pPr marL="0" lvl="1" indent="-43200">
              <a:buNone/>
            </a:pPr>
            <a:endParaRPr lang="en-GB" b="1" dirty="0" smtClean="0"/>
          </a:p>
          <a:p>
            <a:pPr marL="833792" lvl="2" indent="-457200"/>
            <a:endParaRPr lang="en-GB" b="1" dirty="0" smtClean="0"/>
          </a:p>
          <a:p>
            <a:pPr marL="833792" lvl="2" indent="-457200"/>
            <a:endParaRPr lang="en-GB" b="1" dirty="0" smtClean="0"/>
          </a:p>
          <a:p>
            <a:pPr marL="883227" lvl="1" indent="-457200"/>
            <a:endParaRPr lang="en-GB" b="1" dirty="0"/>
          </a:p>
          <a:p>
            <a:pPr marL="883227" lvl="1" indent="-457200"/>
            <a:endParaRPr lang="en-GB" dirty="0" smtClean="0"/>
          </a:p>
          <a:p>
            <a:pPr marL="914400" lvl="2" indent="0">
              <a:buNone/>
            </a:pPr>
            <a:endParaRPr lang="en-GB" sz="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Support to GEO Priorities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204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1" indent="-43200">
              <a:buNone/>
            </a:pPr>
            <a:r>
              <a:rPr lang="en-GB" b="1" dirty="0" smtClean="0"/>
              <a:t>Sustainable Development Goals:</a:t>
            </a:r>
          </a:p>
          <a:p>
            <a:pPr marL="833792" lvl="2" indent="-457200"/>
            <a:r>
              <a:rPr lang="en-GB" dirty="0" smtClean="0"/>
              <a:t>COP21 and Sendai Framework refer to 2030 SDG Agenda</a:t>
            </a:r>
          </a:p>
          <a:p>
            <a:pPr marL="833792" lvl="2" indent="-457200"/>
            <a:r>
              <a:rPr lang="en-GB" dirty="0" smtClean="0"/>
              <a:t>Water</a:t>
            </a:r>
            <a:endParaRPr lang="en-GB" dirty="0"/>
          </a:p>
          <a:p>
            <a:pPr marL="833792" lvl="2" indent="-457200"/>
            <a:r>
              <a:rPr lang="en-GB" dirty="0"/>
              <a:t>Agriculture – GEOGLAM</a:t>
            </a:r>
          </a:p>
          <a:p>
            <a:pPr marL="833792" lvl="2" indent="-457200"/>
            <a:r>
              <a:rPr lang="en-GB" dirty="0" smtClean="0"/>
              <a:t>Forests </a:t>
            </a:r>
            <a:r>
              <a:rPr lang="en-GB" dirty="0"/>
              <a:t>– GFOI</a:t>
            </a:r>
          </a:p>
          <a:p>
            <a:pPr marL="833792" lvl="2" indent="-457200"/>
            <a:r>
              <a:rPr lang="en-GB" dirty="0" smtClean="0"/>
              <a:t>International Financial Institutions (IFI) engagement</a:t>
            </a:r>
          </a:p>
          <a:p>
            <a:pPr marL="1321473" lvl="3" indent="-457200"/>
            <a:r>
              <a:rPr lang="en-GB" dirty="0" smtClean="0"/>
              <a:t>Promoting role for EO on ODA projects</a:t>
            </a:r>
          </a:p>
          <a:p>
            <a:pPr marL="1321473" lvl="3" indent="-457200"/>
            <a:r>
              <a:rPr lang="en-GB" dirty="0" smtClean="0"/>
              <a:t>Supporting statement and materials </a:t>
            </a:r>
            <a:endParaRPr lang="en-GB" dirty="0"/>
          </a:p>
          <a:p>
            <a:pPr marL="833792" lvl="2" indent="-457200"/>
            <a:r>
              <a:rPr lang="en-GB" dirty="0" smtClean="0"/>
              <a:t>SDG AHT</a:t>
            </a:r>
          </a:p>
          <a:p>
            <a:pPr marL="1321473" lvl="3" indent="-457200"/>
            <a:r>
              <a:rPr lang="en-GB" dirty="0" smtClean="0"/>
              <a:t>Potential future WG? To be discussed.</a:t>
            </a:r>
            <a:endParaRPr lang="en-GB" dirty="0"/>
          </a:p>
          <a:p>
            <a:pPr marL="833792" lvl="2" indent="-457200"/>
            <a:endParaRPr lang="en-GB" b="1" dirty="0" smtClean="0"/>
          </a:p>
          <a:p>
            <a:pPr marL="833792" lvl="2" indent="-457200"/>
            <a:endParaRPr lang="en-GB" b="1" dirty="0" smtClean="0"/>
          </a:p>
          <a:p>
            <a:pPr marL="883227" lvl="1" indent="-457200"/>
            <a:endParaRPr lang="en-GB" b="1" dirty="0"/>
          </a:p>
          <a:p>
            <a:pPr marL="883227" lvl="1" indent="-457200"/>
            <a:endParaRPr lang="en-GB" dirty="0" smtClean="0"/>
          </a:p>
          <a:p>
            <a:pPr marL="914400" lvl="2" indent="0">
              <a:buNone/>
            </a:pPr>
            <a:endParaRPr lang="en-GB" sz="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Support to GEO Priorities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5235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In </a:t>
            </a:r>
            <a:r>
              <a:rPr lang="en-GB" b="1" dirty="0"/>
              <a:t>addition:</a:t>
            </a:r>
          </a:p>
          <a:p>
            <a:pPr marL="833792" lvl="2" indent="-457200"/>
            <a:r>
              <a:rPr lang="en-GB" dirty="0" smtClean="0"/>
              <a:t>Future Data Architectures</a:t>
            </a:r>
          </a:p>
          <a:p>
            <a:pPr marL="833792" lvl="2" indent="-457200"/>
            <a:r>
              <a:rPr lang="en-GB" dirty="0" smtClean="0"/>
              <a:t>CEOS and Open Data Cubes</a:t>
            </a:r>
          </a:p>
          <a:p>
            <a:pPr marL="833792" lvl="2" indent="-457200"/>
            <a:r>
              <a:rPr lang="en-GB" dirty="0" smtClean="0"/>
              <a:t>Data </a:t>
            </a:r>
            <a:r>
              <a:rPr lang="en-GB" dirty="0"/>
              <a:t>management – “ARD</a:t>
            </a:r>
            <a:r>
              <a:rPr lang="en-GB" dirty="0" smtClean="0"/>
              <a:t>”</a:t>
            </a:r>
          </a:p>
          <a:p>
            <a:pPr marL="833792" lvl="2" indent="-457200"/>
            <a:r>
              <a:rPr lang="en-GB" dirty="0" smtClean="0"/>
              <a:t>Promoting full </a:t>
            </a:r>
            <a:r>
              <a:rPr lang="en-GB" dirty="0"/>
              <a:t>access to, and exploitation of </a:t>
            </a:r>
            <a:r>
              <a:rPr lang="en-GB" b="1" dirty="0"/>
              <a:t>Copernicus Sentinel </a:t>
            </a:r>
            <a:r>
              <a:rPr lang="en-GB" dirty="0" smtClean="0"/>
              <a:t>data</a:t>
            </a:r>
          </a:p>
          <a:p>
            <a:pPr marL="833792" lvl="2" indent="-457200"/>
            <a:r>
              <a:rPr lang="en-GB" dirty="0" smtClean="0"/>
              <a:t>Strategic Partnerships discussion </a:t>
            </a:r>
            <a:r>
              <a:rPr lang="en-GB" dirty="0" smtClean="0">
                <a:sym typeface="Wingdings"/>
              </a:rPr>
              <a:t> IFI engagement</a:t>
            </a:r>
          </a:p>
          <a:p>
            <a:pPr marL="833792" lvl="2" indent="-457200"/>
            <a:r>
              <a:rPr lang="en-GB" dirty="0" smtClean="0"/>
              <a:t>Active </a:t>
            </a:r>
            <a:r>
              <a:rPr lang="en-GB" dirty="0"/>
              <a:t>CEOS participation in GEO Programme Board (2016, 2017-2019</a:t>
            </a:r>
            <a:r>
              <a:rPr lang="en-GB" dirty="0" smtClean="0"/>
              <a:t>), and CEOS </a:t>
            </a:r>
            <a:r>
              <a:rPr lang="en-GB" dirty="0"/>
              <a:t>representative of PB Participating Organisations at GEO Executive Committee (2016, 2017-2019</a:t>
            </a:r>
            <a:r>
              <a:rPr lang="en-GB" dirty="0" smtClean="0"/>
              <a:t>)</a:t>
            </a:r>
          </a:p>
          <a:p>
            <a:pPr marL="833792" lvl="2" indent="-457200"/>
            <a:r>
              <a:rPr lang="en-GB" dirty="0" smtClean="0"/>
              <a:t>Water from Space</a:t>
            </a:r>
          </a:p>
          <a:p>
            <a:pPr marL="1321473" lvl="3" indent="-457200"/>
            <a:r>
              <a:rPr lang="en-GB" dirty="0" smtClean="0"/>
              <a:t>Support and leadership in COVERAGE, </a:t>
            </a:r>
            <a:r>
              <a:rPr lang="en-GB" dirty="0" err="1" smtClean="0"/>
              <a:t>AquaWatch</a:t>
            </a:r>
            <a:r>
              <a:rPr lang="en-GB" dirty="0" smtClean="0"/>
              <a:t> and GEO Blue Planet</a:t>
            </a:r>
            <a:endParaRPr lang="en-GB" dirty="0"/>
          </a:p>
          <a:p>
            <a:pPr marL="833792" lvl="2" indent="-457200"/>
            <a:endParaRPr lang="en-GB" dirty="0"/>
          </a:p>
          <a:p>
            <a:pPr marL="833792" lvl="2" indent="-457200"/>
            <a:endParaRPr lang="en-GB" dirty="0"/>
          </a:p>
          <a:p>
            <a:pPr marL="833792" lvl="2" indent="-457200"/>
            <a:endParaRPr lang="en-GB" b="1" dirty="0" smtClean="0"/>
          </a:p>
          <a:p>
            <a:pPr marL="833792" lvl="2" indent="-457200"/>
            <a:endParaRPr lang="en-GB" b="1" dirty="0" smtClean="0"/>
          </a:p>
          <a:p>
            <a:pPr marL="883227" lvl="1" indent="-457200"/>
            <a:endParaRPr lang="en-GB" b="1" dirty="0"/>
          </a:p>
          <a:p>
            <a:pPr marL="883227" lvl="1" indent="-457200"/>
            <a:endParaRPr lang="en-GB" dirty="0" smtClean="0"/>
          </a:p>
          <a:p>
            <a:pPr marL="914400" lvl="2" indent="0">
              <a:buNone/>
            </a:pPr>
            <a:endParaRPr lang="en-GB" sz="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Support to GEO Priorities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232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CEOS Chair Initiatives </a:t>
            </a:r>
            <a:r>
              <a:rPr lang="en-GB" b="1" dirty="0"/>
              <a:t>in 2016 and </a:t>
            </a:r>
            <a:r>
              <a:rPr lang="en-GB" b="1" dirty="0" smtClean="0"/>
              <a:t>2017</a:t>
            </a:r>
            <a:r>
              <a:rPr lang="en-GB" b="1" dirty="0"/>
              <a:t>:</a:t>
            </a:r>
            <a:endParaRPr lang="en-GB" b="1" dirty="0" smtClean="0"/>
          </a:p>
          <a:p>
            <a:pPr marL="457200" lvl="0" indent="-457200">
              <a:buAutoNum type="arabicPeriod" startAt="6"/>
            </a:pPr>
            <a:endParaRPr lang="en-GB" dirty="0"/>
          </a:p>
          <a:p>
            <a:r>
              <a:rPr lang="en-GB" b="1" dirty="0" smtClean="0"/>
              <a:t>2016: CSIRO</a:t>
            </a:r>
          </a:p>
          <a:p>
            <a:pPr lvl="1"/>
            <a:r>
              <a:rPr lang="en-GB" dirty="0" smtClean="0"/>
              <a:t>Future Data Architectures: initial report; continuation into 2017</a:t>
            </a:r>
          </a:p>
          <a:p>
            <a:pPr lvl="1"/>
            <a:r>
              <a:rPr lang="en-GB" dirty="0" smtClean="0"/>
              <a:t>Non-</a:t>
            </a:r>
            <a:r>
              <a:rPr lang="en-GB" dirty="0" err="1" smtClean="0"/>
              <a:t>Meterological</a:t>
            </a:r>
            <a:r>
              <a:rPr lang="en-GB" dirty="0" smtClean="0"/>
              <a:t> Applications: reported at Plenary 2016</a:t>
            </a:r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2017: USGS</a:t>
            </a:r>
          </a:p>
          <a:p>
            <a:pPr lvl="1"/>
            <a:r>
              <a:rPr lang="en-GB" dirty="0" smtClean="0"/>
              <a:t>FDA: sustaining of efforts</a:t>
            </a:r>
          </a:p>
          <a:p>
            <a:pPr lvl="1"/>
            <a:r>
              <a:rPr lang="en-GB" dirty="0" smtClean="0"/>
              <a:t>MRI: new area of effort</a:t>
            </a:r>
          </a:p>
          <a:p>
            <a:pPr lvl="1"/>
            <a:endParaRPr lang="en-GB" dirty="0"/>
          </a:p>
          <a:p>
            <a:r>
              <a:rPr lang="en-GB" b="1" dirty="0" smtClean="0"/>
              <a:t>2018: EC</a:t>
            </a:r>
          </a:p>
          <a:p>
            <a:pPr lvl="1"/>
            <a:r>
              <a:rPr lang="en-GB" dirty="0" smtClean="0"/>
              <a:t>Carbon and Climate</a:t>
            </a:r>
          </a:p>
          <a:p>
            <a:pPr lvl="1"/>
            <a:r>
              <a:rPr lang="en-GB" dirty="0" smtClean="0"/>
              <a:t>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CEOS Support to GEO Priorities</a:t>
            </a:r>
          </a:p>
        </p:txBody>
      </p:sp>
    </p:spTree>
    <p:extLst>
      <p:ext uri="{BB962C8B-B14F-4D97-AF65-F5344CB8AC3E}">
        <p14:creationId xmlns:p14="http://schemas.microsoft.com/office/powerpoint/2010/main" val="7699833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8914</TotalTime>
  <Words>535</Words>
  <Application>Microsoft Macintosh PowerPoint</Application>
  <PresentationFormat>On-screen Show (4:3)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ESA SIT Chair 2016-2017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154</cp:revision>
  <dcterms:modified xsi:type="dcterms:W3CDTF">2017-10-16T17:53:00Z</dcterms:modified>
</cp:coreProperties>
</file>