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76" r:id="rId5"/>
    <p:sldId id="277" r:id="rId6"/>
    <p:sldId id="281" r:id="rId7"/>
    <p:sldId id="282" r:id="rId8"/>
    <p:sldId id="278" r:id="rId9"/>
    <p:sldId id="279" r:id="rId10"/>
    <p:sldId id="280" r:id="rId11"/>
    <p:sldId id="286" r:id="rId12"/>
    <p:sldId id="283" r:id="rId13"/>
    <p:sldId id="284" r:id="rId14"/>
    <p:sldId id="269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0"/>
    <p:restoredTop sz="94745"/>
  </p:normalViewPr>
  <p:slideViewPr>
    <p:cSldViewPr>
      <p:cViewPr>
        <p:scale>
          <a:sx n="76" d="100"/>
          <a:sy n="76" d="100"/>
        </p:scale>
        <p:origin x="1224" y="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Finalise</a:t>
            </a:r>
            <a:r>
              <a:rPr lang="en-US" dirty="0" smtClean="0"/>
              <a:t> the study of Future Data access and analysis Architectures (FDA) with recommendations for the generation 2020 of operational systems and their global interoperability.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 smtClean="0"/>
              <a:t>Develop broad support among CEOS agencies to develop a blend of global networks,</a:t>
            </a:r>
            <a:r>
              <a:rPr lang="en-US" i="1" baseline="0" dirty="0" smtClean="0"/>
              <a:t> </a:t>
            </a:r>
            <a:r>
              <a:rPr lang="en-US" i="1" dirty="0" smtClean="0"/>
              <a:t>regional and national hubs that support thematic Data Cubes.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1" dirty="0" smtClean="0"/>
              <a:t>Based on available technologies</a:t>
            </a:r>
            <a:r>
              <a:rPr lang="en-US" i="1" baseline="0" dirty="0" smtClean="0"/>
              <a:t> and available/emerging standards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35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C84C-817B-41B3-B5FF-A5E9355712C6}" type="datetime1">
              <a:rPr lang="en-GB" smtClean="0"/>
              <a:t>19/10/2017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97F-B99A-4ACF-AE94-2B1F29C13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619063"/>
      </p:ext>
    </p:extLst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223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73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25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692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400" dirty="0">
                <a:solidFill>
                  <a:schemeClr val="bg1"/>
                </a:solidFill>
                <a:latin typeface="Helvetica" pitchFamily="34" charset="0"/>
              </a:rPr>
              <a:t>CEOS Chair 2018 priorities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25266" y="36576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GB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Mauro </a:t>
            </a:r>
            <a:r>
              <a:rPr lang="en-GB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Facchini</a:t>
            </a:r>
            <a:endParaRPr lang="en-GB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European Commission 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12.7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819" y="201613"/>
            <a:ext cx="6792144" cy="1143000"/>
          </a:xfrm>
        </p:spPr>
        <p:txBody>
          <a:bodyPr/>
          <a:lstStyle/>
          <a:p>
            <a:pPr algn="l"/>
            <a:r>
              <a:rPr lang="en-US" smtClean="0"/>
              <a:t>The Team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285163" cy="4568825"/>
          </a:xfrm>
        </p:spPr>
        <p:txBody>
          <a:bodyPr/>
          <a:lstStyle/>
          <a:p>
            <a:r>
              <a:rPr lang="en-US" dirty="0" smtClean="0"/>
              <a:t>Philippe Brunet (Chair)</a:t>
            </a:r>
          </a:p>
          <a:p>
            <a:r>
              <a:rPr lang="en-US" dirty="0" smtClean="0"/>
              <a:t>Mauro </a:t>
            </a:r>
            <a:r>
              <a:rPr lang="en-US" dirty="0" err="1" smtClean="0"/>
              <a:t>Facchini</a:t>
            </a:r>
            <a:r>
              <a:rPr lang="en-US" dirty="0" smtClean="0"/>
              <a:t> (Chair Representative)</a:t>
            </a:r>
          </a:p>
          <a:p>
            <a:r>
              <a:rPr lang="en-US" dirty="0" smtClean="0"/>
              <a:t>Astrid-Christina </a:t>
            </a:r>
            <a:r>
              <a:rPr lang="en-US" dirty="0" smtClean="0"/>
              <a:t>Koch</a:t>
            </a:r>
          </a:p>
          <a:p>
            <a:r>
              <a:rPr lang="en-US" dirty="0" smtClean="0"/>
              <a:t>Mark Dowell</a:t>
            </a:r>
          </a:p>
          <a:p>
            <a:r>
              <a:rPr lang="en-US" dirty="0" smtClean="0"/>
              <a:t>Michael Berger (contr. ESA)</a:t>
            </a:r>
          </a:p>
          <a:p>
            <a:r>
              <a:rPr lang="en-US" dirty="0" smtClean="0"/>
              <a:t>Robert Husband (contr. EUMETSAT)</a:t>
            </a:r>
          </a:p>
          <a:p>
            <a:r>
              <a:rPr lang="en-US" dirty="0" smtClean="0"/>
              <a:t>Martin </a:t>
            </a:r>
            <a:r>
              <a:rPr lang="en-US" dirty="0" err="1" smtClean="0"/>
              <a:t>Ditter</a:t>
            </a:r>
            <a:r>
              <a:rPr lang="en-US" dirty="0" smtClean="0"/>
              <a:t> (FDA priority)</a:t>
            </a:r>
          </a:p>
          <a:p>
            <a:r>
              <a:rPr lang="en-US" dirty="0" smtClean="0"/>
              <a:t>Amanda Regan (RTD)</a:t>
            </a:r>
          </a:p>
          <a:p>
            <a:endParaRPr lang="en-US" dirty="0"/>
          </a:p>
          <a:p>
            <a:r>
              <a:rPr lang="en-US" dirty="0" err="1" smtClean="0"/>
              <a:t>Symbios</a:t>
            </a:r>
            <a:r>
              <a:rPr lang="en-US" dirty="0" smtClean="0"/>
              <a:t> (S. Ward, M. </a:t>
            </a:r>
            <a:r>
              <a:rPr lang="en-US" dirty="0" err="1" smtClean="0"/>
              <a:t>Steventon</a:t>
            </a:r>
            <a:r>
              <a:rPr lang="en-US" dirty="0" smtClean="0"/>
              <a:t>, G. Dyke)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7997F-B99A-4ACF-AE94-2B1F29C1394A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7" y="6013710"/>
            <a:ext cx="1954213" cy="64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53134"/>
      </p:ext>
    </p:extLst>
  </p:cSld>
  <p:clrMapOvr>
    <a:masterClrMapping/>
  </p:clrMapOvr>
  <p:transition spd="slow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Working together: common spirit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29" y="3428999"/>
            <a:ext cx="4603971" cy="3429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985" y="1155699"/>
            <a:ext cx="4333016" cy="2296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52198"/>
            <a:ext cx="4473792" cy="34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7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9765"/>
            <a:ext cx="5562600" cy="533400"/>
          </a:xfrm>
        </p:spPr>
        <p:txBody>
          <a:bodyPr/>
          <a:lstStyle/>
          <a:p>
            <a:r>
              <a:rPr lang="en-US" dirty="0" smtClean="0"/>
              <a:t>Preparing for a seamless transition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15" y="1258685"/>
            <a:ext cx="3366370" cy="245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0" y="3981667"/>
            <a:ext cx="2225142" cy="26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91" y="4514850"/>
            <a:ext cx="3763762" cy="2114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6792" y="5113714"/>
            <a:ext cx="18876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Local Delicacies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1242631"/>
            <a:ext cx="3733800" cy="29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0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8733" y="1253067"/>
            <a:ext cx="8305800" cy="94030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17</a:t>
            </a:r>
            <a:r>
              <a:rPr lang="en-US" b="1" baseline="30000" dirty="0" smtClean="0"/>
              <a:t>th</a:t>
            </a:r>
            <a:r>
              <a:rPr lang="en-US" b="1" dirty="0" smtClean="0"/>
              <a:t>-18th October 2018 – (16</a:t>
            </a:r>
            <a:r>
              <a:rPr lang="en-US" b="1" baseline="30000" dirty="0" smtClean="0"/>
              <a:t>th</a:t>
            </a:r>
            <a:r>
              <a:rPr lang="en-US" b="1" dirty="0" smtClean="0"/>
              <a:t> of October for side sessions)</a:t>
            </a:r>
          </a:p>
          <a:p>
            <a:pPr marL="0" indent="0" algn="ctr">
              <a:buNone/>
            </a:pPr>
            <a:r>
              <a:rPr lang="en-US" b="1" dirty="0" smtClean="0"/>
              <a:t>Brussels – </a:t>
            </a:r>
            <a:r>
              <a:rPr lang="en-US" b="1" dirty="0" err="1" smtClean="0"/>
              <a:t>Palais</a:t>
            </a:r>
            <a:r>
              <a:rPr lang="en-US" b="1" dirty="0" smtClean="0"/>
              <a:t> des </a:t>
            </a:r>
            <a:r>
              <a:rPr lang="en-US" b="1" dirty="0" err="1" smtClean="0"/>
              <a:t>Congrés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r>
              <a:rPr lang="en-US" dirty="0" smtClean="0"/>
              <a:t>2018 </a:t>
            </a:r>
            <a:r>
              <a:rPr lang="en-US" smtClean="0"/>
              <a:t>European Commission Plenary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10309"/>
            <a:ext cx="6350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28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682957"/>
            <a:ext cx="5322888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defRPr/>
            </a:pPr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</a:t>
            </a:r>
            <a:r>
              <a:rPr lang="en-GB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</a:t>
            </a:r>
            <a:r>
              <a:rPr lang="en-GB" sz="4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Video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731DA-FB9E-4AE9-A607-9AAF8999468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955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153400" cy="4419600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As the 2018 CEOS Chair, the European Commission </a:t>
            </a:r>
            <a:r>
              <a:rPr lang="en-US" sz="2400" dirty="0" smtClean="0"/>
              <a:t>will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Ensure continuity and coherence of CEOS </a:t>
            </a:r>
            <a:r>
              <a:rPr lang="en-US" sz="2400" dirty="0" smtClean="0"/>
              <a:t>activities by:</a:t>
            </a:r>
            <a:endParaRPr lang="en-US" sz="2400" dirty="0"/>
          </a:p>
          <a:p>
            <a:pPr lvl="1"/>
            <a:r>
              <a:rPr lang="en-US" sz="2400" dirty="0" smtClean="0"/>
              <a:t>supporting </a:t>
            </a:r>
            <a:r>
              <a:rPr lang="en-US" sz="2400" dirty="0"/>
              <a:t>and further </a:t>
            </a:r>
            <a:r>
              <a:rPr lang="en-US" sz="2400" dirty="0" smtClean="0"/>
              <a:t>developing priorities </a:t>
            </a:r>
            <a:r>
              <a:rPr lang="en-US" sz="2400" dirty="0"/>
              <a:t>and themes of current Chair (USGS) are </a:t>
            </a:r>
            <a:r>
              <a:rPr lang="en-US" sz="2400" dirty="0" smtClean="0"/>
              <a:t>through </a:t>
            </a:r>
            <a:r>
              <a:rPr lang="en-US" sz="2400" dirty="0"/>
              <a:t>2018 </a:t>
            </a:r>
          </a:p>
          <a:p>
            <a:pPr lvl="1"/>
            <a:r>
              <a:rPr lang="en-US" sz="2400" dirty="0"/>
              <a:t>understanding of common priorities and coordination with the incoming SIT Chair (NOAA). </a:t>
            </a:r>
            <a:endParaRPr lang="en-GB" sz="2400" dirty="0"/>
          </a:p>
          <a:p>
            <a:pPr marL="0" indent="0">
              <a:buNone/>
            </a:pPr>
            <a:r>
              <a:rPr lang="en-US" sz="2400" dirty="0" smtClean="0"/>
              <a:t>Beyond this, the European Commission will provide </a:t>
            </a:r>
            <a:r>
              <a:rPr lang="en-US" sz="2400" dirty="0"/>
              <a:t>leadership on a number of </a:t>
            </a:r>
            <a:r>
              <a:rPr lang="en-US" sz="2400" dirty="0" smtClean="0"/>
              <a:t>initiatives</a:t>
            </a:r>
          </a:p>
          <a:p>
            <a:pPr marL="0" indent="0">
              <a:buNone/>
            </a:pPr>
            <a:endParaRPr lang="en-GB" dirty="0"/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CEOS Chair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250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r>
              <a:rPr lang="en-US" dirty="0" smtClean="0"/>
              <a:t>The European Commission will </a:t>
            </a:r>
            <a:r>
              <a:rPr lang="en-US" dirty="0"/>
              <a:t>work with USGS, ESA, and the incoming SIT Chair NOAA and the relevant stakeholders to ensure the required continuity of </a:t>
            </a:r>
            <a:r>
              <a:rPr lang="en-US" dirty="0" smtClean="0"/>
              <a:t>the following activities: 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of the study of future data access and analysis architectures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Supporting the ad-hoc team on Sustainable </a:t>
            </a:r>
            <a:r>
              <a:rPr lang="en-US" dirty="0"/>
              <a:t>Development Goals (</a:t>
            </a:r>
            <a:r>
              <a:rPr lang="en-US" dirty="0" smtClean="0"/>
              <a:t>SDGs) through </a:t>
            </a:r>
            <a:r>
              <a:rPr lang="en-US" dirty="0"/>
              <a:t>increased engagement with national statistics agencies and analyzing the mainstreaming of these efforts into policy</a:t>
            </a:r>
            <a:r>
              <a:rPr lang="en-US" dirty="0" smtClean="0"/>
              <a:t>.</a:t>
            </a:r>
            <a:endParaRPr lang="en-GB" dirty="0"/>
          </a:p>
          <a:p>
            <a:pPr lvl="1"/>
            <a:r>
              <a:rPr lang="en-US" dirty="0"/>
              <a:t>Moderate Resolution Sensor Interoperability.</a:t>
            </a:r>
            <a:endParaRPr lang="en-GB" dirty="0"/>
          </a:p>
          <a:p>
            <a:pPr lvl="1"/>
            <a:r>
              <a:rPr lang="en-US" dirty="0"/>
              <a:t>Consideration of future partnerships and priorities for CEOS, notably with GEO, the UN system, development banks, and the big data players.</a:t>
            </a:r>
            <a:endParaRPr lang="en-GB" dirty="0"/>
          </a:p>
          <a:p>
            <a:pPr lvl="1"/>
            <a:r>
              <a:rPr lang="en-US" dirty="0"/>
              <a:t>Expediting existing CEOS thematic acquisition strategies – in relation to forests, agriculture, disasters, climate, carbon, and water.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Continuation and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3109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European </a:t>
            </a:r>
            <a:r>
              <a:rPr lang="en-US" dirty="0"/>
              <a:t>Commission </a:t>
            </a:r>
            <a:r>
              <a:rPr lang="en-US" dirty="0" smtClean="0"/>
              <a:t>will promote continued discussion to </a:t>
            </a:r>
            <a:r>
              <a:rPr lang="en-US" dirty="0" err="1" smtClean="0"/>
              <a:t>rationalise</a:t>
            </a:r>
            <a:r>
              <a:rPr lang="en-US" dirty="0" smtClean="0"/>
              <a:t>/integrate many ongoing, partly overlapping CEOS activities:</a:t>
            </a:r>
            <a:endParaRPr lang="en-GB" dirty="0"/>
          </a:p>
          <a:p>
            <a:r>
              <a:rPr lang="en-US" dirty="0" smtClean="0"/>
              <a:t>Land </a:t>
            </a:r>
            <a:r>
              <a:rPr lang="en-US" dirty="0"/>
              <a:t>Surface imaging and its applications i.e. LSI-VC activities including those on </a:t>
            </a:r>
            <a:r>
              <a:rPr lang="en-US" dirty="0" smtClean="0"/>
              <a:t>Analysis ready data (ARD), </a:t>
            </a:r>
          </a:p>
          <a:p>
            <a:r>
              <a:rPr lang="en-US" dirty="0" smtClean="0"/>
              <a:t>USGS </a:t>
            </a:r>
            <a:r>
              <a:rPr lang="en-US" dirty="0"/>
              <a:t>priority activity on moderate-resolution interoperability</a:t>
            </a:r>
            <a:r>
              <a:rPr lang="en-US" dirty="0" smtClean="0"/>
              <a:t>,</a:t>
            </a:r>
          </a:p>
          <a:p>
            <a:r>
              <a:rPr lang="en-US" dirty="0" smtClean="0"/>
              <a:t>CEOS open </a:t>
            </a:r>
            <a:r>
              <a:rPr lang="en-US" dirty="0" err="1" smtClean="0"/>
              <a:t>datacube</a:t>
            </a:r>
            <a:r>
              <a:rPr lang="en-US" dirty="0" smtClean="0"/>
              <a:t> </a:t>
            </a:r>
            <a:r>
              <a:rPr lang="en-US" dirty="0"/>
              <a:t>activities, </a:t>
            </a:r>
            <a:endParaRPr lang="en-US" dirty="0" smtClean="0"/>
          </a:p>
          <a:p>
            <a:r>
              <a:rPr lang="en-US" dirty="0" smtClean="0"/>
              <a:t>Future Data Architectures (FDA) and related Pilots</a:t>
            </a:r>
          </a:p>
          <a:p>
            <a:r>
              <a:rPr lang="en-US" dirty="0" smtClean="0"/>
              <a:t>CEOS </a:t>
            </a:r>
            <a:r>
              <a:rPr lang="en-US" dirty="0"/>
              <a:t>support to GFOI and </a:t>
            </a:r>
            <a:r>
              <a:rPr lang="en-US" dirty="0" smtClean="0"/>
              <a:t>GEOGLAM and SDCG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Together </a:t>
            </a:r>
            <a:r>
              <a:rPr lang="en-US" dirty="0"/>
              <a:t>with NOAA as incoming SIT Chair, to address an aspect of internal </a:t>
            </a:r>
            <a:r>
              <a:rPr lang="en-US" dirty="0" smtClean="0"/>
              <a:t>process: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Longer-term </a:t>
            </a:r>
            <a:r>
              <a:rPr lang="en-US" dirty="0"/>
              <a:t>issue in the sustainability and implementation </a:t>
            </a:r>
            <a:r>
              <a:rPr lang="en-US" dirty="0" smtClean="0"/>
              <a:t>of ad-hoc teams and initiatives for </a:t>
            </a:r>
            <a:r>
              <a:rPr lang="en-US" dirty="0"/>
              <a:t>integration in standing entities of CEOS such as the Working Groups and Virtual </a:t>
            </a:r>
            <a:r>
              <a:rPr lang="en-US" dirty="0" smtClean="0"/>
              <a:t>Constellations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Rationalization of on-going activities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52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905000"/>
            <a:ext cx="80772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Specific Chair Initiative #1: Laying the foundation for an international CO2 and GHG emission monitoring system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US" sz="2400" b="1" dirty="0" smtClean="0"/>
              <a:t>Specific Chair Initiative #2: Bring </a:t>
            </a:r>
            <a:r>
              <a:rPr lang="en-US" sz="2400" b="1" dirty="0"/>
              <a:t>the benefits of Future Data Architectures to the present  - identify new targets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CEOS Chair 2018  </a:t>
            </a:r>
            <a:r>
              <a:rPr lang="en-GB" dirty="0" err="1" smtClean="0"/>
              <a:t>priorites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8824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1500" y="1600200"/>
            <a:ext cx="79248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Specific </a:t>
            </a:r>
            <a:r>
              <a:rPr lang="en-US" sz="3200" b="1" dirty="0"/>
              <a:t>Chair Initiative #1: Laying the foundation for an international CO2 and GHG </a:t>
            </a:r>
            <a:r>
              <a:rPr lang="en-US" sz="3200" b="1" dirty="0" smtClean="0"/>
              <a:t>monitoring </a:t>
            </a:r>
            <a:r>
              <a:rPr lang="en-US" sz="3200" b="1" dirty="0"/>
              <a:t>system</a:t>
            </a:r>
            <a:endParaRPr lang="en-GB" sz="3200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sz="2900" dirty="0" smtClean="0"/>
              <a:t>Three </a:t>
            </a:r>
            <a:r>
              <a:rPr lang="en-US" sz="2900" dirty="0"/>
              <a:t>specific activities are foreseen for advancing this effort in </a:t>
            </a:r>
            <a:r>
              <a:rPr lang="en-US" sz="2900" dirty="0" smtClean="0"/>
              <a:t>2017-2018:</a:t>
            </a:r>
          </a:p>
          <a:p>
            <a:r>
              <a:rPr lang="en-US" sz="2900" dirty="0" smtClean="0"/>
              <a:t>Facilitate </a:t>
            </a:r>
            <a:r>
              <a:rPr lang="en-US" sz="2900" dirty="0"/>
              <a:t>the </a:t>
            </a:r>
            <a:r>
              <a:rPr lang="en-US" sz="2900" dirty="0" smtClean="0"/>
              <a:t>completion and follow-on activities </a:t>
            </a:r>
            <a:r>
              <a:rPr lang="en-US" sz="2900" dirty="0"/>
              <a:t>of the AC-VC whitepaper on defining an optimum constellation for CO2 and GHG </a:t>
            </a:r>
            <a:r>
              <a:rPr lang="en-US" sz="2900" dirty="0" smtClean="0"/>
              <a:t>monitoring, </a:t>
            </a:r>
            <a:r>
              <a:rPr lang="en-US" sz="2900" dirty="0"/>
              <a:t>including the joint competences of CEOS and CGMS, and in the general framework of the continued implementation of the CEOS Carbon Strategy</a:t>
            </a:r>
            <a:endParaRPr lang="en-GB" sz="2900" dirty="0"/>
          </a:p>
          <a:p>
            <a:pPr lvl="0"/>
            <a:r>
              <a:rPr lang="en-US" sz="2900" dirty="0"/>
              <a:t>Place the space segment in the broader context of a fully sustained system for CO2 </a:t>
            </a:r>
            <a:r>
              <a:rPr lang="en-US" sz="2900" dirty="0" smtClean="0"/>
              <a:t>monitoring</a:t>
            </a:r>
            <a:r>
              <a:rPr lang="en-US" sz="2900" dirty="0"/>
              <a:t>. Individual CEOS Agencies have counterparts in their individual countries/regions who have responsibility for Inventories, the required </a:t>
            </a:r>
            <a:r>
              <a:rPr lang="en-US" sz="2900" dirty="0" smtClean="0"/>
              <a:t>modelling, </a:t>
            </a:r>
            <a:r>
              <a:rPr lang="en-US" sz="2900" dirty="0"/>
              <a:t>in-situ infrastructure </a:t>
            </a:r>
            <a:r>
              <a:rPr lang="en-US" sz="2900" dirty="0" smtClean="0"/>
              <a:t>and </a:t>
            </a:r>
            <a:r>
              <a:rPr lang="en-US" sz="2900" dirty="0"/>
              <a:t>the ground segment elements</a:t>
            </a:r>
            <a:r>
              <a:rPr lang="en-US" sz="2900" dirty="0" smtClean="0"/>
              <a:t>.</a:t>
            </a:r>
          </a:p>
          <a:p>
            <a:r>
              <a:rPr lang="en-US" sz="2900" dirty="0"/>
              <a:t>Advance the relationship with </a:t>
            </a:r>
            <a:r>
              <a:rPr lang="en-US" sz="2900" dirty="0" smtClean="0"/>
              <a:t>CGMS </a:t>
            </a:r>
            <a:r>
              <a:rPr lang="en-US" sz="2900" dirty="0"/>
              <a:t>for an operationally implemented and sustained observation capability. Consider establishing a formal working relationship between CEOS and CGMS as with the successful ongoing relationship on Systematic Observations of ECVs in support of UNFCCC</a:t>
            </a:r>
            <a:r>
              <a:rPr lang="en-US" sz="2900" dirty="0" smtClean="0"/>
              <a:t>.</a:t>
            </a:r>
            <a:endParaRPr lang="en-GB" sz="29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CEOS </a:t>
            </a:r>
            <a:r>
              <a:rPr lang="en-GB" dirty="0"/>
              <a:t>Chair 2018  </a:t>
            </a:r>
            <a:r>
              <a:rPr lang="en-GB" dirty="0" smtClean="0"/>
              <a:t>priority 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3577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458200" cy="434340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 smtClean="0"/>
              <a:t>On “placing </a:t>
            </a:r>
            <a:r>
              <a:rPr lang="en-US" sz="2200" dirty="0"/>
              <a:t>the space segment in the broader context of a fully sustained system for CO2 </a:t>
            </a:r>
            <a:r>
              <a:rPr lang="en-US" sz="2200" dirty="0" smtClean="0"/>
              <a:t>monitoring”</a:t>
            </a:r>
          </a:p>
          <a:p>
            <a:pPr marL="0" lvl="0" indent="0">
              <a:buNone/>
            </a:pPr>
            <a:endParaRPr lang="en-US" sz="2200" dirty="0"/>
          </a:p>
          <a:p>
            <a:pPr marL="0" lvl="0" indent="0">
              <a:buNone/>
            </a:pPr>
            <a:r>
              <a:rPr lang="en-US" sz="2200" dirty="0" smtClean="0"/>
              <a:t>The EC proposes to </a:t>
            </a:r>
            <a:r>
              <a:rPr lang="en-US" sz="2200" dirty="0" err="1" smtClean="0"/>
              <a:t>organise</a:t>
            </a:r>
            <a:r>
              <a:rPr lang="en-US" sz="2200" dirty="0" smtClean="0"/>
              <a:t> a dedicated discussion workshop:</a:t>
            </a:r>
          </a:p>
          <a:p>
            <a:pPr lvl="0"/>
            <a:r>
              <a:rPr lang="en-US" sz="2200" dirty="0" smtClean="0"/>
              <a:t>Bringing </a:t>
            </a:r>
            <a:r>
              <a:rPr lang="en-US" sz="2200" dirty="0"/>
              <a:t>together these different stakeholders to define best </a:t>
            </a:r>
            <a:r>
              <a:rPr lang="en-US" sz="2200" dirty="0" smtClean="0"/>
              <a:t>practices and synergies</a:t>
            </a:r>
          </a:p>
          <a:p>
            <a:pPr lvl="0"/>
            <a:r>
              <a:rPr lang="en-US" sz="2200" dirty="0" smtClean="0"/>
              <a:t>Exploring possibilities </a:t>
            </a:r>
            <a:r>
              <a:rPr lang="en-US" sz="2200" dirty="0"/>
              <a:t>for common approaches to some of the system development. </a:t>
            </a:r>
            <a:endParaRPr lang="en-US" sz="2200" dirty="0" smtClean="0"/>
          </a:p>
          <a:p>
            <a:pPr lvl="0"/>
            <a:r>
              <a:rPr lang="en-US" sz="2200" dirty="0" smtClean="0"/>
              <a:t>This </a:t>
            </a:r>
            <a:r>
              <a:rPr lang="en-US" sz="2200" dirty="0"/>
              <a:t>would also require the strong engagement of CGMS as well as CEOS Associate members such as the </a:t>
            </a:r>
            <a:r>
              <a:rPr lang="en-US" sz="2200" dirty="0" smtClean="0"/>
              <a:t>WMO.</a:t>
            </a:r>
          </a:p>
          <a:p>
            <a:pPr lvl="0"/>
            <a:endParaRPr lang="en-US" sz="2200" dirty="0" smtClean="0"/>
          </a:p>
          <a:p>
            <a:pPr marL="0" lvl="0" indent="0">
              <a:buNone/>
            </a:pPr>
            <a:r>
              <a:rPr lang="en-US" sz="2200" dirty="0" smtClean="0"/>
              <a:t>June 2018 period. Probably somewhere in Northern Italy </a:t>
            </a:r>
            <a:r>
              <a:rPr lang="is-IS" sz="2200" dirty="0" smtClean="0"/>
              <a:t>…</a:t>
            </a:r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Chair priority A workshop in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972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Conclude the initial study </a:t>
            </a:r>
            <a:r>
              <a:rPr lang="en-US" dirty="0"/>
              <a:t>of </a:t>
            </a:r>
            <a:r>
              <a:rPr lang="en-US" dirty="0" smtClean="0"/>
              <a:t>Future Data </a:t>
            </a:r>
            <a:r>
              <a:rPr lang="en-US" dirty="0"/>
              <a:t>access and analysis </a:t>
            </a:r>
            <a:r>
              <a:rPr lang="en-US" dirty="0" smtClean="0"/>
              <a:t>Architectures (FDA) with recommendations for a "Generation 2020" of operational systems and their global interoperability. </a:t>
            </a:r>
            <a:r>
              <a:rPr lang="en-US" dirty="0" smtClean="0">
                <a:solidFill>
                  <a:srgbClr val="002060"/>
                </a:solidFill>
              </a:rPr>
              <a:t>Consider follow-on within WIGISS</a:t>
            </a:r>
          </a:p>
          <a:p>
            <a:r>
              <a:rPr lang="en-US" dirty="0" smtClean="0"/>
              <a:t>Introduce the new Copernicus DIAS as an enabling element for operational implementation of services, CEOS pilot projects and other </a:t>
            </a:r>
            <a:r>
              <a:rPr lang="en-US" i="1" dirty="0" smtClean="0"/>
              <a:t>Small-scale demonstrators </a:t>
            </a:r>
          </a:p>
          <a:p>
            <a:r>
              <a:rPr lang="en-US" dirty="0" smtClean="0"/>
              <a:t>Continue </a:t>
            </a:r>
            <a:r>
              <a:rPr lang="en-US" dirty="0"/>
              <a:t>to support and expand the efforts related to exploitation environments based on ARD</a:t>
            </a:r>
          </a:p>
          <a:p>
            <a:pPr lvl="1"/>
            <a:r>
              <a:rPr lang="en-US" dirty="0"/>
              <a:t>CEOS Open Data Cube and links to non EO domains</a:t>
            </a:r>
          </a:p>
          <a:p>
            <a:pPr lvl="1"/>
            <a:r>
              <a:rPr lang="en-US" dirty="0"/>
              <a:t>Earth System Data Cube </a:t>
            </a:r>
            <a:r>
              <a:rPr lang="en-US" dirty="0" smtClean="0"/>
              <a:t>methodologies</a:t>
            </a:r>
          </a:p>
          <a:p>
            <a:r>
              <a:rPr lang="en-US" dirty="0" smtClean="0"/>
              <a:t>Expand work on the user classification and user needs inventory</a:t>
            </a:r>
          </a:p>
          <a:p>
            <a:r>
              <a:rPr lang="en-US" dirty="0" smtClean="0"/>
              <a:t>Instantiate </a:t>
            </a:r>
            <a:r>
              <a:rPr lang="en-US" dirty="0"/>
              <a:t>a new effort to define FDA for the post 2025 timeframe, including </a:t>
            </a:r>
            <a:r>
              <a:rPr lang="en-US" dirty="0" smtClean="0"/>
              <a:t>e.g</a:t>
            </a:r>
            <a:r>
              <a:rPr lang="en-US" dirty="0"/>
              <a:t>. near real time </a:t>
            </a:r>
            <a:r>
              <a:rPr lang="en-US" dirty="0" smtClean="0"/>
              <a:t>aspects</a:t>
            </a:r>
            <a:r>
              <a:rPr lang="en-US" dirty="0"/>
              <a:t> </a:t>
            </a:r>
            <a:r>
              <a:rPr lang="en-US" dirty="0" smtClean="0"/>
              <a:t>and related technology gaps</a:t>
            </a:r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CEOS Chair 2018  </a:t>
            </a:r>
            <a:r>
              <a:rPr lang="en-GB" dirty="0" smtClean="0"/>
              <a:t>priority B – Data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772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The European Commission proposes to </a:t>
            </a:r>
            <a:r>
              <a:rPr lang="en-US" sz="2400" dirty="0" err="1" smtClean="0"/>
              <a:t>organise</a:t>
            </a:r>
            <a:r>
              <a:rPr lang="en-US" sz="2400" dirty="0" smtClean="0"/>
              <a:t> dedicated workshops (possible topics):</a:t>
            </a:r>
            <a:endParaRPr lang="en-US" dirty="0" smtClean="0"/>
          </a:p>
          <a:p>
            <a:pPr lvl="0"/>
            <a:r>
              <a:rPr lang="en-US" sz="2400" dirty="0" smtClean="0"/>
              <a:t>Access to Copernicus data and information,</a:t>
            </a:r>
            <a:r>
              <a:rPr lang="en-US" sz="2400" dirty="0" smtClean="0">
                <a:solidFill>
                  <a:srgbClr val="002060"/>
                </a:solidFill>
              </a:rPr>
              <a:t> and additional data, </a:t>
            </a:r>
            <a:r>
              <a:rPr lang="en-US" sz="2400" dirty="0" smtClean="0"/>
              <a:t>in a flexible tool environment for data exploitation – introducing Copernicus DIAS for CEOS</a:t>
            </a:r>
          </a:p>
          <a:p>
            <a:pPr lvl="0"/>
            <a:r>
              <a:rPr lang="en-US" sz="2400" dirty="0" smtClean="0"/>
              <a:t>Consolidation and </a:t>
            </a:r>
            <a:r>
              <a:rPr lang="en-US" sz="2400" dirty="0" err="1" smtClean="0"/>
              <a:t>prioritisation</a:t>
            </a:r>
            <a:r>
              <a:rPr lang="en-US" sz="2400" dirty="0" smtClean="0"/>
              <a:t> of user needs – proposing a shortlist for a CEOS coordinated response</a:t>
            </a:r>
          </a:p>
          <a:p>
            <a:pPr lvl="0"/>
            <a:r>
              <a:rPr lang="en-US" sz="2400" dirty="0" smtClean="0"/>
              <a:t>Land observation and data to support the CEOS Carbon Observation from space</a:t>
            </a:r>
          </a:p>
          <a:p>
            <a:pPr lvl="0"/>
            <a:r>
              <a:rPr lang="en-US" sz="2400" dirty="0" smtClean="0"/>
              <a:t>Innovative integration of SAR data/products in CEOS; </a:t>
            </a:r>
            <a:r>
              <a:rPr lang="en-US" sz="2400" dirty="0" smtClean="0">
                <a:solidFill>
                  <a:srgbClr val="002060"/>
                </a:solidFill>
              </a:rPr>
              <a:t>exploiting the full potential of interferometry</a:t>
            </a:r>
          </a:p>
          <a:p>
            <a:pPr lvl="0"/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Chair priority B workshop in 2018</a:t>
            </a:r>
          </a:p>
          <a:p>
            <a:pPr marL="0" indent="0">
              <a:buNone/>
            </a:pPr>
            <a:r>
              <a:rPr lang="fr-BE" dirty="0" smtClean="0"/>
              <a:t>Data </a:t>
            </a:r>
            <a:r>
              <a:rPr lang="fr-BE" dirty="0" err="1" smtClean="0"/>
              <a:t>related</a:t>
            </a:r>
            <a:r>
              <a:rPr lang="fr-BE" dirty="0" smtClean="0"/>
              <a:t> workshop </a:t>
            </a:r>
            <a:r>
              <a:rPr lang="fr-BE" dirty="0" err="1" smtClean="0"/>
              <a:t>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0076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10049</TotalTime>
  <Words>964</Words>
  <Application>Microsoft Macintosh PowerPoint</Application>
  <PresentationFormat>On-screen Show (4:3)</PresentationFormat>
  <Paragraphs>107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Bold</vt:lpstr>
      <vt:lpstr>Avenir Roman</vt:lpstr>
      <vt:lpstr>Calibri</vt:lpstr>
      <vt:lpstr>Courier New</vt:lpstr>
      <vt:lpstr>Droid Serif</vt:lpstr>
      <vt:lpstr>Helvetica</vt:lpstr>
      <vt:lpstr>ＭＳ Ｐゴシック</vt:lpstr>
      <vt:lpstr>Proxima Nova Regular</vt:lpstr>
      <vt:lpstr>Wingdings</vt:lpstr>
      <vt:lpstr>Arial</vt:lpstr>
      <vt:lpstr>Default</vt:lpstr>
      <vt:lpstr>CEOS Chair 2018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Team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</dc:title>
  <dc:creator>Brian R. Williams</dc:creator>
  <cp:lastModifiedBy>Microsoft Office User</cp:lastModifiedBy>
  <cp:revision>156</cp:revision>
  <dcterms:modified xsi:type="dcterms:W3CDTF">2017-10-20T16:07:22Z</dcterms:modified>
</cp:coreProperties>
</file>