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60" r:id="rId4"/>
    <p:sldId id="269" r:id="rId5"/>
    <p:sldId id="273" r:id="rId6"/>
    <p:sldId id="272" r:id="rId7"/>
    <p:sldId id="270" r:id="rId8"/>
    <p:sldId id="267" r:id="rId9"/>
    <p:sldId id="266" r:id="rId10"/>
    <p:sldId id="262" r:id="rId11"/>
    <p:sldId id="263" r:id="rId12"/>
    <p:sldId id="264" r:id="rId13"/>
    <p:sldId id="265" r:id="rId14"/>
    <p:sldId id="271" r:id="rId1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2096" autoAdjust="0"/>
  </p:normalViewPr>
  <p:slideViewPr>
    <p:cSldViewPr snapToGrid="0" snapToObjects="1" showGuides="1">
      <p:cViewPr varScale="1">
        <p:scale>
          <a:sx n="120" d="100"/>
          <a:sy n="120" d="100"/>
        </p:scale>
        <p:origin x="298" y="7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8B4ED7-27E9-4839-A789-4390CDC77B04}" type="doc">
      <dgm:prSet loTypeId="urn:microsoft.com/office/officeart/2005/8/layout/cycle1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BADEB07-3ACC-4C7B-87D2-696AD430D170}">
      <dgm:prSet phldrT="[Text]" custT="1"/>
      <dgm:spPr>
        <a:xfrm>
          <a:off x="1292051" y="3500916"/>
          <a:ext cx="2051372" cy="2051372"/>
        </a:xfrm>
      </dgm:spPr>
      <dgm:t>
        <a:bodyPr/>
        <a:lstStyle/>
        <a:p>
          <a:r>
            <a:rPr lang="en-US" sz="1600" b="1" dirty="0" smtClean="0">
              <a:latin typeface="+mn-lt"/>
              <a:ea typeface="+mn-ea"/>
              <a:cs typeface="+mn-cs"/>
            </a:rPr>
            <a:t>Action Plan &amp; Creation of conditions to deliver CDRs</a:t>
          </a:r>
          <a:endParaRPr lang="en-GB" sz="1600" b="1" dirty="0">
            <a:latin typeface="+mn-lt"/>
          </a:endParaRPr>
        </a:p>
      </dgm:t>
    </dgm:pt>
    <dgm:pt modelId="{C3F519E1-27B9-4E2E-8AFA-31B7A90F156D}" type="parTrans" cxnId="{81F3A440-F74B-451A-9AF0-D24375F01BA2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67277847-D183-4C72-8669-088FE0CDABDD}" type="sibTrans" cxnId="{81F3A440-F74B-451A-9AF0-D24375F01BA2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03BE2AD4-11C1-4E66-AE59-F4460694C307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600" b="1" dirty="0" smtClean="0">
              <a:latin typeface="+mn-lt"/>
              <a:ea typeface="+mn-ea"/>
              <a:cs typeface="+mn-cs"/>
            </a:rPr>
            <a:t>ECV Inventory</a:t>
          </a:r>
        </a:p>
      </dgm:t>
    </dgm:pt>
    <dgm:pt modelId="{D6336165-7A25-4982-BB1B-F65BCD41E1BB}" type="parTrans" cxnId="{49236643-10C3-4348-8113-359E00F6D316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D7966891-267D-441C-A23A-F2844423AB82}" type="sibTrans" cxnId="{49236643-10C3-4348-8113-359E00F6D316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9CEF80D4-A7C0-43EB-B1B0-E24049432EF6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600" b="1" dirty="0" smtClean="0">
              <a:latin typeface="+mn-lt"/>
              <a:ea typeface="+mn-ea"/>
              <a:cs typeface="+mn-cs"/>
            </a:rPr>
            <a:t>Gap Analysis &amp; Recommendations</a:t>
          </a:r>
        </a:p>
      </dgm:t>
    </dgm:pt>
    <dgm:pt modelId="{67964CEE-BAEC-40E8-8A62-A41C1D4CCAF4}" type="parTrans" cxnId="{61AE18C8-4A72-416A-AF06-028758019905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D91FAEB6-2667-452F-8960-C4DD43ADB95A}" type="sibTrans" cxnId="{61AE18C8-4A72-416A-AF06-028758019905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F87A3217-3085-43A8-A5B3-D7EC39F99A29}" type="pres">
      <dgm:prSet presAssocID="{1B8B4ED7-27E9-4839-A789-4390CDC77B0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C169BB0-5BC9-4F3E-882B-CDFC8CAC6073}" type="pres">
      <dgm:prSet presAssocID="{8BADEB07-3ACC-4C7B-87D2-696AD430D170}" presName="dummy" presStyleCnt="0"/>
      <dgm:spPr/>
      <dgm:t>
        <a:bodyPr/>
        <a:lstStyle/>
        <a:p>
          <a:endParaRPr lang="en-GB"/>
        </a:p>
      </dgm:t>
    </dgm:pt>
    <dgm:pt modelId="{6A5A7D54-93DF-4825-BBAE-F18086080926}" type="pres">
      <dgm:prSet presAssocID="{8BADEB07-3ACC-4C7B-87D2-696AD430D170}" presName="node" presStyleLbl="revTx" presStyleIdx="0" presStyleCnt="3" custScaleX="185660" custScaleY="66266" custRadScaleRad="129695" custRadScaleInc="-5349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4F1AC640-BDAF-4265-9C03-6E860D5ABA45}" type="pres">
      <dgm:prSet presAssocID="{67277847-D183-4C72-8669-088FE0CDABDD}" presName="sibTrans" presStyleLbl="node1" presStyleIdx="0" presStyleCnt="3" custScaleX="107110" custScaleY="106440" custLinFactNeighborX="8306" custLinFactNeighborY="-2355"/>
      <dgm:spPr/>
      <dgm:t>
        <a:bodyPr/>
        <a:lstStyle/>
        <a:p>
          <a:endParaRPr lang="en-GB"/>
        </a:p>
      </dgm:t>
    </dgm:pt>
    <dgm:pt modelId="{BC1921F6-84E5-413C-9482-666D01A1E1F1}" type="pres">
      <dgm:prSet presAssocID="{03BE2AD4-11C1-4E66-AE59-F4460694C307}" presName="dummy" presStyleCnt="0"/>
      <dgm:spPr/>
      <dgm:t>
        <a:bodyPr/>
        <a:lstStyle/>
        <a:p>
          <a:endParaRPr lang="en-GB"/>
        </a:p>
      </dgm:t>
    </dgm:pt>
    <dgm:pt modelId="{9C1ED992-A0C4-4776-A5A6-1EB60CEC4C55}" type="pres">
      <dgm:prSet presAssocID="{03BE2AD4-11C1-4E66-AE59-F4460694C307}" presName="node" presStyleLbl="revTx" presStyleIdx="1" presStyleCnt="3" custScaleX="139008" custScaleY="46380" custRadScaleRad="126429" custRadScaleInc="-12996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3DB80F0-C87D-4EAD-8571-3526192F68F2}" type="pres">
      <dgm:prSet presAssocID="{D7966891-267D-441C-A23A-F2844423AB82}" presName="sibTrans" presStyleLbl="node1" presStyleIdx="1" presStyleCnt="3" custLinFactNeighborX="-1200" custLinFactNeighborY="10786"/>
      <dgm:spPr/>
      <dgm:t>
        <a:bodyPr/>
        <a:lstStyle/>
        <a:p>
          <a:endParaRPr lang="en-GB"/>
        </a:p>
      </dgm:t>
    </dgm:pt>
    <dgm:pt modelId="{F544D3CF-00A0-4DBE-BFD2-295A845644CD}" type="pres">
      <dgm:prSet presAssocID="{9CEF80D4-A7C0-43EB-B1B0-E24049432EF6}" presName="dummy" presStyleCnt="0"/>
      <dgm:spPr/>
      <dgm:t>
        <a:bodyPr/>
        <a:lstStyle/>
        <a:p>
          <a:endParaRPr lang="en-GB"/>
        </a:p>
      </dgm:t>
    </dgm:pt>
    <dgm:pt modelId="{1C6351DA-5995-4C4B-8635-4AF24C0F7FEF}" type="pres">
      <dgm:prSet presAssocID="{9CEF80D4-A7C0-43EB-B1B0-E24049432EF6}" presName="node" presStyleLbl="revTx" presStyleIdx="2" presStyleCnt="3" custScaleX="181645" custScaleY="58118" custRadScaleRad="88614" custRadScaleInc="-11717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82D81E8-124D-4DCD-9C24-545486E34456}" type="pres">
      <dgm:prSet presAssocID="{D91FAEB6-2667-452F-8960-C4DD43ADB95A}" presName="sibTrans" presStyleLbl="node1" presStyleIdx="2" presStyleCnt="3" custLinFactNeighborX="-80" custLinFactNeighborY="315"/>
      <dgm:spPr/>
      <dgm:t>
        <a:bodyPr/>
        <a:lstStyle/>
        <a:p>
          <a:endParaRPr lang="en-GB"/>
        </a:p>
      </dgm:t>
    </dgm:pt>
  </dgm:ptLst>
  <dgm:cxnLst>
    <dgm:cxn modelId="{87B07055-CAF1-481F-8BBF-9089AD9B0BDE}" type="presOf" srcId="{8BADEB07-3ACC-4C7B-87D2-696AD430D170}" destId="{6A5A7D54-93DF-4825-BBAE-F18086080926}" srcOrd="0" destOrd="0" presId="urn:microsoft.com/office/officeart/2005/8/layout/cycle1"/>
    <dgm:cxn modelId="{216A6C3A-7D09-4F2C-9FE1-F3CCAE82804C}" type="presOf" srcId="{D7966891-267D-441C-A23A-F2844423AB82}" destId="{23DB80F0-C87D-4EAD-8571-3526192F68F2}" srcOrd="0" destOrd="0" presId="urn:microsoft.com/office/officeart/2005/8/layout/cycle1"/>
    <dgm:cxn modelId="{4C235FA1-2A1C-49A9-ACCC-B6ED0F45E85E}" type="presOf" srcId="{D91FAEB6-2667-452F-8960-C4DD43ADB95A}" destId="{982D81E8-124D-4DCD-9C24-545486E34456}" srcOrd="0" destOrd="0" presId="urn:microsoft.com/office/officeart/2005/8/layout/cycle1"/>
    <dgm:cxn modelId="{3D136EDE-82A0-4713-B2D6-9E88884AC007}" type="presOf" srcId="{9CEF80D4-A7C0-43EB-B1B0-E24049432EF6}" destId="{1C6351DA-5995-4C4B-8635-4AF24C0F7FEF}" srcOrd="0" destOrd="0" presId="urn:microsoft.com/office/officeart/2005/8/layout/cycle1"/>
    <dgm:cxn modelId="{7070315D-7E6E-490F-A4DB-16C05ACB4427}" type="presOf" srcId="{03BE2AD4-11C1-4E66-AE59-F4460694C307}" destId="{9C1ED992-A0C4-4776-A5A6-1EB60CEC4C55}" srcOrd="0" destOrd="0" presId="urn:microsoft.com/office/officeart/2005/8/layout/cycle1"/>
    <dgm:cxn modelId="{81F3A440-F74B-451A-9AF0-D24375F01BA2}" srcId="{1B8B4ED7-27E9-4839-A789-4390CDC77B04}" destId="{8BADEB07-3ACC-4C7B-87D2-696AD430D170}" srcOrd="0" destOrd="0" parTransId="{C3F519E1-27B9-4E2E-8AFA-31B7A90F156D}" sibTransId="{67277847-D183-4C72-8669-088FE0CDABDD}"/>
    <dgm:cxn modelId="{49236643-10C3-4348-8113-359E00F6D316}" srcId="{1B8B4ED7-27E9-4839-A789-4390CDC77B04}" destId="{03BE2AD4-11C1-4E66-AE59-F4460694C307}" srcOrd="1" destOrd="0" parTransId="{D6336165-7A25-4982-BB1B-F65BCD41E1BB}" sibTransId="{D7966891-267D-441C-A23A-F2844423AB82}"/>
    <dgm:cxn modelId="{61AE18C8-4A72-416A-AF06-028758019905}" srcId="{1B8B4ED7-27E9-4839-A789-4390CDC77B04}" destId="{9CEF80D4-A7C0-43EB-B1B0-E24049432EF6}" srcOrd="2" destOrd="0" parTransId="{67964CEE-BAEC-40E8-8A62-A41C1D4CCAF4}" sibTransId="{D91FAEB6-2667-452F-8960-C4DD43ADB95A}"/>
    <dgm:cxn modelId="{152E5D49-5A11-4F14-AD76-DDB3E5890763}" type="presOf" srcId="{67277847-D183-4C72-8669-088FE0CDABDD}" destId="{4F1AC640-BDAF-4265-9C03-6E860D5ABA45}" srcOrd="0" destOrd="0" presId="urn:microsoft.com/office/officeart/2005/8/layout/cycle1"/>
    <dgm:cxn modelId="{583627D5-FA0B-4191-A855-9CCF18DC16D6}" type="presOf" srcId="{1B8B4ED7-27E9-4839-A789-4390CDC77B04}" destId="{F87A3217-3085-43A8-A5B3-D7EC39F99A29}" srcOrd="0" destOrd="0" presId="urn:microsoft.com/office/officeart/2005/8/layout/cycle1"/>
    <dgm:cxn modelId="{6DA188C7-C42D-444E-834D-1FD8C79F0B0C}" type="presParOf" srcId="{F87A3217-3085-43A8-A5B3-D7EC39F99A29}" destId="{8C169BB0-5BC9-4F3E-882B-CDFC8CAC6073}" srcOrd="0" destOrd="0" presId="urn:microsoft.com/office/officeart/2005/8/layout/cycle1"/>
    <dgm:cxn modelId="{3854A836-EA18-4D9A-A4D9-E3683A607BAD}" type="presParOf" srcId="{F87A3217-3085-43A8-A5B3-D7EC39F99A29}" destId="{6A5A7D54-93DF-4825-BBAE-F18086080926}" srcOrd="1" destOrd="0" presId="urn:microsoft.com/office/officeart/2005/8/layout/cycle1"/>
    <dgm:cxn modelId="{48E5F09E-510B-41A3-B812-6D1971C7417A}" type="presParOf" srcId="{F87A3217-3085-43A8-A5B3-D7EC39F99A29}" destId="{4F1AC640-BDAF-4265-9C03-6E860D5ABA45}" srcOrd="2" destOrd="0" presId="urn:microsoft.com/office/officeart/2005/8/layout/cycle1"/>
    <dgm:cxn modelId="{E91BD6B6-2F8E-4C5E-8027-59F977B7D31A}" type="presParOf" srcId="{F87A3217-3085-43A8-A5B3-D7EC39F99A29}" destId="{BC1921F6-84E5-413C-9482-666D01A1E1F1}" srcOrd="3" destOrd="0" presId="urn:microsoft.com/office/officeart/2005/8/layout/cycle1"/>
    <dgm:cxn modelId="{012F43FC-3B31-4C39-AE8C-CE8BD6AFA7A3}" type="presParOf" srcId="{F87A3217-3085-43A8-A5B3-D7EC39F99A29}" destId="{9C1ED992-A0C4-4776-A5A6-1EB60CEC4C55}" srcOrd="4" destOrd="0" presId="urn:microsoft.com/office/officeart/2005/8/layout/cycle1"/>
    <dgm:cxn modelId="{A27FD9B2-7605-4CA4-B6EF-96A9FF784FD6}" type="presParOf" srcId="{F87A3217-3085-43A8-A5B3-D7EC39F99A29}" destId="{23DB80F0-C87D-4EAD-8571-3526192F68F2}" srcOrd="5" destOrd="0" presId="urn:microsoft.com/office/officeart/2005/8/layout/cycle1"/>
    <dgm:cxn modelId="{2F8EAD13-F667-4908-9392-9312B7CC09EC}" type="presParOf" srcId="{F87A3217-3085-43A8-A5B3-D7EC39F99A29}" destId="{F544D3CF-00A0-4DBE-BFD2-295A845644CD}" srcOrd="6" destOrd="0" presId="urn:microsoft.com/office/officeart/2005/8/layout/cycle1"/>
    <dgm:cxn modelId="{E19A7BAD-E0B5-43A8-811C-38399D3060FF}" type="presParOf" srcId="{F87A3217-3085-43A8-A5B3-D7EC39F99A29}" destId="{1C6351DA-5995-4C4B-8635-4AF24C0F7FEF}" srcOrd="7" destOrd="0" presId="urn:microsoft.com/office/officeart/2005/8/layout/cycle1"/>
    <dgm:cxn modelId="{DA516DB8-8AD6-4E70-A80B-9830D766A4CD}" type="presParOf" srcId="{F87A3217-3085-43A8-A5B3-D7EC39F99A29}" destId="{982D81E8-124D-4DCD-9C24-545486E34456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07256F-CE19-B045-966B-849EA7F16953}" type="datetimeFigureOut">
              <a:rPr lang="en-US" smtClean="0"/>
              <a:t>10/15/2018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211BCD-6F5B-C84D-8005-0C8CF2D2BA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541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11BCD-6F5B-C84D-8005-0C8CF2D2BA5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44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216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11BCD-6F5B-C84D-8005-0C8CF2D2BA5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776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/>
          <a:srcRect r="70665"/>
          <a:stretch/>
        </p:blipFill>
        <p:spPr>
          <a:xfrm>
            <a:off x="579057" y="693"/>
            <a:ext cx="2011743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r="70665"/>
          <a:stretch/>
        </p:blipFill>
        <p:spPr>
          <a:xfrm>
            <a:off x="0" y="0"/>
            <a:ext cx="2011743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99716" y="0"/>
            <a:ext cx="6858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009" y="1601258"/>
            <a:ext cx="6060191" cy="845932"/>
          </a:xfrm>
          <a:ln>
            <a:noFill/>
          </a:ln>
        </p:spPr>
        <p:txBody>
          <a:bodyPr>
            <a:noAutofit/>
          </a:bodyPr>
          <a:lstStyle>
            <a:lvl1pPr algn="l">
              <a:defRPr sz="36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009" y="2729257"/>
            <a:ext cx="5634665" cy="1859222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lang="en-AU" sz="1400" dirty="0">
                <a:solidFill>
                  <a:srgbClr val="FFFFFF"/>
                </a:solidFill>
                <a:ea typeface="Arial Bold"/>
                <a:cs typeface="Arial Bold"/>
                <a:sym typeface="Arial Bol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endParaRPr lang="en-AU"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6918AAF-CE24-3542-9ED6-E4EE86624496}" type="datetimeFigureOut">
              <a:rPr lang="en-US" smtClean="0"/>
              <a:pPr/>
              <a:t>10/15/2018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13" name="ceos_logo.png"/>
          <p:cNvPicPr/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493009" y="23478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Shape 10"/>
          <p:cNvSpPr txBox="1">
            <a:spLocks/>
          </p:cNvSpPr>
          <p:nvPr userDrawn="1"/>
        </p:nvSpPr>
        <p:spPr>
          <a:xfrm>
            <a:off x="493009" y="126401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70899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8AAF-CE24-3542-9ED6-E4EE86624496}" type="datetimeFigureOut">
              <a:rPr lang="en-US" smtClean="0"/>
              <a:t>10/15/2018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7F34-962E-5C46-A517-BC8DD47DC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656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8AAF-CE24-3542-9ED6-E4EE86624496}" type="datetimeFigureOut">
              <a:rPr lang="en-US" smtClean="0"/>
              <a:t>10/15/2018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7F34-962E-5C46-A517-BC8DD47DC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26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4972050"/>
            <a:ext cx="304800" cy="140464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825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685800"/>
            <a:fld id="{86CB4B4D-7CA3-9044-876B-883B54F8677D}" type="slidenum">
              <a:rPr lang="en-GB" smtClean="0"/>
              <a:pPr defTabSz="685800"/>
              <a:t>‹#›</a:t>
            </a:fld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200150"/>
            <a:ext cx="8153400" cy="3543300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+mj-lt"/>
                <a:cs typeface="Arial" panose="020B0604020202020204" pitchFamily="34" charset="0"/>
              </a:defRPr>
            </a:lvl1pPr>
            <a:lvl2pPr marL="576695" indent="-233795">
              <a:buFont typeface="Courier New" panose="02070309020205020404" pitchFamily="49" charset="0"/>
              <a:buChar char="o"/>
              <a:defRPr sz="1500">
                <a:latin typeface="+mj-lt"/>
                <a:cs typeface="Arial" panose="020B0604020202020204" pitchFamily="34" charset="0"/>
              </a:defRPr>
            </a:lvl2pPr>
            <a:lvl3pPr marL="891539" indent="-205739">
              <a:buFont typeface="Wingdings" panose="05000000000000000000" pitchFamily="2" charset="2"/>
              <a:buChar char="§"/>
              <a:defRPr sz="1500">
                <a:latin typeface="+mj-lt"/>
                <a:cs typeface="Arial" panose="020B0604020202020204" pitchFamily="34" charset="0"/>
              </a:defRPr>
            </a:lvl3pPr>
            <a:lvl4pPr>
              <a:defRPr sz="1500">
                <a:latin typeface="+mj-lt"/>
                <a:cs typeface="Arial" panose="020B0604020202020204" pitchFamily="34" charset="0"/>
              </a:defRPr>
            </a:lvl4pPr>
            <a:lvl5pPr>
              <a:defRPr sz="15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hape 3"/>
          <p:cNvSpPr/>
          <p:nvPr userDrawn="1"/>
        </p:nvSpPr>
        <p:spPr>
          <a:xfrm>
            <a:off x="76200" y="4972050"/>
            <a:ext cx="2362200" cy="140464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685800">
              <a:defRPr>
                <a:solidFill>
                  <a:srgbClr val="000000"/>
                </a:solidFill>
              </a:defRPr>
            </a:pPr>
            <a:r>
              <a:rPr lang="en-AU" sz="825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TW2018, 13-14 Sept 2018</a:t>
            </a:r>
            <a:endParaRPr sz="825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228600"/>
            <a:ext cx="4953000" cy="400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257175" marR="0" lvl="0" indent="-257175" defTabSz="68580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/>
              <a:t>Title TBA</a:t>
            </a:r>
          </a:p>
        </p:txBody>
      </p:sp>
    </p:spTree>
    <p:extLst>
      <p:ext uri="{BB962C8B-B14F-4D97-AF65-F5344CB8AC3E}">
        <p14:creationId xmlns:p14="http://schemas.microsoft.com/office/powerpoint/2010/main" val="118469601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4972050"/>
            <a:ext cx="304800" cy="140464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825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685800"/>
            <a:fld id="{86CB4B4D-7CA3-9044-876B-883B54F8677D}" type="slidenum">
              <a:rPr lang="en-GB" smtClean="0"/>
              <a:pPr defTabSz="685800"/>
              <a:t>‹#›</a:t>
            </a:fld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200150"/>
            <a:ext cx="8153400" cy="3543300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+mj-lt"/>
                <a:cs typeface="Arial" panose="020B0604020202020204" pitchFamily="34" charset="0"/>
              </a:defRPr>
            </a:lvl1pPr>
            <a:lvl2pPr marL="576695" indent="-233795">
              <a:buFont typeface="Courier New" panose="02070309020205020404" pitchFamily="49" charset="0"/>
              <a:buChar char="o"/>
              <a:defRPr sz="1500">
                <a:latin typeface="+mj-lt"/>
                <a:cs typeface="Arial" panose="020B0604020202020204" pitchFamily="34" charset="0"/>
              </a:defRPr>
            </a:lvl2pPr>
            <a:lvl3pPr marL="891539" indent="-205739">
              <a:buFont typeface="Wingdings" panose="05000000000000000000" pitchFamily="2" charset="2"/>
              <a:buChar char="§"/>
              <a:defRPr sz="1500">
                <a:latin typeface="+mj-lt"/>
                <a:cs typeface="Arial" panose="020B0604020202020204" pitchFamily="34" charset="0"/>
              </a:defRPr>
            </a:lvl3pPr>
            <a:lvl4pPr>
              <a:defRPr sz="1500">
                <a:latin typeface="+mj-lt"/>
                <a:cs typeface="Arial" panose="020B0604020202020204" pitchFamily="34" charset="0"/>
              </a:defRPr>
            </a:lvl4pPr>
            <a:lvl5pPr>
              <a:defRPr sz="15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hape 3"/>
          <p:cNvSpPr/>
          <p:nvPr userDrawn="1"/>
        </p:nvSpPr>
        <p:spPr>
          <a:xfrm>
            <a:off x="76200" y="4972050"/>
            <a:ext cx="2362200" cy="140464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685800">
              <a:defRPr>
                <a:solidFill>
                  <a:srgbClr val="000000"/>
                </a:solidFill>
              </a:defRPr>
            </a:pPr>
            <a:r>
              <a:rPr lang="en-AU" sz="825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TW2018, 13-14 Sept 2018</a:t>
            </a:r>
            <a:endParaRPr sz="825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228600"/>
            <a:ext cx="4953000" cy="400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257175" marR="0" lvl="0" indent="-257175" defTabSz="68580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/>
              <a:t>Title TBA</a:t>
            </a:r>
          </a:p>
        </p:txBody>
      </p:sp>
    </p:spTree>
    <p:extLst>
      <p:ext uri="{BB962C8B-B14F-4D97-AF65-F5344CB8AC3E}">
        <p14:creationId xmlns:p14="http://schemas.microsoft.com/office/powerpoint/2010/main" val="2908161094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4972050"/>
            <a:ext cx="304800" cy="140464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825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685800"/>
            <a:fld id="{86CB4B4D-7CA3-9044-876B-883B54F8677D}" type="slidenum">
              <a:rPr lang="en-GB" smtClean="0"/>
              <a:pPr defTabSz="685800"/>
              <a:t>‹#›</a:t>
            </a:fld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200150"/>
            <a:ext cx="8153400" cy="3543300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+mj-lt"/>
                <a:cs typeface="Arial" panose="020B0604020202020204" pitchFamily="34" charset="0"/>
              </a:defRPr>
            </a:lvl1pPr>
            <a:lvl2pPr marL="576695" indent="-233795">
              <a:buFont typeface="Courier New" panose="02070309020205020404" pitchFamily="49" charset="0"/>
              <a:buChar char="o"/>
              <a:defRPr sz="1500">
                <a:latin typeface="+mj-lt"/>
                <a:cs typeface="Arial" panose="020B0604020202020204" pitchFamily="34" charset="0"/>
              </a:defRPr>
            </a:lvl2pPr>
            <a:lvl3pPr marL="891539" indent="-205739">
              <a:buFont typeface="Wingdings" panose="05000000000000000000" pitchFamily="2" charset="2"/>
              <a:buChar char="§"/>
              <a:defRPr sz="1500">
                <a:latin typeface="+mj-lt"/>
                <a:cs typeface="Arial" panose="020B0604020202020204" pitchFamily="34" charset="0"/>
              </a:defRPr>
            </a:lvl3pPr>
            <a:lvl4pPr>
              <a:defRPr sz="1500">
                <a:latin typeface="+mj-lt"/>
                <a:cs typeface="Arial" panose="020B0604020202020204" pitchFamily="34" charset="0"/>
              </a:defRPr>
            </a:lvl4pPr>
            <a:lvl5pPr>
              <a:defRPr sz="15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hape 3"/>
          <p:cNvSpPr/>
          <p:nvPr userDrawn="1"/>
        </p:nvSpPr>
        <p:spPr>
          <a:xfrm>
            <a:off x="76200" y="4972050"/>
            <a:ext cx="2362200" cy="140464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685800">
              <a:defRPr>
                <a:solidFill>
                  <a:srgbClr val="000000"/>
                </a:solidFill>
              </a:defRPr>
            </a:pPr>
            <a:r>
              <a:rPr lang="en-AU" sz="825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TW2018, 13-14 Sept 2018</a:t>
            </a:r>
            <a:endParaRPr sz="825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228600"/>
            <a:ext cx="4953000" cy="400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257175" marR="0" lvl="0" indent="-257175" defTabSz="68580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/>
              <a:t>Title TBA</a:t>
            </a:r>
          </a:p>
        </p:txBody>
      </p:sp>
    </p:spTree>
    <p:extLst>
      <p:ext uri="{BB962C8B-B14F-4D97-AF65-F5344CB8AC3E}">
        <p14:creationId xmlns:p14="http://schemas.microsoft.com/office/powerpoint/2010/main" val="3053864103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4972050"/>
            <a:ext cx="304800" cy="140464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825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685800"/>
            <a:fld id="{86CB4B4D-7CA3-9044-876B-883B54F8677D}" type="slidenum">
              <a:rPr lang="en-GB" smtClean="0"/>
              <a:pPr defTabSz="685800"/>
              <a:t>‹#›</a:t>
            </a:fld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200150"/>
            <a:ext cx="8153400" cy="3543300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+mj-lt"/>
                <a:cs typeface="Arial" panose="020B0604020202020204" pitchFamily="34" charset="0"/>
              </a:defRPr>
            </a:lvl1pPr>
            <a:lvl2pPr marL="576695" indent="-233795">
              <a:buFont typeface="Courier New" panose="02070309020205020404" pitchFamily="49" charset="0"/>
              <a:buChar char="o"/>
              <a:defRPr sz="1500">
                <a:latin typeface="+mj-lt"/>
                <a:cs typeface="Arial" panose="020B0604020202020204" pitchFamily="34" charset="0"/>
              </a:defRPr>
            </a:lvl2pPr>
            <a:lvl3pPr marL="891539" indent="-205739">
              <a:buFont typeface="Wingdings" panose="05000000000000000000" pitchFamily="2" charset="2"/>
              <a:buChar char="§"/>
              <a:defRPr sz="1500">
                <a:latin typeface="+mj-lt"/>
                <a:cs typeface="Arial" panose="020B0604020202020204" pitchFamily="34" charset="0"/>
              </a:defRPr>
            </a:lvl3pPr>
            <a:lvl4pPr>
              <a:defRPr sz="1500">
                <a:latin typeface="+mj-lt"/>
                <a:cs typeface="Arial" panose="020B0604020202020204" pitchFamily="34" charset="0"/>
              </a:defRPr>
            </a:lvl4pPr>
            <a:lvl5pPr>
              <a:defRPr sz="15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hape 3"/>
          <p:cNvSpPr/>
          <p:nvPr userDrawn="1"/>
        </p:nvSpPr>
        <p:spPr>
          <a:xfrm>
            <a:off x="76200" y="4972050"/>
            <a:ext cx="2362200" cy="140464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685800">
              <a:defRPr>
                <a:solidFill>
                  <a:srgbClr val="000000"/>
                </a:solidFill>
              </a:defRPr>
            </a:pPr>
            <a:r>
              <a:rPr lang="en-AU" sz="825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TW2018, 13-14 Sept 2018</a:t>
            </a:r>
            <a:endParaRPr sz="825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228600"/>
            <a:ext cx="4953000" cy="400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257175" marR="0" lvl="0" indent="-257175" defTabSz="68580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/>
              <a:t>Title TBA</a:t>
            </a:r>
          </a:p>
        </p:txBody>
      </p:sp>
    </p:spTree>
    <p:extLst>
      <p:ext uri="{BB962C8B-B14F-4D97-AF65-F5344CB8AC3E}">
        <p14:creationId xmlns:p14="http://schemas.microsoft.com/office/powerpoint/2010/main" val="4221374705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4972050"/>
            <a:ext cx="304800" cy="140464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825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685800"/>
            <a:fld id="{86CB4B4D-7CA3-9044-876B-883B54F8677D}" type="slidenum">
              <a:rPr lang="en-GB" smtClean="0"/>
              <a:pPr defTabSz="685800"/>
              <a:t>‹#›</a:t>
            </a:fld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200150"/>
            <a:ext cx="8153400" cy="3543300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+mj-lt"/>
                <a:cs typeface="Arial" panose="020B0604020202020204" pitchFamily="34" charset="0"/>
              </a:defRPr>
            </a:lvl1pPr>
            <a:lvl2pPr marL="576695" indent="-233795">
              <a:buFont typeface="Courier New" panose="02070309020205020404" pitchFamily="49" charset="0"/>
              <a:buChar char="o"/>
              <a:defRPr sz="1500">
                <a:latin typeface="+mj-lt"/>
                <a:cs typeface="Arial" panose="020B0604020202020204" pitchFamily="34" charset="0"/>
              </a:defRPr>
            </a:lvl2pPr>
            <a:lvl3pPr marL="891539" indent="-205739">
              <a:buFont typeface="Wingdings" panose="05000000000000000000" pitchFamily="2" charset="2"/>
              <a:buChar char="§"/>
              <a:defRPr sz="1500">
                <a:latin typeface="+mj-lt"/>
                <a:cs typeface="Arial" panose="020B0604020202020204" pitchFamily="34" charset="0"/>
              </a:defRPr>
            </a:lvl3pPr>
            <a:lvl4pPr>
              <a:defRPr sz="1500">
                <a:latin typeface="+mj-lt"/>
                <a:cs typeface="Arial" panose="020B0604020202020204" pitchFamily="34" charset="0"/>
              </a:defRPr>
            </a:lvl4pPr>
            <a:lvl5pPr>
              <a:defRPr sz="15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hape 3"/>
          <p:cNvSpPr/>
          <p:nvPr userDrawn="1"/>
        </p:nvSpPr>
        <p:spPr>
          <a:xfrm>
            <a:off x="76200" y="4972050"/>
            <a:ext cx="2362200" cy="140464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685800">
              <a:defRPr>
                <a:solidFill>
                  <a:srgbClr val="000000"/>
                </a:solidFill>
              </a:defRPr>
            </a:pPr>
            <a:r>
              <a:rPr lang="en-AU" sz="825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TW2018, 13-14 Sept 2018</a:t>
            </a:r>
            <a:endParaRPr sz="825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228600"/>
            <a:ext cx="4953000" cy="400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257175" marR="0" lvl="0" indent="-257175" defTabSz="68580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/>
              <a:t>Title TBA</a:t>
            </a:r>
          </a:p>
        </p:txBody>
      </p:sp>
    </p:spTree>
    <p:extLst>
      <p:ext uri="{BB962C8B-B14F-4D97-AF65-F5344CB8AC3E}">
        <p14:creationId xmlns:p14="http://schemas.microsoft.com/office/powerpoint/2010/main" val="622871966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4972050"/>
            <a:ext cx="304800" cy="140464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825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685800"/>
            <a:fld id="{86CB4B4D-7CA3-9044-876B-883B54F8677D}" type="slidenum">
              <a:rPr lang="en-GB" smtClean="0"/>
              <a:pPr defTabSz="685800"/>
              <a:t>‹#›</a:t>
            </a:fld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200150"/>
            <a:ext cx="8153400" cy="3543300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+mj-lt"/>
                <a:cs typeface="Arial" panose="020B0604020202020204" pitchFamily="34" charset="0"/>
              </a:defRPr>
            </a:lvl1pPr>
            <a:lvl2pPr marL="576695" indent="-233795">
              <a:buFont typeface="Courier New" panose="02070309020205020404" pitchFamily="49" charset="0"/>
              <a:buChar char="o"/>
              <a:defRPr sz="1500">
                <a:latin typeface="+mj-lt"/>
                <a:cs typeface="Arial" panose="020B0604020202020204" pitchFamily="34" charset="0"/>
              </a:defRPr>
            </a:lvl2pPr>
            <a:lvl3pPr marL="891539" indent="-205739">
              <a:buFont typeface="Wingdings" panose="05000000000000000000" pitchFamily="2" charset="2"/>
              <a:buChar char="§"/>
              <a:defRPr sz="1500">
                <a:latin typeface="+mj-lt"/>
                <a:cs typeface="Arial" panose="020B0604020202020204" pitchFamily="34" charset="0"/>
              </a:defRPr>
            </a:lvl3pPr>
            <a:lvl4pPr>
              <a:defRPr sz="1500">
                <a:latin typeface="+mj-lt"/>
                <a:cs typeface="Arial" panose="020B0604020202020204" pitchFamily="34" charset="0"/>
              </a:defRPr>
            </a:lvl4pPr>
            <a:lvl5pPr>
              <a:defRPr sz="15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hape 3"/>
          <p:cNvSpPr/>
          <p:nvPr userDrawn="1"/>
        </p:nvSpPr>
        <p:spPr>
          <a:xfrm>
            <a:off x="76200" y="4972050"/>
            <a:ext cx="2362200" cy="140464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685800">
              <a:defRPr>
                <a:solidFill>
                  <a:srgbClr val="000000"/>
                </a:solidFill>
              </a:defRPr>
            </a:pPr>
            <a:r>
              <a:rPr lang="en-AU" sz="825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TW2018, 13-14 Sept 2018</a:t>
            </a:r>
            <a:endParaRPr sz="825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228600"/>
            <a:ext cx="4953000" cy="400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257175" marR="0" lvl="0" indent="-257175" defTabSz="68580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/>
              <a:t>Title TBA</a:t>
            </a:r>
          </a:p>
        </p:txBody>
      </p:sp>
    </p:spTree>
    <p:extLst>
      <p:ext uri="{BB962C8B-B14F-4D97-AF65-F5344CB8AC3E}">
        <p14:creationId xmlns:p14="http://schemas.microsoft.com/office/powerpoint/2010/main" val="979423152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4972050"/>
            <a:ext cx="304800" cy="140464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825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685800"/>
            <a:fld id="{86CB4B4D-7CA3-9044-876B-883B54F8677D}" type="slidenum">
              <a:rPr lang="en-GB" smtClean="0"/>
              <a:pPr defTabSz="685800"/>
              <a:t>‹#›</a:t>
            </a:fld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200150"/>
            <a:ext cx="8153400" cy="3543300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+mj-lt"/>
                <a:cs typeface="Arial" panose="020B0604020202020204" pitchFamily="34" charset="0"/>
              </a:defRPr>
            </a:lvl1pPr>
            <a:lvl2pPr marL="576695" indent="-233795">
              <a:buFont typeface="Courier New" panose="02070309020205020404" pitchFamily="49" charset="0"/>
              <a:buChar char="o"/>
              <a:defRPr sz="1500">
                <a:latin typeface="+mj-lt"/>
                <a:cs typeface="Arial" panose="020B0604020202020204" pitchFamily="34" charset="0"/>
              </a:defRPr>
            </a:lvl2pPr>
            <a:lvl3pPr marL="891539" indent="-205739">
              <a:buFont typeface="Wingdings" panose="05000000000000000000" pitchFamily="2" charset="2"/>
              <a:buChar char="§"/>
              <a:defRPr sz="1500">
                <a:latin typeface="+mj-lt"/>
                <a:cs typeface="Arial" panose="020B0604020202020204" pitchFamily="34" charset="0"/>
              </a:defRPr>
            </a:lvl3pPr>
            <a:lvl4pPr>
              <a:defRPr sz="1500">
                <a:latin typeface="+mj-lt"/>
                <a:cs typeface="Arial" panose="020B0604020202020204" pitchFamily="34" charset="0"/>
              </a:defRPr>
            </a:lvl4pPr>
            <a:lvl5pPr>
              <a:defRPr sz="15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hape 3"/>
          <p:cNvSpPr/>
          <p:nvPr userDrawn="1"/>
        </p:nvSpPr>
        <p:spPr>
          <a:xfrm>
            <a:off x="76200" y="4972050"/>
            <a:ext cx="2362200" cy="140464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685800">
              <a:defRPr>
                <a:solidFill>
                  <a:srgbClr val="000000"/>
                </a:solidFill>
              </a:defRPr>
            </a:pPr>
            <a:r>
              <a:rPr lang="en-AU" sz="825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TW2018, 13-14 Sept 2018</a:t>
            </a:r>
            <a:endParaRPr sz="825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228600"/>
            <a:ext cx="4953000" cy="400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257175" marR="0" lvl="0" indent="-257175" defTabSz="68580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/>
              <a:t>Title TBA</a:t>
            </a:r>
          </a:p>
        </p:txBody>
      </p:sp>
    </p:spTree>
    <p:extLst>
      <p:ext uri="{BB962C8B-B14F-4D97-AF65-F5344CB8AC3E}">
        <p14:creationId xmlns:p14="http://schemas.microsoft.com/office/powerpoint/2010/main" val="1803695516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4972050"/>
            <a:ext cx="304800" cy="140464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825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685800"/>
            <a:fld id="{86CB4B4D-7CA3-9044-876B-883B54F8677D}" type="slidenum">
              <a:rPr lang="en-GB" smtClean="0"/>
              <a:pPr defTabSz="685800"/>
              <a:t>‹#›</a:t>
            </a:fld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200150"/>
            <a:ext cx="8153400" cy="3543300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+mj-lt"/>
                <a:cs typeface="Arial" panose="020B0604020202020204" pitchFamily="34" charset="0"/>
              </a:defRPr>
            </a:lvl1pPr>
            <a:lvl2pPr marL="576695" indent="-233795">
              <a:buFont typeface="Courier New" panose="02070309020205020404" pitchFamily="49" charset="0"/>
              <a:buChar char="o"/>
              <a:defRPr sz="1500">
                <a:latin typeface="+mj-lt"/>
                <a:cs typeface="Arial" panose="020B0604020202020204" pitchFamily="34" charset="0"/>
              </a:defRPr>
            </a:lvl2pPr>
            <a:lvl3pPr marL="891539" indent="-205739">
              <a:buFont typeface="Wingdings" panose="05000000000000000000" pitchFamily="2" charset="2"/>
              <a:buChar char="§"/>
              <a:defRPr sz="1500">
                <a:latin typeface="+mj-lt"/>
                <a:cs typeface="Arial" panose="020B0604020202020204" pitchFamily="34" charset="0"/>
              </a:defRPr>
            </a:lvl3pPr>
            <a:lvl4pPr>
              <a:defRPr sz="1500">
                <a:latin typeface="+mj-lt"/>
                <a:cs typeface="Arial" panose="020B0604020202020204" pitchFamily="34" charset="0"/>
              </a:defRPr>
            </a:lvl4pPr>
            <a:lvl5pPr>
              <a:defRPr sz="15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hape 3"/>
          <p:cNvSpPr/>
          <p:nvPr userDrawn="1"/>
        </p:nvSpPr>
        <p:spPr>
          <a:xfrm>
            <a:off x="76200" y="4972050"/>
            <a:ext cx="2362200" cy="140464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685800">
              <a:defRPr>
                <a:solidFill>
                  <a:srgbClr val="000000"/>
                </a:solidFill>
              </a:defRPr>
            </a:pPr>
            <a:r>
              <a:rPr lang="en-AU" sz="825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TW2018, 13-14 Sept 2018</a:t>
            </a:r>
            <a:endParaRPr sz="825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228600"/>
            <a:ext cx="4953000" cy="400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257175" marR="0" lvl="0" indent="-257175" defTabSz="68580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/>
              <a:t>Title TBA</a:t>
            </a:r>
          </a:p>
        </p:txBody>
      </p:sp>
    </p:spTree>
    <p:extLst>
      <p:ext uri="{BB962C8B-B14F-4D97-AF65-F5344CB8AC3E}">
        <p14:creationId xmlns:p14="http://schemas.microsoft.com/office/powerpoint/2010/main" val="282671780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8AAF-CE24-3542-9ED6-E4EE86624496}" type="datetimeFigureOut">
              <a:rPr lang="en-US" smtClean="0"/>
              <a:t>10/15/2018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7F34-962E-5C46-A517-BC8DD47DC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5283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4972050"/>
            <a:ext cx="304800" cy="140464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825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685800"/>
            <a:fld id="{86CB4B4D-7CA3-9044-876B-883B54F8677D}" type="slidenum">
              <a:rPr lang="en-GB" smtClean="0"/>
              <a:pPr defTabSz="685800"/>
              <a:t>‹#›</a:t>
            </a:fld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200150"/>
            <a:ext cx="8153400" cy="3543300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+mj-lt"/>
                <a:cs typeface="Arial" panose="020B0604020202020204" pitchFamily="34" charset="0"/>
              </a:defRPr>
            </a:lvl1pPr>
            <a:lvl2pPr marL="576695" indent="-233795">
              <a:buFont typeface="Courier New" panose="02070309020205020404" pitchFamily="49" charset="0"/>
              <a:buChar char="o"/>
              <a:defRPr sz="1500">
                <a:latin typeface="+mj-lt"/>
                <a:cs typeface="Arial" panose="020B0604020202020204" pitchFamily="34" charset="0"/>
              </a:defRPr>
            </a:lvl2pPr>
            <a:lvl3pPr marL="891539" indent="-205739">
              <a:buFont typeface="Wingdings" panose="05000000000000000000" pitchFamily="2" charset="2"/>
              <a:buChar char="§"/>
              <a:defRPr sz="1500">
                <a:latin typeface="+mj-lt"/>
                <a:cs typeface="Arial" panose="020B0604020202020204" pitchFamily="34" charset="0"/>
              </a:defRPr>
            </a:lvl3pPr>
            <a:lvl4pPr>
              <a:defRPr sz="1500">
                <a:latin typeface="+mj-lt"/>
                <a:cs typeface="Arial" panose="020B0604020202020204" pitchFamily="34" charset="0"/>
              </a:defRPr>
            </a:lvl4pPr>
            <a:lvl5pPr>
              <a:defRPr sz="15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hape 3"/>
          <p:cNvSpPr/>
          <p:nvPr userDrawn="1"/>
        </p:nvSpPr>
        <p:spPr>
          <a:xfrm>
            <a:off x="76200" y="4972050"/>
            <a:ext cx="2362200" cy="140464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685800">
              <a:defRPr>
                <a:solidFill>
                  <a:srgbClr val="000000"/>
                </a:solidFill>
              </a:defRPr>
            </a:pPr>
            <a:r>
              <a:rPr lang="en-AU" sz="825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TW2018, 13-14 Sept 2018</a:t>
            </a:r>
            <a:endParaRPr sz="825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228600"/>
            <a:ext cx="4953000" cy="400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257175" marR="0" lvl="0" indent="-257175" defTabSz="68580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/>
              <a:t>Title TBA</a:t>
            </a:r>
          </a:p>
        </p:txBody>
      </p:sp>
    </p:spTree>
    <p:extLst>
      <p:ext uri="{BB962C8B-B14F-4D97-AF65-F5344CB8AC3E}">
        <p14:creationId xmlns:p14="http://schemas.microsoft.com/office/powerpoint/2010/main" val="115864628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8AAF-CE24-3542-9ED6-E4EE86624496}" type="datetimeFigureOut">
              <a:rPr lang="en-US" smtClean="0"/>
              <a:t>10/15/2018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7F34-962E-5C46-A517-BC8DD47DC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379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8AAF-CE24-3542-9ED6-E4EE86624496}" type="datetimeFigureOut">
              <a:rPr lang="en-US" smtClean="0"/>
              <a:t>10/15/2018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7F34-962E-5C46-A517-BC8DD47DC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85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8AAF-CE24-3542-9ED6-E4EE86624496}" type="datetimeFigureOut">
              <a:rPr lang="en-US" smtClean="0"/>
              <a:t>10/15/2018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7F34-962E-5C46-A517-BC8DD47DC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746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8AAF-CE24-3542-9ED6-E4EE86624496}" type="datetimeFigureOut">
              <a:rPr lang="en-US" smtClean="0"/>
              <a:t>10/15/2018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7F34-962E-5C46-A517-BC8DD47DC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376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8AAF-CE24-3542-9ED6-E4EE86624496}" type="datetimeFigureOut">
              <a:rPr lang="en-US" smtClean="0"/>
              <a:t>10/15/2018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7F34-962E-5C46-A517-BC8DD47DC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069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8AAF-CE24-3542-9ED6-E4EE86624496}" type="datetimeFigureOut">
              <a:rPr lang="en-US" smtClean="0"/>
              <a:t>10/15/2018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7F34-962E-5C46-A517-BC8DD47DC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824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8AAF-CE24-3542-9ED6-E4EE86624496}" type="datetimeFigureOut">
              <a:rPr lang="en-US" smtClean="0"/>
              <a:t>10/15/2018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7F34-962E-5C46-A517-BC8DD47DC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691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2988521" y="1"/>
            <a:ext cx="6155478" cy="10970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1" y="1"/>
            <a:ext cx="6155483" cy="109708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20932" y="122549"/>
            <a:ext cx="509867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18AAF-CE24-3542-9ED6-E4EE86624496}" type="datetimeFigureOut">
              <a:rPr lang="en-US" smtClean="0"/>
              <a:t>10/15/2018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C7F34-962E-5C46-A517-BC8DD47DC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687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ctr" defTabSz="457200" rtl="0" eaLnBrk="1" latinLnBrk="0" hangingPunct="1">
        <a:spcBef>
          <a:spcPct val="0"/>
        </a:spcBef>
        <a:buNone/>
        <a:defRPr sz="2400" kern="1200">
          <a:solidFill>
            <a:srgbClr val="FFFFFF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256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2569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2569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2569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256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limatemonitoring.info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unfccc.int/sites/default/files/resource/docs/2017/sbsta/eng/07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1669" y="1720711"/>
            <a:ext cx="5736262" cy="1689514"/>
          </a:xfrm>
        </p:spPr>
        <p:txBody>
          <a:bodyPr anchor="ctr">
            <a:normAutofit/>
          </a:bodyPr>
          <a:lstStyle/>
          <a:p>
            <a:pPr lvl="0"/>
            <a:r>
              <a:rPr lang="fr-FR" sz="3600" dirty="0" smtClean="0"/>
              <a:t>CEOS-CGMS WGClimate</a:t>
            </a:r>
            <a:endParaRPr lang="fr-FR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009" y="3587750"/>
            <a:ext cx="5634665" cy="1338131"/>
          </a:xfrm>
        </p:spPr>
        <p:txBody>
          <a:bodyPr anchor="ctr">
            <a:normAutofit/>
          </a:bodyPr>
          <a:lstStyle/>
          <a:p>
            <a:r>
              <a:rPr lang="en-AU" dirty="0"/>
              <a:t>Jörg Schulz, EUMETSAT, WGClimate </a:t>
            </a:r>
            <a:r>
              <a:rPr lang="en-AU" dirty="0" smtClean="0"/>
              <a:t>Chair</a:t>
            </a:r>
            <a:endParaRPr lang="en-GB" dirty="0" smtClean="0"/>
          </a:p>
          <a:p>
            <a:r>
              <a:rPr lang="en-GB" dirty="0" smtClean="0"/>
              <a:t>2018 CEOS Plenary</a:t>
            </a:r>
          </a:p>
          <a:p>
            <a:r>
              <a:rPr lang="en-GB" dirty="0" smtClean="0"/>
              <a:t>Agenda </a:t>
            </a:r>
            <a:r>
              <a:rPr lang="en-GB" dirty="0"/>
              <a:t>Item </a:t>
            </a:r>
            <a:r>
              <a:rPr lang="en-GB" dirty="0" smtClean="0"/>
              <a:t>2.1</a:t>
            </a:r>
            <a:endParaRPr lang="en-GB" dirty="0"/>
          </a:p>
          <a:p>
            <a:r>
              <a:rPr lang="en-GB" dirty="0"/>
              <a:t>Brussels, Belgium</a:t>
            </a:r>
          </a:p>
          <a:p>
            <a:r>
              <a:rPr lang="en-GB" dirty="0"/>
              <a:t>16 – 18 October </a:t>
            </a:r>
            <a:r>
              <a:rPr lang="en-GB" dirty="0" smtClean="0"/>
              <a:t>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193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Partnerships - </a:t>
            </a:r>
            <a:r>
              <a:rPr lang="en-GB" dirty="0" smtClean="0"/>
              <a:t>GCOS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CB4B4D-7CA3-9044-876B-883B54F8677D}" type="slidenum">
              <a:rPr lang="uk-UA" smtClean="0"/>
              <a:pPr defTabSz="685800"/>
              <a:t>10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04800" y="1223963"/>
            <a:ext cx="8528050" cy="3543300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GCOS plans a GCOS multi-panel meeting 18-22 March 2019 in Marrakech, Morocco. This will be back to back with WGClimate and WCRP Data Advisory Council;</a:t>
            </a:r>
          </a:p>
          <a:p>
            <a:pPr lvl="0"/>
            <a:r>
              <a:rPr lang="en-US" dirty="0" smtClean="0"/>
              <a:t>Selected aims important for WGClimate:</a:t>
            </a:r>
            <a:endParaRPr lang="en-US" dirty="0"/>
          </a:p>
          <a:p>
            <a:pPr lvl="1"/>
            <a:r>
              <a:rPr lang="en-US" sz="2600" i="1" dirty="0"/>
              <a:t>Planning of a GCOS Science Conference, updated Status Report and revised Implementation </a:t>
            </a:r>
            <a:r>
              <a:rPr lang="en-US" sz="2600" i="1" dirty="0" smtClean="0"/>
              <a:t>Plan;</a:t>
            </a:r>
            <a:endParaRPr lang="en-GB" sz="2600" dirty="0"/>
          </a:p>
          <a:p>
            <a:pPr lvl="1"/>
            <a:r>
              <a:rPr lang="en-US" sz="2600" i="1" dirty="0"/>
              <a:t>Agree consistent approaches to panel activities including review of ECV Requirements, monitoring how well ECV are being observed and reviewing IP </a:t>
            </a:r>
            <a:r>
              <a:rPr lang="en-US" sz="2600" i="1" dirty="0" smtClean="0"/>
              <a:t>actions.</a:t>
            </a:r>
            <a:endParaRPr lang="en-US" sz="2600" i="1" dirty="0"/>
          </a:p>
          <a:p>
            <a:r>
              <a:rPr lang="en-US" dirty="0"/>
              <a:t>Back to back </a:t>
            </a:r>
            <a:r>
              <a:rPr lang="en-US" dirty="0" smtClean="0"/>
              <a:t>meeting with </a:t>
            </a:r>
            <a:r>
              <a:rPr lang="en-US" dirty="0"/>
              <a:t>WCRP DAC to further foster use of Climate Data Records in Reanalysis and Climate Model </a:t>
            </a:r>
            <a:r>
              <a:rPr lang="en-US" dirty="0" smtClean="0"/>
              <a:t>Evaluation;</a:t>
            </a:r>
          </a:p>
          <a:p>
            <a:r>
              <a:rPr lang="en-GB" dirty="0"/>
              <a:t>GCOS </a:t>
            </a:r>
            <a:r>
              <a:rPr lang="en-GB" dirty="0" smtClean="0"/>
              <a:t>Workshop: Space-based </a:t>
            </a:r>
            <a:r>
              <a:rPr lang="en-GB" dirty="0"/>
              <a:t>Essential Climate Variable (ECV) observations for climate adaptation and </a:t>
            </a:r>
            <a:r>
              <a:rPr lang="en-GB" dirty="0" smtClean="0"/>
              <a:t>mitigation, 4-7 February 2019, WMO, Geneva, Switzerland.</a:t>
            </a:r>
            <a:endParaRPr lang="en-GB" dirty="0"/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278819" y="4398858"/>
            <a:ext cx="5805562" cy="377024"/>
          </a:xfrm>
          <a:prstGeom prst="rect">
            <a:avLst/>
          </a:prstGeom>
          <a:solidFill>
            <a:srgbClr val="FFC000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4289" tIns="34289" rIns="34289" bIns="34289" numCol="1" spcCol="38100" rtlCol="0" anchor="t">
            <a:spAutoFit/>
          </a:bodyPr>
          <a:lstStyle/>
          <a:p>
            <a:pPr algn="l" rtl="0" latinLnBrk="1" hangingPunct="0"/>
            <a:r>
              <a:rPr lang="en-US" sz="2000" dirty="0"/>
              <a:t>CMRS-13: Development and Promotion of Case Studies</a:t>
            </a:r>
          </a:p>
        </p:txBody>
      </p:sp>
    </p:spTree>
    <p:extLst>
      <p:ext uri="{BB962C8B-B14F-4D97-AF65-F5344CB8AC3E}">
        <p14:creationId xmlns:p14="http://schemas.microsoft.com/office/powerpoint/2010/main" val="420348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4249298105"/>
              </p:ext>
            </p:extLst>
          </p:nvPr>
        </p:nvGraphicFramePr>
        <p:xfrm>
          <a:off x="-448272" y="1629942"/>
          <a:ext cx="4505922" cy="30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030196" y="2494586"/>
            <a:ext cx="22557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892"/>
            <a:r>
              <a:rPr lang="en-GB" sz="3600" b="1" dirty="0" smtClean="0">
                <a:solidFill>
                  <a:srgbClr val="00FF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alibri"/>
              </a:rPr>
              <a:t>2018/2019</a:t>
            </a:r>
            <a:endParaRPr lang="en-GB" sz="3600" b="1" dirty="0">
              <a:solidFill>
                <a:srgbClr val="00FFFF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ECV Inventory, gap analysis, and Coordinated </a:t>
            </a:r>
            <a:r>
              <a:rPr lang="en-GB" dirty="0" smtClean="0"/>
              <a:t>Actions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797300" y="1216797"/>
            <a:ext cx="5237017" cy="3709601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214307" indent="-214307">
              <a:spcBef>
                <a:spcPts val="0"/>
              </a:spcBef>
            </a:pPr>
            <a:r>
              <a:rPr lang="en-GB" sz="1350" dirty="0"/>
              <a:t>Gap analysis and coordinated action plan endorsed by CEOS and CGMS </a:t>
            </a:r>
            <a:r>
              <a:rPr lang="en-GB" sz="1350" dirty="0" smtClean="0"/>
              <a:t>Plenaries (</a:t>
            </a:r>
            <a:r>
              <a:rPr lang="en-GB" sz="1350" b="1" dirty="0" smtClean="0"/>
              <a:t>CMRS-15 and</a:t>
            </a:r>
            <a:r>
              <a:rPr lang="en-GB" sz="1350" dirty="0" smtClean="0"/>
              <a:t> </a:t>
            </a:r>
            <a:r>
              <a:rPr lang="en-GB" sz="1350" b="1" dirty="0" smtClean="0"/>
              <a:t>16</a:t>
            </a:r>
            <a:r>
              <a:rPr lang="en-GB" sz="1350" dirty="0" smtClean="0"/>
              <a:t> completed);</a:t>
            </a:r>
          </a:p>
          <a:p>
            <a:pPr marL="214307" indent="-214307">
              <a:spcBef>
                <a:spcPts val="0"/>
              </a:spcBef>
            </a:pPr>
            <a:r>
              <a:rPr lang="en-GB" sz="1400" dirty="0"/>
              <a:t>S</a:t>
            </a:r>
            <a:r>
              <a:rPr lang="en-GB" sz="1400" dirty="0" smtClean="0"/>
              <a:t>tarted </a:t>
            </a:r>
            <a:r>
              <a:rPr lang="en-GB" sz="1400" dirty="0"/>
              <a:t>to work with WGISS on </a:t>
            </a:r>
            <a:r>
              <a:rPr lang="en-US" sz="1400" b="1" dirty="0">
                <a:cs typeface="Helvetica"/>
              </a:rPr>
              <a:t>DATA-9</a:t>
            </a:r>
            <a:r>
              <a:rPr lang="en-US" sz="1400" dirty="0">
                <a:cs typeface="Helvetica"/>
              </a:rPr>
              <a:t>: ECVs/CDRs Discovery and Access through WGISS Systems</a:t>
            </a:r>
            <a:r>
              <a:rPr lang="en-US" sz="1400" dirty="0" smtClean="0">
                <a:cs typeface="Helvetica"/>
              </a:rPr>
              <a:t>.</a:t>
            </a:r>
            <a:endParaRPr lang="en-GB" sz="1350" dirty="0"/>
          </a:p>
          <a:p>
            <a:pPr marL="214307" indent="-214307">
              <a:spcBef>
                <a:spcPts val="0"/>
              </a:spcBef>
            </a:pPr>
            <a:r>
              <a:rPr lang="en-GB" sz="1350" dirty="0"/>
              <a:t>Update of the </a:t>
            </a:r>
            <a:r>
              <a:rPr lang="en-GB" sz="1350" dirty="0" smtClean="0"/>
              <a:t>Inventory being </a:t>
            </a:r>
            <a:r>
              <a:rPr lang="en-GB" sz="1350" dirty="0"/>
              <a:t>fully compatible with GCOS 2016 IP</a:t>
            </a:r>
            <a:r>
              <a:rPr lang="en-GB" sz="1350" dirty="0" smtClean="0"/>
              <a:t> </a:t>
            </a:r>
            <a:r>
              <a:rPr lang="en-GB" sz="1350" dirty="0"/>
              <a:t>will start </a:t>
            </a:r>
            <a:r>
              <a:rPr lang="en-GB" sz="1350" dirty="0" smtClean="0"/>
              <a:t>in October 2018 (</a:t>
            </a:r>
            <a:r>
              <a:rPr lang="en-GB" sz="1350" b="1" dirty="0" smtClean="0"/>
              <a:t>CMRS-17 on time</a:t>
            </a:r>
            <a:r>
              <a:rPr lang="en-GB" sz="1350" dirty="0" smtClean="0"/>
              <a:t>);</a:t>
            </a:r>
            <a:endParaRPr lang="en-GB" sz="1350" dirty="0"/>
          </a:p>
          <a:p>
            <a:pPr marL="214307" indent="-214307">
              <a:spcBef>
                <a:spcPts val="0"/>
              </a:spcBef>
            </a:pPr>
            <a:r>
              <a:rPr lang="en-GB" sz="1350" dirty="0"/>
              <a:t>Coordinated Action #2 to </a:t>
            </a:r>
            <a:r>
              <a:rPr lang="en-US" sz="1350" dirty="0"/>
              <a:t>allow an easier accommodation of agencies </a:t>
            </a:r>
            <a:r>
              <a:rPr lang="en-US" sz="1350" dirty="0" smtClean="0"/>
              <a:t>planning </a:t>
            </a:r>
            <a:r>
              <a:rPr lang="en-US" sz="1350" dirty="0"/>
              <a:t>the generation of CDRs has been implemented;</a:t>
            </a:r>
          </a:p>
          <a:p>
            <a:pPr marL="214307" indent="-214307">
              <a:spcBef>
                <a:spcPts val="0"/>
              </a:spcBef>
            </a:pPr>
            <a:r>
              <a:rPr lang="en-US" sz="1350" dirty="0" smtClean="0"/>
              <a:t>To prepare for support to GCOS for the revision of the 2015 status report </a:t>
            </a:r>
            <a:r>
              <a:rPr lang="en-US" sz="1350" dirty="0"/>
              <a:t>gap analysis </a:t>
            </a:r>
            <a:r>
              <a:rPr lang="en-US" sz="1350" dirty="0" smtClean="0"/>
              <a:t>2019 will </a:t>
            </a:r>
            <a:r>
              <a:rPr lang="en-US" sz="1350" dirty="0"/>
              <a:t>update all generic parts, changes to ECV products addressed in cycle#2, and some ECV products not addressed in cycle #2 but explicitly addressed in GCOS IP </a:t>
            </a:r>
            <a:r>
              <a:rPr lang="en-US" sz="1350" dirty="0" smtClean="0"/>
              <a:t>actions (</a:t>
            </a:r>
            <a:r>
              <a:rPr lang="en-US" sz="1350" b="1" dirty="0" smtClean="0"/>
              <a:t>CMRS-20 and 21 on time</a:t>
            </a:r>
            <a:r>
              <a:rPr lang="en-US" sz="1350" dirty="0" smtClean="0"/>
              <a:t>).</a:t>
            </a:r>
          </a:p>
          <a:p>
            <a:pPr marL="214307" indent="-214307">
              <a:spcBef>
                <a:spcPts val="0"/>
              </a:spcBef>
            </a:pPr>
            <a:r>
              <a:rPr lang="en-GB" sz="1350" dirty="0"/>
              <a:t>A new </a:t>
            </a:r>
            <a:r>
              <a:rPr lang="en-GB" sz="1350" dirty="0" smtClean="0"/>
              <a:t>support </a:t>
            </a:r>
            <a:r>
              <a:rPr lang="en-GB" sz="1350" dirty="0"/>
              <a:t>contract has been signed covering </a:t>
            </a:r>
            <a:r>
              <a:rPr lang="en-GB" sz="1350" dirty="0" smtClean="0"/>
              <a:t>support to mid-2021;</a:t>
            </a:r>
            <a:endParaRPr lang="en-GB" sz="1350" dirty="0"/>
          </a:p>
          <a:p>
            <a:pPr marL="214307" indent="-214307">
              <a:spcBef>
                <a:spcPts val="0"/>
              </a:spcBef>
            </a:pPr>
            <a:r>
              <a:rPr lang="en-GB" sz="1350" dirty="0"/>
              <a:t>Continued financial support from the EC for the Inventory is gratefully acknowledged.</a:t>
            </a:r>
          </a:p>
        </p:txBody>
      </p:sp>
    </p:spTree>
    <p:extLst>
      <p:ext uri="{BB962C8B-B14F-4D97-AF65-F5344CB8AC3E}">
        <p14:creationId xmlns:p14="http://schemas.microsoft.com/office/powerpoint/2010/main" val="274101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Public Access to ECV </a:t>
            </a:r>
            <a:r>
              <a:rPr lang="en-GB" dirty="0" smtClean="0"/>
              <a:t>Inventory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CB4B4D-7CA3-9044-876B-883B54F8677D}" type="slidenum">
              <a:rPr lang="uk-UA" smtClean="0"/>
              <a:pPr defTabSz="685800"/>
              <a:t>12</a:t>
            </a:fld>
            <a:endParaRPr lang="uk-UA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-284162" y="1576894"/>
            <a:ext cx="6608762" cy="3271623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057899" y="1526095"/>
            <a:ext cx="3052617" cy="3072368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07" indent="-214307">
              <a:spcBef>
                <a:spcPts val="0"/>
              </a:spcBef>
            </a:pPr>
            <a:r>
              <a:rPr lang="en-GB" sz="1500" dirty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Public access to Inventory via climatemonitoring.info. This is the shopping window of WGClimate and will be further developed;</a:t>
            </a:r>
          </a:p>
          <a:p>
            <a:pPr marL="214307" indent="-214307">
              <a:spcBef>
                <a:spcPts val="0"/>
              </a:spcBef>
            </a:pPr>
            <a:r>
              <a:rPr lang="en-GB" sz="1500" dirty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Users can:</a:t>
            </a:r>
          </a:p>
          <a:p>
            <a:pPr marL="439330" lvl="1" indent="-214307">
              <a:spcBef>
                <a:spcPts val="0"/>
              </a:spcBef>
            </a:pPr>
            <a:r>
              <a:rPr lang="en-GB" sz="1350" dirty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Download the ECV Inventory content for own analysis;</a:t>
            </a:r>
          </a:p>
          <a:p>
            <a:pPr marL="439330" lvl="1" indent="-214307">
              <a:spcBef>
                <a:spcPts val="0"/>
              </a:spcBef>
            </a:pPr>
            <a:r>
              <a:rPr lang="en-GB" sz="1350" dirty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Find direct access points to CDRs in the Inventory;</a:t>
            </a:r>
          </a:p>
          <a:p>
            <a:pPr marL="439330" lvl="1" indent="-214307">
              <a:spcBef>
                <a:spcPts val="0"/>
              </a:spcBef>
            </a:pPr>
            <a:r>
              <a:rPr lang="en-GB" sz="1350" dirty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Get access to WGClimate gap analysis results and coordinated actions;</a:t>
            </a:r>
          </a:p>
          <a:p>
            <a:pPr marL="439330" lvl="1" indent="-214307">
              <a:spcBef>
                <a:spcPts val="0"/>
              </a:spcBef>
            </a:pPr>
            <a:r>
              <a:rPr lang="en-GB" sz="1350" dirty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Get access to case studies results analysing the use of CDRs for applications.</a:t>
            </a:r>
          </a:p>
          <a:p>
            <a:pPr marL="139299" indent="-214307">
              <a:spcBef>
                <a:spcPts val="0"/>
              </a:spcBef>
            </a:pPr>
            <a:r>
              <a:rPr lang="en-GB" sz="1500" dirty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Advertisement still to be done (CEOS-SEC Action 238-07).</a:t>
            </a:r>
          </a:p>
          <a:p>
            <a:pPr marL="439330" lvl="1" indent="-214307">
              <a:spcBef>
                <a:spcPts val="0"/>
              </a:spcBef>
            </a:pPr>
            <a:endParaRPr lang="en-GB" sz="1125" dirty="0">
              <a:solidFill>
                <a:srgbClr val="4F81BD">
                  <a:lumMod val="75000"/>
                </a:srgbClr>
              </a:solidFill>
              <a:ea typeface="Arial Bold"/>
              <a:cs typeface="Arial" panose="020B0604020202020204" pitchFamily="34" charset="0"/>
              <a:sym typeface="Arial Bold"/>
            </a:endParaRPr>
          </a:p>
        </p:txBody>
      </p:sp>
      <p:sp>
        <p:nvSpPr>
          <p:cNvPr id="3" name="Oval 2"/>
          <p:cNvSpPr/>
          <p:nvPr/>
        </p:nvSpPr>
        <p:spPr>
          <a:xfrm>
            <a:off x="3327400" y="2179065"/>
            <a:ext cx="640556" cy="444565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defTabSz="342900" latinLnBrk="1" hangingPunct="0"/>
            <a:endParaRPr lang="en-GB" sz="1350">
              <a:solidFill>
                <a:srgbClr val="002569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050506" y="2179064"/>
            <a:ext cx="680244" cy="444565"/>
          </a:xfrm>
          <a:prstGeom prst="ellipse">
            <a:avLst/>
          </a:prstGeom>
          <a:noFill/>
          <a:ln w="25400" cap="flat">
            <a:solidFill>
              <a:srgbClr val="FFC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defTabSz="342900" latinLnBrk="1" hangingPunct="0"/>
            <a:endParaRPr lang="en-GB" sz="1350">
              <a:solidFill>
                <a:srgbClr val="00256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4799" y="1216797"/>
            <a:ext cx="2192265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4289" tIns="34289" rIns="34289" bIns="34289" numCol="1" spcCol="38100" rtlCol="0" anchor="t">
            <a:spAutoFit/>
          </a:bodyPr>
          <a:lstStyle/>
          <a:p>
            <a:pPr defTabSz="342892" latinLnBrk="1" hangingPunct="0"/>
            <a:r>
              <a:rPr lang="en-GB" sz="1350" u="sng" dirty="0">
                <a:solidFill>
                  <a:prstClr val="black"/>
                </a:solidFill>
                <a:latin typeface="Calibri"/>
                <a:hlinkClick r:id="rId3"/>
              </a:rPr>
              <a:t>http://climatemonitoring.info</a:t>
            </a:r>
            <a:r>
              <a:rPr lang="en-GB" sz="1350" dirty="0">
                <a:solidFill>
                  <a:prstClr val="black"/>
                </a:solidFill>
                <a:latin typeface="Calibri"/>
                <a:hlinkClick r:id="rId3"/>
              </a:rPr>
              <a:t> </a:t>
            </a:r>
            <a:endParaRPr lang="en-GB" sz="1350" dirty="0">
              <a:solidFill>
                <a:srgbClr val="00256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623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86032" y="103499"/>
            <a:ext cx="5098671" cy="857250"/>
          </a:xfrm>
        </p:spPr>
        <p:txBody>
          <a:bodyPr>
            <a:normAutofit/>
          </a:bodyPr>
          <a:lstStyle/>
          <a:p>
            <a:r>
              <a:rPr lang="en-GB" dirty="0" smtClean="0"/>
              <a:t>Implementation</a:t>
            </a:r>
            <a:br>
              <a:rPr lang="en-GB" dirty="0" smtClean="0"/>
            </a:br>
            <a:r>
              <a:rPr lang="en-GB" dirty="0" smtClean="0"/>
              <a:t>of </a:t>
            </a:r>
            <a:r>
              <a:rPr lang="en-GB" dirty="0"/>
              <a:t>Coordinated </a:t>
            </a:r>
            <a:r>
              <a:rPr lang="en-GB" dirty="0" smtClean="0"/>
              <a:t>Actions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1490"/>
            <a:ext cx="8229600" cy="391201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dirty="0" smtClean="0"/>
              <a:t>Implementation of Coordinated Actions will be distributed in CEOS and CGMS;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dirty="0" smtClean="0"/>
              <a:t>Implementation has started: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GB" sz="3300" dirty="0" smtClean="0"/>
              <a:t>Presentation and first discussion with WGCV on CDR validation;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GB" sz="3300" dirty="0" smtClean="0"/>
              <a:t>First activities and discussion with MIM and OSCAR on addressing issues in those data bases relevant for gap analysis;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GB" sz="3300" dirty="0" smtClean="0"/>
              <a:t>First discussion with VC-SST on how to address analysis of usefulness of not used historical sensors for SST data records;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GB" sz="3300" dirty="0" smtClean="0"/>
              <a:t>VC-PV is taking up recommendation and action on precipitation to stimulate the production of an improved precipitation climatology;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dirty="0" err="1" smtClean="0"/>
              <a:t>Telecons</a:t>
            </a:r>
            <a:r>
              <a:rPr lang="en-GB" dirty="0" smtClean="0"/>
              <a:t> are planned with all impacted VCs to address Actions and understand VC/WG capabilities with the target to make arrangements for the update of the CEOS </a:t>
            </a:r>
            <a:r>
              <a:rPr lang="en-GB" dirty="0" err="1" smtClean="0"/>
              <a:t>Workplan</a:t>
            </a:r>
            <a:r>
              <a:rPr lang="en-GB" dirty="0" smtClean="0"/>
              <a:t> 2019-21.</a:t>
            </a:r>
          </a:p>
          <a:p>
            <a:pPr lvl="1"/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CB4B4D-7CA3-9044-876B-883B54F8677D}" type="slidenum">
              <a:rPr lang="uk-UA" smtClean="0"/>
              <a:pPr defTabSz="685800"/>
              <a:t>13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301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86032" y="103499"/>
            <a:ext cx="5098671" cy="857250"/>
          </a:xfrm>
        </p:spPr>
        <p:txBody>
          <a:bodyPr>
            <a:normAutofit/>
          </a:bodyPr>
          <a:lstStyle/>
          <a:p>
            <a:r>
              <a:rPr lang="en-GB" dirty="0" smtClean="0"/>
              <a:t>WG Climate Leadership Proposal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CB4B4D-7CA3-9044-876B-883B54F8677D}" type="slidenum">
              <a:rPr lang="uk-UA" smtClean="0"/>
              <a:pPr defTabSz="685800"/>
              <a:t>14</a:t>
            </a:fld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280220" y="1297858"/>
            <a:ext cx="862195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>
                    <a:lumMod val="75000"/>
                  </a:schemeClr>
                </a:solidFill>
              </a:rPr>
              <a:t>USGS informed CEOS that current Vice-Chair John Dwyer, unfortunately cannot fulfil Chair term Nov. 2019-Nov. 2021;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>
                    <a:lumMod val="75000"/>
                  </a:schemeClr>
                </a:solidFill>
              </a:rPr>
              <a:t>WGClimate is in need for a new Chair and Vice-Chair in Nov 2019;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>
                    <a:lumMod val="75000"/>
                  </a:schemeClr>
                </a:solidFill>
              </a:rPr>
              <a:t>Deviating from the </a:t>
            </a:r>
            <a:r>
              <a:rPr lang="en-GB" sz="1600" dirty="0" err="1">
                <a:solidFill>
                  <a:schemeClr val="tx2">
                    <a:lumMod val="75000"/>
                  </a:schemeClr>
                </a:solidFill>
              </a:rPr>
              <a:t>ToR</a:t>
            </a:r>
            <a:r>
              <a:rPr lang="en-GB" sz="1600" dirty="0">
                <a:solidFill>
                  <a:schemeClr val="tx2">
                    <a:lumMod val="75000"/>
                  </a:schemeClr>
                </a:solidFill>
              </a:rPr>
              <a:t> WGClimate proposes:</a:t>
            </a:r>
          </a:p>
          <a:p>
            <a:pPr marL="742950" lvl="1" indent="-285750">
              <a:buFont typeface="Calibri" panose="020F0502020204030204" pitchFamily="34" charset="0"/>
              <a:buChar char="‒"/>
            </a:pP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Ask agencies for nominations for a new Vice-Chair with reduced term Nov. 2019-Nov. 2020 becoming Chair for Nov. 2020-Nov. 2022;</a:t>
            </a:r>
          </a:p>
          <a:p>
            <a:pPr marL="742950" lvl="1" indent="-285750">
              <a:buFont typeface="Calibri" panose="020F0502020204030204" pitchFamily="34" charset="0"/>
              <a:buChar char="‒"/>
            </a:pP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WGClimate plan to decide on nominations at next WGClimate meeting with endorsement at 33</a:t>
            </a:r>
            <a:r>
              <a:rPr lang="en-GB" sz="1600" baseline="30000" dirty="0" smtClean="0">
                <a:solidFill>
                  <a:schemeClr val="tx2">
                    <a:lumMod val="75000"/>
                  </a:schemeClr>
                </a:solidFill>
              </a:rPr>
              <a:t>rd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 Plenary 2019;</a:t>
            </a:r>
          </a:p>
          <a:p>
            <a:pPr marL="742950" lvl="1" indent="-285750">
              <a:buFont typeface="Calibri" panose="020F0502020204030204" pitchFamily="34" charset="0"/>
              <a:buChar char="‒"/>
            </a:pP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Extend term of current chair, Jörg Schulz (EUMETSAT) by one year to Nov. 2020 with endorsement at 33</a:t>
            </a:r>
            <a:r>
              <a:rPr lang="en-GB" sz="1600" baseline="30000" dirty="0" smtClean="0">
                <a:solidFill>
                  <a:schemeClr val="tx2">
                    <a:lumMod val="75000"/>
                  </a:schemeClr>
                </a:solidFill>
              </a:rPr>
              <a:t>rd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 Plenary 2019.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Rational</a:t>
            </a:r>
            <a:r>
              <a:rPr lang="en-GB" sz="1600" dirty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pPr marL="742950" lvl="1" indent="-285750">
              <a:buFont typeface="Calibri" panose="020F0502020204030204" pitchFamily="34" charset="0"/>
              <a:buChar char="‒"/>
            </a:pPr>
            <a:r>
              <a:rPr lang="en-GB" sz="1600" dirty="0">
                <a:solidFill>
                  <a:schemeClr val="tx2">
                    <a:lumMod val="75000"/>
                  </a:schemeClr>
                </a:solidFill>
              </a:rPr>
              <a:t>Replacement of complete leadership in Nov. 2019 is difficult to achieve;</a:t>
            </a:r>
          </a:p>
          <a:p>
            <a:pPr marL="742950" lvl="1" indent="-285750">
              <a:buFont typeface="Calibri" panose="020F0502020204030204" pitchFamily="34" charset="0"/>
              <a:buChar char="‒"/>
            </a:pPr>
            <a:r>
              <a:rPr lang="en-GB" sz="1600" dirty="0">
                <a:solidFill>
                  <a:schemeClr val="tx2">
                    <a:lumMod val="75000"/>
                  </a:schemeClr>
                </a:solidFill>
              </a:rPr>
              <a:t>Proposed deviation from the </a:t>
            </a:r>
            <a:r>
              <a:rPr lang="en-GB" sz="1600" dirty="0" err="1">
                <a:solidFill>
                  <a:schemeClr val="tx2">
                    <a:lumMod val="75000"/>
                  </a:schemeClr>
                </a:solidFill>
              </a:rPr>
              <a:t>ToR</a:t>
            </a:r>
            <a:r>
              <a:rPr lang="en-GB" sz="1600" dirty="0">
                <a:solidFill>
                  <a:schemeClr val="tx2">
                    <a:lumMod val="75000"/>
                  </a:schemeClr>
                </a:solidFill>
              </a:rPr>
              <a:t> is because of exceptional 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circumstances;  </a:t>
            </a:r>
            <a:endParaRPr lang="en-GB" sz="1600" dirty="0">
              <a:solidFill>
                <a:schemeClr val="tx2">
                  <a:lumMod val="75000"/>
                </a:schemeClr>
              </a:solidFill>
            </a:endParaRPr>
          </a:p>
          <a:p>
            <a:pPr marL="742950" lvl="1" indent="-285750">
              <a:buFont typeface="Calibri" panose="020F0502020204030204" pitchFamily="34" charset="0"/>
              <a:buChar char="‒"/>
            </a:pPr>
            <a:r>
              <a:rPr lang="en-GB" sz="1600" dirty="0">
                <a:solidFill>
                  <a:schemeClr val="tx2">
                    <a:lumMod val="75000"/>
                  </a:schemeClr>
                </a:solidFill>
              </a:rPr>
              <a:t>WGClimate activities need stability in leadership of the 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WG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>
                    <a:lumMod val="75000"/>
                  </a:schemeClr>
                </a:solidFill>
              </a:rPr>
              <a:t>Plenary is asked to endorse way forward.</a:t>
            </a:r>
            <a:endParaRPr lang="en-GB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06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20932" y="122549"/>
            <a:ext cx="5453018" cy="857250"/>
          </a:xfrm>
        </p:spPr>
        <p:txBody>
          <a:bodyPr>
            <a:normAutofit/>
          </a:bodyPr>
          <a:lstStyle/>
          <a:p>
            <a:r>
              <a:rPr lang="en-GB" dirty="0" smtClean="0"/>
              <a:t>Statement </a:t>
            </a:r>
            <a:r>
              <a:rPr lang="en-GB" dirty="0"/>
              <a:t>to SBSTA-49  and </a:t>
            </a:r>
            <a:r>
              <a:rPr lang="en-GB" dirty="0" smtClean="0"/>
              <a:t>COP-24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1143001"/>
            <a:ext cx="9144000" cy="4000500"/>
            <a:chOff x="0" y="1173580"/>
            <a:chExt cx="9144000" cy="523248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173580"/>
              <a:ext cx="9144000" cy="484622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248659" y="6036733"/>
              <a:ext cx="47756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2060"/>
                  </a:solidFill>
                  <a:latin typeface="Helvetica Neue"/>
                </a:rPr>
                <a:t>3-14 December 2018, in Katowice, Poland</a:t>
              </a:r>
              <a:r>
                <a:rPr lang="en-GB" dirty="0">
                  <a:solidFill>
                    <a:srgbClr val="FFFFFF"/>
                  </a:solidFill>
                  <a:latin typeface="Helvetica Neue"/>
                </a:rPr>
                <a:t>.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30086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0932" y="122549"/>
            <a:ext cx="5529218" cy="857250"/>
          </a:xfrm>
        </p:spPr>
        <p:txBody>
          <a:bodyPr/>
          <a:lstStyle/>
          <a:p>
            <a:r>
              <a:rPr lang="en-GB" dirty="0" smtClean="0"/>
              <a:t>Statement </a:t>
            </a:r>
            <a:r>
              <a:rPr lang="en-GB" dirty="0"/>
              <a:t>to SBSTA-49  and COP-24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943350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en-US" sz="1600" dirty="0"/>
              <a:t>CEOS now has an open </a:t>
            </a:r>
            <a:r>
              <a:rPr lang="en-US" sz="1600" b="1" dirty="0"/>
              <a:t>mandate to report to SBSTA</a:t>
            </a:r>
            <a:r>
              <a:rPr lang="en-US" sz="1600" dirty="0"/>
              <a:t> on progress.</a:t>
            </a:r>
            <a:r>
              <a:rPr lang="en-GB" sz="1600" dirty="0"/>
              <a:t> </a:t>
            </a:r>
            <a:r>
              <a:rPr lang="en-US" sz="1600" dirty="0"/>
              <a:t>This mandate is given in the conclusions from last year, </a:t>
            </a:r>
            <a:r>
              <a:rPr lang="en-US" sz="1600" u="sng" dirty="0">
                <a:hlinkClick r:id="rId2"/>
              </a:rPr>
              <a:t>FCCC/SBI/2017/7</a:t>
            </a:r>
            <a:r>
              <a:rPr lang="en-US" sz="1600" dirty="0"/>
              <a:t> paragraph 56, and reads: </a:t>
            </a:r>
            <a:r>
              <a:rPr lang="en-US" sz="1600" i="1" dirty="0"/>
              <a:t>“The SBSTA recognized the progress made by the satellite community (see para. 51(e) above), in close collaboration with GCOS, in the development of the essential climate variable inventory</a:t>
            </a:r>
            <a:r>
              <a:rPr lang="en-US" sz="1600" i="1" dirty="0" smtClean="0"/>
              <a:t>. It </a:t>
            </a:r>
            <a:r>
              <a:rPr lang="en-US" sz="1600" i="1" dirty="0"/>
              <a:t>noted the usefulness of the essential climate variable inventory for climate services. It invited CEOS and CGMS to report on progress at future sessions of the SBSTA, as appropriate”</a:t>
            </a:r>
            <a:r>
              <a:rPr lang="en-US" sz="1600" dirty="0"/>
              <a:t> </a:t>
            </a:r>
            <a:endParaRPr lang="en-GB" sz="1600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1600" dirty="0" smtClean="0"/>
              <a:t>CEOS contribution to  SBSTA-49 and COP-24 consists of:</a:t>
            </a:r>
          </a:p>
          <a:p>
            <a:pPr lvl="1">
              <a:spcBef>
                <a:spcPts val="0"/>
              </a:spcBef>
            </a:pPr>
            <a:r>
              <a:rPr lang="en-GB" sz="1600" dirty="0" smtClean="0"/>
              <a:t>CEOS-CGMS Statement on </a:t>
            </a:r>
            <a:r>
              <a:rPr lang="en-GB" sz="1600" b="1" dirty="0"/>
              <a:t>Coordinated Response to UNFCCC Needs for Global </a:t>
            </a:r>
            <a:r>
              <a:rPr lang="en-GB" sz="1600" b="1" dirty="0" smtClean="0"/>
              <a:t>Observations </a:t>
            </a:r>
            <a:r>
              <a:rPr lang="en-GB" sz="1600" dirty="0" smtClean="0"/>
              <a:t>to SBSTA-49 presented by EUMETSAT on behalf of VNSC (document for endorsement);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More detailed report expanding the statement on progress </a:t>
            </a:r>
            <a:r>
              <a:rPr lang="en-US" sz="1600" dirty="0"/>
              <a:t>on WGClimate work and GHG </a:t>
            </a:r>
            <a:r>
              <a:rPr lang="en-US" sz="1600" dirty="0" smtClean="0"/>
              <a:t>monitoring – </a:t>
            </a:r>
            <a:r>
              <a:rPr lang="en-US" sz="1600" dirty="0"/>
              <a:t>will use the executive summaries from gap analysis report and GHG whitepapers as </a:t>
            </a:r>
            <a:r>
              <a:rPr lang="en-US" sz="1600" dirty="0" smtClean="0"/>
              <a:t>resource;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S</a:t>
            </a:r>
            <a:r>
              <a:rPr lang="en-US" sz="1600" dirty="0" smtClean="0"/>
              <a:t>upport to the </a:t>
            </a:r>
            <a:r>
              <a:rPr lang="en-US" sz="1600" dirty="0"/>
              <a:t>information note on behalf of the SBSTA chair drafted by UNFCCC Secretariat on request</a:t>
            </a:r>
            <a:r>
              <a:rPr lang="en-US" sz="1600" dirty="0" smtClean="0"/>
              <a:t>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23267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20932" y="122549"/>
            <a:ext cx="5453018" cy="857250"/>
          </a:xfrm>
        </p:spPr>
        <p:txBody>
          <a:bodyPr>
            <a:normAutofit/>
          </a:bodyPr>
          <a:lstStyle/>
          <a:p>
            <a:r>
              <a:rPr lang="en-GB" dirty="0" smtClean="0"/>
              <a:t>Statement </a:t>
            </a:r>
            <a:r>
              <a:rPr lang="en-GB" dirty="0"/>
              <a:t>to SBSTA-49  and </a:t>
            </a:r>
            <a:r>
              <a:rPr lang="en-GB" dirty="0" smtClean="0"/>
              <a:t>COP-24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567112"/>
          </a:xfrm>
        </p:spPr>
        <p:txBody>
          <a:bodyPr>
            <a:normAutofit/>
          </a:bodyPr>
          <a:lstStyle/>
          <a:p>
            <a:r>
              <a:rPr lang="en-US" sz="2400" dirty="0"/>
              <a:t>The </a:t>
            </a:r>
            <a:r>
              <a:rPr lang="en-US" sz="2400" dirty="0" smtClean="0"/>
              <a:t>draft statement was submitted to CEOS on 8 October;</a:t>
            </a:r>
          </a:p>
          <a:p>
            <a:r>
              <a:rPr lang="en-US" sz="2400" dirty="0" smtClean="0"/>
              <a:t>Received edits and comments from NOAA, USGS, NASA, ESA, and GCOS;</a:t>
            </a:r>
          </a:p>
          <a:p>
            <a:r>
              <a:rPr lang="en-US" sz="2400" dirty="0" smtClean="0"/>
              <a:t>Revised document with track change uploaded to CEOS Plenary web site 15 October;</a:t>
            </a:r>
          </a:p>
          <a:p>
            <a:r>
              <a:rPr lang="en-US" sz="2400" dirty="0" smtClean="0"/>
              <a:t>Proposed for endorsements with changes applied;</a:t>
            </a:r>
            <a:endParaRPr lang="en-US" sz="2400" dirty="0"/>
          </a:p>
          <a:p>
            <a:r>
              <a:rPr lang="en-GB" sz="2400" dirty="0" smtClean="0"/>
              <a:t>Document </a:t>
            </a:r>
            <a:r>
              <a:rPr lang="en-GB" sz="2400" dirty="0"/>
              <a:t>to be sent to UNFCCC Secretariat by 26 Nov 2018;</a:t>
            </a:r>
          </a:p>
          <a:p>
            <a:r>
              <a:rPr lang="en-GB" sz="2400" dirty="0"/>
              <a:t>Presentation to COP-24/SBSTA-49: </a:t>
            </a:r>
            <a:r>
              <a:rPr lang="en-GB" sz="2400" dirty="0" smtClean="0"/>
              <a:t>2 or 3 </a:t>
            </a:r>
            <a:r>
              <a:rPr lang="en-GB" sz="2400" dirty="0"/>
              <a:t>Dec 2018</a:t>
            </a:r>
            <a:r>
              <a:rPr lang="en-GB" sz="2400" dirty="0" smtClean="0"/>
              <a:t>.</a:t>
            </a:r>
            <a:endParaRPr lang="en-GB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CB4B4D-7CA3-9044-876B-883B54F8677D}" type="slidenum">
              <a:rPr lang="uk-UA" smtClean="0"/>
              <a:pPr defTabSz="685800"/>
              <a:t>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0857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Edits by NOAA/NASA/USGS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788"/>
          <a:stretch/>
        </p:blipFill>
        <p:spPr>
          <a:xfrm>
            <a:off x="241157" y="1312608"/>
            <a:ext cx="3916155" cy="30455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73"/>
          <a:stretch/>
        </p:blipFill>
        <p:spPr>
          <a:xfrm>
            <a:off x="2492881" y="4498479"/>
            <a:ext cx="6429894" cy="5563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0267" y="1387253"/>
            <a:ext cx="47654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Middle of 5</a:t>
            </a:r>
            <a:r>
              <a:rPr lang="en-GB" baseline="30000" dirty="0" smtClean="0"/>
              <a:t>th</a:t>
            </a:r>
            <a:r>
              <a:rPr lang="en-GB" dirty="0" smtClean="0"/>
              <a:t> paragraph</a:t>
            </a:r>
          </a:p>
          <a:p>
            <a:r>
              <a:rPr lang="en-GB" dirty="0" smtClean="0"/>
              <a:t>Changes proposed to align language between statement and GHG white paper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853180" y="2925951"/>
            <a:ext cx="41996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WGClimate gap analysis report and GHG white paper explicitly referenced in paragraph 4 and 5, respectively.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042021" y="2029502"/>
            <a:ext cx="528246" cy="566298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042021" y="2450914"/>
            <a:ext cx="680646" cy="1194589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436048" y="3890731"/>
            <a:ext cx="271780" cy="566298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27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Comments/Edits by GCOS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7558"/>
            <a:ext cx="3021330" cy="385808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0" b="20830"/>
          <a:stretch/>
        </p:blipFill>
        <p:spPr>
          <a:xfrm>
            <a:off x="3760839" y="2357033"/>
            <a:ext cx="4188493" cy="26486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500"/>
          <a:stretch/>
        </p:blipFill>
        <p:spPr>
          <a:xfrm>
            <a:off x="4198049" y="1169548"/>
            <a:ext cx="4656223" cy="939471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2964426" y="3996813"/>
            <a:ext cx="796413" cy="8849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282813" y="1968910"/>
            <a:ext cx="243347" cy="110769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513747" y="2172367"/>
            <a:ext cx="2097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End of 4</a:t>
            </a:r>
            <a:r>
              <a:rPr lang="en-GB" baseline="30000" dirty="0" smtClean="0"/>
              <a:t>th</a:t>
            </a:r>
            <a:r>
              <a:rPr lang="en-GB" dirty="0" smtClean="0"/>
              <a:t> paragraph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00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0932" y="122549"/>
            <a:ext cx="5503818" cy="857250"/>
          </a:xfrm>
        </p:spPr>
        <p:txBody>
          <a:bodyPr/>
          <a:lstStyle/>
          <a:p>
            <a:r>
              <a:rPr lang="en-GB" dirty="0" smtClean="0"/>
              <a:t>Comment from ESA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89" y="1098755"/>
            <a:ext cx="3721165" cy="40447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754" y="2979232"/>
            <a:ext cx="4328535" cy="216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47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20932" y="47026"/>
            <a:ext cx="5098671" cy="45688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Statement on the </a:t>
            </a:r>
            <a:r>
              <a:rPr lang="en-GB" dirty="0"/>
              <a:t>Paris Agreement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CB4B4D-7CA3-9044-876B-883B54F8677D}" type="slidenum">
              <a:rPr lang="uk-UA" smtClean="0"/>
              <a:pPr defTabSz="685800"/>
              <a:t>8</a:t>
            </a:fld>
            <a:endParaRPr lang="uk-U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43269B4-BEA4-C44B-9C39-1A78926083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699" y="489316"/>
            <a:ext cx="7804151" cy="4654184"/>
          </a:xfrm>
          <a:prstGeom prst="rect">
            <a:avLst/>
          </a:prstGeom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4504025"/>
              </p:ext>
            </p:extLst>
          </p:nvPr>
        </p:nvGraphicFramePr>
        <p:xfrm>
          <a:off x="1108074" y="2277787"/>
          <a:ext cx="7391399" cy="640080"/>
        </p:xfrm>
        <a:graphic>
          <a:graphicData uri="http://schemas.openxmlformats.org/drawingml/2006/table">
            <a:tbl>
              <a:tblPr/>
              <a:tblGrid>
                <a:gridCol w="1137509"/>
                <a:gridCol w="4884548"/>
                <a:gridCol w="1369342"/>
              </a:tblGrid>
              <a:tr h="6172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CEOS-31-01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6726" marR="66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WGClimate to explore development of a brief, consolidated statement of space agency contributions in support of each Article of the Paris Agreement.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6726" marR="66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32</a:t>
                      </a:r>
                      <a:r>
                        <a:rPr lang="en-GB" sz="1400" b="1" baseline="300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nd</a:t>
                      </a: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 CEOS Plenary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6726" marR="66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428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Space Agency contribution to </a:t>
            </a:r>
            <a:r>
              <a:rPr lang="en-GB" dirty="0" smtClean="0"/>
              <a:t>the </a:t>
            </a:r>
            <a:br>
              <a:rPr lang="en-GB" dirty="0" smtClean="0"/>
            </a:br>
            <a:r>
              <a:rPr lang="en-GB" dirty="0" smtClean="0"/>
              <a:t>Paris Agreement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2291725"/>
              </p:ext>
            </p:extLst>
          </p:nvPr>
        </p:nvGraphicFramePr>
        <p:xfrm>
          <a:off x="622301" y="1270794"/>
          <a:ext cx="7391399" cy="640080"/>
        </p:xfrm>
        <a:graphic>
          <a:graphicData uri="http://schemas.openxmlformats.org/drawingml/2006/table">
            <a:tbl>
              <a:tblPr/>
              <a:tblGrid>
                <a:gridCol w="1137509"/>
                <a:gridCol w="4884548"/>
                <a:gridCol w="1369342"/>
              </a:tblGrid>
              <a:tr h="6172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CEOS-31-01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6726" marR="66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WGClimate to explore development of a brief, consolidated statement of space agency contributions in support of each Article of the Paris Agreement.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6726" marR="66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32</a:t>
                      </a:r>
                      <a:r>
                        <a:rPr lang="en-GB" sz="1400" b="1" baseline="300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nd</a:t>
                      </a: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 CEOS Plenary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6726" marR="66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CB4B4D-7CA3-9044-876B-883B54F8677D}" type="slidenum">
              <a:rPr lang="uk-UA" smtClean="0"/>
              <a:pPr defTabSz="685800"/>
              <a:t>9</a:t>
            </a:fld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283114" y="2064948"/>
            <a:ext cx="8109374" cy="283923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marL="214307" indent="-214307">
              <a:buFont typeface="Arial"/>
              <a:buChar char="•"/>
            </a:pPr>
            <a:r>
              <a:rPr lang="en-GB" sz="2000" dirty="0">
                <a:solidFill>
                  <a:srgbClr val="002569"/>
                </a:solidFill>
              </a:rPr>
              <a:t>Consulted GCOS and GEO that performed similar analysis in their areas;</a:t>
            </a:r>
          </a:p>
          <a:p>
            <a:pPr marL="214307" indent="-214307">
              <a:buFont typeface="Arial"/>
              <a:buChar char="•"/>
            </a:pPr>
            <a:r>
              <a:rPr lang="en-GB" sz="2000" dirty="0" smtClean="0">
                <a:solidFill>
                  <a:srgbClr val="002569"/>
                </a:solidFill>
              </a:rPr>
              <a:t>Applied </a:t>
            </a:r>
            <a:r>
              <a:rPr lang="en-GB" sz="2000" dirty="0">
                <a:solidFill>
                  <a:srgbClr val="002569"/>
                </a:solidFill>
              </a:rPr>
              <a:t>categorisation of Paris Agreement articles as depicted by GCOS </a:t>
            </a:r>
            <a:r>
              <a:rPr lang="en-GB" sz="2000" dirty="0" smtClean="0">
                <a:solidFill>
                  <a:srgbClr val="002569"/>
                </a:solidFill>
              </a:rPr>
              <a:t>(</a:t>
            </a:r>
            <a:r>
              <a:rPr lang="en-GB" sz="2000" dirty="0">
                <a:solidFill>
                  <a:srgbClr val="002569"/>
                </a:solidFill>
              </a:rPr>
              <a:t>see next slide</a:t>
            </a:r>
            <a:r>
              <a:rPr lang="en-GB" sz="2000" dirty="0" smtClean="0">
                <a:solidFill>
                  <a:srgbClr val="002569"/>
                </a:solidFill>
              </a:rPr>
              <a:t>);</a:t>
            </a:r>
          </a:p>
          <a:p>
            <a:pPr marL="214307" indent="-214307">
              <a:buFont typeface="Arial"/>
              <a:buChar char="•"/>
            </a:pPr>
            <a:r>
              <a:rPr lang="en-GB" sz="2000" dirty="0" smtClean="0">
                <a:solidFill>
                  <a:srgbClr val="002569"/>
                </a:solidFill>
              </a:rPr>
              <a:t>Document provides an assessment in support of individual articles of the Agreement;</a:t>
            </a:r>
          </a:p>
          <a:p>
            <a:pPr marL="214307" indent="-214307">
              <a:buFont typeface="Arial"/>
              <a:buChar char="•"/>
            </a:pPr>
            <a:r>
              <a:rPr lang="en-GB" sz="2000" dirty="0" smtClean="0">
                <a:solidFill>
                  <a:srgbClr val="002569"/>
                </a:solidFill>
              </a:rPr>
              <a:t>Addressed in particular CEOS cross cutting Working Groups contributions; </a:t>
            </a:r>
            <a:endParaRPr lang="en-GB" sz="2000" dirty="0">
              <a:solidFill>
                <a:srgbClr val="002569"/>
              </a:solidFill>
            </a:endParaRPr>
          </a:p>
          <a:p>
            <a:pPr marL="214307" indent="-214307">
              <a:buFont typeface="Arial"/>
              <a:buChar char="•"/>
            </a:pPr>
            <a:r>
              <a:rPr lang="en-GB" sz="2000" dirty="0" smtClean="0">
                <a:solidFill>
                  <a:srgbClr val="002569"/>
                </a:solidFill>
              </a:rPr>
              <a:t>Plan to publish the short </a:t>
            </a:r>
            <a:r>
              <a:rPr lang="en-GB" sz="2000" dirty="0">
                <a:solidFill>
                  <a:srgbClr val="002569"/>
                </a:solidFill>
              </a:rPr>
              <a:t>note </a:t>
            </a:r>
            <a:r>
              <a:rPr lang="en-GB" sz="2000" dirty="0" smtClean="0">
                <a:solidFill>
                  <a:srgbClr val="002569"/>
                </a:solidFill>
              </a:rPr>
              <a:t>of 9 pages on CEOS and climatemonitoring.info web sites;</a:t>
            </a:r>
          </a:p>
          <a:p>
            <a:pPr marL="214307" indent="-214307">
              <a:buFont typeface="Arial"/>
              <a:buChar char="•"/>
            </a:pPr>
            <a:r>
              <a:rPr lang="en-GB" sz="2000" dirty="0" smtClean="0">
                <a:solidFill>
                  <a:srgbClr val="002569"/>
                </a:solidFill>
              </a:rPr>
              <a:t>Plenary is asked to close the action.</a:t>
            </a:r>
            <a:endParaRPr lang="en-US" sz="2000" dirty="0">
              <a:solidFill>
                <a:srgbClr val="00256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98177" y="1225174"/>
            <a:ext cx="5886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GB" sz="4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21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792</TotalTime>
  <Words>1165</Words>
  <Application>Microsoft Office PowerPoint</Application>
  <PresentationFormat>On-screen Show (16:9)</PresentationFormat>
  <Paragraphs>102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MS Mincho</vt:lpstr>
      <vt:lpstr>Arial</vt:lpstr>
      <vt:lpstr>Arial Bold</vt:lpstr>
      <vt:lpstr>Calibri</vt:lpstr>
      <vt:lpstr>Courier New</vt:lpstr>
      <vt:lpstr>Droid Serif</vt:lpstr>
      <vt:lpstr>Helvetica</vt:lpstr>
      <vt:lpstr>Helvetica Neue</vt:lpstr>
      <vt:lpstr>Proxima Nova Regular</vt:lpstr>
      <vt:lpstr>Times New Roman</vt:lpstr>
      <vt:lpstr>Wingdings</vt:lpstr>
      <vt:lpstr>Office Theme</vt:lpstr>
      <vt:lpstr>CEOS-CGMS WGClimate</vt:lpstr>
      <vt:lpstr>Statement to SBSTA-49  and COP-24</vt:lpstr>
      <vt:lpstr>Statement to SBSTA-49  and COP-24</vt:lpstr>
      <vt:lpstr>Statement to SBSTA-49  and COP-24</vt:lpstr>
      <vt:lpstr>Edits by NOAA/NASA/USGS</vt:lpstr>
      <vt:lpstr>Comments/Edits by GCOS</vt:lpstr>
      <vt:lpstr>Comment from ESA</vt:lpstr>
      <vt:lpstr>Statement on the Paris Agreement</vt:lpstr>
      <vt:lpstr>Space Agency contribution to the  Paris Agreement</vt:lpstr>
      <vt:lpstr>Partnerships - GCOS</vt:lpstr>
      <vt:lpstr>ECV Inventory, gap analysis, and Coordinated Actions</vt:lpstr>
      <vt:lpstr>Public Access to ECV Inventory</vt:lpstr>
      <vt:lpstr>Implementation of Coordinated Actions</vt:lpstr>
      <vt:lpstr>WG Climate Leadership Proposal</vt:lpstr>
    </vt:vector>
  </TitlesOfParts>
  <Company>ESA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Pascal Lecomte</dc:creator>
  <cp:lastModifiedBy>Joerg Schulz</cp:lastModifiedBy>
  <cp:revision>38</cp:revision>
  <cp:lastPrinted>2016-11-11T04:37:28Z</cp:lastPrinted>
  <dcterms:created xsi:type="dcterms:W3CDTF">2016-11-10T19:18:14Z</dcterms:created>
  <dcterms:modified xsi:type="dcterms:W3CDTF">2018-10-15T10:35:30Z</dcterms:modified>
</cp:coreProperties>
</file>