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530" r:id="rId2"/>
    <p:sldId id="260" r:id="rId3"/>
    <p:sldId id="261" r:id="rId4"/>
    <p:sldId id="311" r:id="rId5"/>
    <p:sldId id="310" r:id="rId6"/>
    <p:sldId id="391" r:id="rId7"/>
    <p:sldId id="417" r:id="rId8"/>
    <p:sldId id="379" r:id="rId9"/>
    <p:sldId id="259" r:id="rId10"/>
    <p:sldId id="425" r:id="rId11"/>
    <p:sldId id="529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745"/>
  </p:normalViewPr>
  <p:slideViewPr>
    <p:cSldViewPr>
      <p:cViewPr varScale="1">
        <p:scale>
          <a:sx n="109" d="100"/>
          <a:sy n="10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3871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11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81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Calibri" charset="0"/>
              <a:ea typeface="MS PGothic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E2DDB73-935D-AC49-8C45-E245799C8596}" type="slidenum">
              <a:rPr lang="en-US" altLang="en-US">
                <a:solidFill>
                  <a:srgbClr val="000000"/>
                </a:solidFill>
                <a:latin typeface="Arial" charset="0"/>
                <a:ea typeface="MS PGothic" charset="-128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5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1"/>
            <a:ext cx="820896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4675" y="1052512"/>
            <a:ext cx="8218488" cy="507365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1727" y="6465889"/>
            <a:ext cx="1235075" cy="255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8B913C08-5D61-42E5-9D68-85592F4E3D1E}" type="slidenum">
              <a:rPr lang="en-GB" altLang="en-US" sz="1400" smtClean="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5754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-28378"/>
            <a:ext cx="8208962" cy="792163"/>
          </a:xfrm>
        </p:spPr>
        <p:txBody>
          <a:bodyPr/>
          <a:lstStyle>
            <a:lvl1pPr>
              <a:defRPr>
                <a:latin typeface="Arial Rounded MT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052512"/>
            <a:ext cx="8218488" cy="5073651"/>
          </a:xfrm>
        </p:spPr>
        <p:txBody>
          <a:bodyPr/>
          <a:lstStyle>
            <a:lvl1pPr>
              <a:defRPr>
                <a:latin typeface="Arial Rounded MT" panose="020B0604020202020204"/>
              </a:defRPr>
            </a:lvl1pPr>
            <a:lvl2pPr>
              <a:defRPr>
                <a:latin typeface="Arial Rounded MT" panose="020B0604020202020204"/>
              </a:defRPr>
            </a:lvl2pPr>
            <a:lvl3pPr>
              <a:defRPr>
                <a:latin typeface="Arial Rounded MT" panose="020B0604020202020204"/>
              </a:defRPr>
            </a:lvl3pPr>
            <a:lvl4pPr>
              <a:defRPr>
                <a:latin typeface="Arial Rounded MT" panose="020B0604020202020204"/>
              </a:defRPr>
            </a:lvl4pPr>
            <a:lvl5pPr>
              <a:defRPr>
                <a:latin typeface="Arial Rounded MT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1727" y="6465889"/>
            <a:ext cx="1235075" cy="255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973266FE-B41A-419B-BAC5-8AEED93D0922}" type="slidenum">
              <a:rPr lang="en-GB" altLang="en-US" sz="1400" smtClean="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6668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Mai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415926"/>
            <a:ext cx="8229600" cy="6155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957096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12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 userDrawn="1"/>
        </p:nvGrpSpPr>
        <p:grpSpPr bwMode="auto">
          <a:xfrm>
            <a:off x="2" y="5500688"/>
            <a:ext cx="9167813" cy="996950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147483646 w 2313"/>
                  <a:gd name="T1" fmla="*/ 1188117714 h 136"/>
                  <a:gd name="T2" fmla="*/ 2147483646 w 2313"/>
                  <a:gd name="T3" fmla="*/ 0 h 136"/>
                  <a:gd name="T4" fmla="*/ 0 w 2313"/>
                  <a:gd name="T5" fmla="*/ 0 h 136"/>
                  <a:gd name="T6" fmla="*/ 0 w 2313"/>
                  <a:gd name="T7" fmla="*/ 1381060969 h 136"/>
                  <a:gd name="T8" fmla="*/ 2147483646 w 2313"/>
                  <a:gd name="T9" fmla="*/ 1381060969 h 136"/>
                  <a:gd name="T10" fmla="*/ 2147483646 w 2313"/>
                  <a:gd name="T11" fmla="*/ 1188117714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2147483646 w 567"/>
                  <a:gd name="T1" fmla="*/ 0 h 273"/>
                  <a:gd name="T2" fmla="*/ 0 w 567"/>
                  <a:gd name="T3" fmla="*/ 1188090396 h 273"/>
                  <a:gd name="T4" fmla="*/ 2147483646 w 567"/>
                  <a:gd name="T5" fmla="*/ 2147483646 h 273"/>
                  <a:gd name="T6" fmla="*/ 2147483646 w 567"/>
                  <a:gd name="T7" fmla="*/ 2147483646 h 273"/>
                  <a:gd name="T8" fmla="*/ 2147483646 w 567"/>
                  <a:gd name="T9" fmla="*/ 0 h 273"/>
                  <a:gd name="T10" fmla="*/ 2147483646 w 567"/>
                  <a:gd name="T11" fmla="*/ 0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9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6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8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4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63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on.Ross@ga.gov.au" TargetMode="External"/><Relationship Id="rId2" Type="http://schemas.openxmlformats.org/officeDocument/2006/relationships/hyperlink" Target="mailto:Alex.Held@csiro.a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FC666-0F58-5340-BED0-442AE30F94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0D6C-E5F7-4E4B-8A0E-96311D7C56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40196" y="3494302"/>
            <a:ext cx="4953000" cy="5334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B48481-EDA0-7647-94C1-AA4D4CD6F929}"/>
              </a:ext>
            </a:extLst>
          </p:cNvPr>
          <p:cNvSpPr/>
          <p:nvPr/>
        </p:nvSpPr>
        <p:spPr bwMode="auto">
          <a:xfrm>
            <a:off x="914400" y="2057400"/>
            <a:ext cx="1243630" cy="394060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 descr="Australian Space Agency">
            <a:extLst>
              <a:ext uri="{FF2B5EF4-FFF2-40B4-BE49-F238E27FC236}">
                <a16:creationId xmlns:a16="http://schemas.microsoft.com/office/drawing/2014/main" id="{B6550347-D098-1F4E-BEF1-C28DF923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00" y="2181606"/>
            <a:ext cx="849197" cy="9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8F2D3-1D99-4C45-B1FE-7036B4E06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16" y="3344427"/>
            <a:ext cx="494564" cy="494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0B867-4E32-7141-834F-7C6FAA50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2" y="4073786"/>
            <a:ext cx="1049452" cy="69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59BE6D-4B78-C743-8D19-35AEE4408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7" y="4999852"/>
            <a:ext cx="1180097" cy="8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87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2000" y="1442196"/>
            <a:ext cx="3745140" cy="34340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716017" y="2467847"/>
            <a:ext cx="3456385" cy="101040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b="1" dirty="0">
                <a:solidFill>
                  <a:schemeClr val="tx1"/>
                </a:solidFill>
                <a:latin typeface="Arial" charset="0"/>
              </a:rPr>
              <a:t>Founding Partners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21" y="2501779"/>
            <a:ext cx="3376380" cy="83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static.wixstatic.com/media/f9d4ea_0152507fbf874aa7bb4a362666d9fe2d~mv2.png/v1/fill/w_160,h_89,al_c,usm_0.66_1.00_0.01/f9d4ea_0152507fbf874aa7bb4a362666d9fe2d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1" y="1659536"/>
            <a:ext cx="916236" cy="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lobe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12162" r="24964" b="12558"/>
          <a:stretch/>
        </p:blipFill>
        <p:spPr bwMode="auto">
          <a:xfrm>
            <a:off x="6229313" y="4178500"/>
            <a:ext cx="598692" cy="6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-Down Arrow 4"/>
          <p:cNvSpPr/>
          <p:nvPr/>
        </p:nvSpPr>
        <p:spPr bwMode="auto">
          <a:xfrm>
            <a:off x="6375520" y="3602436"/>
            <a:ext cx="306281" cy="52241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8811" y="2542319"/>
            <a:ext cx="2520280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LSI-VC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3159223"/>
            <a:ext cx="2520280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WGISS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3810240"/>
            <a:ext cx="2520280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WGCV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15510" y="1401805"/>
            <a:ext cx="2520280" cy="1079399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SIT Chair 2020-2021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10588"/>
            <a:ext cx="1524000" cy="809562"/>
          </a:xfrm>
          <a:prstGeom prst="rect">
            <a:avLst/>
          </a:prstGeom>
        </p:spPr>
      </p:pic>
      <p:pic>
        <p:nvPicPr>
          <p:cNvPr id="9" name="Picture 2" descr="GEO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3"/>
          <a:stretch/>
        </p:blipFill>
        <p:spPr bwMode="auto">
          <a:xfrm>
            <a:off x="6363797" y="5593999"/>
            <a:ext cx="2451413" cy="7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D853A3-FF9A-BC42-91D1-E6EE49DCFFC9}"/>
              </a:ext>
            </a:extLst>
          </p:cNvPr>
          <p:cNvSpPr/>
          <p:nvPr/>
        </p:nvSpPr>
        <p:spPr bwMode="auto">
          <a:xfrm>
            <a:off x="398811" y="4461257"/>
            <a:ext cx="2502469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AHT SDGs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31CDBD-9363-7F46-B033-EE59029F7D88}"/>
              </a:ext>
            </a:extLst>
          </p:cNvPr>
          <p:cNvSpPr/>
          <p:nvPr/>
        </p:nvSpPr>
        <p:spPr bwMode="auto">
          <a:xfrm>
            <a:off x="369277" y="5112274"/>
            <a:ext cx="2520280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CEOS FDA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ED557-DAE9-4044-AFBA-419D380B2EDE}"/>
              </a:ext>
            </a:extLst>
          </p:cNvPr>
          <p:cNvSpPr/>
          <p:nvPr/>
        </p:nvSpPr>
        <p:spPr bwMode="auto">
          <a:xfrm>
            <a:off x="369276" y="5763291"/>
            <a:ext cx="2678723" cy="586957"/>
          </a:xfrm>
          <a:prstGeom prst="rect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>
                <a:solidFill>
                  <a:schemeClr val="bg1"/>
                </a:solidFill>
                <a:latin typeface="Arial" charset="0"/>
              </a:rPr>
              <a:t>GEO ExCom</a:t>
            </a:r>
          </a:p>
        </p:txBody>
      </p:sp>
    </p:spTree>
    <p:extLst>
      <p:ext uri="{BB962C8B-B14F-4D97-AF65-F5344CB8AC3E}">
        <p14:creationId xmlns:p14="http://schemas.microsoft.com/office/powerpoint/2010/main" val="25689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6121438" cy="2208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Alex.Held@csiro.au</a:t>
            </a:r>
            <a:r>
              <a:rPr lang="en-US" dirty="0">
                <a:solidFill>
                  <a:schemeClr val="tx1"/>
                </a:solidFill>
              </a:rPr>
              <a:t> – Director CSIRO Centre of Earth Observation, CSIRO Astronomy and Space Science, CSIRO</a:t>
            </a:r>
          </a:p>
          <a:p>
            <a:endParaRPr lang="en-US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Jonathon.Ross@ga.gov.au</a:t>
            </a:r>
            <a:r>
              <a:rPr lang="en-US" dirty="0">
                <a:solidFill>
                  <a:schemeClr val="tx1"/>
                </a:solidFill>
              </a:rPr>
              <a:t> - Director  Earth Observation Planning and International Relations, Geoscience Australia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3216" y="2286000"/>
            <a:ext cx="8461374" cy="8524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738BD-B458-7B4B-8FFE-9D5B974B8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46" y="4495800"/>
            <a:ext cx="1395106" cy="9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DCAFF-452F-194D-A20B-5DE3CDEC7A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95600" y="76200"/>
            <a:ext cx="2819400" cy="1003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BCFBE-D8B1-1F48-B923-E3006031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" y="1295400"/>
            <a:ext cx="91430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29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D12AA-5960-FF4C-99F7-AFC54374FD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9AC5-9FBE-E94A-8030-FF50AA350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6172200" cy="533400"/>
          </a:xfrm>
        </p:spPr>
        <p:txBody>
          <a:bodyPr/>
          <a:lstStyle/>
          <a:p>
            <a:r>
              <a:rPr lang="en-US" dirty="0"/>
              <a:t>Strategic Priorities Australian Space Agency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648CF-10E0-0A4C-B74C-C7A376CD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768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89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3283"/>
            <a:ext cx="91440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770" y="102563"/>
            <a:ext cx="4172875" cy="59412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NovaSAR-1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8B913C08-5D61-42E5-9D68-85592F4E3D1E}" type="slidenum">
              <a:rPr lang="en-GB" altLang="en-US" sz="140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42" y="296862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6m, 20 x 1000+km </a:t>
            </a:r>
            <a:r>
              <a:rPr lang="en-GB" dirty="0" err="1">
                <a:solidFill>
                  <a:schemeClr val="bg1"/>
                </a:solidFill>
              </a:rPr>
              <a:t>StripMap</a:t>
            </a:r>
            <a:r>
              <a:rPr lang="en-GB" dirty="0">
                <a:solidFill>
                  <a:schemeClr val="bg1"/>
                </a:solidFill>
              </a:rPr>
              <a:t> 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53037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Special wide swath Maritime Mode (400 x 800km)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7924" y="2785575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Automatic Identification of Ships (AIS) on-board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152" y="3753037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S-band, 3GHz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6963" y="4397039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Operated from UK, but payloads available to partners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8639" y="2600908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 years lifetime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7CD14-7C15-6648-B20E-6031F4361981}"/>
              </a:ext>
            </a:extLst>
          </p:cNvPr>
          <p:cNvSpPr txBox="1"/>
          <p:nvPr/>
        </p:nvSpPr>
        <p:spPr>
          <a:xfrm>
            <a:off x="228600" y="218773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Launched September 18, 2018.</a:t>
            </a:r>
          </a:p>
          <a:p>
            <a:r>
              <a:rPr lang="en-GB" dirty="0">
                <a:solidFill>
                  <a:schemeClr val="bg1"/>
                </a:solidFill>
              </a:rPr>
              <a:t>Status: Nominal , in commissioning phase.</a:t>
            </a:r>
          </a:p>
        </p:txBody>
      </p:sp>
    </p:spTree>
    <p:extLst>
      <p:ext uri="{BB962C8B-B14F-4D97-AF65-F5344CB8AC3E}">
        <p14:creationId xmlns:p14="http://schemas.microsoft.com/office/powerpoint/2010/main" val="407990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598"/>
            <a:ext cx="8208962" cy="792163"/>
          </a:xfrm>
        </p:spPr>
        <p:txBody>
          <a:bodyPr/>
          <a:lstStyle/>
          <a:p>
            <a:pPr algn="ctr"/>
            <a:r>
              <a:rPr lang="en-GB" altLang="en-US" dirty="0"/>
              <a:t>NovaSAR-1 - Australia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18488" cy="3805238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/>
              <a:t>Our 10% capacity is managed by CSIRO as a </a:t>
            </a:r>
            <a:r>
              <a:rPr lang="en-GB" altLang="en-US" u="sng" dirty="0"/>
              <a:t>National Research Facility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/>
              <a:t>Free &amp; Open data for Australian R&amp;D and partnerships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/>
              <a:t>Online ‘booking system” will open in February 2019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/>
              <a:t>Explore new applications &amp; commercial/market opportunities for CSIRO and commercial partners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/>
              <a:t>Improve access to SAR for partners and partner countries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</a:rPr>
              <a:t>A vital technology, especially in cloud-affected areas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</a:rPr>
              <a:t>A pathfinder towards a future national satellite constellation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A key data source for:</a:t>
            </a:r>
          </a:p>
          <a:p>
            <a:pPr lvl="2"/>
            <a:r>
              <a:rPr lang="en-GB" altLang="en-US" sz="1800" dirty="0">
                <a:solidFill>
                  <a:srgbClr val="002060"/>
                </a:solidFill>
              </a:rPr>
              <a:t>Disasters, security, development and reconstruction</a:t>
            </a:r>
          </a:p>
          <a:p>
            <a:pPr lvl="2"/>
            <a:r>
              <a:rPr lang="en-GB" altLang="en-US" sz="1800" dirty="0">
                <a:solidFill>
                  <a:srgbClr val="002060"/>
                </a:solidFill>
              </a:rPr>
              <a:t>Environment, Agriculture</a:t>
            </a:r>
          </a:p>
          <a:p>
            <a:pPr lvl="2"/>
            <a:r>
              <a:rPr lang="en-GB" altLang="en-US" sz="1800" dirty="0">
                <a:solidFill>
                  <a:srgbClr val="002060"/>
                </a:solidFill>
              </a:rPr>
              <a:t>Defence and security interests</a:t>
            </a:r>
          </a:p>
          <a:p>
            <a:pPr lvl="2"/>
            <a:r>
              <a:rPr lang="en-GB" altLang="en-US" sz="1800" dirty="0">
                <a:solidFill>
                  <a:srgbClr val="002060"/>
                </a:solidFill>
              </a:rPr>
              <a:t>International partnerships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97007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92929\Desktop\AGDC Presentations\DEA Overview Material\What Is DEA - Icons\Slide images\PP-1016 DEA PPT illustration_DEA combined graphic2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89" y="909320"/>
            <a:ext cx="9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229600" cy="461665"/>
          </a:xfrm>
        </p:spPr>
        <p:txBody>
          <a:bodyPr/>
          <a:lstStyle/>
          <a:p>
            <a:pPr algn="l"/>
            <a:r>
              <a:rPr lang="en-AU" dirty="0"/>
              <a:t>What is Digital Earth Australia?</a:t>
            </a:r>
          </a:p>
        </p:txBody>
      </p:sp>
      <p:pic>
        <p:nvPicPr>
          <p:cNvPr id="3076" name="Picture 4" descr="C:\Users\u92929\Desktop\AGDC Presentations\DEA Overview Material\What Is DEA - Icons\Slide images\PP-1016 DEA PPT illustration_DEA combined graphic2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89" y="909320"/>
            <a:ext cx="9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92929\Desktop\AGDC Presentations\DEA Overview Material\What Is DEA - Icons\Slide images\PP-1016 DEA PPT illustration_DEA combined graphic2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89" y="909320"/>
            <a:ext cx="9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92929\Desktop\AGDC Presentations\DEA Overview Material\What Is DEA - Icons\Slide images\PP-1016 DEA PPT illustration_DEA combined graphic2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89" y="908720"/>
            <a:ext cx="9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1008112" cy="6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34212"/>
            <a:ext cx="1224136" cy="4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92653\Desktop\Logos and pics\E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1"/>
            <a:ext cx="1152128" cy="7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635732"/>
            <a:ext cx="902621" cy="78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30" y="3041030"/>
            <a:ext cx="842284" cy="447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118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9"/>
            <a:ext cx="6192688" cy="461665"/>
          </a:xfrm>
        </p:spPr>
        <p:txBody>
          <a:bodyPr/>
          <a:lstStyle/>
          <a:p>
            <a:pPr algn="l"/>
            <a:r>
              <a:rPr lang="en-AU" dirty="0"/>
              <a:t>Government Investment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41147" y="2471457"/>
            <a:ext cx="973387" cy="2033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chemeClr val="tx1"/>
                </a:solidFill>
                <a:latin typeface="Arial" charset="0"/>
              </a:rPr>
              <a:t>2010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2012</a:t>
            </a:r>
            <a:endParaRPr lang="en-AU" b="1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ASRP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/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ULA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$3.5m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63392" y="2480897"/>
            <a:ext cx="1428585" cy="2033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chemeClr val="tx1"/>
                </a:solidFill>
                <a:latin typeface="Arial" charset="0"/>
              </a:rPr>
              <a:t>2012+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NCRIS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/>
              <a:t>GA+CSIRO</a:t>
            </a: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/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AGDC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$5-6m/</a:t>
            </a:r>
            <a:r>
              <a:rPr lang="en-AU" b="1" dirty="0" err="1"/>
              <a:t>yr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584176" y="2471457"/>
            <a:ext cx="1008112" cy="1202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&gt; </a:t>
            </a:r>
            <a:r>
              <a:rPr lang="en-AU" b="1" dirty="0">
                <a:solidFill>
                  <a:schemeClr val="tx1"/>
                </a:solidFill>
                <a:latin typeface="Arial" charset="0"/>
              </a:rPr>
              <a:t>2010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GA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/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/>
              <a:t>Internal</a:t>
            </a:r>
            <a:endParaRPr lang="en-A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30876" y="2464039"/>
            <a:ext cx="1128978" cy="1756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chemeClr val="tx1"/>
                </a:solidFill>
                <a:latin typeface="Arial" charset="0"/>
              </a:rPr>
              <a:t>2017-18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PSMF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/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DEA#1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+$15.3m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80720" y="2475615"/>
            <a:ext cx="1224136" cy="925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chemeClr val="tx1"/>
                </a:solidFill>
                <a:latin typeface="Arial" charset="0"/>
              </a:rPr>
              <a:t>2018-19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2011-22</a:t>
            </a:r>
            <a:endParaRPr lang="en-AU" b="1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/>
              <a:t>NPPs</a:t>
            </a:r>
            <a:endParaRPr lang="en-A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848872" y="3072713"/>
            <a:ext cx="1259632" cy="6768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chemeClr val="tx1"/>
                </a:solidFill>
                <a:latin typeface="Arial" charset="0"/>
              </a:rPr>
              <a:t>Ongoing</a:t>
            </a:r>
          </a:p>
        </p:txBody>
      </p:sp>
      <p:sp>
        <p:nvSpPr>
          <p:cNvPr id="10" name="Left Brace 9"/>
          <p:cNvSpPr/>
          <p:nvPr/>
        </p:nvSpPr>
        <p:spPr bwMode="auto">
          <a:xfrm rot="5400000">
            <a:off x="3182486" y="494115"/>
            <a:ext cx="360039" cy="345894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639774" y="1683529"/>
            <a:ext cx="360040" cy="108011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6912768" y="1655909"/>
            <a:ext cx="360040" cy="108011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16195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u="sng" dirty="0"/>
              <a:t>Science and Research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8064" y="1628800"/>
            <a:ext cx="134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/>
              <a:t>Government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3235" y="1412777"/>
            <a:ext cx="147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/>
              <a:t>Industry +</a:t>
            </a:r>
          </a:p>
          <a:p>
            <a:r>
              <a:rPr lang="en-AU" sz="1600" u="sng" dirty="0"/>
              <a:t>International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480720" y="4336652"/>
            <a:ext cx="1224136" cy="925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ASA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chemeClr val="tx1"/>
                </a:solidFill>
                <a:latin typeface="Arial" charset="0"/>
              </a:rPr>
              <a:t> +$40m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76385" y="3411141"/>
            <a:ext cx="1224136" cy="925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chemeClr val="tx1"/>
                </a:solidFill>
                <a:latin typeface="Arial" charset="0"/>
              </a:rPr>
              <a:t>DEA#2</a:t>
            </a: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tx1"/>
              </a:solidFill>
              <a:latin typeface="Arial" charset="0"/>
            </a:endParaRPr>
          </a:p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b="1" dirty="0"/>
              <a:t>+$36.9m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421482-AEFC-344E-87D5-9C910BE1EB17}"/>
              </a:ext>
            </a:extLst>
          </p:cNvPr>
          <p:cNvSpPr/>
          <p:nvPr/>
        </p:nvSpPr>
        <p:spPr>
          <a:xfrm>
            <a:off x="5103552" y="1219200"/>
            <a:ext cx="3278448" cy="49530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458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5" descr="LJCO_01_20170325_Sentinel-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3" name="Group 10"/>
          <p:cNvGrpSpPr>
            <a:grpSpLocks/>
          </p:cNvGrpSpPr>
          <p:nvPr/>
        </p:nvGrpSpPr>
        <p:grpSpPr bwMode="auto">
          <a:xfrm>
            <a:off x="0" y="5581650"/>
            <a:ext cx="1382713" cy="1276350"/>
            <a:chOff x="152400" y="5419821"/>
            <a:chExt cx="1382507" cy="1276160"/>
          </a:xfrm>
        </p:grpSpPr>
        <p:pic>
          <p:nvPicPr>
            <p:cNvPr id="122893" name="Picture 11" descr="Australia-blank-locator_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419821"/>
              <a:ext cx="1382507" cy="127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238088" y="5600769"/>
              <a:ext cx="123807" cy="1238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 b="0">
                <a:solidFill>
                  <a:srgbClr val="FBFE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1113"/>
            <a:ext cx="13890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en-AU" sz="1100" b="0" dirty="0">
                <a:solidFill>
                  <a:srgbClr val="FBFEFF"/>
                </a:solidFill>
                <a:latin typeface="Calibri"/>
                <a:ea typeface="+mn-ea"/>
              </a:rPr>
              <a:t>Sentinel-2A MSI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5913" y="3659188"/>
            <a:ext cx="23647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hangingPunct="1">
              <a:defRPr/>
            </a:pPr>
            <a:r>
              <a:rPr lang="en-US" sz="1600" b="0" dirty="0">
                <a:solidFill>
                  <a:srgbClr val="FFFF00"/>
                </a:solidFill>
                <a:latin typeface="Calibri"/>
                <a:ea typeface="+mn-ea"/>
              </a:rPr>
              <a:t>Lucinda Jetty, Queensland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4163" y="84138"/>
            <a:ext cx="621665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 eaLnBrk="1" hangingPunct="1">
              <a:spcAft>
                <a:spcPts val="1200"/>
              </a:spcAft>
              <a:defRPr/>
            </a:pPr>
            <a:r>
              <a:rPr lang="en-AU" sz="2200" dirty="0">
                <a:solidFill>
                  <a:srgbClr val="FBFEFF"/>
                </a:solidFill>
                <a:latin typeface="Calibri"/>
                <a:ea typeface="+mn-ea"/>
              </a:rPr>
              <a:t>Ground Validation Support to CEOS Agencies</a:t>
            </a:r>
            <a:endParaRPr lang="en-US" sz="2200" dirty="0">
              <a:solidFill>
                <a:srgbClr val="FBFEFF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490" y="1740527"/>
            <a:ext cx="5816600" cy="1384300"/>
          </a:xfrm>
          <a:prstGeom prst="rect">
            <a:avLst/>
          </a:prstGeom>
          <a:noFill/>
        </p:spPr>
        <p:txBody>
          <a:bodyPr/>
          <a:lstStyle/>
          <a:p>
            <a:pPr marL="274320" indent="-274320" algn="r" defTabSz="457200" eaLnBrk="1" hangingPunct="1">
              <a:spcAft>
                <a:spcPts val="600"/>
              </a:spcAft>
              <a:buSzPct val="104000"/>
              <a:defRPr/>
            </a:pPr>
            <a:r>
              <a:rPr lang="en-AU" sz="1600" b="0" dirty="0">
                <a:solidFill>
                  <a:srgbClr val="FBFEFF"/>
                </a:solidFill>
                <a:latin typeface="Calibri"/>
                <a:ea typeface="+mn-ea"/>
              </a:rPr>
              <a:t>Acquisition of continuous land-based, and above-water radiometry + in-water optics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450" y="3910013"/>
            <a:ext cx="4921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hangingPunct="1">
              <a:defRPr/>
            </a:pPr>
            <a:r>
              <a:rPr lang="en-US" sz="1200" b="0" dirty="0">
                <a:solidFill>
                  <a:srgbClr val="FFFF00"/>
                </a:solidFill>
                <a:latin typeface="Calibri"/>
                <a:ea typeface="+mn-ea"/>
              </a:rPr>
              <a:t>6 km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7557DA6B-270E-B74D-9A95-702892D03DAF}"/>
              </a:ext>
            </a:extLst>
          </p:cNvPr>
          <p:cNvSpPr/>
          <p:nvPr/>
        </p:nvSpPr>
        <p:spPr>
          <a:xfrm>
            <a:off x="76200" y="6311168"/>
            <a:ext cx="15875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3B70F744-B939-6947-9715-3A066EBADC74}"/>
              </a:ext>
            </a:extLst>
          </p:cNvPr>
          <p:cNvSpPr/>
          <p:nvPr/>
        </p:nvSpPr>
        <p:spPr>
          <a:xfrm>
            <a:off x="757725" y="6192044"/>
            <a:ext cx="15875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2E288-61D1-EF48-94C5-717CF07C5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94" b="6552"/>
          <a:stretch/>
        </p:blipFill>
        <p:spPr>
          <a:xfrm>
            <a:off x="5564920" y="4589066"/>
            <a:ext cx="3505200" cy="2109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17DCB-1D36-0742-AFC4-A4B9CCBED8A3}"/>
              </a:ext>
            </a:extLst>
          </p:cNvPr>
          <p:cNvSpPr txBox="1"/>
          <p:nvPr/>
        </p:nvSpPr>
        <p:spPr>
          <a:xfrm>
            <a:off x="5564920" y="6375176"/>
            <a:ext cx="311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Pinnacles,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4108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199" y="1295400"/>
            <a:ext cx="8339203" cy="5334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Consultation workshop on </a:t>
            </a:r>
            <a:r>
              <a:rPr lang="en-US" sz="1800" b="1" dirty="0"/>
              <a:t>an EO platform to support Pacific Island Nations </a:t>
            </a:r>
            <a:r>
              <a:rPr lang="en-US" sz="1800" dirty="0"/>
              <a:t>held jointly by Australia, Pacific Islands, European Delegation and France in Brisbane last week (11-12 Oct)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Eight Pacific Island countries (nine invited)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CSIRO, GA, CNES, </a:t>
            </a:r>
            <a:r>
              <a:rPr lang="en-US" sz="1600" dirty="0" err="1"/>
              <a:t>Jaxa</a:t>
            </a:r>
            <a:r>
              <a:rPr lang="en-US" sz="1600" dirty="0"/>
              <a:t>/</a:t>
            </a:r>
            <a:r>
              <a:rPr lang="en-US" sz="1600" dirty="0" err="1"/>
              <a:t>Restec</a:t>
            </a:r>
            <a:r>
              <a:rPr lang="en-US" sz="1600" dirty="0"/>
              <a:t>, GEO Blue Planet - NOAA represented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Broader Australian and French government representatives including the French Ambassador to Australia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Strong thematic interest including </a:t>
            </a:r>
            <a:r>
              <a:rPr lang="en-US" sz="1800" b="1" dirty="0"/>
              <a:t>land, oceans, climate and SDGs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Fisheries, law enforcement, sea level, disasters, food security, water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Opportunity to promote EO uptake and SDGs, </a:t>
            </a:r>
            <a:r>
              <a:rPr lang="en-US" sz="1800" dirty="0"/>
              <a:t>in a region which is generally underrepresented in a lot of CEOS and GEO activities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Challenges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Knowledge of EO data, capabilities, limitations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Fostering cross-regional coordination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Capacity Building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Satellite coverage, e.g. Copernicus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GEO Ministerial 2019 </a:t>
            </a:r>
            <a:r>
              <a:rPr lang="en-US" sz="1800" dirty="0"/>
              <a:t>a potential milestone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Pacific Island EO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E21ED-268D-BA44-975A-5B9B4C113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9761"/>
          <a:stretch/>
        </p:blipFill>
        <p:spPr>
          <a:xfrm>
            <a:off x="5562600" y="4724400"/>
            <a:ext cx="3048000" cy="22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454</Words>
  <Application>Microsoft Macintosh PowerPoint</Application>
  <PresentationFormat>On-screen Show (4:3)</PresentationFormat>
  <Paragraphs>100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Bold</vt:lpstr>
      <vt:lpstr>Arial Rounded MT</vt:lpstr>
      <vt:lpstr>Avenir Roman</vt:lpstr>
      <vt:lpstr>Calibri</vt:lpstr>
      <vt:lpstr>Courier New</vt:lpstr>
      <vt:lpstr>Helvetica</vt:lpstr>
      <vt:lpstr>Proxima Nova Regular</vt:lpstr>
      <vt:lpstr>Wingdings</vt:lpstr>
      <vt:lpstr>Default</vt:lpstr>
      <vt:lpstr>PowerPoint Presentation</vt:lpstr>
      <vt:lpstr>PowerPoint Presentation</vt:lpstr>
      <vt:lpstr>PowerPoint Presentation</vt:lpstr>
      <vt:lpstr>NovaSAR-1</vt:lpstr>
      <vt:lpstr>NovaSAR-1 - Australia</vt:lpstr>
      <vt:lpstr>What is Digital Earth Australia?</vt:lpstr>
      <vt:lpstr>Government Investment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Alex Held</cp:lastModifiedBy>
  <cp:revision>182</cp:revision>
  <dcterms:modified xsi:type="dcterms:W3CDTF">2018-10-17T08:15:33Z</dcterms:modified>
</cp:coreProperties>
</file>