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61" r:id="rId3"/>
    <p:sldId id="493" r:id="rId4"/>
    <p:sldId id="488" r:id="rId5"/>
    <p:sldId id="330" r:id="rId6"/>
    <p:sldId id="257" r:id="rId7"/>
    <p:sldId id="378" r:id="rId8"/>
    <p:sldId id="455" r:id="rId9"/>
    <p:sldId id="454" r:id="rId10"/>
    <p:sldId id="492" r:id="rId11"/>
    <p:sldId id="491" r:id="rId12"/>
    <p:sldId id="494" r:id="rId13"/>
    <p:sldId id="259" r:id="rId14"/>
    <p:sldId id="489" r:id="rId15"/>
    <p:sldId id="379" r:id="rId1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22" autoAdjust="0"/>
  </p:normalViewPr>
  <p:slideViewPr>
    <p:cSldViewPr>
      <p:cViewPr varScale="1">
        <p:scale>
          <a:sx n="63" d="100"/>
          <a:sy n="63" d="100"/>
        </p:scale>
        <p:origin x="9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415"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 </a:t>
            </a:r>
          </a:p>
          <a:p>
            <a:r>
              <a:rPr lang="en-US" dirty="0"/>
              <a:t>Under agenda point 4.3 CEOS Agencies and Partners have the opportunity to report on updates of their EO </a:t>
            </a:r>
            <a:r>
              <a:rPr lang="en-US" dirty="0" err="1"/>
              <a:t>programme</a:t>
            </a:r>
            <a:r>
              <a:rPr lang="en-US" dirty="0"/>
              <a:t>. Each presentation is limited to max 10 min (about 7 min presentation and 3 min for Q&amp;A). Presentations should address seed questions outlined in the invitation/agenda. These are:</a:t>
            </a:r>
          </a:p>
          <a:p>
            <a:endParaRPr lang="en-US" dirty="0"/>
          </a:p>
          <a:p>
            <a:pPr marL="342900" indent="-342900">
              <a:buFontTx/>
              <a:buChar char="-"/>
            </a:pPr>
            <a:r>
              <a:rPr lang="en-GB" sz="2400" dirty="0">
                <a:latin typeface="+mn-lt"/>
                <a:ea typeface="+mn-ea"/>
                <a:cs typeface="+mn-cs"/>
                <a:sym typeface="Avenir Roman"/>
              </a:rPr>
              <a:t>the policy, scientific, and societal challenges driving the strategy and requirements of their Agency for the next 10 to 15 years and the degree to which CEOS’ thematic foci support these plans; </a:t>
            </a:r>
          </a:p>
          <a:p>
            <a:pPr marL="342900" indent="-342900">
              <a:buFontTx/>
              <a:buChar char="-"/>
            </a:pPr>
            <a:r>
              <a:rPr lang="en-GB" sz="2400" dirty="0">
                <a:latin typeface="+mn-lt"/>
                <a:ea typeface="+mn-ea"/>
                <a:cs typeface="+mn-cs"/>
                <a:sym typeface="Avenir Roman"/>
              </a:rPr>
              <a:t>how CEOS as an organisation is supporting and prioritising engagement around the Agency’s requirements; and, </a:t>
            </a:r>
          </a:p>
          <a:p>
            <a:pPr marL="342900" indent="-342900">
              <a:buFontTx/>
              <a:buChar char="-"/>
            </a:pPr>
            <a:r>
              <a:rPr lang="en-GB" sz="2400" dirty="0">
                <a:latin typeface="+mn-lt"/>
                <a:ea typeface="+mn-ea"/>
                <a:cs typeface="+mn-cs"/>
                <a:sym typeface="Avenir Roman"/>
              </a:rPr>
              <a:t>how CEOS activities related to standardisation (metadata and interoperability), quality control (</a:t>
            </a:r>
            <a:r>
              <a:rPr lang="en-GB" sz="2400" dirty="0" err="1">
                <a:latin typeface="+mn-lt"/>
                <a:ea typeface="+mn-ea"/>
                <a:cs typeface="+mn-cs"/>
                <a:sym typeface="Avenir Roman"/>
              </a:rPr>
              <a:t>cal</a:t>
            </a:r>
            <a:r>
              <a:rPr lang="en-GB" sz="2400" dirty="0">
                <a:latin typeface="+mn-lt"/>
                <a:ea typeface="+mn-ea"/>
                <a:cs typeface="+mn-cs"/>
                <a:sym typeface="Avenir Roman"/>
              </a:rPr>
              <a:t>/</a:t>
            </a:r>
            <a:r>
              <a:rPr lang="en-GB" sz="2400" dirty="0" err="1">
                <a:latin typeface="+mn-lt"/>
                <a:ea typeface="+mn-ea"/>
                <a:cs typeface="+mn-cs"/>
                <a:sym typeface="Avenir Roman"/>
              </a:rPr>
              <a:t>val</a:t>
            </a:r>
            <a:r>
              <a:rPr lang="en-GB" sz="2400" dirty="0">
                <a:latin typeface="+mn-lt"/>
                <a:ea typeface="+mn-ea"/>
                <a:cs typeface="+mn-cs"/>
                <a:sym typeface="Avenir Roman"/>
              </a:rPr>
              <a:t>), and data dissemination influence implementations in their Agency</a:t>
            </a:r>
          </a:p>
          <a:p>
            <a:pPr marL="342900" indent="-342900">
              <a:buFontTx/>
              <a:buChar char="-"/>
            </a:pPr>
            <a:endParaRPr lang="en-GB" sz="2400" dirty="0">
              <a:latin typeface="+mn-lt"/>
              <a:ea typeface="+mn-ea"/>
              <a:cs typeface="+mn-cs"/>
              <a:sym typeface="Avenir Roman"/>
            </a:endParaRPr>
          </a:p>
          <a:p>
            <a:pPr marL="0" indent="0">
              <a:buFontTx/>
              <a:buNone/>
            </a:pPr>
            <a:r>
              <a:rPr lang="en-GB" sz="2400" dirty="0">
                <a:latin typeface="+mn-lt"/>
                <a:ea typeface="+mn-ea"/>
                <a:cs typeface="+mn-cs"/>
                <a:sym typeface="Avenir Roman"/>
              </a:rPr>
              <a:t>It is proposed to first present in a nutshell the Space Strategy for Europe and the ‘high-level’ activities related to the Copernicus Programme. In this context the seed question could be addressed.</a:t>
            </a:r>
          </a:p>
          <a:p>
            <a:pPr marL="0" indent="0">
              <a:buFontTx/>
              <a:buNone/>
            </a:pPr>
            <a:endParaRPr lang="en-GB" sz="2400" dirty="0">
              <a:latin typeface="+mn-lt"/>
              <a:ea typeface="+mn-ea"/>
              <a:cs typeface="+mn-cs"/>
              <a:sym typeface="Avenir Roman"/>
            </a:endParaRPr>
          </a:p>
          <a:p>
            <a:pPr marL="0" indent="0">
              <a:buFontTx/>
              <a:buNone/>
            </a:pPr>
            <a:r>
              <a:rPr lang="en-GB" sz="2400" dirty="0">
                <a:latin typeface="+mn-lt"/>
                <a:ea typeface="+mn-ea"/>
                <a:cs typeface="+mn-cs"/>
                <a:sym typeface="Avenir Roman"/>
              </a:rPr>
              <a:t>This could be complemented (assuming time permitting) by a couple of slides showing the state of play of the Copernicus Space Component and it’s possible expansion and evolution. </a:t>
            </a:r>
            <a:endParaRPr lang="en-US" sz="2400" dirty="0">
              <a:latin typeface="+mn-lt"/>
              <a:ea typeface="+mn-ea"/>
              <a:cs typeface="+mn-cs"/>
              <a:sym typeface="Avenir Roman"/>
            </a:endParaRPr>
          </a:p>
        </p:txBody>
      </p:sp>
    </p:spTree>
    <p:extLst>
      <p:ext uri="{BB962C8B-B14F-4D97-AF65-F5344CB8AC3E}">
        <p14:creationId xmlns:p14="http://schemas.microsoft.com/office/powerpoint/2010/main" val="535221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None/>
            </a:pPr>
            <a:r>
              <a:rPr lang="en-GB" sz="2400" b="0" i="0" u="none" strike="noStrike" baseline="0" dirty="0">
                <a:latin typeface="+mn-lt"/>
                <a:ea typeface="+mn-ea"/>
                <a:cs typeface="+mn-cs"/>
                <a:sym typeface="Avenir Roman"/>
              </a:rPr>
              <a:t>The Space Strategy for Europe highlights </a:t>
            </a:r>
            <a:r>
              <a:rPr lang="en-GB" sz="2400" b="1" i="0" u="none" strike="noStrike" baseline="0" dirty="0">
                <a:latin typeface="+mn-lt"/>
                <a:ea typeface="+mn-ea"/>
                <a:cs typeface="+mn-cs"/>
                <a:sym typeface="Avenir Roman"/>
              </a:rPr>
              <a:t>4 strategic goals:</a:t>
            </a:r>
          </a:p>
          <a:p>
            <a:pPr marL="0" indent="0">
              <a:buNone/>
            </a:pPr>
            <a:endParaRPr lang="en-GB" sz="2400" b="1" i="0" u="none" strike="noStrike" baseline="0" dirty="0">
              <a:latin typeface="+mn-lt"/>
              <a:ea typeface="+mn-ea"/>
              <a:cs typeface="+mn-cs"/>
              <a:sym typeface="Avenir Roman"/>
            </a:endParaRPr>
          </a:p>
          <a:p>
            <a:pPr marL="457200" indent="-457200">
              <a:buAutoNum type="arabicPeriod"/>
            </a:pPr>
            <a:r>
              <a:rPr lang="en-GB" sz="2400" b="1" i="0" u="none" strike="noStrike" baseline="0" dirty="0">
                <a:latin typeface="+mn-lt"/>
                <a:ea typeface="+mn-ea"/>
                <a:cs typeface="+mn-cs"/>
                <a:sym typeface="Avenir Roman"/>
              </a:rPr>
              <a:t>MAXIMISING THE BENEFITS OF SPACE</a:t>
            </a:r>
          </a:p>
          <a:p>
            <a:pPr marL="457200" indent="-457200">
              <a:buAutoNum type="arabicPeriod"/>
            </a:pPr>
            <a:endParaRPr lang="en-GB" sz="2400" b="1" i="0" u="none" strike="noStrike" baseline="0" dirty="0">
              <a:latin typeface="+mn-lt"/>
              <a:ea typeface="+mn-ea"/>
              <a:cs typeface="+mn-cs"/>
              <a:sym typeface="Avenir Roman"/>
            </a:endParaRPr>
          </a:p>
          <a:p>
            <a:pPr marL="457200" indent="-457200">
              <a:buAutoNum type="arabicPeriod"/>
            </a:pPr>
            <a:r>
              <a:rPr lang="en-GB" sz="2400" b="1" i="0" u="none" strike="noStrike" baseline="0" dirty="0">
                <a:latin typeface="+mn-lt"/>
                <a:ea typeface="+mn-ea"/>
                <a:cs typeface="+mn-cs"/>
                <a:sym typeface="Avenir Roman"/>
              </a:rPr>
              <a:t>FOSTERING A GLOBALLY COMPETITIVE AND INNOVATIVE EUROPEAN SPACE SECTOR</a:t>
            </a:r>
          </a:p>
          <a:p>
            <a:pPr marL="457200" indent="-457200">
              <a:buAutoNum type="arabicPeriod"/>
            </a:pPr>
            <a:endParaRPr lang="en-GB" sz="2400" b="1" i="0" u="none" strike="noStrike" baseline="0" dirty="0">
              <a:latin typeface="+mn-lt"/>
              <a:ea typeface="+mn-ea"/>
              <a:cs typeface="+mn-cs"/>
              <a:sym typeface="Avenir Roman"/>
            </a:endParaRPr>
          </a:p>
          <a:p>
            <a:pPr marL="457200" marR="0" lvl="0" indent="-457200" defTabSz="457200" eaLnBrk="1" fontAlgn="auto" latinLnBrk="0" hangingPunct="1">
              <a:lnSpc>
                <a:spcPct val="125000"/>
              </a:lnSpc>
              <a:spcBef>
                <a:spcPts val="0"/>
              </a:spcBef>
              <a:spcAft>
                <a:spcPts val="0"/>
              </a:spcAft>
              <a:buClrTx/>
              <a:buSzTx/>
              <a:buFontTx/>
              <a:buAutoNum type="arabicPeriod"/>
              <a:tabLst/>
              <a:defRPr/>
            </a:pPr>
            <a:r>
              <a:rPr lang="en-GB" sz="2400" b="1" i="0" u="none" strike="noStrike" baseline="0" dirty="0">
                <a:latin typeface="+mn-lt"/>
                <a:ea typeface="+mn-ea"/>
                <a:cs typeface="+mn-cs"/>
                <a:sym typeface="Avenir Roman"/>
              </a:rPr>
              <a:t>REINFORCING EUROPE’S AUTONOMY IN ACCESSING AND USING SPACE IN A SECURE AND SAFE ENVIRONMENT</a:t>
            </a:r>
          </a:p>
          <a:p>
            <a:pPr marL="457200" marR="0" lvl="0" indent="-457200" defTabSz="457200" eaLnBrk="1" fontAlgn="auto" latinLnBrk="0" hangingPunct="1">
              <a:lnSpc>
                <a:spcPct val="125000"/>
              </a:lnSpc>
              <a:spcBef>
                <a:spcPts val="0"/>
              </a:spcBef>
              <a:spcAft>
                <a:spcPts val="0"/>
              </a:spcAft>
              <a:buClrTx/>
              <a:buSzTx/>
              <a:buFontTx/>
              <a:buAutoNum type="arabicPeriod"/>
              <a:tabLst/>
              <a:defRPr/>
            </a:pPr>
            <a:endParaRPr lang="en-GB" sz="2400" b="1" i="0" u="none" strike="noStrike" baseline="0" dirty="0">
              <a:latin typeface="+mn-lt"/>
              <a:ea typeface="+mn-ea"/>
              <a:cs typeface="+mn-cs"/>
              <a:sym typeface="Avenir Roman"/>
            </a:endParaRPr>
          </a:p>
          <a:p>
            <a:pPr marL="457200" marR="0" lvl="0" indent="-457200" defTabSz="457200" eaLnBrk="1" fontAlgn="auto" latinLnBrk="0" hangingPunct="1">
              <a:lnSpc>
                <a:spcPct val="125000"/>
              </a:lnSpc>
              <a:spcBef>
                <a:spcPts val="0"/>
              </a:spcBef>
              <a:spcAft>
                <a:spcPts val="0"/>
              </a:spcAft>
              <a:buClrTx/>
              <a:buSzTx/>
              <a:buFontTx/>
              <a:buAutoNum type="arabicPeriod"/>
              <a:tabLst/>
              <a:defRPr/>
            </a:pPr>
            <a:r>
              <a:rPr lang="en-GB" sz="2400" b="1" i="0" u="none" strike="noStrike" baseline="0" dirty="0">
                <a:latin typeface="+mn-lt"/>
                <a:ea typeface="+mn-ea"/>
                <a:cs typeface="+mn-cs"/>
                <a:sym typeface="Avenir Roman"/>
              </a:rPr>
              <a:t>STRENGTHENING EUROPE’S ROLE AS A GLOBAL ACTOR AND PROMOTING INTERNATIONAL COOPERATION </a:t>
            </a:r>
          </a:p>
          <a:p>
            <a:pPr marL="457200" indent="-457200">
              <a:buAutoNum type="arabicPeriod"/>
            </a:pPr>
            <a:endParaRPr lang="en-GB" sz="2400" b="1" i="0" u="none" strike="noStrike" baseline="0" dirty="0">
              <a:latin typeface="+mn-lt"/>
              <a:ea typeface="+mn-ea"/>
              <a:cs typeface="+mn-cs"/>
              <a:sym typeface="Avenir Roman"/>
            </a:endParaRPr>
          </a:p>
          <a:p>
            <a:pPr marL="0" indent="0">
              <a:buNone/>
            </a:pPr>
            <a:endParaRPr lang="en-GB" sz="2400" b="1" i="0" u="none" strike="noStrike" baseline="0" dirty="0">
              <a:latin typeface="+mn-lt"/>
              <a:ea typeface="+mn-ea"/>
              <a:cs typeface="+mn-cs"/>
              <a:sym typeface="Avenir Roman"/>
            </a:endParaRPr>
          </a:p>
          <a:p>
            <a:r>
              <a:rPr lang="en-GB" dirty="0"/>
              <a:t>These 4 strategic goals drive the EU Space programmes and actions including those for the EU EO programme Copernicus (-&gt; next slide)</a:t>
            </a:r>
          </a:p>
        </p:txBody>
      </p:sp>
    </p:spTree>
    <p:extLst>
      <p:ext uri="{BB962C8B-B14F-4D97-AF65-F5344CB8AC3E}">
        <p14:creationId xmlns:p14="http://schemas.microsoft.com/office/powerpoint/2010/main" val="220113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The slide shows Expansion Mission Candidates currently under study and their relationship to CEOS.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CSC is co-funded by the EU and ESA with complementary roles.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latin typeface="Arial" panose="020B0604020202020204" pitchFamily="34" charset="0"/>
                <a:cs typeface="Arial" panose="020B0604020202020204" pitchFamily="34" charset="0"/>
              </a:rPr>
              <a:t>Proper funding through </a:t>
            </a:r>
            <a:r>
              <a:rPr lang="en-US" sz="2400" dirty="0" err="1">
                <a:solidFill>
                  <a:schemeClr val="tx1"/>
                </a:solidFill>
                <a:latin typeface="Arial" panose="020B0604020202020204" pitchFamily="34" charset="0"/>
                <a:cs typeface="Arial" panose="020B0604020202020204" pitchFamily="34" charset="0"/>
              </a:rPr>
              <a:t>programme</a:t>
            </a:r>
            <a:r>
              <a:rPr lang="en-US" sz="2400" dirty="0">
                <a:solidFill>
                  <a:schemeClr val="tx1"/>
                </a:solidFill>
                <a:latin typeface="Arial" panose="020B0604020202020204" pitchFamily="34" charset="0"/>
                <a:cs typeface="Arial" panose="020B0604020202020204" pitchFamily="34" charset="0"/>
              </a:rPr>
              <a:t> subscriptions by ESA Member States and by the EU within the next Multiannual Financial Framework (MFF) is a requisite for a successful implementation of the evolution scenario. </a:t>
            </a:r>
          </a:p>
          <a:p>
            <a:endParaRPr lang="en-US" dirty="0"/>
          </a:p>
        </p:txBody>
      </p:sp>
    </p:spTree>
    <p:extLst>
      <p:ext uri="{BB962C8B-B14F-4D97-AF65-F5344CB8AC3E}">
        <p14:creationId xmlns:p14="http://schemas.microsoft.com/office/powerpoint/2010/main" val="204361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808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Copernicus ‘high-level’ activities it is obvious that CEOS as an organisation as well as activities pursued by CEOS working groups, virtual constellations and ad-hoc teams are in many aspects very relevant the EU Copernicus programme. This includes activities followed by the </a:t>
            </a:r>
            <a:r>
              <a:rPr lang="en-GB" dirty="0" err="1"/>
              <a:t>WGClimate</a:t>
            </a:r>
            <a:r>
              <a:rPr lang="en-GB" dirty="0"/>
              <a:t> and their cooperation with the Coordination Group for Meteorological Satellites (CGMS) pursuing the establishment of a GHG monitoring observation system from space, and activities followed by the Future Data Architecture revolutionizing the classical data dissemination and processing approaches, both followed closely as our Chair priorities during the last year. </a:t>
            </a:r>
          </a:p>
          <a:p>
            <a:endParaRPr lang="en-GB" dirty="0"/>
          </a:p>
          <a:p>
            <a:r>
              <a:rPr lang="en-GB" dirty="0"/>
              <a:t>In addition, work done by CEOS groups help us to consolidate observational requirements through gap analysis and showcasing Copernicus assets in global initiatives addressing societal challenges. This includes activities followed by the Space Data Coordination Group (SDCG) for Global Forest Observations Initiative (GFOI), the GEOGLAM group supporting the GEO Global Agricultural Monitoring, and the CEOS AHT on Sustainable Development Goals. Furthermore, Copernicus is greatly benefitting from CEOS work related to standardisation, interoperability and quality control. Just to name to important CEOS activity on the Atmospheric Correction </a:t>
            </a:r>
            <a:r>
              <a:rPr lang="en-GB" dirty="0" err="1"/>
              <a:t>Intercomparision</a:t>
            </a:r>
            <a:r>
              <a:rPr lang="en-GB" dirty="0"/>
              <a:t> </a:t>
            </a:r>
            <a:r>
              <a:rPr lang="en-GB" dirty="0" err="1"/>
              <a:t>eXercise</a:t>
            </a:r>
            <a:r>
              <a:rPr lang="en-GB" dirty="0"/>
              <a:t> (ACIX), the calibration reference sites (</a:t>
            </a:r>
            <a:r>
              <a:rPr lang="en-GB" dirty="0" err="1"/>
              <a:t>RadCalNet</a:t>
            </a:r>
            <a:r>
              <a:rPr lang="en-GB" dirty="0"/>
              <a:t>), the CEOS Analysis Ready Data (ARD) initiative and related data harmonisation efforts.</a:t>
            </a:r>
          </a:p>
          <a:p>
            <a:endParaRPr lang="en-GB" dirty="0"/>
          </a:p>
          <a:p>
            <a:r>
              <a:rPr lang="en-GB" dirty="0"/>
              <a:t>All this work is essential allowing users to utilize our assets in a complementary and synergistically manner.  </a:t>
            </a:r>
          </a:p>
          <a:p>
            <a:endParaRPr lang="en-GB" dirty="0"/>
          </a:p>
          <a:p>
            <a:endParaRPr lang="en-US" dirty="0"/>
          </a:p>
        </p:txBody>
      </p:sp>
    </p:spTree>
    <p:extLst>
      <p:ext uri="{BB962C8B-B14F-4D97-AF65-F5344CB8AC3E}">
        <p14:creationId xmlns:p14="http://schemas.microsoft.com/office/powerpoint/2010/main" val="219661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7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694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sz="20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Sentinel Expansion</a:t>
            </a:r>
          </a:p>
          <a:p>
            <a:pPr marL="457200" lvl="1" indent="0">
              <a:buNone/>
            </a:pPr>
            <a:r>
              <a:rPr lang="en-US" sz="2000" dirty="0">
                <a:solidFill>
                  <a:schemeClr val="tx1"/>
                </a:solidFill>
                <a:latin typeface="Arial" panose="020B0604020202020204" pitchFamily="34" charset="0"/>
                <a:cs typeface="Arial" panose="020B0604020202020204" pitchFamily="34" charset="0"/>
              </a:rPr>
              <a:t>	Shorter horizon; additional observation capabilities in support of 	emerging needs</a:t>
            </a:r>
          </a:p>
          <a:p>
            <a:pPr marL="742950" lvl="1"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Sentinel Next Generation</a:t>
            </a:r>
          </a:p>
          <a:p>
            <a:pPr marL="457200" lvl="1" indent="0">
              <a:buNone/>
            </a:pPr>
            <a:r>
              <a:rPr lang="en-US" sz="2000" dirty="0">
                <a:solidFill>
                  <a:schemeClr val="tx1"/>
                </a:solidFill>
                <a:latin typeface="Arial" panose="020B0604020202020204" pitchFamily="34" charset="0"/>
                <a:cs typeface="Arial" panose="020B0604020202020204" pitchFamily="34" charset="0"/>
              </a:rPr>
              <a:t>	enhanced continuity of current (and expanded) observation capabilities to meet user requirements</a:t>
            </a:r>
          </a:p>
          <a:p>
            <a:pPr marL="457200" lvl="1" indent="0">
              <a:buNone/>
            </a:pPr>
            <a:endParaRPr lang="en-US" sz="2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18532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702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47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1182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pic>
        <p:nvPicPr>
          <p:cNvPr id="12" name="Picture 3">
            <a:extLst>
              <a:ext uri="{FF2B5EF4-FFF2-40B4-BE49-F238E27FC236}">
                <a16:creationId xmlns:a16="http://schemas.microsoft.com/office/drawing/2014/main" id="{ABB3343E-B386-4CB3-A218-1F866C89DB4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43800" y="6525325"/>
            <a:ext cx="798969" cy="2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16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15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creodias.eu/" TargetMode="External"/><Relationship Id="rId7" Type="http://schemas.openxmlformats.org/officeDocument/2006/relationships/hyperlink" Target="http://wekeo.eu/" TargetMode="External"/><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mundiwebservices.eu/" TargetMode="External"/><Relationship Id="rId11" Type="http://schemas.openxmlformats.org/officeDocument/2006/relationships/image" Target="../media/image17.png"/><Relationship Id="rId5" Type="http://schemas.openxmlformats.org/officeDocument/2006/relationships/hyperlink" Target="http://www.sobloo.eu/" TargetMode="External"/><Relationship Id="rId10" Type="http://schemas.openxmlformats.org/officeDocument/2006/relationships/image" Target="../media/image16.png"/><Relationship Id="rId4" Type="http://schemas.openxmlformats.org/officeDocument/2006/relationships/hyperlink" Target="http://www.onda-dias.eu/" TargetMode="Externa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997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FFFF"/>
                </a:solidFill>
                <a:latin typeface="+mj-lt"/>
              </a:rPr>
              <a:t>Agency and Partner Updates</a:t>
            </a:r>
            <a:br>
              <a:rPr lang="en-US" sz="3600" b="1" dirty="0">
                <a:solidFill>
                  <a:srgbClr val="FFFFFF"/>
                </a:solidFill>
                <a:latin typeface="+mj-lt"/>
              </a:rPr>
            </a:br>
            <a:r>
              <a:rPr lang="en-US" sz="3600" b="1" dirty="0">
                <a:solidFill>
                  <a:srgbClr val="FFFFFF"/>
                </a:solidFill>
                <a:latin typeface="+mj-lt"/>
              </a:rPr>
              <a:t>European Commission</a:t>
            </a:r>
          </a:p>
        </p:txBody>
      </p:sp>
      <p:sp>
        <p:nvSpPr>
          <p:cNvPr id="11" name="Shape 11"/>
          <p:cNvSpPr/>
          <p:nvPr/>
        </p:nvSpPr>
        <p:spPr>
          <a:xfrm>
            <a:off x="622788" y="3759200"/>
            <a:ext cx="5092211"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endParaRPr lang="en-US"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smtClean="0">
                <a:solidFill>
                  <a:srgbClr val="FFFFFF"/>
                </a:solidFill>
                <a:latin typeface="+mj-lt"/>
                <a:ea typeface="Arial Bold"/>
                <a:cs typeface="Arial Bold"/>
                <a:sym typeface="Arial Bold"/>
              </a:rPr>
              <a:t>European Commission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Plenary 2018</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Agenda Item 4.3</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Brussels, Belgium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17 – 18 October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6" name="Picture 2" descr="S:\F15015_Copernicus\3_Work\330_Work-in-process\SC4_BackgroundMat\PPT\item Copernicus\logo-ce-horizontal-en-negatif.png">
            <a:extLst>
              <a:ext uri="{FF2B5EF4-FFF2-40B4-BE49-F238E27FC236}">
                <a16:creationId xmlns:a16="http://schemas.microsoft.com/office/drawing/2014/main" id="{6E8FA5FF-D35A-4D50-A844-41E6A6A58AE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5577" y="6351413"/>
            <a:ext cx="1531633" cy="401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DDB4FE-DA0C-4842-98A3-168ECB941D80}"/>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pic>
        <p:nvPicPr>
          <p:cNvPr id="5" name="Picture 4">
            <a:extLst>
              <a:ext uri="{FF2B5EF4-FFF2-40B4-BE49-F238E27FC236}">
                <a16:creationId xmlns:a16="http://schemas.microsoft.com/office/drawing/2014/main" id="{4857114F-57FF-40EA-A66A-B587911EB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6629400" cy="4972053"/>
          </a:xfrm>
          <a:prstGeom prst="rect">
            <a:avLst/>
          </a:prstGeom>
        </p:spPr>
      </p:pic>
      <p:sp>
        <p:nvSpPr>
          <p:cNvPr id="9" name="Content Placeholder 3">
            <a:extLst>
              <a:ext uri="{FF2B5EF4-FFF2-40B4-BE49-F238E27FC236}">
                <a16:creationId xmlns:a16="http://schemas.microsoft.com/office/drawing/2014/main" id="{C50BD2EC-4B9E-4659-8E2F-29CEB65BE00D}"/>
              </a:ext>
            </a:extLst>
          </p:cNvPr>
          <p:cNvSpPr txBox="1">
            <a:spLocks/>
          </p:cNvSpPr>
          <p:nvPr/>
        </p:nvSpPr>
        <p:spPr>
          <a:xfrm>
            <a:off x="2057400" y="304800"/>
            <a:ext cx="4953000" cy="5334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Disruptive Technologies?</a:t>
            </a:r>
          </a:p>
        </p:txBody>
      </p:sp>
      <p:pic>
        <p:nvPicPr>
          <p:cNvPr id="8" name="Picture 7" descr="A person wearing glasses and smiling at the camera&#10;&#10;Description generated with very high confidence">
            <a:extLst>
              <a:ext uri="{FF2B5EF4-FFF2-40B4-BE49-F238E27FC236}">
                <a16:creationId xmlns:a16="http://schemas.microsoft.com/office/drawing/2014/main" id="{B787EE74-B4A8-4510-9681-E4786A9626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531" y="5007856"/>
            <a:ext cx="459411" cy="537994"/>
          </a:xfrm>
          <a:prstGeom prst="rect">
            <a:avLst/>
          </a:prstGeom>
        </p:spPr>
      </p:pic>
      <p:sp>
        <p:nvSpPr>
          <p:cNvPr id="6" name="Speech Bubble: Oval 5">
            <a:extLst>
              <a:ext uri="{FF2B5EF4-FFF2-40B4-BE49-F238E27FC236}">
                <a16:creationId xmlns:a16="http://schemas.microsoft.com/office/drawing/2014/main" id="{92FCC24F-FC4C-485E-8B4C-A60FE0DAC783}"/>
              </a:ext>
            </a:extLst>
          </p:cNvPr>
          <p:cNvSpPr/>
          <p:nvPr/>
        </p:nvSpPr>
        <p:spPr>
          <a:xfrm rot="21175789">
            <a:off x="1517799" y="2212774"/>
            <a:ext cx="2604874" cy="1298374"/>
          </a:xfrm>
          <a:prstGeom prst="wedgeEllipseCallout">
            <a:avLst>
              <a:gd name="adj1" fmla="val -4467"/>
              <a:gd name="adj2" fmla="val 183312"/>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We better could use it for another Sentinel launch</a:t>
            </a:r>
          </a:p>
        </p:txBody>
      </p:sp>
    </p:spTree>
    <p:extLst>
      <p:ext uri="{BB962C8B-B14F-4D97-AF65-F5344CB8AC3E}">
        <p14:creationId xmlns:p14="http://schemas.microsoft.com/office/powerpoint/2010/main" val="105974785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E2BC10-FCC4-4BA2-B1A4-D24A891D0063}"/>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pic>
        <p:nvPicPr>
          <p:cNvPr id="6" name="Content Placeholder 5" descr="A picture containing text, book&#10;&#10;Description generated with very high confidence">
            <a:extLst>
              <a:ext uri="{FF2B5EF4-FFF2-40B4-BE49-F238E27FC236}">
                <a16:creationId xmlns:a16="http://schemas.microsoft.com/office/drawing/2014/main" id="{A2D8E334-3677-4204-86D7-D7634BCCDAD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84300" y="1600200"/>
            <a:ext cx="6299200" cy="4724400"/>
          </a:xfrm>
        </p:spPr>
      </p:pic>
      <p:sp>
        <p:nvSpPr>
          <p:cNvPr id="3" name="Speech Bubble: Oval 2">
            <a:extLst>
              <a:ext uri="{FF2B5EF4-FFF2-40B4-BE49-F238E27FC236}">
                <a16:creationId xmlns:a16="http://schemas.microsoft.com/office/drawing/2014/main" id="{D01368F8-315D-425C-8736-D0BEE60F97D3}"/>
              </a:ext>
            </a:extLst>
          </p:cNvPr>
          <p:cNvSpPr/>
          <p:nvPr/>
        </p:nvSpPr>
        <p:spPr>
          <a:xfrm>
            <a:off x="5410200" y="1374370"/>
            <a:ext cx="2667000" cy="908861"/>
          </a:xfrm>
          <a:prstGeom prst="wedgeEllipseCallout">
            <a:avLst>
              <a:gd name="adj1" fmla="val -51690"/>
              <a:gd name="adj2" fmla="val 97713"/>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rPr>
              <a:t>But look Philippe, its fun, too!!!!</a:t>
            </a:r>
          </a:p>
        </p:txBody>
      </p:sp>
      <p:pic>
        <p:nvPicPr>
          <p:cNvPr id="8" name="Picture 7" descr="A person wearing a suit and tie smiling and looking at the camera&#10;&#10;Description generated with very high confidence">
            <a:extLst>
              <a:ext uri="{FF2B5EF4-FFF2-40B4-BE49-F238E27FC236}">
                <a16:creationId xmlns:a16="http://schemas.microsoft.com/office/drawing/2014/main" id="{F22E972D-4CFB-4281-8A8F-0CCB540D5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040" y="2407920"/>
            <a:ext cx="457200" cy="565668"/>
          </a:xfrm>
          <a:prstGeom prst="rect">
            <a:avLst/>
          </a:prstGeom>
        </p:spPr>
      </p:pic>
    </p:spTree>
    <p:extLst>
      <p:ext uri="{BB962C8B-B14F-4D97-AF65-F5344CB8AC3E}">
        <p14:creationId xmlns:p14="http://schemas.microsoft.com/office/powerpoint/2010/main" val="24443913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8960E5-3085-469D-B126-1B3CDC1FE7A0}"/>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a:extLst>
              <a:ext uri="{FF2B5EF4-FFF2-40B4-BE49-F238E27FC236}">
                <a16:creationId xmlns:a16="http://schemas.microsoft.com/office/drawing/2014/main" id="{9A40B41A-09A4-41EC-8F75-18DC6D7066C7}"/>
              </a:ext>
            </a:extLst>
          </p:cNvPr>
          <p:cNvSpPr>
            <a:spLocks noGrp="1"/>
          </p:cNvSpPr>
          <p:nvPr>
            <p:ph sz="quarter" idx="10"/>
          </p:nvPr>
        </p:nvSpPr>
        <p:spPr/>
        <p:txBody>
          <a:bodyPr/>
          <a:lstStyle/>
          <a:p>
            <a:endParaRPr lang="en-US" dirty="0"/>
          </a:p>
        </p:txBody>
      </p:sp>
      <p:sp>
        <p:nvSpPr>
          <p:cNvPr id="4" name="Content Placeholder 3">
            <a:extLst>
              <a:ext uri="{FF2B5EF4-FFF2-40B4-BE49-F238E27FC236}">
                <a16:creationId xmlns:a16="http://schemas.microsoft.com/office/drawing/2014/main" id="{F583E5FB-D3B4-4CF3-9886-C02CA8C8487C}"/>
              </a:ext>
            </a:extLst>
          </p:cNvPr>
          <p:cNvSpPr>
            <a:spLocks noGrp="1"/>
          </p:cNvSpPr>
          <p:nvPr>
            <p:ph sz="quarter" idx="11"/>
          </p:nvPr>
        </p:nvSpPr>
        <p:spPr/>
        <p:txBody>
          <a:bodyPr/>
          <a:lstStyle/>
          <a:p>
            <a:r>
              <a:rPr lang="en-US" dirty="0" err="1"/>
              <a:t>BackUp</a:t>
            </a:r>
            <a:r>
              <a:rPr lang="en-US" dirty="0"/>
              <a:t> Slides</a:t>
            </a:r>
          </a:p>
        </p:txBody>
      </p:sp>
    </p:spTree>
    <p:extLst>
      <p:ext uri="{BB962C8B-B14F-4D97-AF65-F5344CB8AC3E}">
        <p14:creationId xmlns:p14="http://schemas.microsoft.com/office/powerpoint/2010/main" val="6527884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371600"/>
            <a:ext cx="5715000" cy="4724400"/>
          </a:xfrm>
        </p:spPr>
        <p:txBody>
          <a:bodyPr/>
          <a:lstStyle/>
          <a:p>
            <a:pPr marL="0" indent="0">
              <a:spcBef>
                <a:spcPts val="600"/>
              </a:spcBef>
              <a:spcAft>
                <a:spcPts val="600"/>
              </a:spcAft>
              <a:buNone/>
            </a:pPr>
            <a:r>
              <a:rPr lang="en-US" sz="1800" dirty="0"/>
              <a:t>The Space Strategy for Europe addresses the strategic importance of Space for Europe in support of EU policies and political priorities. </a:t>
            </a:r>
          </a:p>
          <a:p>
            <a:pPr marL="0" indent="0">
              <a:spcBef>
                <a:spcPts val="600"/>
              </a:spcBef>
              <a:spcAft>
                <a:spcPts val="600"/>
              </a:spcAft>
              <a:buNone/>
            </a:pPr>
            <a:r>
              <a:rPr lang="en-US" sz="1800" dirty="0"/>
              <a:t>These include:</a:t>
            </a:r>
          </a:p>
          <a:p>
            <a:pPr lvl="1">
              <a:spcBef>
                <a:spcPts val="600"/>
              </a:spcBef>
              <a:spcAft>
                <a:spcPts val="600"/>
              </a:spcAft>
            </a:pPr>
            <a:r>
              <a:rPr lang="en-US" sz="1800" dirty="0"/>
              <a:t>Competitiveness if our economy</a:t>
            </a:r>
          </a:p>
          <a:p>
            <a:pPr lvl="1">
              <a:spcBef>
                <a:spcPts val="600"/>
              </a:spcBef>
              <a:spcAft>
                <a:spcPts val="600"/>
              </a:spcAft>
            </a:pPr>
            <a:r>
              <a:rPr lang="en-US" sz="1800" dirty="0"/>
              <a:t>Migration</a:t>
            </a:r>
          </a:p>
          <a:p>
            <a:pPr lvl="1">
              <a:spcBef>
                <a:spcPts val="600"/>
              </a:spcBef>
              <a:spcAft>
                <a:spcPts val="600"/>
              </a:spcAft>
            </a:pPr>
            <a:r>
              <a:rPr lang="en-US" sz="1800" dirty="0"/>
              <a:t>Climate change</a:t>
            </a:r>
          </a:p>
          <a:p>
            <a:pPr lvl="1">
              <a:spcBef>
                <a:spcPts val="600"/>
              </a:spcBef>
              <a:spcAft>
                <a:spcPts val="600"/>
              </a:spcAft>
            </a:pPr>
            <a:r>
              <a:rPr lang="en-US" sz="1800" dirty="0"/>
              <a:t>Digital Single Market</a:t>
            </a:r>
          </a:p>
          <a:p>
            <a:pPr lvl="1">
              <a:spcBef>
                <a:spcPts val="600"/>
              </a:spcBef>
              <a:spcAft>
                <a:spcPts val="600"/>
              </a:spcAft>
            </a:pPr>
            <a:r>
              <a:rPr lang="en-US" sz="1800" dirty="0"/>
              <a:t>Sustainable management of natural resources</a:t>
            </a:r>
          </a:p>
          <a:p>
            <a:pPr lvl="1">
              <a:spcBef>
                <a:spcPts val="600"/>
              </a:spcBef>
              <a:spcAft>
                <a:spcPts val="600"/>
              </a:spcAft>
            </a:pPr>
            <a:r>
              <a:rPr lang="en-US" sz="1800" dirty="0"/>
              <a:t>Security and Defense, and</a:t>
            </a:r>
          </a:p>
          <a:p>
            <a:pPr lvl="1">
              <a:spcBef>
                <a:spcPts val="600"/>
              </a:spcBef>
              <a:spcAft>
                <a:spcPts val="600"/>
              </a:spcAft>
            </a:pPr>
            <a:r>
              <a:rPr lang="en-US" sz="1800" dirty="0"/>
              <a:t>reinforcing Europe’s role as a global actor and promoting international cooperation with a particular reference to CEOS</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a:p>
        </p:txBody>
      </p:sp>
      <p:sp>
        <p:nvSpPr>
          <p:cNvPr id="4" name="Content Placeholder 3"/>
          <p:cNvSpPr>
            <a:spLocks noGrp="1"/>
          </p:cNvSpPr>
          <p:nvPr>
            <p:ph sz="quarter" idx="11"/>
          </p:nvPr>
        </p:nvSpPr>
        <p:spPr>
          <a:xfrm>
            <a:off x="2133600" y="255726"/>
            <a:ext cx="5715000" cy="533400"/>
          </a:xfrm>
        </p:spPr>
        <p:txBody>
          <a:bodyPr/>
          <a:lstStyle/>
          <a:p>
            <a:pPr lvl="0">
              <a:spcBef>
                <a:spcPts val="0"/>
              </a:spcBef>
              <a:buSzTx/>
              <a:defRPr/>
            </a:pPr>
            <a:r>
              <a:rPr lang="en-GB" sz="2000" dirty="0">
                <a:sym typeface="Avenir Roman"/>
              </a:rPr>
              <a:t>The Space Strategy for Europe</a:t>
            </a:r>
            <a:endParaRPr lang="en-US" sz="2000" dirty="0"/>
          </a:p>
        </p:txBody>
      </p:sp>
      <p:pic>
        <p:nvPicPr>
          <p:cNvPr id="10" name="Picture 9" descr="A screenshot of a social media post&#10;&#10;Description generated with very high confidence">
            <a:extLst>
              <a:ext uri="{FF2B5EF4-FFF2-40B4-BE49-F238E27FC236}">
                <a16:creationId xmlns:a16="http://schemas.microsoft.com/office/drawing/2014/main" id="{80BA334F-1C06-41F7-B16B-A4EE4F220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911" y="2057400"/>
            <a:ext cx="2504049" cy="3037026"/>
          </a:xfrm>
          <a:prstGeom prst="rect">
            <a:avLst/>
          </a:prstGeom>
        </p:spPr>
      </p:pic>
    </p:spTree>
    <p:extLst>
      <p:ext uri="{BB962C8B-B14F-4D97-AF65-F5344CB8AC3E}">
        <p14:creationId xmlns:p14="http://schemas.microsoft.com/office/powerpoint/2010/main" val="19743237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0C419F-EC26-47A6-A117-F59D51A810ED}"/>
              </a:ext>
            </a:extLst>
          </p:cNvPr>
          <p:cNvSpPr>
            <a:spLocks noGrp="1"/>
          </p:cNvSpPr>
          <p:nvPr>
            <p:ph type="sldNum" sz="quarter" idx="2"/>
          </p:nvPr>
        </p:nvSpPr>
        <p:spPr>
          <a:xfrm>
            <a:off x="8839200" y="6642602"/>
            <a:ext cx="304800" cy="187285"/>
          </a:xfrm>
        </p:spPr>
        <p:txBody>
          <a:bodyPr/>
          <a:lstStyle/>
          <a:p>
            <a:pPr defTabSz="914400"/>
            <a:fld id="{86CB4B4D-7CA3-9044-876B-883B54F8677D}" type="slidenum">
              <a:rPr lang="uk-UA" smtClean="0"/>
              <a:pPr defTabSz="914400"/>
              <a:t>14</a:t>
            </a:fld>
            <a:endParaRPr lang="uk-UA" dirty="0"/>
          </a:p>
        </p:txBody>
      </p:sp>
      <p:sp>
        <p:nvSpPr>
          <p:cNvPr id="4" name="Content Placeholder 3">
            <a:extLst>
              <a:ext uri="{FF2B5EF4-FFF2-40B4-BE49-F238E27FC236}">
                <a16:creationId xmlns:a16="http://schemas.microsoft.com/office/drawing/2014/main" id="{706DBF12-E659-42BC-A5FA-5819FA006B9E}"/>
              </a:ext>
            </a:extLst>
          </p:cNvPr>
          <p:cNvSpPr>
            <a:spLocks noGrp="1"/>
          </p:cNvSpPr>
          <p:nvPr>
            <p:ph sz="quarter" idx="11"/>
          </p:nvPr>
        </p:nvSpPr>
        <p:spPr/>
        <p:txBody>
          <a:bodyPr/>
          <a:lstStyle/>
          <a:p>
            <a:r>
              <a:rPr lang="en-US" dirty="0"/>
              <a:t>Copernicus Architecture</a:t>
            </a:r>
          </a:p>
        </p:txBody>
      </p:sp>
      <p:pic>
        <p:nvPicPr>
          <p:cNvPr id="6" name="Content Placeholder 3">
            <a:extLst>
              <a:ext uri="{FF2B5EF4-FFF2-40B4-BE49-F238E27FC236}">
                <a16:creationId xmlns:a16="http://schemas.microsoft.com/office/drawing/2014/main" id="{B98E9E3E-32BF-4C92-AA28-8B09CCADD962}"/>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85504" y="2268128"/>
            <a:ext cx="1859280" cy="1859280"/>
          </a:xfrm>
          <a:prstGeom prst="ellipse">
            <a:avLst/>
          </a:prstGeom>
          <a:ln w="63500" cap="rnd">
            <a:no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pic>
        <p:nvPicPr>
          <p:cNvPr id="7" name="Content Placeholder 23">
            <a:extLst>
              <a:ext uri="{FF2B5EF4-FFF2-40B4-BE49-F238E27FC236}">
                <a16:creationId xmlns:a16="http://schemas.microsoft.com/office/drawing/2014/main" id="{A8C38221-69FF-4D4F-B4B8-9EFAB929C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385" y="2268128"/>
            <a:ext cx="2191326" cy="1650666"/>
          </a:xfrm>
          <a:prstGeom prst="rect">
            <a:avLst/>
          </a:prstGeom>
        </p:spPr>
      </p:pic>
      <p:pic>
        <p:nvPicPr>
          <p:cNvPr id="9" name="Picture 8" descr="http://www.greenpeace.org/international/Global/international/planet-2/image/2009/4/man-made-fires-to-clear-land-f.jpg">
            <a:extLst>
              <a:ext uri="{FF2B5EF4-FFF2-40B4-BE49-F238E27FC236}">
                <a16:creationId xmlns:a16="http://schemas.microsoft.com/office/drawing/2014/main" id="{A9E30F61-1ACC-428F-9087-848B0A1A8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1687" y="4853827"/>
            <a:ext cx="1149753" cy="870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ecmwf.int/sites/default/files/Climate_projections_workshop.jpg">
            <a:extLst>
              <a:ext uri="{FF2B5EF4-FFF2-40B4-BE49-F238E27FC236}">
                <a16:creationId xmlns:a16="http://schemas.microsoft.com/office/drawing/2014/main" id="{B3DC0563-4F99-4726-BE92-31CBEE91F3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48" y="4853827"/>
            <a:ext cx="1273490" cy="870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4122158-5662-48D9-B888-E2EC05E30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8071" y="4003915"/>
            <a:ext cx="1203939" cy="797644"/>
          </a:xfrm>
          <a:prstGeom prst="rect">
            <a:avLst/>
          </a:prstGeom>
        </p:spPr>
      </p:pic>
      <p:pic>
        <p:nvPicPr>
          <p:cNvPr id="12" name="Picture 11">
            <a:extLst>
              <a:ext uri="{FF2B5EF4-FFF2-40B4-BE49-F238E27FC236}">
                <a16:creationId xmlns:a16="http://schemas.microsoft.com/office/drawing/2014/main" id="{28FB9775-9F87-49A9-A909-79439D62DA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3848" y="3996319"/>
            <a:ext cx="1273490" cy="805240"/>
          </a:xfrm>
          <a:prstGeom prst="rect">
            <a:avLst/>
          </a:prstGeom>
        </p:spPr>
      </p:pic>
      <p:pic>
        <p:nvPicPr>
          <p:cNvPr id="13" name="Picture 2">
            <a:extLst>
              <a:ext uri="{FF2B5EF4-FFF2-40B4-BE49-F238E27FC236}">
                <a16:creationId xmlns:a16="http://schemas.microsoft.com/office/drawing/2014/main" id="{121F62DB-2D15-4025-A356-D75FD97938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2071" y="3996319"/>
            <a:ext cx="1139370" cy="80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4" name="Picture 13">
            <a:extLst>
              <a:ext uri="{FF2B5EF4-FFF2-40B4-BE49-F238E27FC236}">
                <a16:creationId xmlns:a16="http://schemas.microsoft.com/office/drawing/2014/main" id="{811D8FD1-F0B9-41D2-AAB8-42960343C7B8}"/>
              </a:ext>
            </a:extLst>
          </p:cNvPr>
          <p:cNvPicPr>
            <a:picLocks noChangeAspect="1"/>
          </p:cNvPicPr>
          <p:nvPr/>
        </p:nvPicPr>
        <p:blipFill>
          <a:blip r:embed="rId9" cstate="print">
            <a:extLst>
              <a:ext uri="{28A0092B-C50C-407E-A947-70E740481C1C}">
                <a14:useLocalDpi xmlns:a14="http://schemas.microsoft.com/office/drawing/2010/main" val="0"/>
              </a:ext>
            </a:extLst>
          </a:blip>
          <a:srcRect r="20477"/>
          <a:stretch>
            <a:fillRect/>
          </a:stretch>
        </p:blipFill>
        <p:spPr bwMode="auto">
          <a:xfrm>
            <a:off x="3698073" y="4853827"/>
            <a:ext cx="1203938" cy="87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Bent Arrow 12">
            <a:extLst>
              <a:ext uri="{FF2B5EF4-FFF2-40B4-BE49-F238E27FC236}">
                <a16:creationId xmlns:a16="http://schemas.microsoft.com/office/drawing/2014/main" id="{685FB515-6CBF-423B-810B-23BB889836E6}"/>
              </a:ext>
            </a:extLst>
          </p:cNvPr>
          <p:cNvSpPr/>
          <p:nvPr/>
        </p:nvSpPr>
        <p:spPr bwMode="auto">
          <a:xfrm rot="10800000" flipH="1">
            <a:off x="918800" y="4428367"/>
            <a:ext cx="1352410" cy="776634"/>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3175">
              <a:defRPr/>
            </a:pPr>
            <a:endParaRPr lang="en-GB">
              <a:solidFill>
                <a:srgbClr val="C00000"/>
              </a:solidFill>
            </a:endParaRPr>
          </a:p>
        </p:txBody>
      </p:sp>
      <p:sp>
        <p:nvSpPr>
          <p:cNvPr id="16" name="Bent Arrow 13">
            <a:extLst>
              <a:ext uri="{FF2B5EF4-FFF2-40B4-BE49-F238E27FC236}">
                <a16:creationId xmlns:a16="http://schemas.microsoft.com/office/drawing/2014/main" id="{3777481D-62A9-49EE-85DC-48CD5E217B95}"/>
              </a:ext>
            </a:extLst>
          </p:cNvPr>
          <p:cNvSpPr/>
          <p:nvPr/>
        </p:nvSpPr>
        <p:spPr bwMode="auto">
          <a:xfrm rot="10800000">
            <a:off x="6650444" y="4267007"/>
            <a:ext cx="1119836" cy="580754"/>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3175">
              <a:defRPr/>
            </a:pPr>
            <a:endParaRPr lang="en-GB">
              <a:solidFill>
                <a:srgbClr val="C00000"/>
              </a:solidFill>
            </a:endParaRPr>
          </a:p>
        </p:txBody>
      </p:sp>
      <p:sp>
        <p:nvSpPr>
          <p:cNvPr id="17" name="Bent Arrow 14">
            <a:extLst>
              <a:ext uri="{FF2B5EF4-FFF2-40B4-BE49-F238E27FC236}">
                <a16:creationId xmlns:a16="http://schemas.microsoft.com/office/drawing/2014/main" id="{FBA2678E-40D7-4E40-B2EE-2BEB36DE1831}"/>
              </a:ext>
            </a:extLst>
          </p:cNvPr>
          <p:cNvSpPr/>
          <p:nvPr/>
        </p:nvSpPr>
        <p:spPr bwMode="auto">
          <a:xfrm rot="10800000" flipV="1">
            <a:off x="6690161" y="4916349"/>
            <a:ext cx="1152127" cy="630535"/>
          </a:xfrm>
          <a:prstGeom prst="bentArrow">
            <a:avLst>
              <a:gd name="adj1" fmla="val 25000"/>
              <a:gd name="adj2" fmla="val 24436"/>
              <a:gd name="adj3" fmla="val 31708"/>
              <a:gd name="adj4" fmla="val 50123"/>
            </a:avLst>
          </a:prstGeom>
          <a:solidFill>
            <a:srgbClr val="073451"/>
          </a:solidFill>
          <a:ln>
            <a:noFill/>
          </a:ln>
          <a:effectLst/>
          <a:extLst/>
        </p:spPr>
        <p:txBody>
          <a:bodyPr anchor="ctr"/>
          <a:lstStyle/>
          <a:p>
            <a:pPr marL="3175">
              <a:defRPr/>
            </a:pPr>
            <a:endParaRPr lang="en-GB">
              <a:solidFill>
                <a:srgbClr val="C00000"/>
              </a:solidFill>
            </a:endParaRPr>
          </a:p>
        </p:txBody>
      </p:sp>
      <p:sp>
        <p:nvSpPr>
          <p:cNvPr id="18" name="Rectangle 17">
            <a:extLst>
              <a:ext uri="{FF2B5EF4-FFF2-40B4-BE49-F238E27FC236}">
                <a16:creationId xmlns:a16="http://schemas.microsoft.com/office/drawing/2014/main" id="{DE8B8D8D-3D09-44B6-928A-6A9B2754B898}"/>
              </a:ext>
            </a:extLst>
          </p:cNvPr>
          <p:cNvSpPr/>
          <p:nvPr/>
        </p:nvSpPr>
        <p:spPr>
          <a:xfrm>
            <a:off x="3042971" y="3996319"/>
            <a:ext cx="2520280" cy="2585323"/>
          </a:xfrm>
          <a:prstGeom prst="rect">
            <a:avLst/>
          </a:prstGeom>
        </p:spPr>
        <p:txBody>
          <a:bodyPr wrap="square">
            <a:spAutoFit/>
          </a:bodyPr>
          <a:lstStyle/>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endParaRPr lang="en-GB" altLang="en-US" b="1" dirty="0">
              <a:solidFill>
                <a:schemeClr val="bg2">
                  <a:lumMod val="25000"/>
                </a:schemeClr>
              </a:solidFill>
              <a:cs typeface="Arial" charset="0"/>
            </a:endParaRPr>
          </a:p>
          <a:p>
            <a:pPr>
              <a:spcBef>
                <a:spcPct val="0"/>
              </a:spcBef>
              <a:buClrTx/>
              <a:buFontTx/>
              <a:buNone/>
              <a:defRPr/>
            </a:pPr>
            <a:r>
              <a:rPr lang="en-GB" altLang="en-US" b="1" dirty="0">
                <a:solidFill>
                  <a:schemeClr val="bg2">
                    <a:lumMod val="25000"/>
                  </a:schemeClr>
                </a:solidFill>
                <a:cs typeface="Arial" charset="0"/>
              </a:rPr>
              <a:t>added-value products</a:t>
            </a:r>
          </a:p>
        </p:txBody>
      </p:sp>
      <p:sp>
        <p:nvSpPr>
          <p:cNvPr id="19" name="Striped Right Arrow 22">
            <a:extLst>
              <a:ext uri="{FF2B5EF4-FFF2-40B4-BE49-F238E27FC236}">
                <a16:creationId xmlns:a16="http://schemas.microsoft.com/office/drawing/2014/main" id="{D0521713-D537-4A85-A2F4-A0FF1F93469C}"/>
              </a:ext>
            </a:extLst>
          </p:cNvPr>
          <p:cNvSpPr/>
          <p:nvPr/>
        </p:nvSpPr>
        <p:spPr bwMode="auto">
          <a:xfrm rot="5400000">
            <a:off x="3908104" y="5578031"/>
            <a:ext cx="475335" cy="768296"/>
          </a:xfrm>
          <a:prstGeom prst="stripedRightArrow">
            <a:avLst/>
          </a:prstGeom>
          <a:solidFill>
            <a:srgbClr val="C00000"/>
          </a:solidFill>
          <a:ln>
            <a:noFill/>
          </a:ln>
          <a:effectLst/>
          <a:extLst/>
        </p:spPr>
        <p:txBody>
          <a:bodyPr anchor="ctr"/>
          <a:lstStyle/>
          <a:p>
            <a:pPr marL="3175">
              <a:defRPr/>
            </a:pPr>
            <a:endParaRPr lang="en-GB" sz="1200" b="0">
              <a:solidFill>
                <a:srgbClr val="C00000"/>
              </a:solidFill>
              <a:cs typeface="Arial" charset="0"/>
            </a:endParaRPr>
          </a:p>
        </p:txBody>
      </p:sp>
      <p:sp>
        <p:nvSpPr>
          <p:cNvPr id="20" name="Rectangle 19">
            <a:extLst>
              <a:ext uri="{FF2B5EF4-FFF2-40B4-BE49-F238E27FC236}">
                <a16:creationId xmlns:a16="http://schemas.microsoft.com/office/drawing/2014/main" id="{705A053B-F476-4953-87E1-54F0243A0E29}"/>
              </a:ext>
            </a:extLst>
          </p:cNvPr>
          <p:cNvSpPr/>
          <p:nvPr/>
        </p:nvSpPr>
        <p:spPr>
          <a:xfrm>
            <a:off x="205249" y="4055126"/>
            <a:ext cx="2448271" cy="369332"/>
          </a:xfrm>
          <a:prstGeom prst="rect">
            <a:avLst/>
          </a:prstGeom>
        </p:spPr>
        <p:txBody>
          <a:bodyPr wrap="square">
            <a:spAutoFit/>
          </a:bodyPr>
          <a:lstStyle/>
          <a:p>
            <a:pPr algn="ctr">
              <a:spcBef>
                <a:spcPct val="0"/>
              </a:spcBef>
            </a:pPr>
            <a:r>
              <a:rPr lang="en-GB" altLang="en-US" b="1" dirty="0">
                <a:solidFill>
                  <a:schemeClr val="bg2">
                    <a:lumMod val="25000"/>
                  </a:schemeClr>
                </a:solidFill>
                <a:cs typeface="Arial" charset="0"/>
              </a:rPr>
              <a:t>Sentinels</a:t>
            </a:r>
          </a:p>
        </p:txBody>
      </p:sp>
      <p:sp>
        <p:nvSpPr>
          <p:cNvPr id="21" name="Rectangle 20">
            <a:extLst>
              <a:ext uri="{FF2B5EF4-FFF2-40B4-BE49-F238E27FC236}">
                <a16:creationId xmlns:a16="http://schemas.microsoft.com/office/drawing/2014/main" id="{698EF369-1090-49B5-AA63-87F8E6AC7A61}"/>
              </a:ext>
            </a:extLst>
          </p:cNvPr>
          <p:cNvSpPr/>
          <p:nvPr/>
        </p:nvSpPr>
        <p:spPr>
          <a:xfrm>
            <a:off x="6277338" y="3918794"/>
            <a:ext cx="2357038" cy="369332"/>
          </a:xfrm>
          <a:prstGeom prst="rect">
            <a:avLst/>
          </a:prstGeom>
        </p:spPr>
        <p:txBody>
          <a:bodyPr wrap="square">
            <a:spAutoFit/>
          </a:bodyPr>
          <a:lstStyle/>
          <a:p>
            <a:pPr algn="ctr">
              <a:spcBef>
                <a:spcPct val="0"/>
              </a:spcBef>
            </a:pPr>
            <a:r>
              <a:rPr lang="en-GB" altLang="en-US" b="1" dirty="0">
                <a:solidFill>
                  <a:schemeClr val="bg2">
                    <a:lumMod val="25000"/>
                  </a:schemeClr>
                </a:solidFill>
                <a:cs typeface="Arial" charset="0"/>
              </a:rPr>
              <a:t>Contributing missions</a:t>
            </a:r>
          </a:p>
        </p:txBody>
      </p:sp>
      <p:sp>
        <p:nvSpPr>
          <p:cNvPr id="22" name="Oval 21">
            <a:extLst>
              <a:ext uri="{FF2B5EF4-FFF2-40B4-BE49-F238E27FC236}">
                <a16:creationId xmlns:a16="http://schemas.microsoft.com/office/drawing/2014/main" id="{E265F663-B1E6-498E-8CFD-CF15F491EE4D}"/>
              </a:ext>
            </a:extLst>
          </p:cNvPr>
          <p:cNvSpPr/>
          <p:nvPr/>
        </p:nvSpPr>
        <p:spPr>
          <a:xfrm>
            <a:off x="7122931" y="5267916"/>
            <a:ext cx="1020089" cy="957161"/>
          </a:xfrm>
          <a:prstGeom prst="ellipse">
            <a:avLst/>
          </a:prstGeom>
          <a:blipFill>
            <a:blip r:embed="rId10" cstate="screen">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9C337E92-D106-4A83-A615-331CD4605B56}"/>
              </a:ext>
            </a:extLst>
          </p:cNvPr>
          <p:cNvSpPr txBox="1"/>
          <p:nvPr/>
        </p:nvSpPr>
        <p:spPr>
          <a:xfrm rot="19895044">
            <a:off x="7684290" y="5695199"/>
            <a:ext cx="1272086" cy="307777"/>
          </a:xfrm>
          <a:prstGeom prst="rect">
            <a:avLst/>
          </a:prstGeom>
          <a:solidFill>
            <a:srgbClr val="FFC000"/>
          </a:solidFill>
        </p:spPr>
        <p:txBody>
          <a:bodyPr wrap="square" rtlCol="0">
            <a:spAutoFit/>
          </a:bodyPr>
          <a:lstStyle/>
          <a:p>
            <a:r>
              <a:rPr lang="fr-BE" sz="1400" dirty="0" err="1"/>
              <a:t>ground-based</a:t>
            </a:r>
            <a:endParaRPr lang="en-GB" sz="1400" dirty="0"/>
          </a:p>
        </p:txBody>
      </p:sp>
      <p:sp>
        <p:nvSpPr>
          <p:cNvPr id="24" name="TextBox 23">
            <a:extLst>
              <a:ext uri="{FF2B5EF4-FFF2-40B4-BE49-F238E27FC236}">
                <a16:creationId xmlns:a16="http://schemas.microsoft.com/office/drawing/2014/main" id="{4142385B-82E1-4637-9D68-31C8DA3BFEA1}"/>
              </a:ext>
            </a:extLst>
          </p:cNvPr>
          <p:cNvSpPr txBox="1"/>
          <p:nvPr/>
        </p:nvSpPr>
        <p:spPr>
          <a:xfrm rot="19895044">
            <a:off x="90827" y="2247505"/>
            <a:ext cx="1371879" cy="307777"/>
          </a:xfrm>
          <a:prstGeom prst="rect">
            <a:avLst/>
          </a:prstGeom>
          <a:solidFill>
            <a:srgbClr val="FFC000"/>
          </a:solidFill>
        </p:spPr>
        <p:txBody>
          <a:bodyPr wrap="square" rtlCol="0">
            <a:spAutoFit/>
          </a:bodyPr>
          <a:lstStyle/>
          <a:p>
            <a:r>
              <a:rPr lang="fr-BE" sz="1400" dirty="0" err="1"/>
              <a:t>Space-based</a:t>
            </a:r>
            <a:endParaRPr lang="en-GB" sz="1400" dirty="0"/>
          </a:p>
        </p:txBody>
      </p:sp>
      <p:sp>
        <p:nvSpPr>
          <p:cNvPr id="25" name="TextBox 21">
            <a:extLst>
              <a:ext uri="{FF2B5EF4-FFF2-40B4-BE49-F238E27FC236}">
                <a16:creationId xmlns:a16="http://schemas.microsoft.com/office/drawing/2014/main" id="{8BC5B607-EAEF-4192-8B94-55A438FE6657}"/>
              </a:ext>
            </a:extLst>
          </p:cNvPr>
          <p:cNvSpPr txBox="1">
            <a:spLocks noChangeArrowheads="1"/>
          </p:cNvSpPr>
          <p:nvPr/>
        </p:nvSpPr>
        <p:spPr bwMode="auto">
          <a:xfrm>
            <a:off x="3089759" y="2628168"/>
            <a:ext cx="3033913" cy="132342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1424" tIns="45712" rIns="91424" bIns="45712">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2000" dirty="0">
                <a:solidFill>
                  <a:srgbClr val="C00000"/>
                </a:solidFill>
                <a:latin typeface="+mn-lt"/>
                <a:cs typeface="Arial" charset="0"/>
              </a:rPr>
              <a:t>6 services use Earth Observation data to deliver </a:t>
            </a:r>
            <a:r>
              <a:rPr lang="fr-BE" altLang="en-US" sz="2000" dirty="0" err="1">
                <a:solidFill>
                  <a:srgbClr val="C00000"/>
                </a:solidFill>
                <a:latin typeface="+mn-lt"/>
                <a:cs typeface="Arial" charset="0"/>
              </a:rPr>
              <a:t>timely</a:t>
            </a:r>
            <a:r>
              <a:rPr lang="fr-BE" altLang="en-US" sz="2000" dirty="0">
                <a:solidFill>
                  <a:srgbClr val="C00000"/>
                </a:solidFill>
                <a:latin typeface="+mn-lt"/>
                <a:cs typeface="Arial" charset="0"/>
              </a:rPr>
              <a:t> and </a:t>
            </a:r>
            <a:r>
              <a:rPr lang="fr-BE" altLang="en-US" sz="2000" dirty="0" err="1">
                <a:solidFill>
                  <a:srgbClr val="C00000"/>
                </a:solidFill>
                <a:latin typeface="+mn-lt"/>
                <a:cs typeface="Arial" charset="0"/>
              </a:rPr>
              <a:t>reliable</a:t>
            </a:r>
            <a:r>
              <a:rPr lang="fr-BE" altLang="en-US" sz="2000" dirty="0">
                <a:solidFill>
                  <a:srgbClr val="C00000"/>
                </a:solidFill>
                <a:latin typeface="+mn-lt"/>
                <a:cs typeface="Arial" charset="0"/>
              </a:rPr>
              <a:t> </a:t>
            </a:r>
            <a:r>
              <a:rPr lang="fr-BE" altLang="en-US" sz="2000" dirty="0" err="1">
                <a:solidFill>
                  <a:srgbClr val="C00000"/>
                </a:solidFill>
                <a:latin typeface="+mn-lt"/>
                <a:cs typeface="Arial" charset="0"/>
              </a:rPr>
              <a:t>geo</a:t>
            </a:r>
            <a:r>
              <a:rPr lang="fr-BE" altLang="en-US" sz="2000" dirty="0">
                <a:solidFill>
                  <a:srgbClr val="C00000"/>
                </a:solidFill>
                <a:latin typeface="+mn-lt"/>
                <a:cs typeface="Arial" charset="0"/>
              </a:rPr>
              <a:t>-information</a:t>
            </a:r>
            <a:endParaRPr lang="en-GB" altLang="en-US" sz="2000" dirty="0">
              <a:solidFill>
                <a:srgbClr val="C00000"/>
              </a:solidFill>
              <a:latin typeface="+mn-lt"/>
              <a:cs typeface="Arial" charset="0"/>
            </a:endParaRPr>
          </a:p>
        </p:txBody>
      </p:sp>
      <p:pic>
        <p:nvPicPr>
          <p:cNvPr id="26" name="Picture 2">
            <a:extLst>
              <a:ext uri="{FF2B5EF4-FFF2-40B4-BE49-F238E27FC236}">
                <a16:creationId xmlns:a16="http://schemas.microsoft.com/office/drawing/2014/main" id="{8FB7DA1A-5646-4D4E-A843-23909081B61F}"/>
              </a:ext>
            </a:extLst>
          </p:cNvPr>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5614228" y="47875"/>
            <a:ext cx="3459644" cy="20903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633027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981200" y="153173"/>
            <a:ext cx="5638800" cy="533400"/>
          </a:xfrm>
        </p:spPr>
        <p:txBody>
          <a:bodyPr/>
          <a:lstStyle/>
          <a:p>
            <a:pPr algn="ctr"/>
            <a:r>
              <a:rPr lang="en-GB" sz="2000" dirty="0"/>
              <a:t>CSC Expansion Mission Candidates</a:t>
            </a:r>
          </a:p>
          <a:p>
            <a:pPr algn="ctr"/>
            <a:r>
              <a:rPr lang="en-GB" sz="1400" dirty="0"/>
              <a:t>( all currently in Phase A/B1)</a:t>
            </a:r>
          </a:p>
        </p:txBody>
      </p:sp>
      <p:sp>
        <p:nvSpPr>
          <p:cNvPr id="18" name="Content Placeholder 2">
            <a:extLst>
              <a:ext uri="{FF2B5EF4-FFF2-40B4-BE49-F238E27FC236}">
                <a16:creationId xmlns:a16="http://schemas.microsoft.com/office/drawing/2014/main" id="{83F388B4-A643-4620-96F5-9B63B6067E96}"/>
              </a:ext>
            </a:extLst>
          </p:cNvPr>
          <p:cNvSpPr txBox="1">
            <a:spLocks/>
          </p:cNvSpPr>
          <p:nvPr/>
        </p:nvSpPr>
        <p:spPr>
          <a:xfrm>
            <a:off x="381000" y="1752600"/>
            <a:ext cx="8229600" cy="4303533"/>
          </a:xfrm>
          <a:prstGeom prst="rect">
            <a:avLst/>
          </a:prstGeo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57200" lvl="1" indent="0">
              <a:buNone/>
            </a:pP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40901F5-8C07-4C52-8743-CE768020F75F}"/>
              </a:ext>
            </a:extLst>
          </p:cNvPr>
          <p:cNvGraphicFramePr>
            <a:graphicFrameLocks noGrp="1"/>
          </p:cNvGraphicFramePr>
          <p:nvPr>
            <p:extLst/>
          </p:nvPr>
        </p:nvGraphicFramePr>
        <p:xfrm>
          <a:off x="152400" y="943681"/>
          <a:ext cx="8839200" cy="5902960"/>
        </p:xfrm>
        <a:graphic>
          <a:graphicData uri="http://schemas.openxmlformats.org/drawingml/2006/table">
            <a:tbl>
              <a:tblPr firstRow="1" bandRow="1">
                <a:tableStyleId>{35758FB7-9AC5-4552-8A53-C91805E547FA}</a:tableStyleId>
              </a:tblPr>
              <a:tblGrid>
                <a:gridCol w="1676400">
                  <a:extLst>
                    <a:ext uri="{9D8B030D-6E8A-4147-A177-3AD203B41FA5}">
                      <a16:colId xmlns:a16="http://schemas.microsoft.com/office/drawing/2014/main" val="3513902765"/>
                    </a:ext>
                  </a:extLst>
                </a:gridCol>
                <a:gridCol w="2743200">
                  <a:extLst>
                    <a:ext uri="{9D8B030D-6E8A-4147-A177-3AD203B41FA5}">
                      <a16:colId xmlns:a16="http://schemas.microsoft.com/office/drawing/2014/main" val="1236613226"/>
                    </a:ext>
                  </a:extLst>
                </a:gridCol>
                <a:gridCol w="2209800">
                  <a:extLst>
                    <a:ext uri="{9D8B030D-6E8A-4147-A177-3AD203B41FA5}">
                      <a16:colId xmlns:a16="http://schemas.microsoft.com/office/drawing/2014/main" val="1633422390"/>
                    </a:ext>
                  </a:extLst>
                </a:gridCol>
                <a:gridCol w="2209800">
                  <a:extLst>
                    <a:ext uri="{9D8B030D-6E8A-4147-A177-3AD203B41FA5}">
                      <a16:colId xmlns:a16="http://schemas.microsoft.com/office/drawing/2014/main" val="3732080562"/>
                    </a:ext>
                  </a:extLst>
                </a:gridCol>
              </a:tblGrid>
              <a:tr h="370840">
                <a:tc>
                  <a:txBody>
                    <a:bodyPr/>
                    <a:lstStyle/>
                    <a:p>
                      <a:pPr algn="ctr"/>
                      <a:r>
                        <a:rPr lang="en-US" sz="1800" dirty="0"/>
                        <a:t>Mission</a:t>
                      </a:r>
                    </a:p>
                  </a:txBody>
                  <a:tcPr/>
                </a:tc>
                <a:tc>
                  <a:txBody>
                    <a:bodyPr/>
                    <a:lstStyle/>
                    <a:p>
                      <a:pPr algn="ctr"/>
                      <a:r>
                        <a:rPr lang="en-US" sz="1800" dirty="0"/>
                        <a:t>Objective</a:t>
                      </a:r>
                    </a:p>
                  </a:txBody>
                  <a:tcPr/>
                </a:tc>
                <a:tc>
                  <a:txBody>
                    <a:bodyPr/>
                    <a:lstStyle/>
                    <a:p>
                      <a:pPr algn="ctr"/>
                      <a:r>
                        <a:rPr lang="en-US" sz="1800" dirty="0" err="1"/>
                        <a:t>Techn</a:t>
                      </a:r>
                      <a:r>
                        <a:rPr lang="en-US" sz="1800" dirty="0"/>
                        <a:t> Concept</a:t>
                      </a:r>
                    </a:p>
                  </a:txBody>
                  <a:tcPr/>
                </a:tc>
                <a:tc>
                  <a:txBody>
                    <a:bodyPr/>
                    <a:lstStyle/>
                    <a:p>
                      <a:pPr algn="ctr"/>
                      <a:r>
                        <a:rPr lang="en-US" sz="1800" dirty="0"/>
                        <a:t>CEOS support</a:t>
                      </a:r>
                    </a:p>
                  </a:txBody>
                  <a:tcPr/>
                </a:tc>
                <a:extLst>
                  <a:ext uri="{0D108BD9-81ED-4DB2-BD59-A6C34878D82A}">
                    <a16:rowId xmlns:a16="http://schemas.microsoft.com/office/drawing/2014/main" val="4221377274"/>
                  </a:ext>
                </a:extLst>
              </a:tr>
              <a:tr h="370840">
                <a:tc>
                  <a:txBody>
                    <a:bodyPr/>
                    <a:lstStyle/>
                    <a:p>
                      <a:pPr algn="l"/>
                      <a:r>
                        <a:rPr lang="en-US" sz="1200" dirty="0"/>
                        <a:t>CO2 Mission</a:t>
                      </a:r>
                    </a:p>
                  </a:txBody>
                  <a:tcPr/>
                </a:tc>
                <a:tc>
                  <a:txBody>
                    <a:bodyPr/>
                    <a:lstStyle/>
                    <a:p>
                      <a:pPr algn="l"/>
                      <a:r>
                        <a:rPr lang="en-US" sz="1200" dirty="0"/>
                        <a:t>Paris agreement, anthropogenic CO</a:t>
                      </a:r>
                      <a:r>
                        <a:rPr lang="en-US" sz="1200" baseline="-25000" dirty="0"/>
                        <a:t>2</a:t>
                      </a:r>
                      <a:r>
                        <a:rPr lang="en-US" sz="1200" dirty="0"/>
                        <a:t> </a:t>
                      </a:r>
                      <a:r>
                        <a:rPr lang="en-US" sz="1200" b="0" dirty="0"/>
                        <a:t>MRV support </a:t>
                      </a:r>
                    </a:p>
                  </a:txBody>
                  <a:tcPr/>
                </a:tc>
                <a:tc>
                  <a:txBody>
                    <a:bodyPr/>
                    <a:lstStyle/>
                    <a:p>
                      <a:pPr algn="l"/>
                      <a:r>
                        <a:rPr lang="en-US" sz="1200" dirty="0"/>
                        <a:t>VNIS/SWIR Spectrometer and multi-angle polarimeter, 4km2, 2-3 days revisit via a constellation   </a:t>
                      </a: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b="0" dirty="0"/>
                        <a:t>CEOS AC-VC </a:t>
                      </a:r>
                      <a:r>
                        <a:rPr lang="en-US" sz="1200" dirty="0"/>
                        <a:t>White Paper on GHG </a:t>
                      </a:r>
                    </a:p>
                    <a:p>
                      <a:pPr algn="l"/>
                      <a:endParaRPr lang="en-US" sz="1200" dirty="0"/>
                    </a:p>
                  </a:txBody>
                  <a:tcPr/>
                </a:tc>
                <a:extLst>
                  <a:ext uri="{0D108BD9-81ED-4DB2-BD59-A6C34878D82A}">
                    <a16:rowId xmlns:a16="http://schemas.microsoft.com/office/drawing/2014/main" val="680448475"/>
                  </a:ext>
                </a:extLst>
              </a:tr>
              <a:tr h="370840">
                <a:tc>
                  <a:txBody>
                    <a:bodyPr/>
                    <a:lstStyle/>
                    <a:p>
                      <a:pPr algn="l"/>
                      <a:r>
                        <a:rPr lang="en-US" sz="1200" dirty="0"/>
                        <a:t>Thermal Mission</a:t>
                      </a: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dirty="0"/>
                        <a:t>Addressing policies related to water and food security – EU Water Framework EU Directive, Common Agriculture Policy, UN SDGs, UNFCCC, UNCCD</a:t>
                      </a: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dirty="0"/>
                        <a:t>30-50 m, daily (goal) via a </a:t>
                      </a:r>
                      <a:r>
                        <a:rPr lang="en-US" sz="1200" dirty="0" err="1"/>
                        <a:t>constealltion</a:t>
                      </a:r>
                      <a:r>
                        <a:rPr lang="en-US" sz="1200" dirty="0"/>
                        <a:t>, 3-5 TIR bands  &amp; minimum VNIR/SWIR</a:t>
                      </a:r>
                    </a:p>
                  </a:txBody>
                  <a:tcPr/>
                </a:tc>
                <a:tc>
                  <a:txBody>
                    <a:bodyPr/>
                    <a:lstStyle/>
                    <a:p>
                      <a:pPr algn="l"/>
                      <a:r>
                        <a:rPr lang="en-US" sz="1100" dirty="0"/>
                        <a:t>Potential cross calibration /validation activities with </a:t>
                      </a:r>
                      <a:r>
                        <a:rPr lang="en-US" sz="1200" dirty="0"/>
                        <a:t>Landsat, </a:t>
                      </a:r>
                      <a:r>
                        <a:rPr lang="en-US" sz="1200" dirty="0" err="1"/>
                        <a:t>Trishna</a:t>
                      </a:r>
                      <a:r>
                        <a:rPr lang="en-US" sz="1200" dirty="0"/>
                        <a:t>, Sentinel-3, preparation studies as part of </a:t>
                      </a:r>
                      <a:r>
                        <a:rPr lang="en-US" sz="1200" dirty="0" err="1"/>
                        <a:t>Ecostress</a:t>
                      </a:r>
                      <a:endParaRPr lang="en-US" sz="1200" dirty="0"/>
                    </a:p>
                  </a:txBody>
                  <a:tcPr/>
                </a:tc>
                <a:extLst>
                  <a:ext uri="{0D108BD9-81ED-4DB2-BD59-A6C34878D82A}">
                    <a16:rowId xmlns:a16="http://schemas.microsoft.com/office/drawing/2014/main" val="3065690911"/>
                  </a:ext>
                </a:extLst>
              </a:tr>
              <a:tr h="370840">
                <a:tc>
                  <a:txBody>
                    <a:bodyPr/>
                    <a:lstStyle/>
                    <a:p>
                      <a:pPr algn="l"/>
                      <a:r>
                        <a:rPr lang="en-US" sz="1200"/>
                        <a:t>Polar Ice and Snow Topographic Mission </a:t>
                      </a:r>
                      <a:endParaRPr lang="en-US" sz="1200" dirty="0"/>
                    </a:p>
                  </a:txBody>
                  <a:tcPr/>
                </a:tc>
                <a:tc>
                  <a:txBody>
                    <a:bodyPr/>
                    <a:lstStyle/>
                    <a:p>
                      <a:pPr marL="0" lvl="1" indent="0" algn="l" defTabSz="457200">
                        <a:spcBef>
                          <a:spcPts val="600"/>
                        </a:spcBef>
                        <a:buFont typeface="Arial"/>
                        <a:buNone/>
                      </a:pPr>
                      <a:r>
                        <a:rPr lang="en-GB" sz="1200" dirty="0">
                          <a:solidFill>
                            <a:schemeClr val="dk1"/>
                          </a:solidFill>
                          <a:latin typeface="+mn-lt"/>
                          <a:ea typeface="+mn-ea"/>
                          <a:cs typeface="+mn-cs"/>
                          <a:sym typeface="Calibri"/>
                        </a:rPr>
                        <a:t>Monitoring of critical climate signals: ice sheet (sea ice and land ice elevation and thickness), ice cap melting and sea level; </a:t>
                      </a:r>
                    </a:p>
                    <a:p>
                      <a:pPr marL="0" lvl="1" indent="0" algn="l" defTabSz="457200">
                        <a:spcBef>
                          <a:spcPts val="600"/>
                        </a:spcBef>
                        <a:buFont typeface="Arial"/>
                        <a:buNone/>
                      </a:pPr>
                      <a:r>
                        <a:rPr lang="en-GB" sz="1200" dirty="0">
                          <a:solidFill>
                            <a:schemeClr val="dk1"/>
                          </a:solidFill>
                          <a:latin typeface="+mn-lt"/>
                          <a:ea typeface="+mn-ea"/>
                          <a:cs typeface="+mn-cs"/>
                          <a:sym typeface="Calibri"/>
                        </a:rPr>
                        <a:t>Support applications related to coastal and inland waters; contribute to the observation of ocean topography.</a:t>
                      </a:r>
                    </a:p>
                  </a:txBody>
                  <a:tcPr/>
                </a:tc>
                <a:tc>
                  <a:txBody>
                    <a:bodyPr/>
                    <a:lstStyle/>
                    <a:p>
                      <a:pPr algn="l"/>
                      <a:r>
                        <a:rPr lang="en-US" sz="1200" dirty="0">
                          <a:solidFill>
                            <a:schemeClr val="dk1"/>
                          </a:solidFill>
                          <a:latin typeface="+mn-lt"/>
                          <a:ea typeface="+mn-ea"/>
                          <a:cs typeface="+mn-cs"/>
                          <a:sym typeface="Calibri"/>
                        </a:rPr>
                        <a:t>Ku-band and Ka-band interferometric radar altimeter, a laser retro-reflector array, a GNSS receiver</a:t>
                      </a:r>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dirty="0">
                          <a:solidFill>
                            <a:schemeClr val="dk1"/>
                          </a:solidFill>
                          <a:latin typeface="+mn-lt"/>
                          <a:ea typeface="+mn-ea"/>
                          <a:cs typeface="+mn-cs"/>
                          <a:sym typeface="Calibri"/>
                        </a:rPr>
                        <a:t>Cal/Val (e.g. </a:t>
                      </a:r>
                      <a:r>
                        <a:rPr lang="en-US" sz="1200" dirty="0" err="1">
                          <a:solidFill>
                            <a:schemeClr val="dk1"/>
                          </a:solidFill>
                          <a:latin typeface="+mn-lt"/>
                          <a:ea typeface="+mn-ea"/>
                          <a:cs typeface="+mn-cs"/>
                          <a:sym typeface="Calibri"/>
                        </a:rPr>
                        <a:t>Altika</a:t>
                      </a:r>
                      <a:r>
                        <a:rPr lang="en-US" sz="1200" dirty="0">
                          <a:solidFill>
                            <a:schemeClr val="dk1"/>
                          </a:solidFill>
                          <a:latin typeface="+mn-lt"/>
                          <a:ea typeface="+mn-ea"/>
                          <a:cs typeface="+mn-cs"/>
                          <a:sym typeface="Calibri"/>
                        </a:rPr>
                        <a:t> and IceSat-2 when operational)</a:t>
                      </a:r>
                    </a:p>
                    <a:p>
                      <a:pPr algn="l" defTabSz="457200">
                        <a:spcBef>
                          <a:spcPts val="600"/>
                        </a:spcBef>
                      </a:pPr>
                      <a:endParaRPr lang="en-US" sz="1200" dirty="0">
                        <a:solidFill>
                          <a:schemeClr val="dk1"/>
                        </a:solidFill>
                        <a:latin typeface="+mn-lt"/>
                        <a:ea typeface="+mn-ea"/>
                        <a:cs typeface="+mn-cs"/>
                        <a:sym typeface="Calibri"/>
                      </a:endParaRPr>
                    </a:p>
                  </a:txBody>
                  <a:tcPr/>
                </a:tc>
                <a:extLst>
                  <a:ext uri="{0D108BD9-81ED-4DB2-BD59-A6C34878D82A}">
                    <a16:rowId xmlns:a16="http://schemas.microsoft.com/office/drawing/2014/main" val="1891996322"/>
                  </a:ext>
                </a:extLst>
              </a:tr>
              <a:tr h="370840">
                <a:tc>
                  <a:txBody>
                    <a:bodyPr/>
                    <a:lstStyle/>
                    <a:p>
                      <a:pPr algn="l"/>
                      <a:r>
                        <a:rPr lang="en-US" sz="1200" dirty="0"/>
                        <a:t>Passive Microwave Imaging Mission</a:t>
                      </a:r>
                    </a:p>
                  </a:txBody>
                  <a:tcPr/>
                </a:tc>
                <a:tc>
                  <a:txBody>
                    <a:bodyPr/>
                    <a:lstStyle/>
                    <a:p>
                      <a:pPr algn="l"/>
                      <a:r>
                        <a:rPr lang="en-US" sz="1200" b="0" i="0" dirty="0"/>
                        <a:t>Integrated EU Arctic Policy, sustainable development in and around the Arctic</a:t>
                      </a: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dirty="0" err="1">
                          <a:solidFill>
                            <a:schemeClr val="dk1"/>
                          </a:solidFill>
                          <a:latin typeface="+mn-lt"/>
                          <a:ea typeface="+mn-ea"/>
                          <a:cs typeface="+mn-cs"/>
                          <a:sym typeface="Calibri"/>
                        </a:rPr>
                        <a:t>multifreq.microwave</a:t>
                      </a:r>
                      <a:r>
                        <a:rPr lang="en-US" sz="1200" dirty="0">
                          <a:solidFill>
                            <a:schemeClr val="dk1"/>
                          </a:solidFill>
                          <a:latin typeface="+mn-lt"/>
                          <a:ea typeface="+mn-ea"/>
                          <a:cs typeface="+mn-cs"/>
                          <a:sym typeface="Calibri"/>
                        </a:rPr>
                        <a:t> radiometer (CMIR) which sustains AMSR2 type capability and</a:t>
                      </a:r>
                      <a:r>
                        <a:rPr lang="en-US" sz="1200" noProof="0" dirty="0">
                          <a:solidFill>
                            <a:schemeClr val="dk1"/>
                          </a:solidFill>
                          <a:latin typeface="+mn-lt"/>
                          <a:ea typeface="+mn-ea"/>
                          <a:cs typeface="+mn-cs"/>
                          <a:sym typeface="Calibri"/>
                        </a:rPr>
                        <a:t> SMAP/SMOS capability</a:t>
                      </a:r>
                    </a:p>
                  </a:txBody>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noProof="0" dirty="0">
                          <a:solidFill>
                            <a:schemeClr val="dk1"/>
                          </a:solidFill>
                          <a:latin typeface="+mn-lt"/>
                          <a:ea typeface="+mn-ea"/>
                          <a:cs typeface="+mn-cs"/>
                          <a:sym typeface="Calibri"/>
                        </a:rPr>
                        <a:t>Direct response to SST-VC</a:t>
                      </a:r>
                    </a:p>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noProof="0" dirty="0">
                          <a:solidFill>
                            <a:schemeClr val="dk1"/>
                          </a:solidFill>
                          <a:latin typeface="+mn-lt"/>
                          <a:ea typeface="+mn-ea"/>
                          <a:cs typeface="+mn-cs"/>
                          <a:sym typeface="Calibri"/>
                        </a:rPr>
                        <a:t>Prevents gap in MW capability @~7GHz</a:t>
                      </a:r>
                    </a:p>
                    <a:p>
                      <a:pPr algn="l"/>
                      <a:endParaRPr lang="en-US" sz="1200" dirty="0"/>
                    </a:p>
                  </a:txBody>
                  <a:tcPr/>
                </a:tc>
                <a:extLst>
                  <a:ext uri="{0D108BD9-81ED-4DB2-BD59-A6C34878D82A}">
                    <a16:rowId xmlns:a16="http://schemas.microsoft.com/office/drawing/2014/main" val="882416807"/>
                  </a:ext>
                </a:extLst>
              </a:tr>
              <a:tr h="370840">
                <a:tc>
                  <a:txBody>
                    <a:bodyPr/>
                    <a:lstStyle/>
                    <a:p>
                      <a:pPr algn="l"/>
                      <a:r>
                        <a:rPr lang="en-US" sz="1200" dirty="0"/>
                        <a:t>Hyperspectral Mission</a:t>
                      </a:r>
                    </a:p>
                  </a:txBody>
                  <a:tcPr/>
                </a:tc>
                <a:tc>
                  <a:txBody>
                    <a:bodyPr/>
                    <a:lstStyle/>
                    <a:p>
                      <a:pPr algn="l"/>
                      <a:r>
                        <a:rPr lang="en-US" sz="1200" dirty="0"/>
                        <a:t>management of natural resources. Supports services for food security, agriculture and raw materials. </a:t>
                      </a:r>
                    </a:p>
                  </a:txBody>
                  <a:tcPr/>
                </a:tc>
                <a:tc>
                  <a:txBody>
                    <a:bodyPr/>
                    <a:lstStyle/>
                    <a:p>
                      <a:pPr algn="l"/>
                      <a:r>
                        <a:rPr lang="en-US" sz="1200" dirty="0"/>
                        <a:t>400-2500nm; 10nm;&lt;30m, 10d via a constellation; </a:t>
                      </a:r>
                    </a:p>
                  </a:txBody>
                  <a:tcPr/>
                </a:tc>
                <a:tc>
                  <a:txBody>
                    <a:bodyPr/>
                    <a:lstStyle/>
                    <a:p>
                      <a:pPr algn="l"/>
                      <a:r>
                        <a:rPr lang="en-GB" sz="1200" dirty="0"/>
                        <a:t>Cal/Val, synergy with LSI-VC and OCR-VC for inland/coastal water</a:t>
                      </a:r>
                      <a:endParaRPr lang="en-US" sz="1200" dirty="0"/>
                    </a:p>
                  </a:txBody>
                  <a:tcPr/>
                </a:tc>
                <a:extLst>
                  <a:ext uri="{0D108BD9-81ED-4DB2-BD59-A6C34878D82A}">
                    <a16:rowId xmlns:a16="http://schemas.microsoft.com/office/drawing/2014/main" val="311872386"/>
                  </a:ext>
                </a:extLst>
              </a:tr>
              <a:tr h="370840">
                <a:tc>
                  <a:txBody>
                    <a:bodyPr/>
                    <a:lstStyle/>
                    <a:p>
                      <a:pPr algn="l"/>
                      <a:r>
                        <a:rPr lang="en-US" sz="1200" dirty="0"/>
                        <a:t>L-Band SAR Mission</a:t>
                      </a:r>
                    </a:p>
                  </a:txBody>
                  <a:tcPr/>
                </a:tc>
                <a:tc>
                  <a:txBody>
                    <a:bodyPr/>
                    <a:lstStyle/>
                    <a:p>
                      <a:pPr algn="l" defTabSz="457200">
                        <a:spcBef>
                          <a:spcPts val="600"/>
                        </a:spcBef>
                      </a:pPr>
                      <a:r>
                        <a:rPr lang="en-US" sz="1200" dirty="0">
                          <a:solidFill>
                            <a:schemeClr val="dk1"/>
                          </a:solidFill>
                          <a:latin typeface="+mn-lt"/>
                          <a:ea typeface="+mn-ea"/>
                          <a:cs typeface="+mn-cs"/>
                          <a:sym typeface="Calibri"/>
                        </a:rPr>
                        <a:t>vegetation cover, biomass and surface soil moisture. Enhanced monitoring polar regions (sea and land ice) and ground movement and deformation due to hazards.</a:t>
                      </a: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dirty="0">
                          <a:solidFill>
                            <a:schemeClr val="dk1"/>
                          </a:solidFill>
                          <a:latin typeface="+mn-lt"/>
                          <a:ea typeface="+mn-ea"/>
                          <a:cs typeface="+mn-cs"/>
                          <a:sym typeface="Calibri"/>
                        </a:rPr>
                        <a:t>L-band imaging SAR, full-pol, 5-30m</a:t>
                      </a:r>
                      <a:r>
                        <a:rPr lang="en-US" sz="1200">
                          <a:solidFill>
                            <a:schemeClr val="dk1"/>
                          </a:solidFill>
                          <a:latin typeface="+mn-lt"/>
                          <a:ea typeface="+mn-ea"/>
                          <a:cs typeface="+mn-cs"/>
                          <a:sym typeface="Calibri"/>
                        </a:rPr>
                        <a:t>, revisit TBD</a:t>
                      </a:r>
                      <a:endParaRPr lang="en-US" sz="1200" dirty="0">
                        <a:solidFill>
                          <a:schemeClr val="dk1"/>
                        </a:solidFill>
                        <a:latin typeface="+mn-lt"/>
                        <a:ea typeface="+mn-ea"/>
                        <a:cs typeface="+mn-cs"/>
                        <a:sym typeface="Calibri"/>
                      </a:endParaRPr>
                    </a:p>
                    <a:p>
                      <a:pPr algn="l" defTabSz="457200">
                        <a:spcBef>
                          <a:spcPts val="600"/>
                        </a:spcBef>
                      </a:pPr>
                      <a:endParaRPr lang="en-US" sz="1200" dirty="0">
                        <a:solidFill>
                          <a:schemeClr val="dk1"/>
                        </a:solidFill>
                        <a:latin typeface="+mn-lt"/>
                        <a:ea typeface="+mn-ea"/>
                        <a:cs typeface="+mn-cs"/>
                        <a:sym typeface="Calibri"/>
                      </a:endParaRPr>
                    </a:p>
                  </a:txBody>
                  <a:tcPr/>
                </a:tc>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200" dirty="0">
                          <a:solidFill>
                            <a:schemeClr val="dk1"/>
                          </a:solidFill>
                          <a:latin typeface="+mn-lt"/>
                          <a:ea typeface="+mn-ea"/>
                          <a:cs typeface="+mn-cs"/>
                          <a:sym typeface="Calibri"/>
                        </a:rPr>
                        <a:t>Cal/Val, synergy with LSI -VC</a:t>
                      </a:r>
                    </a:p>
                    <a:p>
                      <a:pPr algn="l" defTabSz="457200">
                        <a:spcBef>
                          <a:spcPts val="600"/>
                        </a:spcBef>
                      </a:pPr>
                      <a:endParaRPr lang="en-US" sz="1200" dirty="0">
                        <a:solidFill>
                          <a:schemeClr val="dk1"/>
                        </a:solidFill>
                        <a:latin typeface="+mn-lt"/>
                        <a:ea typeface="+mn-ea"/>
                        <a:cs typeface="+mn-cs"/>
                        <a:sym typeface="Calibri"/>
                      </a:endParaRPr>
                    </a:p>
                  </a:txBody>
                  <a:tcPr/>
                </a:tc>
                <a:extLst>
                  <a:ext uri="{0D108BD9-81ED-4DB2-BD59-A6C34878D82A}">
                    <a16:rowId xmlns:a16="http://schemas.microsoft.com/office/drawing/2014/main" val="233348815"/>
                  </a:ext>
                </a:extLst>
              </a:tr>
            </a:tbl>
          </a:graphicData>
        </a:graphic>
      </p:graphicFrame>
    </p:spTree>
    <p:extLst>
      <p:ext uri="{BB962C8B-B14F-4D97-AF65-F5344CB8AC3E}">
        <p14:creationId xmlns:p14="http://schemas.microsoft.com/office/powerpoint/2010/main" val="22127797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47700" y="1447800"/>
            <a:ext cx="7848600" cy="4724400"/>
          </a:xfrm>
        </p:spPr>
        <p:txBody>
          <a:bodyPr/>
          <a:lstStyle/>
          <a:p>
            <a:pPr>
              <a:spcBef>
                <a:spcPts val="600"/>
              </a:spcBef>
              <a:spcAft>
                <a:spcPts val="600"/>
              </a:spcAft>
            </a:pPr>
            <a:r>
              <a:rPr lang="en-GB" sz="1800" dirty="0">
                <a:sym typeface="Avenir Roman"/>
              </a:rPr>
              <a:t>ensure programme stability and prepare the new Sentinel generations, on a user-driven basis, to continue delivering state-of-the-art services</a:t>
            </a:r>
          </a:p>
          <a:p>
            <a:pPr>
              <a:spcBef>
                <a:spcPts val="600"/>
              </a:spcBef>
              <a:spcAft>
                <a:spcPts val="600"/>
              </a:spcAft>
            </a:pPr>
            <a:r>
              <a:rPr lang="en-GB" sz="1800" dirty="0">
                <a:sym typeface="Avenir Roman"/>
              </a:rPr>
              <a:t>address emerging needs related, in particular, to climate change/sustainable development and security and defence</a:t>
            </a:r>
          </a:p>
          <a:p>
            <a:pPr>
              <a:spcBef>
                <a:spcPts val="600"/>
              </a:spcBef>
              <a:spcAft>
                <a:spcPts val="600"/>
              </a:spcAft>
            </a:pPr>
            <a:r>
              <a:rPr lang="en-GB" sz="1800" dirty="0">
                <a:sym typeface="Avenir Roman"/>
              </a:rPr>
              <a:t>continue to promote the uptake of Copernicus data and services and strengthen data dissemination including stimulating and supporting the development of space applications with a greater involvement of new actors from different domains (support to space entrepreneurs, space start-ups, facilitate the emergence of space hubs and clusters)</a:t>
            </a:r>
          </a:p>
          <a:p>
            <a:pPr>
              <a:spcBef>
                <a:spcPts val="600"/>
              </a:spcBef>
              <a:spcAft>
                <a:spcPts val="600"/>
              </a:spcAft>
            </a:pPr>
            <a:r>
              <a:rPr lang="en-GB" sz="1800" dirty="0"/>
              <a:t>step up efforts to support space R&amp;D activities, in cooperation with Member States and ESA, and review its strategic approach to boosting the competitiveness of the European space sector </a:t>
            </a:r>
            <a:endParaRPr lang="en-US" sz="1800" dirty="0"/>
          </a:p>
          <a:p>
            <a:pPr>
              <a:spcBef>
                <a:spcPts val="600"/>
              </a:spcBef>
              <a:spcAft>
                <a:spcPts val="600"/>
              </a:spcAft>
            </a:pPr>
            <a:r>
              <a:rPr lang="en-GB" sz="1800" dirty="0"/>
              <a:t>pursue space dialogues with strategic international partners, e.g. through fostering the EU's contribution to international initiatives such as the Group on Earth Observation and CEOS. </a:t>
            </a:r>
          </a:p>
          <a:p>
            <a:pPr marL="0" indent="0">
              <a:spcBef>
                <a:spcPts val="600"/>
              </a:spcBef>
              <a:spcAft>
                <a:spcPts val="600"/>
              </a:spcAft>
              <a:buNone/>
            </a:pPr>
            <a:endParaRPr lang="en-GB" sz="1800" dirty="0">
              <a:sym typeface="Avenir Roman"/>
            </a:endParaRPr>
          </a:p>
          <a:p>
            <a:pPr>
              <a:spcBef>
                <a:spcPts val="600"/>
              </a:spcBef>
              <a:spcAft>
                <a:spcPts val="600"/>
              </a:spcAft>
            </a:pPr>
            <a:endParaRPr lang="en-US" sz="1400" dirty="0">
              <a:sym typeface="Avenir Roman"/>
            </a:endParaRPr>
          </a:p>
          <a:p>
            <a:pPr>
              <a:spcBef>
                <a:spcPts val="600"/>
              </a:spcBef>
              <a:spcAft>
                <a:spcPts val="600"/>
              </a:spcAft>
            </a:pPr>
            <a:endParaRPr lang="en-GB" sz="1400" dirty="0">
              <a:sym typeface="Avenir Roman"/>
            </a:endParaRPr>
          </a:p>
          <a:p>
            <a:pPr>
              <a:spcBef>
                <a:spcPts val="600"/>
              </a:spcBef>
              <a:spcAft>
                <a:spcPts val="600"/>
              </a:spcAft>
            </a:pPr>
            <a:endParaRPr lang="en-GB" sz="1400" dirty="0">
              <a:sym typeface="Avenir Roman"/>
            </a:endParaRPr>
          </a:p>
          <a:p>
            <a:pPr>
              <a:spcBef>
                <a:spcPts val="600"/>
              </a:spcBef>
              <a:spcAft>
                <a:spcPts val="600"/>
              </a:spcAft>
            </a:pPr>
            <a:endParaRPr lang="en-US" sz="14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133600" y="170525"/>
            <a:ext cx="5715000" cy="495300"/>
          </a:xfrm>
        </p:spPr>
        <p:txBody>
          <a:bodyPr/>
          <a:lstStyle/>
          <a:p>
            <a:pPr lvl="0">
              <a:spcBef>
                <a:spcPts val="0"/>
              </a:spcBef>
              <a:buSzTx/>
              <a:defRPr/>
            </a:pPr>
            <a:r>
              <a:rPr lang="en-US" sz="2000" dirty="0"/>
              <a:t>EU Space Strategy:</a:t>
            </a:r>
          </a:p>
          <a:p>
            <a:pPr lvl="0">
              <a:spcBef>
                <a:spcPts val="0"/>
              </a:spcBef>
              <a:buSzTx/>
              <a:defRPr/>
            </a:pPr>
            <a:r>
              <a:rPr lang="en-US" sz="2000" dirty="0"/>
              <a:t>Copernicus Relevance</a:t>
            </a:r>
          </a:p>
        </p:txBody>
      </p:sp>
    </p:spTree>
    <p:extLst>
      <p:ext uri="{BB962C8B-B14F-4D97-AF65-F5344CB8AC3E}">
        <p14:creationId xmlns:p14="http://schemas.microsoft.com/office/powerpoint/2010/main" val="22421890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4270E9-B3F8-4307-BE28-3270CC086A32}"/>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a:extLst>
              <a:ext uri="{FF2B5EF4-FFF2-40B4-BE49-F238E27FC236}">
                <a16:creationId xmlns:a16="http://schemas.microsoft.com/office/drawing/2014/main" id="{7F0F88A9-2E24-4344-BBC6-CF0A9A6F8A35}"/>
              </a:ext>
            </a:extLst>
          </p:cNvPr>
          <p:cNvSpPr>
            <a:spLocks noGrp="1"/>
          </p:cNvSpPr>
          <p:nvPr>
            <p:ph sz="quarter" idx="10"/>
          </p:nvPr>
        </p:nvSpPr>
        <p:spPr>
          <a:xfrm>
            <a:off x="495300" y="1447800"/>
            <a:ext cx="8153400" cy="4724400"/>
          </a:xfrm>
        </p:spPr>
        <p:txBody>
          <a:bodyPr/>
          <a:lstStyle/>
          <a:p>
            <a:r>
              <a:rPr lang="en-US" sz="2400" dirty="0"/>
              <a:t>Forum for networking and establishing international partnerships</a:t>
            </a:r>
          </a:p>
          <a:p>
            <a:r>
              <a:rPr lang="en-US" sz="2400" dirty="0"/>
              <a:t>Establishing roadmaps for implementing coordinated observing systems</a:t>
            </a:r>
          </a:p>
          <a:p>
            <a:r>
              <a:rPr lang="en-US" sz="2400" dirty="0"/>
              <a:t>Gathering and consolidating observational requirements from global initiatives (GEO, UN bodies,..) and showcasing Copernicus assets through thematic WGs and AHTs</a:t>
            </a:r>
          </a:p>
          <a:p>
            <a:r>
              <a:rPr lang="en-US" sz="2400" dirty="0"/>
              <a:t>Establishing and benefitting from CEOS standards and methods for data pre-processing, dissemination, interoperability, and harmonization as well as quality control work (</a:t>
            </a:r>
            <a:r>
              <a:rPr lang="en-US" sz="2400" dirty="0" err="1"/>
              <a:t>cal</a:t>
            </a:r>
            <a:r>
              <a:rPr lang="en-US" sz="2400" dirty="0"/>
              <a:t>/</a:t>
            </a:r>
            <a:r>
              <a:rPr lang="en-US" sz="2400" dirty="0" err="1"/>
              <a:t>val</a:t>
            </a:r>
            <a:r>
              <a:rPr lang="en-US" sz="2400" dirty="0"/>
              <a:t>)</a:t>
            </a:r>
          </a:p>
          <a:p>
            <a:r>
              <a:rPr lang="en-US" sz="2400" dirty="0"/>
              <a:t>…….</a:t>
            </a:r>
          </a:p>
        </p:txBody>
      </p:sp>
      <p:sp>
        <p:nvSpPr>
          <p:cNvPr id="4" name="Content Placeholder 3">
            <a:extLst>
              <a:ext uri="{FF2B5EF4-FFF2-40B4-BE49-F238E27FC236}">
                <a16:creationId xmlns:a16="http://schemas.microsoft.com/office/drawing/2014/main" id="{02BC123B-7C5D-4B44-A072-D68B540268FF}"/>
              </a:ext>
            </a:extLst>
          </p:cNvPr>
          <p:cNvSpPr>
            <a:spLocks noGrp="1"/>
          </p:cNvSpPr>
          <p:nvPr>
            <p:ph sz="quarter" idx="11"/>
          </p:nvPr>
        </p:nvSpPr>
        <p:spPr>
          <a:xfrm>
            <a:off x="2057400" y="304800"/>
            <a:ext cx="5334000" cy="533400"/>
          </a:xfrm>
        </p:spPr>
        <p:txBody>
          <a:bodyPr/>
          <a:lstStyle/>
          <a:p>
            <a:r>
              <a:rPr lang="en-US" dirty="0"/>
              <a:t>Support and Benefits from CEOS</a:t>
            </a:r>
          </a:p>
        </p:txBody>
      </p:sp>
    </p:spTree>
    <p:extLst>
      <p:ext uri="{BB962C8B-B14F-4D97-AF65-F5344CB8AC3E}">
        <p14:creationId xmlns:p14="http://schemas.microsoft.com/office/powerpoint/2010/main" val="18673542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55A516-AD29-440E-B5FD-7EFA3FA691A4}"/>
              </a:ext>
            </a:extLst>
          </p:cNvPr>
          <p:cNvSpPr>
            <a:spLocks noGrp="1"/>
          </p:cNvSpPr>
          <p:nvPr>
            <p:ph type="sldNum" sz="quarter" idx="2"/>
          </p:nvPr>
        </p:nvSpPr>
        <p:spPr>
          <a:xfrm>
            <a:off x="8756743" y="6655748"/>
            <a:ext cx="304800" cy="187285"/>
          </a:xfrm>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a16="http://schemas.microsoft.com/office/drawing/2014/main" id="{F1251834-CD54-4343-A6C4-B8AFD8FDB594}"/>
              </a:ext>
            </a:extLst>
          </p:cNvPr>
          <p:cNvSpPr>
            <a:spLocks noGrp="1"/>
          </p:cNvSpPr>
          <p:nvPr>
            <p:ph sz="quarter" idx="11"/>
          </p:nvPr>
        </p:nvSpPr>
        <p:spPr>
          <a:xfrm>
            <a:off x="2175998" y="154744"/>
            <a:ext cx="4953000" cy="533400"/>
          </a:xfrm>
        </p:spPr>
        <p:txBody>
          <a:bodyPr/>
          <a:lstStyle/>
          <a:p>
            <a:r>
              <a:rPr lang="en-US" dirty="0"/>
              <a:t>Copernicus Space Component: State of Play</a:t>
            </a:r>
          </a:p>
        </p:txBody>
      </p:sp>
      <p:sp>
        <p:nvSpPr>
          <p:cNvPr id="44" name="Title 1">
            <a:extLst>
              <a:ext uri="{FF2B5EF4-FFF2-40B4-BE49-F238E27FC236}">
                <a16:creationId xmlns:a16="http://schemas.microsoft.com/office/drawing/2014/main" id="{530A45CE-2007-41ED-AE60-F291E3AB8D93}"/>
              </a:ext>
            </a:extLst>
          </p:cNvPr>
          <p:cNvSpPr txBox="1">
            <a:spLocks/>
          </p:cNvSpPr>
          <p:nvPr/>
        </p:nvSpPr>
        <p:spPr>
          <a:xfrm>
            <a:off x="662452" y="1600200"/>
            <a:ext cx="7819096" cy="283417"/>
          </a:xfrm>
          <a:prstGeom prst="rect">
            <a:avLst/>
          </a:prstGeom>
          <a:solidFill>
            <a:srgbClr val="25408F"/>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1800" b="0" i="0" u="none" strike="noStrike" kern="1200" cap="none" spc="700" normalizeH="0" baseline="0" noProof="0">
                <a:ln>
                  <a:noFill/>
                </a:ln>
                <a:solidFill>
                  <a:sysClr val="window" lastClr="FFFFFF"/>
                </a:solidFill>
                <a:effectLst/>
                <a:uLnTx/>
                <a:uFillTx/>
                <a:latin typeface="Calibri"/>
                <a:ea typeface="+mj-ea"/>
                <a:cs typeface="+mj-cs"/>
              </a:rPr>
              <a:t>THE SENTINELS</a:t>
            </a:r>
            <a:endParaRPr kumimoji="0" lang="de-DE" sz="1800" b="0" i="0" u="none" strike="noStrike" kern="1200" cap="none" spc="700" normalizeH="0" baseline="0" noProof="0" dirty="0">
              <a:ln>
                <a:noFill/>
              </a:ln>
              <a:solidFill>
                <a:sysClr val="window" lastClr="FFFFFF"/>
              </a:solidFill>
              <a:effectLst/>
              <a:uLnTx/>
              <a:uFillTx/>
              <a:latin typeface="Calibri"/>
              <a:ea typeface="+mj-ea"/>
              <a:cs typeface="+mj-cs"/>
            </a:endParaRPr>
          </a:p>
        </p:txBody>
      </p:sp>
      <p:sp>
        <p:nvSpPr>
          <p:cNvPr id="45" name="TextBox 44">
            <a:extLst>
              <a:ext uri="{FF2B5EF4-FFF2-40B4-BE49-F238E27FC236}">
                <a16:creationId xmlns:a16="http://schemas.microsoft.com/office/drawing/2014/main" id="{FE692BCD-3180-41D6-9825-C5FD7FDC08CE}"/>
              </a:ext>
            </a:extLst>
          </p:cNvPr>
          <p:cNvSpPr txBox="1"/>
          <p:nvPr/>
        </p:nvSpPr>
        <p:spPr>
          <a:xfrm>
            <a:off x="1126389" y="1823647"/>
            <a:ext cx="4248473" cy="307777"/>
          </a:xfrm>
          <a:prstGeom prst="rect">
            <a:avLst/>
          </a:prstGeom>
          <a:noFill/>
        </p:spPr>
        <p:txBody>
          <a:bodyPr wrap="square" rtlCol="0">
            <a:spAutoFit/>
          </a:bodyPr>
          <a:lstStyle/>
          <a:p>
            <a:pPr algn="ctr" defTabSz="914400" rtl="0"/>
            <a:r>
              <a:rPr lang="en-US" sz="1400" b="1" i="1" kern="1200" dirty="0">
                <a:solidFill>
                  <a:srgbClr val="0B6192"/>
                </a:solidFill>
                <a:latin typeface="Calibri"/>
                <a:ea typeface="+mn-ea"/>
                <a:cs typeface="+mn-cs"/>
              </a:rPr>
              <a:t>Sentinel Mission and Status</a:t>
            </a:r>
          </a:p>
        </p:txBody>
      </p:sp>
      <p:sp>
        <p:nvSpPr>
          <p:cNvPr id="46" name="TextBox 45">
            <a:extLst>
              <a:ext uri="{FF2B5EF4-FFF2-40B4-BE49-F238E27FC236}">
                <a16:creationId xmlns:a16="http://schemas.microsoft.com/office/drawing/2014/main" id="{CFCE2296-4E97-4D37-BE95-0957108B99C4}"/>
              </a:ext>
            </a:extLst>
          </p:cNvPr>
          <p:cNvSpPr txBox="1"/>
          <p:nvPr/>
        </p:nvSpPr>
        <p:spPr>
          <a:xfrm>
            <a:off x="5886061" y="1826284"/>
            <a:ext cx="2387036" cy="307777"/>
          </a:xfrm>
          <a:prstGeom prst="rect">
            <a:avLst/>
          </a:prstGeom>
          <a:noFill/>
        </p:spPr>
        <p:txBody>
          <a:bodyPr wrap="square" rtlCol="0">
            <a:spAutoFit/>
          </a:bodyPr>
          <a:lstStyle/>
          <a:p>
            <a:pPr algn="ctr" defTabSz="914400" rtl="0"/>
            <a:r>
              <a:rPr lang="en-US" sz="1400" b="1" i="1" kern="1200" dirty="0">
                <a:solidFill>
                  <a:srgbClr val="0B6192"/>
                </a:solidFill>
                <a:latin typeface="Calibri"/>
                <a:ea typeface="+mn-ea"/>
                <a:cs typeface="+mn-cs"/>
              </a:rPr>
              <a:t>Key Features</a:t>
            </a:r>
          </a:p>
        </p:txBody>
      </p:sp>
      <p:sp>
        <p:nvSpPr>
          <p:cNvPr id="47" name="Rectangle 46">
            <a:extLst>
              <a:ext uri="{FF2B5EF4-FFF2-40B4-BE49-F238E27FC236}">
                <a16:creationId xmlns:a16="http://schemas.microsoft.com/office/drawing/2014/main" id="{B1D326C4-6105-4036-91F3-EF3E4D8941B5}"/>
              </a:ext>
            </a:extLst>
          </p:cNvPr>
          <p:cNvSpPr/>
          <p:nvPr/>
        </p:nvSpPr>
        <p:spPr>
          <a:xfrm>
            <a:off x="975057" y="2111667"/>
            <a:ext cx="3751741"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4-40m resolution, 3 day revisit at equator</a:t>
            </a:r>
          </a:p>
        </p:txBody>
      </p:sp>
      <p:sp>
        <p:nvSpPr>
          <p:cNvPr id="48" name="TextBox 47">
            <a:extLst>
              <a:ext uri="{FF2B5EF4-FFF2-40B4-BE49-F238E27FC236}">
                <a16:creationId xmlns:a16="http://schemas.microsoft.com/office/drawing/2014/main" id="{D431BE14-0AB1-4242-B6BA-EA8D22966435}"/>
              </a:ext>
            </a:extLst>
          </p:cNvPr>
          <p:cNvSpPr txBox="1"/>
          <p:nvPr/>
        </p:nvSpPr>
        <p:spPr>
          <a:xfrm>
            <a:off x="5947097" y="2155930"/>
            <a:ext cx="2313497"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Polar-orbiting, all-weather, day-and-night radar imaging</a:t>
            </a:r>
            <a:endParaRPr lang="en-US" sz="1400" i="1" kern="1200" dirty="0">
              <a:solidFill>
                <a:srgbClr val="174195"/>
              </a:solidFill>
              <a:latin typeface="Calibri"/>
              <a:ea typeface="+mn-ea"/>
              <a:cs typeface="+mn-cs"/>
            </a:endParaRPr>
          </a:p>
        </p:txBody>
      </p:sp>
      <p:sp>
        <p:nvSpPr>
          <p:cNvPr id="49" name="Triangle 3">
            <a:extLst>
              <a:ext uri="{FF2B5EF4-FFF2-40B4-BE49-F238E27FC236}">
                <a16:creationId xmlns:a16="http://schemas.microsoft.com/office/drawing/2014/main" id="{A2519AB7-873F-4A13-8913-6E6F5623CB32}"/>
              </a:ext>
            </a:extLst>
          </p:cNvPr>
          <p:cNvSpPr/>
          <p:nvPr/>
        </p:nvSpPr>
        <p:spPr>
          <a:xfrm rot="5400000">
            <a:off x="5609416" y="2293221"/>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869EAC46-B6F2-45F4-B0F7-EA3CC8208614}"/>
              </a:ext>
            </a:extLst>
          </p:cNvPr>
          <p:cNvSpPr/>
          <p:nvPr/>
        </p:nvSpPr>
        <p:spPr>
          <a:xfrm>
            <a:off x="4679956" y="2111667"/>
            <a:ext cx="1016491"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62626"/>
                </a:solidFill>
                <a:effectLst/>
                <a:uLnTx/>
                <a:uFillTx/>
                <a:latin typeface="Calibri"/>
                <a:ea typeface="+mn-ea"/>
                <a:cs typeface="+mn-cs"/>
              </a:rPr>
              <a:t>2 </a:t>
            </a:r>
            <a:r>
              <a:rPr kumimoji="0" lang="en-US" sz="1400" b="0" i="1" u="none" strike="noStrike" kern="1200" cap="none" spc="0" normalizeH="0" baseline="0" noProof="0" dirty="0" err="1">
                <a:ln>
                  <a:noFill/>
                </a:ln>
                <a:solidFill>
                  <a:srgbClr val="262626"/>
                </a:solidFill>
                <a:effectLst/>
                <a:uLnTx/>
                <a:uFillTx/>
                <a:latin typeface="Calibri"/>
                <a:ea typeface="+mn-ea"/>
                <a:cs typeface="+mn-cs"/>
              </a:rPr>
              <a:t>Sats</a:t>
            </a:r>
            <a:r>
              <a:rPr kumimoji="0" lang="en-US" sz="1400" b="0" i="1" u="none" strike="noStrike" kern="1200" cap="none" spc="0" normalizeH="0" baseline="0" noProof="0" dirty="0">
                <a:ln>
                  <a:noFill/>
                </a:ln>
                <a:solidFill>
                  <a:srgbClr val="262626"/>
                </a:solidFill>
                <a:effectLst/>
                <a:uLnTx/>
                <a:uFillTx/>
                <a:latin typeface="Calibri"/>
                <a:ea typeface="+mn-ea"/>
                <a:cs typeface="+mn-cs"/>
              </a:rPr>
              <a:t> in orbit</a:t>
            </a:r>
          </a:p>
        </p:txBody>
      </p:sp>
      <p:pic>
        <p:nvPicPr>
          <p:cNvPr id="51" name="Picture 4" descr="Image result for sentinel-1">
            <a:extLst>
              <a:ext uri="{FF2B5EF4-FFF2-40B4-BE49-F238E27FC236}">
                <a16:creationId xmlns:a16="http://schemas.microsoft.com/office/drawing/2014/main" id="{54FAA32D-98A4-42C9-B185-AE05EE0510F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0086" y="2094710"/>
            <a:ext cx="549706" cy="521013"/>
          </a:xfrm>
          <a:prstGeom prst="ellipse">
            <a:avLst/>
          </a:prstGeom>
          <a:noFill/>
          <a:ln>
            <a:solidFill>
              <a:sysClr val="window" lastClr="FFFFFF"/>
            </a:solidFill>
          </a:ln>
        </p:spPr>
      </p:pic>
      <p:sp>
        <p:nvSpPr>
          <p:cNvPr id="52" name="Rectangle 51">
            <a:extLst>
              <a:ext uri="{FF2B5EF4-FFF2-40B4-BE49-F238E27FC236}">
                <a16:creationId xmlns:a16="http://schemas.microsoft.com/office/drawing/2014/main" id="{198B5261-899D-4AC9-9EB4-199E0182D89B}"/>
              </a:ext>
            </a:extLst>
          </p:cNvPr>
          <p:cNvSpPr/>
          <p:nvPr/>
        </p:nvSpPr>
        <p:spPr>
          <a:xfrm>
            <a:off x="982378" y="2686356"/>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10-60m resolution, 5 days revisit time </a:t>
            </a:r>
          </a:p>
        </p:txBody>
      </p:sp>
      <p:sp>
        <p:nvSpPr>
          <p:cNvPr id="53" name="Rectangle 52">
            <a:extLst>
              <a:ext uri="{FF2B5EF4-FFF2-40B4-BE49-F238E27FC236}">
                <a16:creationId xmlns:a16="http://schemas.microsoft.com/office/drawing/2014/main" id="{4F5D3EFC-053B-455D-AFC7-98A285336CC2}"/>
              </a:ext>
            </a:extLst>
          </p:cNvPr>
          <p:cNvSpPr/>
          <p:nvPr/>
        </p:nvSpPr>
        <p:spPr>
          <a:xfrm>
            <a:off x="4693250" y="2686356"/>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62626"/>
                </a:solidFill>
                <a:effectLst/>
                <a:uLnTx/>
                <a:uFillTx/>
                <a:latin typeface="Calibri"/>
                <a:ea typeface="+mn-ea"/>
                <a:cs typeface="+mn-cs"/>
              </a:rPr>
              <a:t>2 </a:t>
            </a:r>
            <a:r>
              <a:rPr kumimoji="0" lang="en-US" sz="1400" b="0" i="1" u="none" strike="noStrike" kern="1200" cap="none" spc="0" normalizeH="0" baseline="0" noProof="0" dirty="0" err="1">
                <a:ln>
                  <a:noFill/>
                </a:ln>
                <a:solidFill>
                  <a:srgbClr val="262626"/>
                </a:solidFill>
                <a:effectLst/>
                <a:uLnTx/>
                <a:uFillTx/>
                <a:latin typeface="Calibri"/>
                <a:ea typeface="+mn-ea"/>
                <a:cs typeface="+mn-cs"/>
              </a:rPr>
              <a:t>Sats</a:t>
            </a:r>
            <a:r>
              <a:rPr kumimoji="0" lang="en-US" sz="1400" b="0" i="1" u="none" strike="noStrike" kern="1200" cap="none" spc="0" normalizeH="0" baseline="0" noProof="0" dirty="0">
                <a:ln>
                  <a:noFill/>
                </a:ln>
                <a:solidFill>
                  <a:srgbClr val="262626"/>
                </a:solidFill>
                <a:effectLst/>
                <a:uLnTx/>
                <a:uFillTx/>
                <a:latin typeface="Calibri"/>
                <a:ea typeface="+mn-ea"/>
                <a:cs typeface="+mn-cs"/>
              </a:rPr>
              <a:t> in Orbit</a:t>
            </a:r>
          </a:p>
        </p:txBody>
      </p:sp>
      <p:sp>
        <p:nvSpPr>
          <p:cNvPr id="54" name="TextBox 53">
            <a:extLst>
              <a:ext uri="{FF2B5EF4-FFF2-40B4-BE49-F238E27FC236}">
                <a16:creationId xmlns:a16="http://schemas.microsoft.com/office/drawing/2014/main" id="{2E3A0AA0-F26A-4294-83CE-E4AA2B8D58E5}"/>
              </a:ext>
            </a:extLst>
          </p:cNvPr>
          <p:cNvSpPr txBox="1"/>
          <p:nvPr/>
        </p:nvSpPr>
        <p:spPr>
          <a:xfrm>
            <a:off x="5947081" y="2736604"/>
            <a:ext cx="2264996"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Polar-orbiting, multispectral optical, high-res imaging </a:t>
            </a:r>
            <a:endParaRPr lang="en-US" sz="1400" i="1" kern="1200" dirty="0">
              <a:solidFill>
                <a:srgbClr val="174195"/>
              </a:solidFill>
              <a:latin typeface="Calibri"/>
              <a:ea typeface="+mn-ea"/>
              <a:cs typeface="+mn-cs"/>
            </a:endParaRPr>
          </a:p>
        </p:txBody>
      </p:sp>
      <p:sp>
        <p:nvSpPr>
          <p:cNvPr id="55" name="Triangle 22">
            <a:extLst>
              <a:ext uri="{FF2B5EF4-FFF2-40B4-BE49-F238E27FC236}">
                <a16:creationId xmlns:a16="http://schemas.microsoft.com/office/drawing/2014/main" id="{2C533AC0-25C1-4BE0-91C9-95D75926FE7B}"/>
              </a:ext>
            </a:extLst>
          </p:cNvPr>
          <p:cNvSpPr/>
          <p:nvPr/>
        </p:nvSpPr>
        <p:spPr>
          <a:xfrm rot="5400000">
            <a:off x="5587801" y="2861000"/>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6" name="Picture 2" descr="Image result for sentinel-2">
            <a:extLst>
              <a:ext uri="{FF2B5EF4-FFF2-40B4-BE49-F238E27FC236}">
                <a16:creationId xmlns:a16="http://schemas.microsoft.com/office/drawing/2014/main" id="{843241AE-34D1-413B-8A84-947300215A80}"/>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69648" y="2659859"/>
            <a:ext cx="549707" cy="520829"/>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51BD2C22-7DDC-4260-9A71-040DAAB01F1A}"/>
              </a:ext>
            </a:extLst>
          </p:cNvPr>
          <p:cNvSpPr/>
          <p:nvPr/>
        </p:nvSpPr>
        <p:spPr>
          <a:xfrm>
            <a:off x="975052" y="3246618"/>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300-1200m resolution, &lt;2 days revisit </a:t>
            </a:r>
          </a:p>
        </p:txBody>
      </p:sp>
      <p:sp>
        <p:nvSpPr>
          <p:cNvPr id="58" name="Rectangle 57">
            <a:extLst>
              <a:ext uri="{FF2B5EF4-FFF2-40B4-BE49-F238E27FC236}">
                <a16:creationId xmlns:a16="http://schemas.microsoft.com/office/drawing/2014/main" id="{4A2700C8-33FF-4E48-BD7C-D12E217F82A5}"/>
              </a:ext>
            </a:extLst>
          </p:cNvPr>
          <p:cNvSpPr/>
          <p:nvPr/>
        </p:nvSpPr>
        <p:spPr>
          <a:xfrm>
            <a:off x="4693250" y="3246618"/>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62626"/>
                </a:solidFill>
                <a:effectLst/>
                <a:uLnTx/>
                <a:uFillTx/>
                <a:latin typeface="Calibri"/>
                <a:ea typeface="+mn-ea"/>
                <a:cs typeface="+mn-cs"/>
              </a:rPr>
              <a:t>2 </a:t>
            </a:r>
            <a:r>
              <a:rPr kumimoji="0" lang="en-US" sz="1400" b="0" i="1" u="none" strike="noStrike" kern="1200" cap="none" spc="0" normalizeH="0" baseline="0" noProof="0" dirty="0" err="1">
                <a:ln>
                  <a:noFill/>
                </a:ln>
                <a:solidFill>
                  <a:srgbClr val="262626"/>
                </a:solidFill>
                <a:effectLst/>
                <a:uLnTx/>
                <a:uFillTx/>
                <a:latin typeface="Calibri"/>
                <a:ea typeface="+mn-ea"/>
                <a:cs typeface="+mn-cs"/>
              </a:rPr>
              <a:t>Sats</a:t>
            </a:r>
            <a:r>
              <a:rPr kumimoji="0" lang="en-US" sz="1400" b="0" i="1" u="none" strike="noStrike" kern="1200" cap="none" spc="0" normalizeH="0" baseline="0" noProof="0" dirty="0">
                <a:ln>
                  <a:noFill/>
                </a:ln>
                <a:solidFill>
                  <a:srgbClr val="262626"/>
                </a:solidFill>
                <a:effectLst/>
                <a:uLnTx/>
                <a:uFillTx/>
                <a:latin typeface="Calibri"/>
                <a:ea typeface="+mn-ea"/>
                <a:cs typeface="+mn-cs"/>
              </a:rPr>
              <a:t> in Orbit</a:t>
            </a:r>
          </a:p>
        </p:txBody>
      </p:sp>
      <p:sp>
        <p:nvSpPr>
          <p:cNvPr id="59" name="Triangle 26">
            <a:extLst>
              <a:ext uri="{FF2B5EF4-FFF2-40B4-BE49-F238E27FC236}">
                <a16:creationId xmlns:a16="http://schemas.microsoft.com/office/drawing/2014/main" id="{DE33B58C-DF86-445B-95F4-CA6319A15EA9}"/>
              </a:ext>
            </a:extLst>
          </p:cNvPr>
          <p:cNvSpPr/>
          <p:nvPr/>
        </p:nvSpPr>
        <p:spPr>
          <a:xfrm rot="5400000">
            <a:off x="5571238" y="3421263"/>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4BACBD6E-7F12-4C61-A1C1-25E90DF552A1}"/>
              </a:ext>
            </a:extLst>
          </p:cNvPr>
          <p:cNvSpPr txBox="1"/>
          <p:nvPr/>
        </p:nvSpPr>
        <p:spPr>
          <a:xfrm>
            <a:off x="5913966" y="3296867"/>
            <a:ext cx="2979019"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Optical and altimeter mission monitoring sea and land parameters</a:t>
            </a:r>
            <a:endParaRPr lang="en-US" sz="1400" i="1" kern="1200" dirty="0">
              <a:solidFill>
                <a:srgbClr val="174195"/>
              </a:solidFill>
              <a:latin typeface="Calibri"/>
              <a:ea typeface="+mn-ea"/>
              <a:cs typeface="+mn-cs"/>
            </a:endParaRPr>
          </a:p>
        </p:txBody>
      </p:sp>
      <p:pic>
        <p:nvPicPr>
          <p:cNvPr id="61" name="Picture 2" descr="Image result for sentinel-3">
            <a:extLst>
              <a:ext uri="{FF2B5EF4-FFF2-40B4-BE49-F238E27FC236}">
                <a16:creationId xmlns:a16="http://schemas.microsoft.com/office/drawing/2014/main" id="{E0E611C9-32DA-4787-A51D-E41D8798DE4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1474" y="3224805"/>
            <a:ext cx="553213" cy="516549"/>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E1C953A6-90F9-455A-BA37-5C5589781BF7}"/>
              </a:ext>
            </a:extLst>
          </p:cNvPr>
          <p:cNvSpPr/>
          <p:nvPr/>
        </p:nvSpPr>
        <p:spPr>
          <a:xfrm>
            <a:off x="975052" y="3803592"/>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8km resolution, 60 min revisit time</a:t>
            </a:r>
          </a:p>
        </p:txBody>
      </p:sp>
      <p:sp>
        <p:nvSpPr>
          <p:cNvPr id="63" name="Rectangle 62">
            <a:extLst>
              <a:ext uri="{FF2B5EF4-FFF2-40B4-BE49-F238E27FC236}">
                <a16:creationId xmlns:a16="http://schemas.microsoft.com/office/drawing/2014/main" id="{7948BBCA-27A7-42A2-9CB1-FF3EE84A03A0}"/>
              </a:ext>
            </a:extLst>
          </p:cNvPr>
          <p:cNvSpPr/>
          <p:nvPr/>
        </p:nvSpPr>
        <p:spPr>
          <a:xfrm>
            <a:off x="4693250" y="3803592"/>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1st Launch in 2020</a:t>
            </a:r>
          </a:p>
        </p:txBody>
      </p:sp>
      <p:sp>
        <p:nvSpPr>
          <p:cNvPr id="64" name="Triangle 31">
            <a:extLst>
              <a:ext uri="{FF2B5EF4-FFF2-40B4-BE49-F238E27FC236}">
                <a16:creationId xmlns:a16="http://schemas.microsoft.com/office/drawing/2014/main" id="{B316E464-95F6-4447-8267-5A9FFAC8F99C}"/>
              </a:ext>
            </a:extLst>
          </p:cNvPr>
          <p:cNvSpPr/>
          <p:nvPr/>
        </p:nvSpPr>
        <p:spPr>
          <a:xfrm rot="5400000">
            <a:off x="5571238" y="3988487"/>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EFC9EAFB-FD03-44E3-9DD2-425168056FC1}"/>
              </a:ext>
            </a:extLst>
          </p:cNvPr>
          <p:cNvSpPr txBox="1"/>
          <p:nvPr/>
        </p:nvSpPr>
        <p:spPr>
          <a:xfrm>
            <a:off x="5924234" y="3813840"/>
            <a:ext cx="2618978"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Payload for atmosphere chemistry monitoring</a:t>
            </a:r>
            <a:r>
              <a:rPr lang="en-US" sz="1400" kern="1200">
                <a:solidFill>
                  <a:srgbClr val="174195"/>
                </a:solidFill>
                <a:latin typeface="Calibri"/>
                <a:ea typeface="+mn-ea"/>
                <a:cs typeface="+mn-cs"/>
              </a:rPr>
              <a:t> on </a:t>
            </a:r>
            <a:r>
              <a:rPr lang="en-US" sz="1400" kern="1200" dirty="0">
                <a:solidFill>
                  <a:srgbClr val="174195"/>
                </a:solidFill>
                <a:latin typeface="Calibri"/>
                <a:ea typeface="+mn-ea"/>
                <a:cs typeface="+mn-cs"/>
              </a:rPr>
              <a:t>MTG-S</a:t>
            </a:r>
          </a:p>
        </p:txBody>
      </p:sp>
      <p:pic>
        <p:nvPicPr>
          <p:cNvPr id="66" name="Picture 2" descr="Image result for mtg-s eumetsat">
            <a:extLst>
              <a:ext uri="{FF2B5EF4-FFF2-40B4-BE49-F238E27FC236}">
                <a16:creationId xmlns:a16="http://schemas.microsoft.com/office/drawing/2014/main" id="{5A59088B-E4A1-41DB-9E70-FD0748D39803}"/>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50531" y="3785482"/>
            <a:ext cx="568814" cy="525694"/>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67" name="Rectangle 66">
            <a:extLst>
              <a:ext uri="{FF2B5EF4-FFF2-40B4-BE49-F238E27FC236}">
                <a16:creationId xmlns:a16="http://schemas.microsoft.com/office/drawing/2014/main" id="{BA316ED6-82D6-4C48-B126-52133BB75A2C}"/>
              </a:ext>
            </a:extLst>
          </p:cNvPr>
          <p:cNvSpPr/>
          <p:nvPr/>
        </p:nvSpPr>
        <p:spPr>
          <a:xfrm>
            <a:off x="996048" y="4392075"/>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SENTINEL-5p: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7-68km resolution, 1 day revisit </a:t>
            </a:r>
          </a:p>
        </p:txBody>
      </p:sp>
      <p:sp>
        <p:nvSpPr>
          <p:cNvPr id="68" name="Rectangle 67">
            <a:extLst>
              <a:ext uri="{FF2B5EF4-FFF2-40B4-BE49-F238E27FC236}">
                <a16:creationId xmlns:a16="http://schemas.microsoft.com/office/drawing/2014/main" id="{5B1D582A-D232-47D0-8817-74FF43CC4F16}"/>
              </a:ext>
            </a:extLst>
          </p:cNvPr>
          <p:cNvSpPr/>
          <p:nvPr/>
        </p:nvSpPr>
        <p:spPr>
          <a:xfrm>
            <a:off x="4714247" y="4392075"/>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262626"/>
                </a:solidFill>
                <a:effectLst/>
                <a:uLnTx/>
                <a:uFillTx/>
                <a:latin typeface="Calibri"/>
                <a:ea typeface="+mn-ea"/>
                <a:cs typeface="+mn-cs"/>
              </a:rPr>
              <a:t>1 Sat in Orbit</a:t>
            </a:r>
          </a:p>
        </p:txBody>
      </p:sp>
      <p:sp>
        <p:nvSpPr>
          <p:cNvPr id="69" name="Triangle 41">
            <a:extLst>
              <a:ext uri="{FF2B5EF4-FFF2-40B4-BE49-F238E27FC236}">
                <a16:creationId xmlns:a16="http://schemas.microsoft.com/office/drawing/2014/main" id="{5868BDF7-8947-4900-AB3D-9F7AC27D1F17}"/>
              </a:ext>
            </a:extLst>
          </p:cNvPr>
          <p:cNvSpPr/>
          <p:nvPr/>
        </p:nvSpPr>
        <p:spPr>
          <a:xfrm rot="5400000">
            <a:off x="5560267" y="4576972"/>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939D903F-8231-4483-95BD-1DC4818CBCD1}"/>
              </a:ext>
            </a:extLst>
          </p:cNvPr>
          <p:cNvSpPr txBox="1"/>
          <p:nvPr/>
        </p:nvSpPr>
        <p:spPr>
          <a:xfrm>
            <a:off x="5951373" y="4388455"/>
            <a:ext cx="2292034"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Mission to reduce data gaps between </a:t>
            </a:r>
            <a:r>
              <a:rPr lang="en-US" sz="1400" kern="1200" dirty="0" err="1">
                <a:solidFill>
                  <a:srgbClr val="174195"/>
                </a:solidFill>
                <a:latin typeface="Calibri"/>
                <a:ea typeface="+mn-ea"/>
                <a:cs typeface="+mn-cs"/>
              </a:rPr>
              <a:t>Envisat</a:t>
            </a:r>
            <a:r>
              <a:rPr lang="en-US" sz="1400" kern="1200" dirty="0">
                <a:solidFill>
                  <a:srgbClr val="174195"/>
                </a:solidFill>
                <a:latin typeface="Calibri"/>
                <a:ea typeface="+mn-ea"/>
                <a:cs typeface="+mn-cs"/>
              </a:rPr>
              <a:t>, and S-5</a:t>
            </a:r>
            <a:endParaRPr lang="en-US" sz="1400" i="1" kern="1200" dirty="0">
              <a:solidFill>
                <a:srgbClr val="174195"/>
              </a:solidFill>
              <a:latin typeface="Calibri"/>
              <a:ea typeface="+mn-ea"/>
              <a:cs typeface="+mn-cs"/>
            </a:endParaRPr>
          </a:p>
        </p:txBody>
      </p:sp>
      <p:pic>
        <p:nvPicPr>
          <p:cNvPr id="71" name="Picture 2" descr="Image result for sentinel-5">
            <a:extLst>
              <a:ext uri="{FF2B5EF4-FFF2-40B4-BE49-F238E27FC236}">
                <a16:creationId xmlns:a16="http://schemas.microsoft.com/office/drawing/2014/main" id="{D7DD280A-A2DF-4BBF-A7D4-64355A896CC4}"/>
              </a:ext>
            </a:extLst>
          </p:cNvPr>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691744" y="4381187"/>
            <a:ext cx="547221" cy="515006"/>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9BE162E8-52D1-4340-9A13-98E482C1FC53}"/>
              </a:ext>
            </a:extLst>
          </p:cNvPr>
          <p:cNvSpPr/>
          <p:nvPr/>
        </p:nvSpPr>
        <p:spPr>
          <a:xfrm>
            <a:off x="989633" y="4969917"/>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7.5-50km resolution, 1 day revisit </a:t>
            </a:r>
          </a:p>
        </p:txBody>
      </p:sp>
      <p:sp>
        <p:nvSpPr>
          <p:cNvPr id="73" name="Rectangle 72">
            <a:extLst>
              <a:ext uri="{FF2B5EF4-FFF2-40B4-BE49-F238E27FC236}">
                <a16:creationId xmlns:a16="http://schemas.microsoft.com/office/drawing/2014/main" id="{AB97C4DE-419D-46E9-875B-DFB20BA2F2E0}"/>
              </a:ext>
            </a:extLst>
          </p:cNvPr>
          <p:cNvSpPr/>
          <p:nvPr/>
        </p:nvSpPr>
        <p:spPr>
          <a:xfrm>
            <a:off x="4707845" y="4969917"/>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1st Launch in 2021</a:t>
            </a:r>
          </a:p>
        </p:txBody>
      </p:sp>
      <p:sp>
        <p:nvSpPr>
          <p:cNvPr id="74" name="Triangle 48">
            <a:extLst>
              <a:ext uri="{FF2B5EF4-FFF2-40B4-BE49-F238E27FC236}">
                <a16:creationId xmlns:a16="http://schemas.microsoft.com/office/drawing/2014/main" id="{51AA382E-A1C0-4F1A-8F52-21A33BE5E495}"/>
              </a:ext>
            </a:extLst>
          </p:cNvPr>
          <p:cNvSpPr/>
          <p:nvPr/>
        </p:nvSpPr>
        <p:spPr>
          <a:xfrm rot="5400000">
            <a:off x="5553842" y="5154813"/>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TextBox 74">
            <a:extLst>
              <a:ext uri="{FF2B5EF4-FFF2-40B4-BE49-F238E27FC236}">
                <a16:creationId xmlns:a16="http://schemas.microsoft.com/office/drawing/2014/main" id="{3F1A76F2-CE95-4DE1-8BC1-A278CBC22793}"/>
              </a:ext>
            </a:extLst>
          </p:cNvPr>
          <p:cNvSpPr txBox="1"/>
          <p:nvPr/>
        </p:nvSpPr>
        <p:spPr>
          <a:xfrm>
            <a:off x="5944958" y="4966296"/>
            <a:ext cx="2886286"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Payload for atmosphere chemistry monitoring on </a:t>
            </a:r>
            <a:r>
              <a:rPr lang="en-US" sz="1400" kern="1200" dirty="0" err="1">
                <a:solidFill>
                  <a:srgbClr val="174195"/>
                </a:solidFill>
                <a:latin typeface="Calibri"/>
                <a:ea typeface="+mn-ea"/>
                <a:cs typeface="+mn-cs"/>
              </a:rPr>
              <a:t>MetOp</a:t>
            </a:r>
            <a:r>
              <a:rPr lang="en-US" sz="1400" kern="1200" dirty="0">
                <a:solidFill>
                  <a:srgbClr val="174195"/>
                </a:solidFill>
                <a:latin typeface="Calibri"/>
                <a:ea typeface="+mn-ea"/>
                <a:cs typeface="+mn-cs"/>
              </a:rPr>
              <a:t> 2</a:t>
            </a:r>
            <a:r>
              <a:rPr lang="en-US" sz="1400" kern="1200" baseline="30000" dirty="0">
                <a:solidFill>
                  <a:srgbClr val="174195"/>
                </a:solidFill>
                <a:latin typeface="Calibri"/>
                <a:ea typeface="+mn-ea"/>
                <a:cs typeface="+mn-cs"/>
              </a:rPr>
              <a:t>nd</a:t>
            </a:r>
            <a:r>
              <a:rPr lang="en-US" sz="1400" kern="1200" dirty="0">
                <a:solidFill>
                  <a:srgbClr val="174195"/>
                </a:solidFill>
                <a:latin typeface="Calibri"/>
                <a:ea typeface="+mn-ea"/>
                <a:cs typeface="+mn-cs"/>
              </a:rPr>
              <a:t>Gen</a:t>
            </a:r>
            <a:endParaRPr lang="en-US" sz="1400" i="1" kern="1200" dirty="0">
              <a:solidFill>
                <a:srgbClr val="174195"/>
              </a:solidFill>
              <a:latin typeface="Calibri"/>
              <a:ea typeface="+mn-ea"/>
              <a:cs typeface="+mn-cs"/>
            </a:endParaRPr>
          </a:p>
        </p:txBody>
      </p:sp>
      <p:pic>
        <p:nvPicPr>
          <p:cNvPr id="76" name="Picture 2" descr="Image result for sentinel-5">
            <a:extLst>
              <a:ext uri="{FF2B5EF4-FFF2-40B4-BE49-F238E27FC236}">
                <a16:creationId xmlns:a16="http://schemas.microsoft.com/office/drawing/2014/main" id="{849228BC-D703-4FF4-9AD6-8F527AF8FD5C}"/>
              </a:ext>
            </a:extLst>
          </p:cNvPr>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678185" y="4955815"/>
            <a:ext cx="571870" cy="538205"/>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46A1C97-4348-471D-B464-9698F5A6B95F}"/>
              </a:ext>
            </a:extLst>
          </p:cNvPr>
          <p:cNvSpPr/>
          <p:nvPr/>
        </p:nvSpPr>
        <p:spPr>
          <a:xfrm>
            <a:off x="969082" y="5552574"/>
            <a:ext cx="3710873"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SENTINEL-6: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10 day revisit time</a:t>
            </a:r>
          </a:p>
        </p:txBody>
      </p:sp>
      <p:sp>
        <p:nvSpPr>
          <p:cNvPr id="78" name="Rectangle 77">
            <a:extLst>
              <a:ext uri="{FF2B5EF4-FFF2-40B4-BE49-F238E27FC236}">
                <a16:creationId xmlns:a16="http://schemas.microsoft.com/office/drawing/2014/main" id="{38F9322E-2E33-410D-937D-98E8C43A8EAE}"/>
              </a:ext>
            </a:extLst>
          </p:cNvPr>
          <p:cNvSpPr/>
          <p:nvPr/>
        </p:nvSpPr>
        <p:spPr>
          <a:xfrm>
            <a:off x="4687287" y="5552574"/>
            <a:ext cx="969647" cy="489477"/>
          </a:xfrm>
          <a:prstGeom prst="rect">
            <a:avLst/>
          </a:prstGeom>
          <a:solidFill>
            <a:srgbClr val="0B6192">
              <a:lumMod val="60000"/>
              <a:lumOff val="4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1st Launch in 2020</a:t>
            </a:r>
          </a:p>
        </p:txBody>
      </p:sp>
      <p:sp>
        <p:nvSpPr>
          <p:cNvPr id="79" name="Triangle 55">
            <a:extLst>
              <a:ext uri="{FF2B5EF4-FFF2-40B4-BE49-F238E27FC236}">
                <a16:creationId xmlns:a16="http://schemas.microsoft.com/office/drawing/2014/main" id="{90DB0381-151B-496C-A9B0-0592EAE2D34F}"/>
              </a:ext>
            </a:extLst>
          </p:cNvPr>
          <p:cNvSpPr/>
          <p:nvPr/>
        </p:nvSpPr>
        <p:spPr>
          <a:xfrm rot="5400000">
            <a:off x="5533284" y="5737471"/>
            <a:ext cx="489477" cy="140184"/>
          </a:xfrm>
          <a:prstGeom prst="triangle">
            <a:avLst/>
          </a:prstGeom>
          <a:solidFill>
            <a:srgbClr val="0B6192"/>
          </a:solidFill>
          <a:ln w="12700" cap="flat" cmpd="sng" algn="ctr">
            <a:solidFill>
              <a:srgbClr val="5AC4DD">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TextBox 79">
            <a:extLst>
              <a:ext uri="{FF2B5EF4-FFF2-40B4-BE49-F238E27FC236}">
                <a16:creationId xmlns:a16="http://schemas.microsoft.com/office/drawing/2014/main" id="{42CE9E4B-3D48-4CB2-B024-C5A31E20CFAC}"/>
              </a:ext>
            </a:extLst>
          </p:cNvPr>
          <p:cNvSpPr txBox="1"/>
          <p:nvPr/>
        </p:nvSpPr>
        <p:spPr>
          <a:xfrm>
            <a:off x="5899128" y="5503292"/>
            <a:ext cx="2886286" cy="523220"/>
          </a:xfrm>
          <a:prstGeom prst="rect">
            <a:avLst/>
          </a:prstGeom>
          <a:noFill/>
        </p:spPr>
        <p:txBody>
          <a:bodyPr wrap="square" rtlCol="0">
            <a:spAutoFit/>
          </a:bodyPr>
          <a:lstStyle/>
          <a:p>
            <a:pPr algn="l" defTabSz="914400" rtl="0"/>
            <a:r>
              <a:rPr lang="en-US" sz="1400" kern="1200" dirty="0">
                <a:solidFill>
                  <a:srgbClr val="174195"/>
                </a:solidFill>
                <a:latin typeface="Calibri"/>
                <a:ea typeface="+mn-ea"/>
                <a:cs typeface="+mn-cs"/>
              </a:rPr>
              <a:t>Radar altimeter to measure sea-surface height globally</a:t>
            </a:r>
            <a:endParaRPr lang="en-US" sz="1400" i="1" kern="1200" dirty="0">
              <a:solidFill>
                <a:srgbClr val="174195"/>
              </a:solidFill>
              <a:latin typeface="Calibri"/>
              <a:ea typeface="+mn-ea"/>
              <a:cs typeface="+mn-cs"/>
            </a:endParaRPr>
          </a:p>
        </p:txBody>
      </p:sp>
      <p:pic>
        <p:nvPicPr>
          <p:cNvPr id="81" name="Picture 2" descr="Image result for sentinel-6">
            <a:extLst>
              <a:ext uri="{FF2B5EF4-FFF2-40B4-BE49-F238E27FC236}">
                <a16:creationId xmlns:a16="http://schemas.microsoft.com/office/drawing/2014/main" id="{CF761E29-2147-4F27-8315-AF603B2B8FCB}"/>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85030" y="5538136"/>
            <a:ext cx="558180" cy="533970"/>
          </a:xfrm>
          <a:prstGeom prst="ellipse">
            <a:avLst/>
          </a:prstGeom>
          <a:noFill/>
          <a:ln>
            <a:solidFill>
              <a:sysClr val="window" lastClr="FFFFFF"/>
            </a:solidFill>
          </a:ln>
          <a:extLst>
            <a:ext uri="{909E8E84-426E-40DD-AFC4-6F175D3DCCD1}">
              <a14:hiddenFill xmlns:a14="http://schemas.microsoft.com/office/drawing/2010/main">
                <a:solidFill>
                  <a:srgbClr val="FFFFFF"/>
                </a:solidFill>
              </a14:hiddenFill>
            </a:ext>
          </a:extLst>
        </p:spPr>
      </p:pic>
      <p:sp>
        <p:nvSpPr>
          <p:cNvPr id="82" name="TextBox 81">
            <a:extLst>
              <a:ext uri="{FF2B5EF4-FFF2-40B4-BE49-F238E27FC236}">
                <a16:creationId xmlns:a16="http://schemas.microsoft.com/office/drawing/2014/main" id="{5099B462-A0B2-4BFC-8D39-F1A961DA1809}"/>
              </a:ext>
            </a:extLst>
          </p:cNvPr>
          <p:cNvSpPr txBox="1"/>
          <p:nvPr/>
        </p:nvSpPr>
        <p:spPr>
          <a:xfrm rot="1534533">
            <a:off x="7628416" y="1569084"/>
            <a:ext cx="1280026" cy="646331"/>
          </a:xfrm>
          <a:prstGeom prst="rect">
            <a:avLst/>
          </a:prstGeom>
          <a:solidFill>
            <a:sysClr val="window" lastClr="FFFFFF"/>
          </a:solidFill>
          <a:ln w="28575">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FULL, FREE AND OPEN</a:t>
            </a:r>
          </a:p>
        </p:txBody>
      </p:sp>
    </p:spTree>
    <p:extLst>
      <p:ext uri="{BB962C8B-B14F-4D97-AF65-F5344CB8AC3E}">
        <p14:creationId xmlns:p14="http://schemas.microsoft.com/office/powerpoint/2010/main" val="27553575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2_trop_Europe_Stereo_201804_3x3gri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95400"/>
            <a:ext cx="9144000" cy="4813999"/>
          </a:xfrm>
          <a:prstGeom prst="rect">
            <a:avLst/>
          </a:prstGeom>
        </p:spPr>
      </p:pic>
    </p:spTree>
    <p:extLst>
      <p:ext uri="{BB962C8B-B14F-4D97-AF65-F5344CB8AC3E}">
        <p14:creationId xmlns:p14="http://schemas.microsoft.com/office/powerpoint/2010/main" val="2977533337"/>
      </p:ext>
    </p:extLst>
  </p:cSld>
  <p:clrMapOvr>
    <a:masterClrMapping/>
  </p:clrMapOvr>
  <p:timing>
    <p:tnLst>
      <p:par>
        <p:cTn id="1" dur="indefinite" restart="never" nodeType="tmRoot">
          <p:childTnLst>
            <p:par>
              <p:cTn id="2"/>
            </p:par>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GB" cap="all" dirty="0">
              <a:solidFill>
                <a:srgbClr val="002060"/>
              </a:solidFill>
            </a:endParaRPr>
          </a:p>
        </p:txBody>
      </p:sp>
      <p:sp>
        <p:nvSpPr>
          <p:cNvPr id="3" name="Content Placeholder 2"/>
          <p:cNvSpPr>
            <a:spLocks noGrp="1"/>
          </p:cNvSpPr>
          <p:nvPr>
            <p:ph idx="4294967295"/>
          </p:nvPr>
        </p:nvSpPr>
        <p:spPr>
          <a:xfrm>
            <a:off x="922123" y="1924212"/>
            <a:ext cx="7299753" cy="3823073"/>
          </a:xfrm>
        </p:spPr>
        <p:txBody>
          <a:bodyPr/>
          <a:lstStyle/>
          <a:p>
            <a:r>
              <a:rPr lang="en-GB" b="1" dirty="0"/>
              <a:t>‘</a:t>
            </a:r>
            <a:r>
              <a:rPr lang="en-GB" sz="2000" b="1" dirty="0" err="1"/>
              <a:t>Creodias</a:t>
            </a:r>
            <a:r>
              <a:rPr lang="en-GB" sz="2000" b="1" dirty="0"/>
              <a:t> – </a:t>
            </a:r>
            <a:r>
              <a:rPr lang="en-GB" sz="2000" b="1" u="sng" dirty="0">
                <a:hlinkClick r:id="rId3"/>
              </a:rPr>
              <a:t>http://www.creodias.eu</a:t>
            </a:r>
            <a:r>
              <a:rPr lang="en-GB" sz="2000" b="1" dirty="0"/>
              <a:t>’ : </a:t>
            </a:r>
            <a:r>
              <a:rPr lang="en-GB" sz="2000" dirty="0" err="1"/>
              <a:t>Creotech</a:t>
            </a:r>
            <a:r>
              <a:rPr lang="en-GB" sz="2000" dirty="0"/>
              <a:t> (PL) with cloud provider </a:t>
            </a:r>
            <a:r>
              <a:rPr lang="en-GB" sz="2000" dirty="0" err="1"/>
              <a:t>CloudFerro</a:t>
            </a:r>
            <a:r>
              <a:rPr lang="en-GB" sz="2000" dirty="0"/>
              <a:t> (PL)</a:t>
            </a:r>
          </a:p>
          <a:p>
            <a:r>
              <a:rPr lang="en-GB" sz="2000" b="1" dirty="0"/>
              <a:t>‘ONDA – </a:t>
            </a:r>
            <a:r>
              <a:rPr lang="en-GB" sz="2000" b="1" u="sng" dirty="0">
                <a:hlinkClick r:id="rId4"/>
              </a:rPr>
              <a:t>http://www.onda-dias.eu</a:t>
            </a:r>
            <a:r>
              <a:rPr lang="en-GB" sz="2000" b="1" dirty="0"/>
              <a:t>’ : </a:t>
            </a:r>
            <a:r>
              <a:rPr lang="en-GB" sz="2000" dirty="0"/>
              <a:t>Serco (IT) with cloud provider OVH (FR) </a:t>
            </a:r>
          </a:p>
          <a:p>
            <a:r>
              <a:rPr lang="en-GB" sz="2000" b="1" dirty="0"/>
              <a:t>‘SOBLOO</a:t>
            </a:r>
            <a:r>
              <a:rPr lang="en-GB" sz="2000" dirty="0"/>
              <a:t> – </a:t>
            </a:r>
            <a:r>
              <a:rPr lang="en-GB" sz="2000" b="1" u="sng" dirty="0">
                <a:hlinkClick r:id="rId5"/>
              </a:rPr>
              <a:t>http://www.sobloo.eu</a:t>
            </a:r>
            <a:r>
              <a:rPr lang="en-GB" sz="2000" dirty="0"/>
              <a:t>’ : Airbus (FR) with cloud provider Orange (FR)</a:t>
            </a:r>
          </a:p>
          <a:p>
            <a:r>
              <a:rPr lang="en-GB" sz="2000" b="1" dirty="0"/>
              <a:t>‘</a:t>
            </a:r>
            <a:r>
              <a:rPr lang="en-GB" sz="2000" b="1" dirty="0" err="1"/>
              <a:t>Mundiwebservices</a:t>
            </a:r>
            <a:r>
              <a:rPr lang="en-GB" sz="2000" b="1" dirty="0"/>
              <a:t> – </a:t>
            </a:r>
            <a:r>
              <a:rPr lang="en-GB" sz="2000" b="1" u="sng" dirty="0">
                <a:hlinkClick r:id="rId6"/>
              </a:rPr>
              <a:t>www.mundiwebservices.eu</a:t>
            </a:r>
            <a:r>
              <a:rPr lang="en-GB" sz="2000" b="1" dirty="0"/>
              <a:t>’ : </a:t>
            </a:r>
            <a:r>
              <a:rPr lang="en-GB" sz="2000" dirty="0"/>
              <a:t>ATOS (FR) with cloud provider T-Systems (DE)</a:t>
            </a:r>
          </a:p>
          <a:p>
            <a:r>
              <a:rPr lang="en-GB" sz="2000" dirty="0"/>
              <a:t>‘</a:t>
            </a:r>
            <a:r>
              <a:rPr lang="en-GB" sz="2000" b="1" dirty="0" err="1"/>
              <a:t>WeKEO</a:t>
            </a:r>
            <a:r>
              <a:rPr lang="en-GB" sz="2000" b="1" dirty="0"/>
              <a:t> – </a:t>
            </a:r>
            <a:r>
              <a:rPr lang="en-GB" sz="2000" b="1" u="sng" dirty="0">
                <a:hlinkClick r:id="rId7"/>
              </a:rPr>
              <a:t>http://wekeo.eu</a:t>
            </a:r>
            <a:r>
              <a:rPr lang="en-GB" sz="2000" b="1" dirty="0"/>
              <a:t>’ : </a:t>
            </a:r>
            <a:r>
              <a:rPr lang="en-GB" sz="2000" dirty="0"/>
              <a:t>EUMETSAT, with Mercator Ocean and ECMWF </a:t>
            </a:r>
          </a:p>
          <a:p>
            <a:endParaRPr lang="en-GB" dirty="0"/>
          </a:p>
        </p:txBody>
      </p:sp>
      <p:pic>
        <p:nvPicPr>
          <p:cNvPr id="4" name="Picture 2" descr="ONDA-DI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54" y="1327687"/>
            <a:ext cx="1428750" cy="390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mundiwebservices.com/build/assets/Mundi-Logo-color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89989" y="1110715"/>
            <a:ext cx="1648005" cy="8244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om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0000" y="914400"/>
            <a:ext cx="1403544" cy="1118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32834" y="714631"/>
            <a:ext cx="2165097" cy="1544436"/>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95201" y="1373857"/>
            <a:ext cx="2119111" cy="344356"/>
          </a:xfrm>
          <a:prstGeom prst="rect">
            <a:avLst/>
          </a:prstGeom>
        </p:spPr>
      </p:pic>
      <p:sp>
        <p:nvSpPr>
          <p:cNvPr id="11" name="Content Placeholder 3">
            <a:extLst>
              <a:ext uri="{FF2B5EF4-FFF2-40B4-BE49-F238E27FC236}">
                <a16:creationId xmlns:a16="http://schemas.microsoft.com/office/drawing/2014/main" id="{A31C8B9E-76ED-4EF3-ADF7-53A72DB4633C}"/>
              </a:ext>
            </a:extLst>
          </p:cNvPr>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None/>
            </a:pPr>
            <a:r>
              <a:rPr lang="en-US" dirty="0">
                <a:solidFill>
                  <a:schemeClr val="bg1"/>
                </a:solidFill>
              </a:rPr>
              <a:t>Copernicus DIAS Providers</a:t>
            </a:r>
          </a:p>
        </p:txBody>
      </p:sp>
      <p:sp>
        <p:nvSpPr>
          <p:cNvPr id="8" name="TextBox 7">
            <a:extLst>
              <a:ext uri="{FF2B5EF4-FFF2-40B4-BE49-F238E27FC236}">
                <a16:creationId xmlns:a16="http://schemas.microsoft.com/office/drawing/2014/main" id="{E082B803-E7A8-4190-8625-79A5087EF6C9}"/>
              </a:ext>
            </a:extLst>
          </p:cNvPr>
          <p:cNvSpPr txBox="1"/>
          <p:nvPr/>
        </p:nvSpPr>
        <p:spPr>
          <a:xfrm>
            <a:off x="2089212" y="5638800"/>
            <a:ext cx="5098510" cy="830995"/>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C00000"/>
                </a:solidFill>
                <a:effectLst/>
                <a:uFillTx/>
              </a:rPr>
              <a:t>DIAS Showcase during Plenary breaks </a:t>
            </a:r>
          </a:p>
          <a:p>
            <a:pPr marL="0" marR="0" indent="0" algn="ctr" defTabSz="457200" rtl="0" fontAlgn="auto" latinLnBrk="1" hangingPunct="0">
              <a:lnSpc>
                <a:spcPct val="100000"/>
              </a:lnSpc>
              <a:spcBef>
                <a:spcPts val="0"/>
              </a:spcBef>
              <a:spcAft>
                <a:spcPts val="0"/>
              </a:spcAft>
              <a:buClrTx/>
              <a:buSzTx/>
              <a:buFontTx/>
              <a:buNone/>
              <a:tabLst/>
            </a:pPr>
            <a:r>
              <a:rPr lang="en-US" sz="2400" b="1" dirty="0">
                <a:solidFill>
                  <a:srgbClr val="C00000"/>
                </a:solidFill>
              </a:rPr>
              <a:t>Come and See!</a:t>
            </a:r>
            <a:r>
              <a:rPr kumimoji="0" lang="en-US" sz="2400" b="1" i="0" u="none" strike="noStrike" cap="none" spc="0" normalizeH="0" baseline="0" dirty="0">
                <a:ln>
                  <a:noFill/>
                </a:ln>
                <a:solidFill>
                  <a:srgbClr val="C00000"/>
                </a:solidFill>
                <a:effectLst/>
                <a:uFillTx/>
              </a:rPr>
              <a:t> </a:t>
            </a:r>
          </a:p>
        </p:txBody>
      </p:sp>
    </p:spTree>
    <p:extLst>
      <p:ext uri="{BB962C8B-B14F-4D97-AF65-F5344CB8AC3E}">
        <p14:creationId xmlns:p14="http://schemas.microsoft.com/office/powerpoint/2010/main" val="108706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LAHCEM\Downloads\snow2 Cropped (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43000"/>
            <a:ext cx="9144000" cy="5143500"/>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30" name="Group 29"/>
          <p:cNvGrpSpPr/>
          <p:nvPr/>
        </p:nvGrpSpPr>
        <p:grpSpPr>
          <a:xfrm>
            <a:off x="263854" y="1973454"/>
            <a:ext cx="8270555" cy="3018795"/>
            <a:chOff x="1204517" y="720779"/>
            <a:chExt cx="7555552" cy="2484285"/>
          </a:xfrm>
        </p:grpSpPr>
        <p:sp>
          <p:nvSpPr>
            <p:cNvPr id="4" name="Line Callout 1 2"/>
            <p:cNvSpPr>
              <a:spLocks/>
            </p:cNvSpPr>
            <p:nvPr/>
          </p:nvSpPr>
          <p:spPr bwMode="auto">
            <a:xfrm>
              <a:off x="6613470" y="720779"/>
              <a:ext cx="2146599" cy="606302"/>
            </a:xfrm>
            <a:prstGeom prst="borderCallout1">
              <a:avLst>
                <a:gd name="adj1" fmla="val 27167"/>
                <a:gd name="adj2" fmla="val -227"/>
                <a:gd name="adj3" fmla="val 134684"/>
                <a:gd name="adj4" fmla="val -29218"/>
              </a:avLst>
            </a:prstGeom>
            <a:solidFill>
              <a:schemeClr val="tx2">
                <a:lumMod val="75000"/>
              </a:schemeClr>
            </a:solidFill>
            <a:ln w="15875" algn="ctr">
              <a:solidFill>
                <a:schemeClr val="tx1">
                  <a:lumMod val="65000"/>
                  <a:lumOff val="35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7925" tIns="38963" rIns="77925" bIns="38963" anchor="ct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altLang="en-US" sz="1400" dirty="0">
                  <a:solidFill>
                    <a:srgbClr val="FFFFFF"/>
                  </a:solidFill>
                  <a:effectLst>
                    <a:outerShdw blurRad="38100" dist="38100" dir="2700000" algn="tl">
                      <a:srgbClr val="000000">
                        <a:alpha val="43137"/>
                      </a:srgbClr>
                    </a:outerShdw>
                  </a:effectLst>
                  <a:latin typeface="Verdana"/>
                  <a:ea typeface="MS PGothic" pitchFamily="34" charset="-128"/>
                </a:rPr>
                <a:t>Next-Gen. missions will replace current &amp; expansion missions</a:t>
              </a:r>
            </a:p>
          </p:txBody>
        </p:sp>
        <p:grpSp>
          <p:nvGrpSpPr>
            <p:cNvPr id="8" name="Group 7"/>
            <p:cNvGrpSpPr/>
            <p:nvPr/>
          </p:nvGrpSpPr>
          <p:grpSpPr>
            <a:xfrm>
              <a:off x="1204517" y="1188879"/>
              <a:ext cx="7509144" cy="2016185"/>
              <a:chOff x="1204517" y="1188879"/>
              <a:chExt cx="7509144" cy="2016185"/>
            </a:xfrm>
          </p:grpSpPr>
          <p:sp>
            <p:nvSpPr>
              <p:cNvPr id="15" name="Right Arrow 14"/>
              <p:cNvSpPr/>
              <p:nvPr/>
            </p:nvSpPr>
            <p:spPr>
              <a:xfrm>
                <a:off x="1612836" y="1327081"/>
                <a:ext cx="4233488" cy="902580"/>
              </a:xfrm>
              <a:prstGeom prst="rightArrow">
                <a:avLst/>
              </a:prstGeom>
              <a:solidFill>
                <a:srgbClr val="0070C0"/>
              </a:solidFill>
              <a:ln w="25400" cap="flat" cmpd="sng" algn="ctr">
                <a:noFill/>
                <a:prstDash val="solid"/>
              </a:ln>
              <a:effectLst>
                <a:outerShdw blurRad="50800" dist="38100" dir="13500000" algn="br" rotWithShape="0">
                  <a:prstClr val="black">
                    <a:alpha val="40000"/>
                  </a:prstClr>
                </a:outerShdw>
              </a:effectLst>
            </p:spPr>
            <p:txBody>
              <a:bodyPr rtlCol="0" anchor="ctr"/>
              <a:lstStyle/>
              <a:p>
                <a:pPr algn="ctr" defTabSz="914175">
                  <a:defRPr/>
                </a:pPr>
                <a:r>
                  <a:rPr lang="en-US" sz="2400" dirty="0">
                    <a:solidFill>
                      <a:prstClr val="white"/>
                    </a:solidFill>
                    <a:effectLst>
                      <a:outerShdw blurRad="38100" dist="38100" dir="2700000" algn="tl">
                        <a:srgbClr val="000000">
                          <a:alpha val="43137"/>
                        </a:srgbClr>
                      </a:outerShdw>
                    </a:effectLst>
                    <a:latin typeface="Verdana"/>
                    <a:ea typeface="MS PGothic" pitchFamily="34" charset="-128"/>
                  </a:rPr>
                  <a:t>Current Sentinels</a:t>
                </a:r>
              </a:p>
            </p:txBody>
          </p:sp>
          <p:sp>
            <p:nvSpPr>
              <p:cNvPr id="16" name="Right Arrow 15"/>
              <p:cNvSpPr/>
              <p:nvPr/>
            </p:nvSpPr>
            <p:spPr>
              <a:xfrm>
                <a:off x="2912966" y="2323414"/>
                <a:ext cx="2933361" cy="881650"/>
              </a:xfrm>
              <a:prstGeom prst="rightArrow">
                <a:avLst/>
              </a:prstGeom>
              <a:solidFill>
                <a:srgbClr val="0070C0"/>
              </a:solidFill>
              <a:ln w="25400" cap="flat" cmpd="sng" algn="ctr">
                <a:noFill/>
                <a:prstDash val="solid"/>
              </a:ln>
              <a:effectLst>
                <a:outerShdw blurRad="50800" dist="38100" dir="13500000" algn="br" rotWithShape="0">
                  <a:prstClr val="black">
                    <a:alpha val="40000"/>
                  </a:prstClr>
                </a:outerShdw>
              </a:effectLst>
            </p:spPr>
            <p:txBody>
              <a:bodyPr rtlCol="0" anchor="ctr"/>
              <a:lstStyle/>
              <a:p>
                <a:pPr algn="ctr" defTabSz="914175">
                  <a:defRPr/>
                </a:pPr>
                <a:r>
                  <a:rPr lang="en-US" sz="2000" dirty="0">
                    <a:solidFill>
                      <a:prstClr val="white"/>
                    </a:solidFill>
                    <a:effectLst>
                      <a:outerShdw blurRad="38100" dist="38100" dir="2700000" algn="tl">
                        <a:srgbClr val="000000">
                          <a:alpha val="43137"/>
                        </a:srgbClr>
                      </a:outerShdw>
                    </a:effectLst>
                    <a:latin typeface="Verdana"/>
                    <a:ea typeface="MS PGothic" pitchFamily="34" charset="-128"/>
                  </a:rPr>
                  <a:t>Sentinel </a:t>
                </a:r>
                <a:r>
                  <a:rPr lang="en-US" sz="2000" b="1" dirty="0">
                    <a:solidFill>
                      <a:srgbClr val="FFFFFF"/>
                    </a:solidFill>
                    <a:effectLst>
                      <a:outerShdw blurRad="38100" dist="38100" dir="2700000" algn="tl">
                        <a:srgbClr val="000000">
                          <a:alpha val="43137"/>
                        </a:srgbClr>
                      </a:outerShdw>
                    </a:effectLst>
                    <a:latin typeface="Verdana"/>
                    <a:ea typeface="MS PGothic" pitchFamily="34" charset="-128"/>
                  </a:rPr>
                  <a:t>Expansion</a:t>
                </a:r>
              </a:p>
            </p:txBody>
          </p:sp>
          <p:sp>
            <p:nvSpPr>
              <p:cNvPr id="17" name="TextBox 16"/>
              <p:cNvSpPr txBox="1"/>
              <p:nvPr/>
            </p:nvSpPr>
            <p:spPr>
              <a:xfrm>
                <a:off x="1204517" y="1188879"/>
                <a:ext cx="836477" cy="329266"/>
              </a:xfrm>
              <a:prstGeom prst="rect">
                <a:avLst/>
              </a:prstGeom>
              <a:noFill/>
            </p:spPr>
            <p:txBody>
              <a:bodyPr wrap="none" rtlCol="0">
                <a:spAutoFit/>
              </a:bodyPr>
              <a:lstStyle/>
              <a:p>
                <a:pPr defTabSz="914175">
                  <a:defRPr/>
                </a:pPr>
                <a:r>
                  <a:rPr lang="en-US" sz="2000" b="1" dirty="0">
                    <a:solidFill>
                      <a:srgbClr val="0070C0"/>
                    </a:solidFill>
                    <a:latin typeface="Verdana"/>
                    <a:ea typeface="MS PGothic" pitchFamily="34" charset="-128"/>
                  </a:rPr>
                  <a:t>2014</a:t>
                </a:r>
              </a:p>
            </p:txBody>
          </p:sp>
          <p:sp>
            <p:nvSpPr>
              <p:cNvPr id="19" name="Right Brace 18"/>
              <p:cNvSpPr/>
              <p:nvPr/>
            </p:nvSpPr>
            <p:spPr>
              <a:xfrm>
                <a:off x="5940128" y="1458103"/>
                <a:ext cx="102702" cy="1746960"/>
              </a:xfrm>
              <a:prstGeom prst="rightBrace">
                <a:avLst/>
              </a:prstGeom>
              <a:noFill/>
              <a:ln w="34925" cap="flat" cmpd="sng" algn="ctr">
                <a:solidFill>
                  <a:schemeClr val="tx1">
                    <a:lumMod val="65000"/>
                    <a:lumOff val="35000"/>
                  </a:schemeClr>
                </a:solidFill>
                <a:prstDash val="solid"/>
              </a:ln>
              <a:effectLst/>
            </p:spPr>
            <p:txBody>
              <a:bodyPr rtlCol="0" anchor="ctr"/>
              <a:lstStyle/>
              <a:p>
                <a:pPr algn="ctr" defTabSz="914175">
                  <a:defRPr/>
                </a:pPr>
                <a:endParaRPr lang="en-US" sz="1600">
                  <a:solidFill>
                    <a:srgbClr val="000000"/>
                  </a:solidFill>
                  <a:latin typeface="Verdana"/>
                  <a:ea typeface="MS PGothic" pitchFamily="34" charset="-128"/>
                </a:endParaRPr>
              </a:p>
            </p:txBody>
          </p:sp>
          <p:sp>
            <p:nvSpPr>
              <p:cNvPr id="20" name="Right Arrow 19"/>
              <p:cNvSpPr/>
              <p:nvPr/>
            </p:nvSpPr>
            <p:spPr>
              <a:xfrm>
                <a:off x="6105329" y="1492817"/>
                <a:ext cx="2608332" cy="1548148"/>
              </a:xfrm>
              <a:prstGeom prst="rightArrow">
                <a:avLst/>
              </a:prstGeom>
              <a:solidFill>
                <a:srgbClr val="D0103A"/>
              </a:solidFill>
              <a:ln w="25400" cap="flat" cmpd="sng" algn="ctr">
                <a:noFill/>
                <a:prstDash val="solid"/>
              </a:ln>
              <a:effectLst>
                <a:outerShdw blurRad="50800" dist="38100" dir="13500000" algn="br" rotWithShape="0">
                  <a:prstClr val="black">
                    <a:alpha val="40000"/>
                  </a:prstClr>
                </a:outerShdw>
              </a:effectLst>
            </p:spPr>
            <p:txBody>
              <a:bodyPr rtlCol="0" anchor="ctr"/>
              <a:lstStyle/>
              <a:p>
                <a:pPr algn="ctr" defTabSz="914175">
                  <a:defRPr/>
                </a:pPr>
                <a:r>
                  <a:rPr lang="en-US" sz="2400" dirty="0">
                    <a:solidFill>
                      <a:srgbClr val="FFFFFF"/>
                    </a:solidFill>
                    <a:effectLst>
                      <a:outerShdw blurRad="38100" dist="38100" dir="2700000" algn="tl">
                        <a:srgbClr val="000000">
                          <a:alpha val="43137"/>
                        </a:srgbClr>
                      </a:outerShdw>
                    </a:effectLst>
                    <a:latin typeface="Verdana"/>
                    <a:ea typeface="MS PGothic" pitchFamily="34" charset="-128"/>
                  </a:rPr>
                  <a:t>Sentinel </a:t>
                </a:r>
                <a:r>
                  <a:rPr lang="en-US" sz="2400" b="1" dirty="0">
                    <a:solidFill>
                      <a:srgbClr val="FFFFFF"/>
                    </a:solidFill>
                    <a:effectLst>
                      <a:outerShdw blurRad="38100" dist="38100" dir="2700000" algn="tl">
                        <a:srgbClr val="000000">
                          <a:alpha val="43137"/>
                        </a:srgbClr>
                      </a:outerShdw>
                    </a:effectLst>
                    <a:latin typeface="Verdana"/>
                    <a:ea typeface="MS PGothic" pitchFamily="34" charset="-128"/>
                  </a:rPr>
                  <a:t>Next Generation</a:t>
                </a:r>
              </a:p>
            </p:txBody>
          </p:sp>
        </p:grpSp>
      </p:grpSp>
      <p:sp>
        <p:nvSpPr>
          <p:cNvPr id="21" name="Right Arrow 20"/>
          <p:cNvSpPr/>
          <p:nvPr/>
        </p:nvSpPr>
        <p:spPr>
          <a:xfrm>
            <a:off x="2133977" y="4944870"/>
            <a:ext cx="5897503" cy="964440"/>
          </a:xfrm>
          <a:prstGeom prst="rightArrow">
            <a:avLst/>
          </a:prstGeom>
          <a:solidFill>
            <a:srgbClr val="008542"/>
          </a:solidFill>
          <a:ln w="25400" cap="flat" cmpd="sng" algn="ctr">
            <a:noFill/>
            <a:prstDash val="solid"/>
          </a:ln>
          <a:effectLst>
            <a:outerShdw blurRad="50800" dist="38100" dir="13500000" algn="br" rotWithShape="0">
              <a:prstClr val="black">
                <a:alpha val="40000"/>
              </a:prstClr>
            </a:outerShdw>
          </a:effectLst>
        </p:spPr>
        <p:txBody>
          <a:bodyPr lIns="91420" tIns="45710" rIns="91420" bIns="45710" rtlCol="0" anchor="ctr"/>
          <a:lstStyle/>
          <a:p>
            <a:pPr algn="ctr" defTabSz="914175">
              <a:defRPr/>
            </a:pPr>
            <a:r>
              <a:rPr lang="en-US" sz="2400" dirty="0">
                <a:solidFill>
                  <a:srgbClr val="FFFFFF"/>
                </a:solidFill>
                <a:effectLst>
                  <a:outerShdw blurRad="38100" dist="38100" dir="2700000" algn="tl">
                    <a:srgbClr val="000000">
                      <a:alpha val="43137"/>
                    </a:srgbClr>
                  </a:outerShdw>
                </a:effectLst>
                <a:latin typeface="Verdana"/>
                <a:ea typeface="MS PGothic" pitchFamily="34" charset="-128"/>
              </a:rPr>
              <a:t>Copernicus </a:t>
            </a:r>
            <a:r>
              <a:rPr lang="en-US" sz="2400" b="1" dirty="0">
                <a:solidFill>
                  <a:srgbClr val="FFFFFF"/>
                </a:solidFill>
                <a:effectLst>
                  <a:outerShdw blurRad="38100" dist="38100" dir="2700000" algn="tl">
                    <a:srgbClr val="000000">
                      <a:alpha val="43137"/>
                    </a:srgbClr>
                  </a:outerShdw>
                </a:effectLst>
                <a:latin typeface="Verdana"/>
                <a:ea typeface="MS PGothic" pitchFamily="34" charset="-128"/>
              </a:rPr>
              <a:t>for Security</a:t>
            </a:r>
          </a:p>
        </p:txBody>
      </p:sp>
      <p:sp>
        <p:nvSpPr>
          <p:cNvPr id="22" name="Title 1"/>
          <p:cNvSpPr>
            <a:spLocks noGrp="1"/>
          </p:cNvSpPr>
          <p:nvPr>
            <p:ph type="title" idx="4294967295"/>
          </p:nvPr>
        </p:nvSpPr>
        <p:spPr>
          <a:xfrm>
            <a:off x="143087" y="1177529"/>
            <a:ext cx="7174846" cy="438580"/>
          </a:xfrm>
        </p:spPr>
        <p:txBody>
          <a:bodyPr/>
          <a:lstStyle/>
          <a:p>
            <a:r>
              <a:rPr lang="en-US" sz="2400" b="1" kern="1200" dirty="0">
                <a:solidFill>
                  <a:srgbClr val="002060"/>
                </a:solidFill>
                <a:latin typeface="Verdana" pitchFamily="34" charset="0"/>
                <a:cs typeface="Verdana" pitchFamily="34" charset="0"/>
              </a:rPr>
              <a:t>Copernicus Space Component Evolution</a:t>
            </a:r>
          </a:p>
        </p:txBody>
      </p:sp>
    </p:spTree>
    <p:extLst>
      <p:ext uri="{BB962C8B-B14F-4D97-AF65-F5344CB8AC3E}">
        <p14:creationId xmlns:p14="http://schemas.microsoft.com/office/powerpoint/2010/main" val="240031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FB02-BC8E-46EC-9A41-F2969F9EDA8B}"/>
              </a:ext>
            </a:extLst>
          </p:cNvPr>
          <p:cNvSpPr>
            <a:spLocks noGrp="1"/>
          </p:cNvSpPr>
          <p:nvPr>
            <p:ph type="title" idx="4294967295"/>
          </p:nvPr>
        </p:nvSpPr>
        <p:spPr/>
        <p:txBody>
          <a:bodyPr/>
          <a:lstStyle/>
          <a:p>
            <a:endParaRPr lang="en-US" dirty="0"/>
          </a:p>
        </p:txBody>
      </p:sp>
      <p:sp>
        <p:nvSpPr>
          <p:cNvPr id="3" name="Content Placeholder 2">
            <a:extLst>
              <a:ext uri="{FF2B5EF4-FFF2-40B4-BE49-F238E27FC236}">
                <a16:creationId xmlns:a16="http://schemas.microsoft.com/office/drawing/2014/main" id="{8A1AB7E2-A217-4A7F-8490-59D54558713A}"/>
              </a:ext>
            </a:extLst>
          </p:cNvPr>
          <p:cNvSpPr>
            <a:spLocks noGrp="1"/>
          </p:cNvSpPr>
          <p:nvPr>
            <p:ph idx="4294967295"/>
          </p:nvPr>
        </p:nvSpPr>
        <p:spPr/>
        <p:txBody>
          <a:bodyPr/>
          <a:lstStyle/>
          <a:p>
            <a:endParaRPr lang="en-US" dirty="0"/>
          </a:p>
          <a:p>
            <a:endParaRPr lang="en-US" dirty="0"/>
          </a:p>
          <a:p>
            <a:endParaRPr lang="en-US" dirty="0"/>
          </a:p>
          <a:p>
            <a:pPr marL="0" indent="0">
              <a:buNone/>
            </a:pPr>
            <a:r>
              <a:rPr lang="en-US" dirty="0"/>
              <a:t>  Policy Needs and stated priorities: Space Strategy for Europe</a:t>
            </a:r>
          </a:p>
        </p:txBody>
      </p:sp>
      <p:sp>
        <p:nvSpPr>
          <p:cNvPr id="4" name="Rectangle 3">
            <a:extLst>
              <a:ext uri="{FF2B5EF4-FFF2-40B4-BE49-F238E27FC236}">
                <a16:creationId xmlns:a16="http://schemas.microsoft.com/office/drawing/2014/main" id="{B2414F0D-997A-4420-B83A-2C72D8C993BC}"/>
              </a:ext>
            </a:extLst>
          </p:cNvPr>
          <p:cNvSpPr/>
          <p:nvPr/>
        </p:nvSpPr>
        <p:spPr>
          <a:xfrm>
            <a:off x="228600" y="2057400"/>
            <a:ext cx="8686800" cy="4247317"/>
          </a:xfrm>
          <a:prstGeom prst="rect">
            <a:avLst/>
          </a:prstGeom>
        </p:spPr>
        <p:txBody>
          <a:bodyPr wrap="square">
            <a:spAutoFit/>
          </a:bodyPr>
          <a:lstStyle/>
          <a:p>
            <a:pPr algn="l"/>
            <a:endParaRPr lang="en-US" sz="1200" dirty="0">
              <a:solidFill>
                <a:srgbClr val="000000"/>
              </a:solidFill>
              <a:latin typeface="Calibri" panose="020F0502020204030204" pitchFamily="34" charset="0"/>
            </a:endParaRPr>
          </a:p>
          <a:p>
            <a:pPr marR="0" algn="l"/>
            <a:r>
              <a:rPr lang="en-GB" sz="2000" dirty="0">
                <a:solidFill>
                  <a:srgbClr val="000000"/>
                </a:solidFill>
                <a:latin typeface="Calibri" panose="020F0502020204030204" pitchFamily="34" charset="0"/>
              </a:rPr>
              <a:t>Top priority: Stability of the programme and long term commitment </a:t>
            </a:r>
          </a:p>
          <a:p>
            <a:pPr marR="0" algn="l"/>
            <a:r>
              <a:rPr lang="en-GB" sz="2000" b="1" dirty="0">
                <a:solidFill>
                  <a:srgbClr val="000000"/>
                </a:solidFill>
                <a:latin typeface="Calibri" panose="020F0502020204030204" pitchFamily="34" charset="0"/>
              </a:rPr>
              <a:t>	- (Enhanced) continuity </a:t>
            </a:r>
            <a:r>
              <a:rPr lang="en-GB" sz="2000" dirty="0">
                <a:solidFill>
                  <a:srgbClr val="000000"/>
                </a:solidFill>
                <a:latin typeface="Calibri" panose="020F0502020204030204" pitchFamily="34" charset="0"/>
              </a:rPr>
              <a:t>of current data and services; </a:t>
            </a:r>
          </a:p>
          <a:p>
            <a:pPr marR="0" algn="l"/>
            <a:r>
              <a:rPr lang="en-GB" sz="2000" dirty="0">
                <a:solidFill>
                  <a:srgbClr val="000000"/>
                </a:solidFill>
                <a:latin typeface="Calibri" panose="020F0502020204030204" pitchFamily="34" charset="0"/>
              </a:rPr>
              <a:t>	- Continuity of </a:t>
            </a:r>
            <a:r>
              <a:rPr lang="en-GB" sz="2000" b="1" dirty="0">
                <a:solidFill>
                  <a:srgbClr val="000000"/>
                </a:solidFill>
                <a:latin typeface="Calibri" panose="020F0502020204030204" pitchFamily="34" charset="0"/>
              </a:rPr>
              <a:t>full, open and free data policy </a:t>
            </a:r>
            <a:r>
              <a:rPr lang="en-GB" sz="2000" dirty="0">
                <a:solidFill>
                  <a:srgbClr val="000000"/>
                </a:solidFill>
                <a:latin typeface="Calibri" panose="020F0502020204030204" pitchFamily="34" charset="0"/>
              </a:rPr>
              <a:t>for the environmental domain; </a:t>
            </a:r>
          </a:p>
          <a:p>
            <a:pPr marR="0" algn="l"/>
            <a:endParaRPr lang="en-US" sz="2000" dirty="0">
              <a:solidFill>
                <a:srgbClr val="000000"/>
              </a:solidFill>
              <a:latin typeface="Calibri" panose="020F0502020204030204" pitchFamily="34" charset="0"/>
            </a:endParaRPr>
          </a:p>
          <a:p>
            <a:pPr marR="0" algn="l"/>
            <a:r>
              <a:rPr lang="en-GB" sz="2000" dirty="0">
                <a:solidFill>
                  <a:srgbClr val="000000"/>
                </a:solidFill>
                <a:latin typeface="Arial" panose="020B0604020202020204" pitchFamily="34" charset="0"/>
              </a:rPr>
              <a:t>•</a:t>
            </a:r>
            <a:r>
              <a:rPr lang="en-GB" sz="2000" dirty="0">
                <a:solidFill>
                  <a:srgbClr val="000000"/>
                </a:solidFill>
                <a:latin typeface="Calibri" panose="020F0502020204030204" pitchFamily="34" charset="0"/>
              </a:rPr>
              <a:t>Additional services will be considered to meet emerging needs </a:t>
            </a:r>
          </a:p>
          <a:p>
            <a:pPr marR="0" algn="l"/>
            <a:r>
              <a:rPr lang="en-GB" sz="2000" dirty="0">
                <a:solidFill>
                  <a:srgbClr val="000000"/>
                </a:solidFill>
                <a:latin typeface="Calibri" panose="020F0502020204030204" pitchFamily="34" charset="0"/>
              </a:rPr>
              <a:t>	- Climate change and sustainable development; </a:t>
            </a:r>
          </a:p>
          <a:p>
            <a:pPr marR="0" algn="l"/>
            <a:r>
              <a:rPr lang="en-GB" sz="2000" dirty="0">
                <a:solidFill>
                  <a:srgbClr val="000000"/>
                </a:solidFill>
                <a:latin typeface="Calibri" panose="020F0502020204030204" pitchFamily="34" charset="0"/>
              </a:rPr>
              <a:t>	- Monitoring CO2 and other greenhouse gas emissions; </a:t>
            </a:r>
          </a:p>
          <a:p>
            <a:pPr marR="0" algn="l"/>
            <a:r>
              <a:rPr lang="en-US" sz="2000" dirty="0">
                <a:solidFill>
                  <a:srgbClr val="000000"/>
                </a:solidFill>
                <a:latin typeface="Calibri" panose="020F0502020204030204" pitchFamily="34" charset="0"/>
              </a:rPr>
              <a:t>	- Changes in the Arctic; </a:t>
            </a:r>
          </a:p>
          <a:p>
            <a:pPr marR="0" algn="l"/>
            <a:r>
              <a:rPr lang="en-US" sz="2000" dirty="0">
                <a:solidFill>
                  <a:srgbClr val="000000"/>
                </a:solidFill>
                <a:latin typeface="Calibri" panose="020F0502020204030204" pitchFamily="34" charset="0"/>
              </a:rPr>
              <a:t>	- Land use and forestry; </a:t>
            </a:r>
          </a:p>
          <a:p>
            <a:pPr marR="0" algn="l"/>
            <a:r>
              <a:rPr lang="en-GB" sz="2000" dirty="0">
                <a:solidFill>
                  <a:srgbClr val="000000"/>
                </a:solidFill>
                <a:latin typeface="Calibri" panose="020F0502020204030204" pitchFamily="34" charset="0"/>
              </a:rPr>
              <a:t>	- Security and Defence: Improving the EU's capacity (border controls and 	 	   maritime surveillance); </a:t>
            </a:r>
          </a:p>
          <a:p>
            <a:pPr marR="0" algn="l"/>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3312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BB3E-3D6F-4F86-A089-0B27251A4371}"/>
              </a:ext>
            </a:extLst>
          </p:cNvPr>
          <p:cNvSpPr>
            <a:spLocks noGrp="1"/>
          </p:cNvSpPr>
          <p:nvPr>
            <p:ph type="title" idx="4294967295"/>
          </p:nvPr>
        </p:nvSpPr>
        <p:spPr/>
        <p:txBody>
          <a:bodyPr/>
          <a:lstStyle/>
          <a:p>
            <a:endParaRPr lang="en-US" dirty="0"/>
          </a:p>
        </p:txBody>
      </p:sp>
      <p:sp>
        <p:nvSpPr>
          <p:cNvPr id="3" name="Content Placeholder 2">
            <a:extLst>
              <a:ext uri="{FF2B5EF4-FFF2-40B4-BE49-F238E27FC236}">
                <a16:creationId xmlns:a16="http://schemas.microsoft.com/office/drawing/2014/main" id="{15C8DC2B-A83E-4CB6-98BD-3722B298CC36}"/>
              </a:ext>
            </a:extLst>
          </p:cNvPr>
          <p:cNvSpPr>
            <a:spLocks noGrp="1"/>
          </p:cNvSpPr>
          <p:nvPr>
            <p:ph idx="4294967295"/>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12C623A7-FB3A-4BD8-B06B-5BC8DA14BFB3}"/>
              </a:ext>
            </a:extLst>
          </p:cNvPr>
          <p:cNvSpPr/>
          <p:nvPr/>
        </p:nvSpPr>
        <p:spPr>
          <a:xfrm>
            <a:off x="190500" y="1371600"/>
            <a:ext cx="8763000" cy="5139869"/>
          </a:xfrm>
          <a:prstGeom prst="rect">
            <a:avLst/>
          </a:prstGeom>
        </p:spPr>
        <p:txBody>
          <a:bodyPr wrap="square">
            <a:spAutoFit/>
          </a:bodyPr>
          <a:lstStyle/>
          <a:p>
            <a:pPr marR="42160" algn="l"/>
            <a:r>
              <a:rPr lang="en-GB" sz="2400" b="1" dirty="0">
                <a:solidFill>
                  <a:srgbClr val="000000"/>
                </a:solidFill>
                <a:latin typeface="Calibri" panose="020F0502020204030204" pitchFamily="34" charset="0"/>
              </a:rPr>
              <a:t>The (enhanced) continuity of existing observation capacity is the overarching priority; </a:t>
            </a:r>
          </a:p>
          <a:p>
            <a:pPr marR="42160" algn="l"/>
            <a:endParaRPr lang="en-GB" sz="2400" dirty="0">
              <a:solidFill>
                <a:srgbClr val="000000"/>
              </a:solidFill>
              <a:latin typeface="Calibri" panose="020F0502020204030204" pitchFamily="34" charset="0"/>
            </a:endParaRPr>
          </a:p>
          <a:p>
            <a:pPr marR="8240" algn="l"/>
            <a:r>
              <a:rPr lang="en-US" sz="2000" b="1" dirty="0">
                <a:solidFill>
                  <a:srgbClr val="000000"/>
                </a:solidFill>
                <a:latin typeface="Calibri" panose="020F0502020204030204" pitchFamily="34" charset="0"/>
              </a:rPr>
              <a:t>Conclusions on major gaps :</a:t>
            </a:r>
          </a:p>
          <a:p>
            <a:pPr marR="8240" algn="l"/>
            <a:r>
              <a:rPr lang="en-US" sz="2000" b="1" dirty="0">
                <a:solidFill>
                  <a:srgbClr val="000000"/>
                </a:solidFill>
                <a:latin typeface="Calibri" panose="020F0502020204030204" pitchFamily="34" charset="0"/>
              </a:rPr>
              <a:t> </a:t>
            </a:r>
            <a:endParaRPr lang="en-US" sz="2000"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rPr>
              <a:t>CO2 measurements to estimate anthropogenic emissions </a:t>
            </a:r>
            <a:r>
              <a:rPr lang="en-GB" b="1" dirty="0">
                <a:solidFill>
                  <a:srgbClr val="000000"/>
                </a:solidFill>
                <a:latin typeface="Calibri" panose="020F0502020204030204" pitchFamily="34" charset="0"/>
              </a:rPr>
              <a:t>(top priority) </a:t>
            </a:r>
          </a:p>
          <a:p>
            <a:pPr marL="285750" indent="-285750">
              <a:buFont typeface="Arial" panose="020B0604020202020204" pitchFamily="34" charset="0"/>
              <a:buChar char="•"/>
            </a:pPr>
            <a:r>
              <a:rPr lang="en-GB" dirty="0">
                <a:solidFill>
                  <a:srgbClr val="000000"/>
                </a:solidFill>
                <a:latin typeface="Calibri" panose="020F0502020204030204" pitchFamily="34" charset="0"/>
              </a:rPr>
              <a:t>High-Resolution Thermal observations </a:t>
            </a:r>
          </a:p>
          <a:p>
            <a:pPr marL="285750" indent="-285750">
              <a:buFont typeface="Arial" panose="020B0604020202020204" pitchFamily="34" charset="0"/>
              <a:buChar char="•"/>
            </a:pPr>
            <a:r>
              <a:rPr lang="en-US" dirty="0">
                <a:solidFill>
                  <a:srgbClr val="000000"/>
                </a:solidFill>
                <a:latin typeface="Calibri" panose="020F0502020204030204" pitchFamily="34" charset="0"/>
              </a:rPr>
              <a:t>SAR L-band observations </a:t>
            </a:r>
          </a:p>
          <a:p>
            <a:pPr marL="285750" indent="-285750">
              <a:buFont typeface="Arial" panose="020B0604020202020204" pitchFamily="34" charset="0"/>
              <a:buChar char="•"/>
            </a:pPr>
            <a:r>
              <a:rPr lang="en-GB" dirty="0">
                <a:solidFill>
                  <a:srgbClr val="000000"/>
                </a:solidFill>
                <a:latin typeface="Calibri" panose="020F0502020204030204" pitchFamily="34" charset="0"/>
              </a:rPr>
              <a:t>Monitoring of sea ice and ice sheets in the polar region (PMR Imaging, Altimeter) </a:t>
            </a:r>
          </a:p>
          <a:p>
            <a:pPr marL="285750" indent="-285750">
              <a:buFont typeface="Arial" panose="020B0604020202020204" pitchFamily="34" charset="0"/>
              <a:buChar char="•"/>
            </a:pPr>
            <a:r>
              <a:rPr lang="en-US" dirty="0">
                <a:solidFill>
                  <a:srgbClr val="000000"/>
                </a:solidFill>
                <a:latin typeface="Calibri" panose="020F0502020204030204" pitchFamily="34" charset="0"/>
              </a:rPr>
              <a:t>Hyper-spectral measurements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The results of these planned six studies will serve as input to iterate further the LTS but do not present any commitment of the Commission at this stage. </a:t>
            </a:r>
          </a:p>
          <a:p>
            <a:r>
              <a:rPr lang="en-GB" dirty="0">
                <a:solidFill>
                  <a:srgbClr val="000000"/>
                </a:solidFill>
                <a:latin typeface="Calibri" panose="020F0502020204030204" pitchFamily="34" charset="0"/>
              </a:rPr>
              <a:t>The next Copernicus Regulation will frame the implementation of the Copernicus Space Component in the next programme period and spell out the missions to be part of the future programme. </a:t>
            </a:r>
            <a:endParaRPr lang="en-US" dirty="0"/>
          </a:p>
        </p:txBody>
      </p:sp>
    </p:spTree>
    <p:extLst>
      <p:ext uri="{BB962C8B-B14F-4D97-AF65-F5344CB8AC3E}">
        <p14:creationId xmlns:p14="http://schemas.microsoft.com/office/powerpoint/2010/main" val="2239766197"/>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On-screen Show (4:3)</PresentationFormat>
  <Paragraphs>206</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MS PGothic</vt:lpstr>
      <vt:lpstr>Arial</vt:lpstr>
      <vt:lpstr>Arial Bold</vt:lpstr>
      <vt:lpstr>Avenir Roman</vt:lpstr>
      <vt:lpstr>Calibri</vt:lpstr>
      <vt:lpstr>Courier New</vt:lpstr>
      <vt:lpstr>Droid Serif</vt:lpstr>
      <vt:lpstr>Helvetica</vt:lpstr>
      <vt:lpstr>Proxima Nova Regular</vt:lpstr>
      <vt:lpstr>Verdana</vt:lpstr>
      <vt:lpstr>Wingdings</vt:lpstr>
      <vt:lpstr>Default</vt:lpstr>
      <vt:lpstr>Agency and Partner Updates European Commission</vt:lpstr>
      <vt:lpstr>PowerPoint Presentation</vt:lpstr>
      <vt:lpstr>PowerPoint Presentation</vt:lpstr>
      <vt:lpstr>PowerPoint Presentation</vt:lpstr>
      <vt:lpstr>PowerPoint Presentation</vt:lpstr>
      <vt:lpstr>PowerPoint Presentation</vt:lpstr>
      <vt:lpstr>Copernicus Space Component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KOCH Astrid-Christina (GROW)</cp:lastModifiedBy>
  <cp:revision>187</cp:revision>
  <dcterms:modified xsi:type="dcterms:W3CDTF">2018-10-15T11:44:56Z</dcterms:modified>
</cp:coreProperties>
</file>