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 id="2147483668" r:id="rId3"/>
    <p:sldMasterId id="2147483674" r:id="rId4"/>
    <p:sldMasterId id="2147483686" r:id="rId5"/>
  </p:sldMasterIdLst>
  <p:notesMasterIdLst>
    <p:notesMasterId r:id="rId22"/>
  </p:notesMasterIdLst>
  <p:sldIdLst>
    <p:sldId id="256" r:id="rId6"/>
    <p:sldId id="261" r:id="rId7"/>
    <p:sldId id="264" r:id="rId8"/>
    <p:sldId id="265" r:id="rId9"/>
    <p:sldId id="266" r:id="rId10"/>
    <p:sldId id="267" r:id="rId11"/>
    <p:sldId id="268" r:id="rId12"/>
    <p:sldId id="263" r:id="rId13"/>
    <p:sldId id="269" r:id="rId14"/>
    <p:sldId id="270" r:id="rId15"/>
    <p:sldId id="271" r:id="rId16"/>
    <p:sldId id="274" r:id="rId17"/>
    <p:sldId id="275" r:id="rId18"/>
    <p:sldId id="276" r:id="rId19"/>
    <p:sldId id="277" r:id="rId20"/>
    <p:sldId id="273" r:id="rId2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p:restoredTop sz="94731"/>
  </p:normalViewPr>
  <p:slideViewPr>
    <p:cSldViewPr>
      <p:cViewPr varScale="1">
        <p:scale>
          <a:sx n="64" d="100"/>
          <a:sy n="64" d="100"/>
        </p:scale>
        <p:origin x="5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GB" sz="1000" dirty="0" smtClean="0">
                <a:ea typeface="ＭＳ Ｐゴシック" pitchFamily="34" charset="-128"/>
              </a:rPr>
              <a:t>The International Institute for Applied Systems Analysis (IIASA) and the Food and Agriculture</a:t>
            </a:r>
          </a:p>
          <a:p>
            <a:r>
              <a:rPr lang="en-GB" sz="1000" dirty="0" smtClean="0">
                <a:ea typeface="ＭＳ Ｐゴシック" pitchFamily="34" charset="-128"/>
              </a:rPr>
              <a:t>Organization of the United Nations (FAO) have been continuously developing the Agro‐Ecological</a:t>
            </a:r>
          </a:p>
          <a:p>
            <a:r>
              <a:rPr lang="en-GB" sz="1000" dirty="0" smtClean="0">
                <a:ea typeface="ＭＳ Ｐゴシック" pitchFamily="34" charset="-128"/>
              </a:rPr>
              <a:t>Zones (AEZ) methodology over the past 30 years for assessing agricultural resources and potential.</a:t>
            </a:r>
          </a:p>
          <a:p>
            <a:r>
              <a:rPr lang="en-GB" sz="1000" dirty="0" smtClean="0">
                <a:ea typeface="ＭＳ Ｐゴシック" pitchFamily="34" charset="-128"/>
              </a:rPr>
              <a:t>Rapid developments in information technology have produced increasingly detailed and manifold</a:t>
            </a:r>
          </a:p>
          <a:p>
            <a:r>
              <a:rPr lang="en-GB" sz="1000" dirty="0" smtClean="0">
                <a:ea typeface="ＭＳ Ｐゴシック" pitchFamily="34" charset="-128"/>
              </a:rPr>
              <a:t>global databases, which made the first global AEZ assessment possible in 2000. Since then global AEZ</a:t>
            </a:r>
          </a:p>
          <a:p>
            <a:r>
              <a:rPr lang="en-GB" sz="1000" dirty="0" smtClean="0">
                <a:ea typeface="ＭＳ Ｐゴシック" pitchFamily="34" charset="-128"/>
              </a:rPr>
              <a:t>assessments have been performed every few years, with the data being published on CD or DVD.</a:t>
            </a:r>
          </a:p>
          <a:p>
            <a:r>
              <a:rPr lang="en-GB" sz="1000" dirty="0" smtClean="0">
                <a:ea typeface="ＭＳ Ｐゴシック" pitchFamily="34" charset="-128"/>
              </a:rPr>
              <a:t>With each update of the system, the issues addressed, the size of the database and the number of</a:t>
            </a:r>
          </a:p>
          <a:p>
            <a:r>
              <a:rPr lang="en-GB" sz="1000" dirty="0" smtClean="0">
                <a:ea typeface="ＭＳ Ｐゴシック" pitchFamily="34" charset="-128"/>
              </a:rPr>
              <a:t>results have multiplied. GAEZ 2009 is the most ambitious assessment yet and the goal is to make</a:t>
            </a:r>
          </a:p>
          <a:p>
            <a:r>
              <a:rPr lang="en-GB" sz="1000" dirty="0" smtClean="0">
                <a:ea typeface="ＭＳ Ｐゴシック" pitchFamily="34" charset="-128"/>
              </a:rPr>
              <a:t>publicly available the entire database and all results of this assessment. </a:t>
            </a:r>
          </a:p>
          <a:p>
            <a:endParaRPr lang="en-GB" sz="1000" dirty="0" smtClean="0">
              <a:ea typeface="ＭＳ Ｐゴシック" pitchFamily="34" charset="-128"/>
            </a:endParaRPr>
          </a:p>
          <a:p>
            <a:r>
              <a:rPr lang="en-US" sz="1000" dirty="0" smtClean="0">
                <a:ea typeface="ＭＳ Ｐゴシック" pitchFamily="34" charset="-128"/>
              </a:rPr>
              <a:t>Interactive Web Application</a:t>
            </a:r>
          </a:p>
          <a:p>
            <a:r>
              <a:rPr lang="en-US" sz="1000" dirty="0" smtClean="0">
                <a:ea typeface="ＭＳ Ｐゴシック" pitchFamily="34" charset="-128"/>
              </a:rPr>
              <a:t>Start query selection by choosing a main theme </a:t>
            </a:r>
          </a:p>
          <a:p>
            <a:r>
              <a:rPr lang="en-US" sz="1000" dirty="0" smtClean="0">
                <a:ea typeface="ＭＳ Ｐゴシック" pitchFamily="34" charset="-128"/>
              </a:rPr>
              <a:t>Tips and hints are available to the user </a:t>
            </a:r>
          </a:p>
          <a:p>
            <a:r>
              <a:rPr lang="en-US" sz="1000" dirty="0" smtClean="0">
                <a:ea typeface="ＭＳ Ｐゴシック" pitchFamily="34" charset="-128"/>
              </a:rPr>
              <a:t>Callouts and tooltips enabled </a:t>
            </a:r>
          </a:p>
          <a:p>
            <a:r>
              <a:rPr lang="en-US" sz="1000" dirty="0" smtClean="0">
                <a:ea typeface="ＭＳ Ｐゴシック" pitchFamily="34" charset="-128"/>
              </a:rPr>
              <a:t>The submenus are enabled based on the user selections </a:t>
            </a:r>
          </a:p>
          <a:p>
            <a:r>
              <a:rPr lang="en-US" sz="1000" dirty="0" smtClean="0">
                <a:ea typeface="ＭＳ Ｐゴシック" pitchFamily="34" charset="-128"/>
              </a:rPr>
              <a:t>Geographic areas filters enable to select the area of interest </a:t>
            </a:r>
          </a:p>
          <a:p>
            <a:r>
              <a:rPr lang="en-US" sz="1000" dirty="0" smtClean="0">
                <a:ea typeface="ＭＳ Ｐゴシック" pitchFamily="34" charset="-128"/>
              </a:rPr>
              <a:t>Geographic filters enable further filtering based on the logical criteria </a:t>
            </a:r>
          </a:p>
          <a:p>
            <a:endParaRPr lang="en-GB" sz="1000" dirty="0" smtClean="0">
              <a:ea typeface="ＭＳ Ｐゴシック" pitchFamily="34" charset="-128"/>
            </a:endParaRPr>
          </a:p>
        </p:txBody>
      </p:sp>
    </p:spTree>
    <p:extLst>
      <p:ext uri="{BB962C8B-B14F-4D97-AF65-F5344CB8AC3E}">
        <p14:creationId xmlns:p14="http://schemas.microsoft.com/office/powerpoint/2010/main" val="63139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3DB74F-6610-4B56-A5FC-DB787A9E6239}"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3835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a:lnSpc>
                <a:spcPct val="90000"/>
              </a:lnSpc>
            </a:pPr>
            <a:r>
              <a:rPr lang="en-US" sz="1000" b="1" dirty="0" smtClean="0">
                <a:ea typeface="ＭＳ Ｐゴシック" pitchFamily="34" charset="-128"/>
              </a:rPr>
              <a:t>LAND RESOURCES INFORMATION MANAGEMENT SYSTEM (LRIMS)</a:t>
            </a:r>
          </a:p>
          <a:p>
            <a:pPr>
              <a:lnSpc>
                <a:spcPct val="90000"/>
              </a:lnSpc>
            </a:pPr>
            <a:r>
              <a:rPr lang="en-US" sz="1000" dirty="0" smtClean="0">
                <a:ea typeface="ＭＳ Ｐゴシック" pitchFamily="34" charset="-128"/>
              </a:rPr>
              <a:t>Assessment and modeling of land suitability and responses to potential agricultural process is the final and ultimate aim of the project. This is being achieved through the development of the Land Resources Information Management System (LRIMS), a data management and analysis tool which integrates various functionalities and methodologies into one processing environment (ESRI©ArcGIS and Spatial Analyst). LRIMS enables standardization and creation of harmonized complex databases using the GeoDatabase data model.</a:t>
            </a:r>
          </a:p>
          <a:p>
            <a:pPr>
              <a:lnSpc>
                <a:spcPct val="90000"/>
              </a:lnSpc>
            </a:pPr>
            <a:r>
              <a:rPr lang="en-US" sz="1000" dirty="0" smtClean="0">
                <a:ea typeface="ＭＳ Ｐゴシック" pitchFamily="34" charset="-128"/>
              </a:rPr>
              <a:t>LRIMS is designed and developed based on FAO guidelines and methodologies for sustainable management of land resources. It implements an integrated and interactive approach to land use planning and participatory techniques, enabling assessment and modeling of land suitability and responses to potential agricultural production. </a:t>
            </a:r>
          </a:p>
          <a:p>
            <a:pPr>
              <a:lnSpc>
                <a:spcPct val="90000"/>
              </a:lnSpc>
            </a:pPr>
            <a:r>
              <a:rPr lang="en-US" sz="1000" b="1" dirty="0" smtClean="0">
                <a:ea typeface="ＭＳ Ｐゴシック" pitchFamily="34" charset="-128"/>
              </a:rPr>
              <a:t>Data content</a:t>
            </a:r>
            <a:endParaRPr lang="en-US" sz="1000" dirty="0" smtClean="0">
              <a:ea typeface="ＭＳ Ｐゴシック" pitchFamily="34" charset="-128"/>
            </a:endParaRPr>
          </a:p>
          <a:p>
            <a:pPr>
              <a:lnSpc>
                <a:spcPct val="90000"/>
              </a:lnSpc>
            </a:pPr>
            <a:r>
              <a:rPr lang="en-US" sz="1000" dirty="0" smtClean="0">
                <a:ea typeface="ＭＳ Ｐゴシック" pitchFamily="34" charset="-128"/>
              </a:rPr>
              <a:t>LRIMS includes key geographic datasets and related tabular data for agricultural planning, organized into groups of thematic layers such as  climate, water, soil, topography, land utilization types, vegetation/land cover and socio-economic data. An action plan has been formulated for the collection of measurements to fill the data gaps</a:t>
            </a:r>
            <a:r>
              <a:rPr lang="en-GB" sz="1000" dirty="0" smtClean="0">
                <a:ea typeface="ＭＳ Ｐゴシック" pitchFamily="34" charset="-128"/>
              </a:rPr>
              <a:t> </a:t>
            </a:r>
          </a:p>
          <a:p>
            <a:pPr>
              <a:lnSpc>
                <a:spcPct val="90000"/>
              </a:lnSpc>
            </a:pPr>
            <a:r>
              <a:rPr lang="en-US" sz="1000" b="1" dirty="0" smtClean="0">
                <a:ea typeface="ＭＳ Ｐゴシック" pitchFamily="34" charset="-128"/>
              </a:rPr>
              <a:t>Applications</a:t>
            </a:r>
            <a:endParaRPr lang="en-US" sz="1000" dirty="0" smtClean="0">
              <a:ea typeface="ＭＳ Ｐゴシック" pitchFamily="34" charset="-128"/>
            </a:endParaRPr>
          </a:p>
          <a:p>
            <a:pPr>
              <a:lnSpc>
                <a:spcPct val="90000"/>
              </a:lnSpc>
            </a:pPr>
            <a:r>
              <a:rPr lang="en-US" sz="1000" dirty="0" smtClean="0">
                <a:ea typeface="ＭＳ Ｐゴシック" pitchFamily="34" charset="-128"/>
              </a:rPr>
              <a:t>LRIMS provides a straightforward access to organizational data and metadata; contains some query, analysis and map-building capabilities and allows standardized analysis, monitoring and forecasting functionality. In addition, LRIMS allows assessments of the physical/socio-economic conditions of the land to be undertaken and the evaluation of the benefits and constraints of different options through the simulation of various scenarios. </a:t>
            </a:r>
          </a:p>
          <a:p>
            <a:pPr>
              <a:lnSpc>
                <a:spcPct val="90000"/>
              </a:lnSpc>
            </a:pPr>
            <a:r>
              <a:rPr lang="en-US" sz="1000" dirty="0" smtClean="0">
                <a:ea typeface="ＭＳ Ｐゴシック" pitchFamily="34" charset="-128"/>
              </a:rPr>
              <a:t>MODULES</a:t>
            </a:r>
          </a:p>
          <a:p>
            <a:pPr>
              <a:lnSpc>
                <a:spcPct val="90000"/>
              </a:lnSpc>
            </a:pPr>
            <a:r>
              <a:rPr lang="en-US" sz="1000" dirty="0" smtClean="0">
                <a:ea typeface="ＭＳ Ｐゴシック" pitchFamily="34" charset="-128"/>
              </a:rPr>
              <a:t>LRIMS is developed on a modular approach to allow maximum interoperability with a number of key elements and layers of information. LRIMS has 10 modules: Land Utilization Types, Climate, Water, Soil, Topography, Vegetation/Land Cover, Crop, Socio-Economic, Land Evaluation Suitability and Reporting Module. The last two modules allow users to produce alternative scenarios and generate reports.  </a:t>
            </a:r>
            <a:endParaRPr lang="en-GB" sz="1000" dirty="0" smtClean="0">
              <a:ea typeface="ＭＳ Ｐゴシック" pitchFamily="34" charset="-128"/>
            </a:endParaRPr>
          </a:p>
        </p:txBody>
      </p:sp>
    </p:spTree>
    <p:extLst>
      <p:ext uri="{BB962C8B-B14F-4D97-AF65-F5344CB8AC3E}">
        <p14:creationId xmlns:p14="http://schemas.microsoft.com/office/powerpoint/2010/main" val="82207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a:lnSpc>
                <a:spcPct val="90000"/>
              </a:lnSpc>
            </a:pPr>
            <a:r>
              <a:rPr lang="en-US" sz="1000" b="1" dirty="0" smtClean="0">
                <a:ea typeface="ＭＳ Ｐゴシック" pitchFamily="34" charset="-128"/>
              </a:rPr>
              <a:t>LAND RESOURCES INFORMATION MANAGEMENT SYSTEM (LRIMS)</a:t>
            </a:r>
          </a:p>
          <a:p>
            <a:pPr>
              <a:lnSpc>
                <a:spcPct val="90000"/>
              </a:lnSpc>
            </a:pPr>
            <a:r>
              <a:rPr lang="en-US" sz="1000" dirty="0" smtClean="0">
                <a:ea typeface="ＭＳ Ｐゴシック" pitchFamily="34" charset="-128"/>
              </a:rPr>
              <a:t>Assessment and modeling of land suitability and responses to potential agricultural process is the final and ultimate aim of the project. This is being achieved through the development of the Land Resources Information Management System (LRIMS), a data management and analysis tool which integrates various functionalities and methodologies into one processing environment (ESRI©ArcGIS and Spatial Analyst). LRIMS enables standardization and creation of harmonized complex databases using the GeoDatabase data model.</a:t>
            </a:r>
          </a:p>
          <a:p>
            <a:pPr>
              <a:lnSpc>
                <a:spcPct val="90000"/>
              </a:lnSpc>
            </a:pPr>
            <a:r>
              <a:rPr lang="en-US" sz="1000" dirty="0" smtClean="0">
                <a:ea typeface="ＭＳ Ｐゴシック" pitchFamily="34" charset="-128"/>
              </a:rPr>
              <a:t>LRIMS is designed and developed based on FAO guidelines and methodologies for sustainable management of land resources. It implements an integrated and interactive approach to land use planning and participatory techniques, enabling assessment and modeling of land suitability and responses to potential agricultural production. </a:t>
            </a:r>
          </a:p>
          <a:p>
            <a:pPr>
              <a:lnSpc>
                <a:spcPct val="90000"/>
              </a:lnSpc>
            </a:pPr>
            <a:r>
              <a:rPr lang="en-US" sz="1000" b="1" dirty="0" smtClean="0">
                <a:ea typeface="ＭＳ Ｐゴシック" pitchFamily="34" charset="-128"/>
              </a:rPr>
              <a:t>Data content</a:t>
            </a:r>
            <a:endParaRPr lang="en-US" sz="1000" dirty="0" smtClean="0">
              <a:ea typeface="ＭＳ Ｐゴシック" pitchFamily="34" charset="-128"/>
            </a:endParaRPr>
          </a:p>
          <a:p>
            <a:pPr>
              <a:lnSpc>
                <a:spcPct val="90000"/>
              </a:lnSpc>
            </a:pPr>
            <a:r>
              <a:rPr lang="en-US" sz="1000" dirty="0" smtClean="0">
                <a:ea typeface="ＭＳ Ｐゴシック" pitchFamily="34" charset="-128"/>
              </a:rPr>
              <a:t>LRIMS includes key geographic datasets and related tabular data for agricultural planning, organized into groups of thematic layers such as  climate, water, soil, topography, land utilization types, vegetation/land cover and socio-economic data. An action plan has been formulated for the collection of measurements to fill the data gaps</a:t>
            </a:r>
            <a:r>
              <a:rPr lang="en-GB" sz="1000" dirty="0" smtClean="0">
                <a:ea typeface="ＭＳ Ｐゴシック" pitchFamily="34" charset="-128"/>
              </a:rPr>
              <a:t> </a:t>
            </a:r>
          </a:p>
          <a:p>
            <a:pPr>
              <a:lnSpc>
                <a:spcPct val="90000"/>
              </a:lnSpc>
            </a:pPr>
            <a:r>
              <a:rPr lang="en-US" sz="1000" b="1" dirty="0" smtClean="0">
                <a:ea typeface="ＭＳ Ｐゴシック" pitchFamily="34" charset="-128"/>
              </a:rPr>
              <a:t>Applications</a:t>
            </a:r>
            <a:endParaRPr lang="en-US" sz="1000" dirty="0" smtClean="0">
              <a:ea typeface="ＭＳ Ｐゴシック" pitchFamily="34" charset="-128"/>
            </a:endParaRPr>
          </a:p>
          <a:p>
            <a:pPr>
              <a:lnSpc>
                <a:spcPct val="90000"/>
              </a:lnSpc>
            </a:pPr>
            <a:r>
              <a:rPr lang="en-US" sz="1000" dirty="0" smtClean="0">
                <a:ea typeface="ＭＳ Ｐゴシック" pitchFamily="34" charset="-128"/>
              </a:rPr>
              <a:t>LRIMS provides a straightforward access to organizational data and metadata; contains some query, analysis and map-building capabilities and allows standardized analysis, monitoring and forecasting functionality. In addition, LRIMS allows assessments of the physical/socio-economic conditions of the land to be undertaken and the evaluation of the benefits and constraints of different options through the simulation of various scenarios. </a:t>
            </a:r>
          </a:p>
          <a:p>
            <a:pPr>
              <a:lnSpc>
                <a:spcPct val="90000"/>
              </a:lnSpc>
            </a:pPr>
            <a:r>
              <a:rPr lang="en-US" sz="1000" dirty="0" smtClean="0">
                <a:ea typeface="ＭＳ Ｐゴシック" pitchFamily="34" charset="-128"/>
              </a:rPr>
              <a:t>MODULES</a:t>
            </a:r>
          </a:p>
          <a:p>
            <a:pPr>
              <a:lnSpc>
                <a:spcPct val="90000"/>
              </a:lnSpc>
            </a:pPr>
            <a:r>
              <a:rPr lang="en-US" sz="1000" dirty="0" smtClean="0">
                <a:ea typeface="ＭＳ Ｐゴシック" pitchFamily="34" charset="-128"/>
              </a:rPr>
              <a:t>LRIMS is developed on a modular approach to allow maximum interoperability with a number of key elements and layers of information. LRIMS has 10 modules: Land Utilization Types, Climate, Water, Soil, Topography, Vegetation/Land Cover, Crop, Socio-Economic, Land Evaluation Suitability and Reporting Module. The last two modules allow users to produce alternative scenarios and generate reports.  </a:t>
            </a:r>
            <a:endParaRPr lang="en-GB" sz="1000" dirty="0" smtClean="0">
              <a:ea typeface="ＭＳ Ｐゴシック" pitchFamily="34" charset="-128"/>
            </a:endParaRPr>
          </a:p>
        </p:txBody>
      </p:sp>
    </p:spTree>
    <p:extLst>
      <p:ext uri="{BB962C8B-B14F-4D97-AF65-F5344CB8AC3E}">
        <p14:creationId xmlns:p14="http://schemas.microsoft.com/office/powerpoint/2010/main" val="38595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273050" y="4660900"/>
            <a:ext cx="6265863" cy="5270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kern="1200" dirty="0" smtClean="0">
                <a:solidFill>
                  <a:schemeClr val="tx1"/>
                </a:solidFill>
                <a:latin typeface="Calibri" pitchFamily="34" charset="0"/>
                <a:ea typeface="ＭＳ Ｐゴシック" charset="0"/>
                <a:cs typeface="+mn-cs"/>
              </a:rPr>
              <a:t>SEPAL= System for Earth Observation Data Access, Processing and Analysis for Land Monitoring</a:t>
            </a:r>
          </a:p>
          <a:p>
            <a:r>
              <a:rPr lang="en-US" sz="1200" kern="1200" dirty="0" smtClean="0">
                <a:solidFill>
                  <a:schemeClr val="tx1"/>
                </a:solidFill>
                <a:latin typeface="Calibri" pitchFamily="34" charset="0"/>
                <a:ea typeface="ＭＳ Ｐゴシック" charset="0"/>
                <a:cs typeface="+mn-cs"/>
              </a:rPr>
              <a:t>GFOI= Global Forests Observations Initiative, led by: Australia, Norway, the USA, FAO, and the Committee on Earth Observation Satellites (CEOS)</a:t>
            </a:r>
          </a:p>
          <a:p>
            <a:r>
              <a:rPr lang="en-US" sz="1200" kern="1200" dirty="0" smtClean="0">
                <a:solidFill>
                  <a:schemeClr val="tx1"/>
                </a:solidFill>
                <a:latin typeface="Calibri" pitchFamily="34" charset="0"/>
                <a:ea typeface="ＭＳ Ｐゴシック" charset="0"/>
                <a:cs typeface="+mn-cs"/>
              </a:rPr>
              <a:t>BMU= Federal Ministry for the Environment, Nature Conservation and Nuclear Safety, Germany</a:t>
            </a:r>
            <a:endParaRPr lang="en-GB" dirty="0">
              <a:latin typeface="Calibri" charset="0"/>
            </a:endParaRPr>
          </a:p>
        </p:txBody>
      </p:sp>
    </p:spTree>
    <p:extLst>
      <p:ext uri="{BB962C8B-B14F-4D97-AF65-F5344CB8AC3E}">
        <p14:creationId xmlns:p14="http://schemas.microsoft.com/office/powerpoint/2010/main" val="291693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14567" y="10217331"/>
            <a:ext cx="2915464" cy="539819"/>
          </a:xfrm>
          <a:prstGeom prst="rect">
            <a:avLst/>
          </a:prstGeom>
          <a:noFill/>
          <a:ln w="9525">
            <a:noFill/>
            <a:miter lim="800000"/>
            <a:headEnd/>
            <a:tailEnd/>
          </a:ln>
        </p:spPr>
        <p:txBody>
          <a:bodyPr lIns="91272" tIns="45637" rIns="91272" bIns="45637" anchor="b"/>
          <a:lstStyle/>
          <a:p>
            <a:pPr marL="0" marR="0" lvl="0" indent="0" algn="r" defTabSz="912813" rtl="0" eaLnBrk="0" fontAlgn="base" latinLnBrk="0" hangingPunct="0">
              <a:lnSpc>
                <a:spcPct val="100000"/>
              </a:lnSpc>
              <a:spcBef>
                <a:spcPct val="0"/>
              </a:spcBef>
              <a:spcAft>
                <a:spcPct val="0"/>
              </a:spcAft>
              <a:buClrTx/>
              <a:buSzTx/>
              <a:buFontTx/>
              <a:buNone/>
              <a:tabLst/>
              <a:defRPr/>
            </a:pPr>
            <a:fld id="{0FC64885-0876-4559-B595-49BB5ECBF72F}"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75" name="Rectangle 7"/>
          <p:cNvSpPr txBox="1">
            <a:spLocks noGrp="1" noChangeArrowheads="1"/>
          </p:cNvSpPr>
          <p:nvPr/>
        </p:nvSpPr>
        <p:spPr bwMode="auto">
          <a:xfrm>
            <a:off x="3814567" y="10217331"/>
            <a:ext cx="2915464" cy="539819"/>
          </a:xfrm>
          <a:prstGeom prst="rect">
            <a:avLst/>
          </a:prstGeom>
          <a:noFill/>
          <a:ln w="9525">
            <a:noFill/>
            <a:miter lim="800000"/>
            <a:headEnd/>
            <a:tailEnd/>
          </a:ln>
        </p:spPr>
        <p:txBody>
          <a:bodyPr lIns="91286" tIns="45643" rIns="91286" bIns="45643" anchor="b"/>
          <a:lstStyle/>
          <a:p>
            <a:pPr marL="0" marR="0" lvl="0" indent="0" algn="r" defTabSz="912813" rtl="0" eaLnBrk="0" fontAlgn="base" latinLnBrk="0" hangingPunct="0">
              <a:lnSpc>
                <a:spcPct val="100000"/>
              </a:lnSpc>
              <a:spcBef>
                <a:spcPct val="0"/>
              </a:spcBef>
              <a:spcAft>
                <a:spcPct val="0"/>
              </a:spcAft>
              <a:buClrTx/>
              <a:buSzTx/>
              <a:buFontTx/>
              <a:buNone/>
              <a:tabLst/>
              <a:defRPr/>
            </a:pPr>
            <a:fld id="{EF21F96E-A6BB-4EFB-95A7-1ACEC2F77233}"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76" name="Rectangle 2"/>
          <p:cNvSpPr>
            <a:spLocks noGrp="1" noRot="1" noChangeAspect="1" noChangeArrowheads="1" noTextEdit="1"/>
          </p:cNvSpPr>
          <p:nvPr>
            <p:ph type="sldImg"/>
          </p:nvPr>
        </p:nvSpPr>
        <p:spPr bwMode="auto">
          <a:xfrm>
            <a:off x="677863" y="804863"/>
            <a:ext cx="5380037" cy="4035425"/>
          </a:xfrm>
          <a:noFill/>
          <a:ln>
            <a:solidFill>
              <a:srgbClr val="000000"/>
            </a:solidFill>
            <a:miter lim="800000"/>
            <a:headEnd/>
            <a:tailEnd/>
          </a:ln>
        </p:spPr>
      </p:sp>
      <p:sp>
        <p:nvSpPr>
          <p:cNvPr id="79877" name="Rectangle 3"/>
          <p:cNvSpPr>
            <a:spLocks noGrp="1" noChangeArrowheads="1"/>
          </p:cNvSpPr>
          <p:nvPr>
            <p:ph type="body" idx="1"/>
          </p:nvPr>
        </p:nvSpPr>
        <p:spPr bwMode="auto">
          <a:xfrm>
            <a:off x="673159" y="5110533"/>
            <a:ext cx="5385270" cy="4843426"/>
          </a:xfrm>
          <a:noFill/>
        </p:spPr>
        <p:txBody>
          <a:bodyPr wrap="square" lIns="91286" tIns="45643" rIns="91286" bIns="45643" numCol="1" anchor="t" anchorCtr="0" compatLnSpc="1">
            <a:prstTxWarp prst="textNoShape">
              <a:avLst/>
            </a:prstTxWarp>
          </a:bodyPr>
          <a:lstStyle/>
          <a:p>
            <a:pPr marL="247650" indent="-247650" eaLnBrk="1" hangingPunct="1">
              <a:lnSpc>
                <a:spcPct val="80000"/>
              </a:lnSpc>
              <a:spcBef>
                <a:spcPct val="0"/>
              </a:spcBef>
            </a:pPr>
            <a:endParaRPr lang="en-US" sz="800" smtClean="0">
              <a:solidFill>
                <a:schemeClr val="folHlink"/>
              </a:solidFill>
              <a:latin typeface="Arial" charset="0"/>
              <a:ea typeface="ＭＳ Ｐゴシック" pitchFamily="34" charset="-128"/>
            </a:endParaRPr>
          </a:p>
          <a:p>
            <a:pPr marL="247650" indent="-247650" eaLnBrk="1" hangingPunct="1">
              <a:lnSpc>
                <a:spcPct val="80000"/>
              </a:lnSpc>
              <a:spcBef>
                <a:spcPct val="0"/>
              </a:spcBef>
            </a:pPr>
            <a:endParaRPr lang="en-US" sz="800" smtClean="0">
              <a:solidFill>
                <a:schemeClr val="folHlink"/>
              </a:solidFill>
              <a:latin typeface="Arial" charset="0"/>
              <a:ea typeface="ＭＳ Ｐゴシック" pitchFamily="34" charset="-128"/>
            </a:endParaRPr>
          </a:p>
          <a:p>
            <a:pPr marL="247650" indent="-247650" eaLnBrk="1" hangingPunct="1">
              <a:lnSpc>
                <a:spcPct val="80000"/>
              </a:lnSpc>
              <a:spcBef>
                <a:spcPct val="0"/>
              </a:spcBef>
            </a:pPr>
            <a:endParaRPr lang="en-US" sz="800" u="sng" smtClean="0">
              <a:solidFill>
                <a:schemeClr val="folHlink"/>
              </a:solidFill>
              <a:latin typeface="Arial" charset="0"/>
              <a:ea typeface="ＭＳ Ｐゴシック" pitchFamily="34" charset="-128"/>
            </a:endParaRPr>
          </a:p>
          <a:p>
            <a:pPr marL="247650" indent="-247650" eaLnBrk="1" hangingPunct="1">
              <a:lnSpc>
                <a:spcPct val="80000"/>
              </a:lnSpc>
              <a:spcBef>
                <a:spcPct val="0"/>
              </a:spcBef>
            </a:pPr>
            <a:endParaRPr lang="en-US" sz="800" smtClean="0">
              <a:solidFill>
                <a:schemeClr val="folHlink"/>
              </a:solidFill>
              <a:latin typeface="Arial" charset="0"/>
              <a:ea typeface="ＭＳ Ｐゴシック" pitchFamily="34" charset="-128"/>
            </a:endParaRPr>
          </a:p>
        </p:txBody>
      </p:sp>
    </p:spTree>
    <p:extLst>
      <p:ext uri="{BB962C8B-B14F-4D97-AF65-F5344CB8AC3E}">
        <p14:creationId xmlns:p14="http://schemas.microsoft.com/office/powerpoint/2010/main" val="414168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B90C7-6845-498B-8B90-8495340A071D}" type="slidenum">
              <a:rPr lang="en-US" smtClean="0"/>
              <a:t>16</a:t>
            </a:fld>
            <a:endParaRPr lang="en-US"/>
          </a:p>
        </p:txBody>
      </p:sp>
    </p:spTree>
    <p:extLst>
      <p:ext uri="{BB962C8B-B14F-4D97-AF65-F5344CB8AC3E}">
        <p14:creationId xmlns:p14="http://schemas.microsoft.com/office/powerpoint/2010/main" val="4059172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3" name="Slide Number Placeholder 5"/>
          <p:cNvSpPr>
            <a:spLocks noGrp="1"/>
          </p:cNvSpPr>
          <p:nvPr>
            <p:ph type="sldNum" sz="quarter" idx="11"/>
          </p:nvPr>
        </p:nvSpPr>
        <p:spPr/>
        <p:txBody>
          <a:bodyPr/>
          <a:lstStyle>
            <a:lvl1pPr>
              <a:defRPr/>
            </a:lvl1pPr>
          </a:lstStyle>
          <a:p>
            <a:pPr>
              <a:defRPr/>
            </a:pPr>
            <a:fld id="{A4960B74-309A-4DF4-9116-ED8225B2AD34}" type="slidenum">
              <a:rPr lang="it-IT" altLang="en-US"/>
              <a:pPr>
                <a:defRPr/>
              </a:pPr>
              <a:t>‹#›</a:t>
            </a:fld>
            <a:endParaRPr lang="it-IT" altLang="en-US"/>
          </a:p>
        </p:txBody>
      </p:sp>
      <p:sp>
        <p:nvSpPr>
          <p:cNvPr id="4"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94857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0"/>
            <a:ext cx="3008313" cy="10541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028700"/>
            <a:ext cx="5111750" cy="5097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82800"/>
            <a:ext cx="3008313" cy="404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6" name="Slide Number Placeholder 5"/>
          <p:cNvSpPr>
            <a:spLocks noGrp="1"/>
          </p:cNvSpPr>
          <p:nvPr>
            <p:ph type="sldNum" sz="quarter" idx="11"/>
          </p:nvPr>
        </p:nvSpPr>
        <p:spPr/>
        <p:txBody>
          <a:bodyPr/>
          <a:lstStyle>
            <a:lvl1pPr>
              <a:defRPr/>
            </a:lvl1pPr>
          </a:lstStyle>
          <a:p>
            <a:pPr>
              <a:defRPr/>
            </a:pPr>
            <a:fld id="{17458A4F-01CF-4582-A88F-9D049D403DC0}" type="slidenum">
              <a:rPr lang="it-IT" altLang="en-US"/>
              <a:pPr>
                <a:defRPr/>
              </a:pPr>
              <a:t>‹#›</a:t>
            </a:fld>
            <a:endParaRPr lang="it-IT" altLang="en-US"/>
          </a:p>
        </p:txBody>
      </p:sp>
      <p:sp>
        <p:nvSpPr>
          <p:cNvPr id="7"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83713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28699"/>
            <a:ext cx="5486400" cy="36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6" name="Slide Number Placeholder 5"/>
          <p:cNvSpPr>
            <a:spLocks noGrp="1"/>
          </p:cNvSpPr>
          <p:nvPr>
            <p:ph type="sldNum" sz="quarter" idx="11"/>
          </p:nvPr>
        </p:nvSpPr>
        <p:spPr/>
        <p:txBody>
          <a:bodyPr/>
          <a:lstStyle>
            <a:lvl1pPr>
              <a:defRPr/>
            </a:lvl1pPr>
          </a:lstStyle>
          <a:p>
            <a:pPr>
              <a:defRPr/>
            </a:pPr>
            <a:fld id="{F2179356-FCF6-4687-9123-2A394B56A5E0}" type="slidenum">
              <a:rPr lang="it-IT" altLang="en-US"/>
              <a:pPr>
                <a:defRPr/>
              </a:pPr>
              <a:t>‹#›</a:t>
            </a:fld>
            <a:endParaRPr lang="it-IT" altLang="en-US"/>
          </a:p>
        </p:txBody>
      </p:sp>
      <p:sp>
        <p:nvSpPr>
          <p:cNvPr id="7"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41831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pPr>
              <a:defRPr/>
            </a:pPr>
            <a:fld id="{78337C5D-59D8-4ECD-BA8B-CB1DF74158E8}" type="slidenum">
              <a:rPr lang="it-IT" altLang="en-US"/>
              <a:pPr>
                <a:defRPr/>
              </a:pPr>
              <a:t>‹#›</a:t>
            </a:fld>
            <a:endParaRPr lang="it-IT" altLang="en-US"/>
          </a:p>
        </p:txBody>
      </p:sp>
      <p:sp>
        <p:nvSpPr>
          <p:cNvPr id="6"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2699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1400"/>
            <a:ext cx="2057400" cy="5084763"/>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1016000"/>
            <a:ext cx="6019800" cy="511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pPr>
              <a:defRPr/>
            </a:pPr>
            <a:fld id="{2502EDE4-F216-4063-BFB7-619FA72482C0}" type="slidenum">
              <a:rPr lang="it-IT" altLang="en-US"/>
              <a:pPr>
                <a:defRPr/>
              </a:pPr>
              <a:t>‹#›</a:t>
            </a:fld>
            <a:endParaRPr lang="it-IT" altLang="en-US"/>
          </a:p>
        </p:txBody>
      </p:sp>
      <p:sp>
        <p:nvSpPr>
          <p:cNvPr id="6"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19826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4" name="Slide Number Placeholder 5"/>
          <p:cNvSpPr>
            <a:spLocks noGrp="1"/>
          </p:cNvSpPr>
          <p:nvPr>
            <p:ph type="sldNum" sz="quarter" idx="11"/>
          </p:nvPr>
        </p:nvSpPr>
        <p:spPr/>
        <p:txBody>
          <a:bodyPr/>
          <a:lstStyle>
            <a:lvl1pPr>
              <a:defRPr/>
            </a:lvl1pPr>
          </a:lstStyle>
          <a:p>
            <a:pPr>
              <a:defRPr/>
            </a:pPr>
            <a:fld id="{57FFCC45-120D-4EF5-B521-CD7E21EB03A4}" type="slidenum">
              <a:rPr lang="it-IT" altLang="en-US"/>
              <a:pPr>
                <a:defRPr/>
              </a:pPr>
              <a:t>‹#›</a:t>
            </a:fld>
            <a:endParaRPr lang="it-IT" altLang="en-US"/>
          </a:p>
        </p:txBody>
      </p:sp>
      <p:sp>
        <p:nvSpPr>
          <p:cNvPr id="5"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57919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36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87028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FF1A-A70C-7B48-92ED-B13551FC3A1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04471-1191-AD40-923B-A6C4C20A251D}" type="slidenum">
              <a:rPr lang="en-US" smtClean="0"/>
              <a:t>‹#›</a:t>
            </a:fld>
            <a:endParaRPr lang="en-US"/>
          </a:p>
        </p:txBody>
      </p:sp>
    </p:spTree>
    <p:extLst>
      <p:ext uri="{BB962C8B-B14F-4D97-AF65-F5344CB8AC3E}">
        <p14:creationId xmlns:p14="http://schemas.microsoft.com/office/powerpoint/2010/main" val="2604224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CFF1A-A70C-7B48-92ED-B13551FC3A1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04471-1191-AD40-923B-A6C4C20A251D}" type="slidenum">
              <a:rPr lang="en-US" smtClean="0"/>
              <a:t>‹#›</a:t>
            </a:fld>
            <a:endParaRPr lang="en-US"/>
          </a:p>
        </p:txBody>
      </p:sp>
    </p:spTree>
    <p:extLst>
      <p:ext uri="{BB962C8B-B14F-4D97-AF65-F5344CB8AC3E}">
        <p14:creationId xmlns:p14="http://schemas.microsoft.com/office/powerpoint/2010/main" val="113267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FF1A-A70C-7B48-92ED-B13551FC3A1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04471-1191-AD40-923B-A6C4C20A251D}" type="slidenum">
              <a:rPr lang="en-US" smtClean="0"/>
              <a:t>‹#›</a:t>
            </a:fld>
            <a:endParaRPr lang="en-US"/>
          </a:p>
        </p:txBody>
      </p:sp>
    </p:spTree>
    <p:extLst>
      <p:ext uri="{BB962C8B-B14F-4D97-AF65-F5344CB8AC3E}">
        <p14:creationId xmlns:p14="http://schemas.microsoft.com/office/powerpoint/2010/main" val="300374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userDrawn="1">
            <p:ph type="dt" sz="half" idx="10"/>
          </p:nvPr>
        </p:nvSpPr>
        <p:spPr/>
        <p:txBody>
          <a:bodyPr/>
          <a:lstStyle>
            <a:lvl1pPr>
              <a:defRPr/>
            </a:lvl1pPr>
          </a:lstStyle>
          <a:p>
            <a:pPr>
              <a:defRPr/>
            </a:pPr>
            <a:r>
              <a:rPr lang="da-DK"/>
              <a:t>Your footnote</a:t>
            </a:r>
          </a:p>
        </p:txBody>
      </p:sp>
      <p:sp>
        <p:nvSpPr>
          <p:cNvPr id="5" name="Pladsholder til diasnummer 5"/>
          <p:cNvSpPr>
            <a:spLocks noGrp="1"/>
          </p:cNvSpPr>
          <p:nvPr userDrawn="1">
            <p:ph type="sldNum" sz="quarter" idx="11"/>
          </p:nvPr>
        </p:nvSpPr>
        <p:spPr/>
        <p:txBody>
          <a:bodyPr/>
          <a:lstStyle>
            <a:lvl1pPr>
              <a:defRPr/>
            </a:lvl1pPr>
          </a:lstStyle>
          <a:p>
            <a:pPr>
              <a:defRPr/>
            </a:pPr>
            <a:r>
              <a:rPr lang="da-DK"/>
              <a:t>Your Logo</a:t>
            </a:r>
          </a:p>
        </p:txBody>
      </p:sp>
    </p:spTree>
    <p:extLst>
      <p:ext uri="{BB962C8B-B14F-4D97-AF65-F5344CB8AC3E}">
        <p14:creationId xmlns:p14="http://schemas.microsoft.com/office/powerpoint/2010/main" val="10688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09631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4253155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556453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457665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275159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76688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4147342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974323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70568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userDrawn="1">
            <p:ph type="dt" sz="half" idx="10"/>
          </p:nvPr>
        </p:nvSpPr>
        <p:spPr/>
        <p:txBody>
          <a:bodyPr/>
          <a:lstStyle>
            <a:lvl1pPr>
              <a:defRPr/>
            </a:lvl1pPr>
          </a:lstStyle>
          <a:p>
            <a:pPr>
              <a:defRPr/>
            </a:pPr>
            <a:r>
              <a:rPr lang="da-DK"/>
              <a:t>Your footnote</a:t>
            </a:r>
          </a:p>
        </p:txBody>
      </p:sp>
      <p:sp>
        <p:nvSpPr>
          <p:cNvPr id="5" name="Pladsholder til diasnummer 5"/>
          <p:cNvSpPr>
            <a:spLocks noGrp="1"/>
          </p:cNvSpPr>
          <p:nvPr userDrawn="1">
            <p:ph type="sldNum" sz="quarter" idx="11"/>
          </p:nvPr>
        </p:nvSpPr>
        <p:spPr/>
        <p:txBody>
          <a:bodyPr/>
          <a:lstStyle>
            <a:lvl1pPr>
              <a:defRPr/>
            </a:lvl1pPr>
          </a:lstStyle>
          <a:p>
            <a:pPr>
              <a:defRPr/>
            </a:pPr>
            <a:r>
              <a:rPr lang="da-DK"/>
              <a:t>Your Logo</a:t>
            </a:r>
          </a:p>
        </p:txBody>
      </p:sp>
    </p:spTree>
    <p:extLst>
      <p:ext uri="{BB962C8B-B14F-4D97-AF65-F5344CB8AC3E}">
        <p14:creationId xmlns:p14="http://schemas.microsoft.com/office/powerpoint/2010/main" val="3730327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264634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5A991-ED90-1B41-9866-AF4D4A8EF8C3}"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835778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7686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18, 17-18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160180895"/>
      </p:ext>
    </p:extLst>
  </p:cSld>
  <p:clrMapOvr>
    <a:masterClrMapping/>
  </p:clrMapOvr>
  <p:transition spd="med"/>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FF1A-A70C-7B48-92ED-B13551FC3A1E}"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04471-1191-AD40-923B-A6C4C20A251D}" type="slidenum">
              <a:rPr lang="en-US" smtClean="0"/>
              <a:t>‹#›</a:t>
            </a:fld>
            <a:endParaRPr lang="en-US"/>
          </a:p>
        </p:txBody>
      </p:sp>
    </p:spTree>
    <p:extLst>
      <p:ext uri="{BB962C8B-B14F-4D97-AF65-F5344CB8AC3E}">
        <p14:creationId xmlns:p14="http://schemas.microsoft.com/office/powerpoint/2010/main" val="3123288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CFF1A-A70C-7B48-92ED-B13551FC3A1E}"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04471-1191-AD40-923B-A6C4C20A251D}" type="slidenum">
              <a:rPr lang="en-US" smtClean="0"/>
              <a:t>‹#›</a:t>
            </a:fld>
            <a:endParaRPr lang="en-US"/>
          </a:p>
        </p:txBody>
      </p:sp>
    </p:spTree>
    <p:extLst>
      <p:ext uri="{BB962C8B-B14F-4D97-AF65-F5344CB8AC3E}">
        <p14:creationId xmlns:p14="http://schemas.microsoft.com/office/powerpoint/2010/main" val="847344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userDrawn="1">
            <p:ph type="dt" sz="half" idx="10"/>
          </p:nvPr>
        </p:nvSpPr>
        <p:spPr/>
        <p:txBody>
          <a:bodyPr/>
          <a:lstStyle>
            <a:lvl1pPr>
              <a:defRPr/>
            </a:lvl1pPr>
          </a:lstStyle>
          <a:p>
            <a:pPr>
              <a:defRPr/>
            </a:pPr>
            <a:r>
              <a:rPr lang="da-DK"/>
              <a:t>Your footnote</a:t>
            </a:r>
          </a:p>
        </p:txBody>
      </p:sp>
      <p:sp>
        <p:nvSpPr>
          <p:cNvPr id="5" name="Pladsholder til diasnummer 5"/>
          <p:cNvSpPr>
            <a:spLocks noGrp="1"/>
          </p:cNvSpPr>
          <p:nvPr userDrawn="1">
            <p:ph type="sldNum" sz="quarter" idx="11"/>
          </p:nvPr>
        </p:nvSpPr>
        <p:spPr/>
        <p:txBody>
          <a:bodyPr/>
          <a:lstStyle>
            <a:lvl1pPr>
              <a:defRPr/>
            </a:lvl1pPr>
          </a:lstStyle>
          <a:p>
            <a:pPr>
              <a:defRPr/>
            </a:pPr>
            <a:r>
              <a:rPr lang="da-DK"/>
              <a:t>Your Logo</a:t>
            </a:r>
          </a:p>
        </p:txBody>
      </p:sp>
    </p:spTree>
    <p:extLst>
      <p:ext uri="{BB962C8B-B14F-4D97-AF65-F5344CB8AC3E}">
        <p14:creationId xmlns:p14="http://schemas.microsoft.com/office/powerpoint/2010/main" val="379383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pPr>
              <a:defRPr/>
            </a:pPr>
            <a:fld id="{20B37101-D546-49B5-AE32-BB78A4D4C608}" type="slidenum">
              <a:rPr lang="it-IT" altLang="en-US"/>
              <a:pPr>
                <a:defRPr/>
              </a:pPr>
              <a:t>‹#›</a:t>
            </a:fld>
            <a:endParaRPr lang="it-IT" altLang="en-US"/>
          </a:p>
        </p:txBody>
      </p:sp>
      <p:sp>
        <p:nvSpPr>
          <p:cNvPr id="6"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34641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032" y="1126748"/>
            <a:ext cx="7888465" cy="736648"/>
          </a:xfrm>
        </p:spPr>
        <p:txBody>
          <a:bodyPr/>
          <a:lstStyle>
            <a:lvl1pPr algn="l">
              <a:defRPr sz="3200">
                <a:solidFill>
                  <a:srgbClr val="4F81BD"/>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811034" y="1943100"/>
            <a:ext cx="7875766" cy="4183063"/>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pPr>
              <a:defRPr/>
            </a:pPr>
            <a:fld id="{B9A0F41A-5F32-4843-A561-DD756BE84781}" type="slidenum">
              <a:rPr lang="it-IT" altLang="en-US"/>
              <a:pPr>
                <a:defRPr/>
              </a:pPr>
              <a:t>‹#›</a:t>
            </a:fld>
            <a:endParaRPr lang="it-IT" altLang="en-US"/>
          </a:p>
        </p:txBody>
      </p:sp>
      <p:sp>
        <p:nvSpPr>
          <p:cNvPr id="6"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217177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pPr>
              <a:defRPr/>
            </a:pPr>
            <a:fld id="{EC235557-7197-45C2-A750-2D153CA44474}" type="slidenum">
              <a:rPr lang="it-IT" altLang="en-US"/>
              <a:pPr>
                <a:defRPr/>
              </a:pPr>
              <a:t>‹#›</a:t>
            </a:fld>
            <a:endParaRPr lang="it-IT" altLang="en-US"/>
          </a:p>
        </p:txBody>
      </p:sp>
      <p:sp>
        <p:nvSpPr>
          <p:cNvPr id="6"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27245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6" name="Slide Number Placeholder 5"/>
          <p:cNvSpPr>
            <a:spLocks noGrp="1"/>
          </p:cNvSpPr>
          <p:nvPr>
            <p:ph type="sldNum" sz="quarter" idx="11"/>
          </p:nvPr>
        </p:nvSpPr>
        <p:spPr/>
        <p:txBody>
          <a:bodyPr/>
          <a:lstStyle>
            <a:lvl1pPr>
              <a:defRPr/>
            </a:lvl1pPr>
          </a:lstStyle>
          <a:p>
            <a:pPr>
              <a:defRPr/>
            </a:pPr>
            <a:fld id="{28ABD8EB-9152-4FA0-9F12-7FD09AFB8717}" type="slidenum">
              <a:rPr lang="it-IT" altLang="en-US"/>
              <a:pPr>
                <a:defRPr/>
              </a:pPr>
              <a:t>‹#›</a:t>
            </a:fld>
            <a:endParaRPr lang="it-IT" altLang="en-US"/>
          </a:p>
        </p:txBody>
      </p:sp>
      <p:sp>
        <p:nvSpPr>
          <p:cNvPr id="7"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57992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8780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27299"/>
            <a:ext cx="4040188" cy="3598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8780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39999"/>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8" name="Slide Number Placeholder 5"/>
          <p:cNvSpPr>
            <a:spLocks noGrp="1"/>
          </p:cNvSpPr>
          <p:nvPr>
            <p:ph type="sldNum" sz="quarter" idx="11"/>
          </p:nvPr>
        </p:nvSpPr>
        <p:spPr/>
        <p:txBody>
          <a:bodyPr/>
          <a:lstStyle>
            <a:lvl1pPr>
              <a:defRPr/>
            </a:lvl1pPr>
          </a:lstStyle>
          <a:p>
            <a:pPr>
              <a:defRPr/>
            </a:pPr>
            <a:fld id="{80348664-ECD4-4C5D-BC84-45A908403E14}" type="slidenum">
              <a:rPr lang="it-IT" altLang="en-US"/>
              <a:pPr>
                <a:defRPr/>
              </a:pPr>
              <a:t>‹#›</a:t>
            </a:fld>
            <a:endParaRPr lang="it-IT" altLang="en-US"/>
          </a:p>
        </p:txBody>
      </p:sp>
      <p:sp>
        <p:nvSpPr>
          <p:cNvPr id="9"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12475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r>
              <a:rPr lang="en-GB" altLang="en-US"/>
              <a:t>This is the name of the Conference</a:t>
            </a:r>
            <a:endParaRPr lang="it-IT" altLang="en-US"/>
          </a:p>
        </p:txBody>
      </p:sp>
      <p:sp>
        <p:nvSpPr>
          <p:cNvPr id="4" name="Slide Number Placeholder 5"/>
          <p:cNvSpPr>
            <a:spLocks noGrp="1"/>
          </p:cNvSpPr>
          <p:nvPr>
            <p:ph type="sldNum" sz="quarter" idx="11"/>
          </p:nvPr>
        </p:nvSpPr>
        <p:spPr/>
        <p:txBody>
          <a:bodyPr/>
          <a:lstStyle>
            <a:lvl1pPr>
              <a:defRPr/>
            </a:lvl1pPr>
          </a:lstStyle>
          <a:p>
            <a:pPr>
              <a:defRPr/>
            </a:pPr>
            <a:fld id="{3728E889-277B-4D80-8916-03A80B579F1D}" type="slidenum">
              <a:rPr lang="it-IT" altLang="en-US"/>
              <a:pPr>
                <a:defRPr/>
              </a:pPr>
              <a:t>‹#›</a:t>
            </a:fld>
            <a:endParaRPr lang="it-IT" altLang="en-US"/>
          </a:p>
        </p:txBody>
      </p:sp>
      <p:sp>
        <p:nvSpPr>
          <p:cNvPr id="5" name="Date Placeholder 3"/>
          <p:cNvSpPr>
            <a:spLocks noGrp="1"/>
          </p:cNvSpPr>
          <p:nvPr>
            <p:ph type="dt" sz="half" idx="12"/>
          </p:nvPr>
        </p:nvSpPr>
        <p:spPr/>
        <p:txBody>
          <a:bodyPr/>
          <a:lstStyle>
            <a:lvl1pPr>
              <a:defRPr/>
            </a:lvl1pPr>
          </a:lstStyle>
          <a:p>
            <a:pPr>
              <a:defRPr/>
            </a:pPr>
            <a:r>
              <a:rPr lang="en-US" altLang="en-US"/>
              <a:t>18 May 2015</a:t>
            </a:r>
            <a:endParaRPr lang="it-IT" altLang="en-US"/>
          </a:p>
        </p:txBody>
      </p:sp>
    </p:spTree>
    <p:extLst>
      <p:ext uri="{BB962C8B-B14F-4D97-AF65-F5344CB8AC3E}">
        <p14:creationId xmlns:p14="http://schemas.microsoft.com/office/powerpoint/2010/main" val="313628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14300" y="0"/>
            <a:ext cx="32369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8788" y="1114425"/>
            <a:ext cx="8216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57200" y="1943100"/>
            <a:ext cx="82296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lumMod val="50000"/>
                  </a:schemeClr>
                </a:solidFill>
                <a:latin typeface="+mn-lt"/>
              </a:defRPr>
            </a:lvl1pPr>
          </a:lstStyle>
          <a:p>
            <a:pPr>
              <a:defRPr/>
            </a:pPr>
            <a:r>
              <a:rPr lang="en-GB" altLang="en-US"/>
              <a:t>This is the name of the Conference</a:t>
            </a:r>
            <a:endParaRPr lang="it-IT"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7F7F7F"/>
                </a:solidFill>
                <a:latin typeface="Calibri" panose="020F0502020204030204" pitchFamily="34" charset="0"/>
              </a:defRPr>
            </a:lvl1pPr>
          </a:lstStyle>
          <a:p>
            <a:pPr>
              <a:defRPr/>
            </a:pPr>
            <a:fld id="{1592D973-C04B-4322-B494-623E67296225}" type="slidenum">
              <a:rPr lang="it-IT" altLang="en-US"/>
              <a:pPr>
                <a:defRPr/>
              </a:pPr>
              <a:t>‹#›</a:t>
            </a:fld>
            <a:endParaRPr lang="it-IT" altLang="en-US"/>
          </a:p>
        </p:txBody>
      </p:sp>
      <p:cxnSp>
        <p:nvCxnSpPr>
          <p:cNvPr id="8" name="Straight Connector 7"/>
          <p:cNvCxnSpPr/>
          <p:nvPr userDrawn="1"/>
        </p:nvCxnSpPr>
        <p:spPr>
          <a:xfrm>
            <a:off x="966788" y="962025"/>
            <a:ext cx="7200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66788" y="6289675"/>
            <a:ext cx="72009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1">
                    <a:lumMod val="50000"/>
                  </a:schemeClr>
                </a:solidFill>
                <a:latin typeface="+mn-lt"/>
              </a:defRPr>
            </a:lvl1pPr>
          </a:lstStyle>
          <a:p>
            <a:pPr>
              <a:defRPr/>
            </a:pPr>
            <a:r>
              <a:rPr lang="en-US" altLang="en-US"/>
              <a:t>18 May 2015</a:t>
            </a:r>
            <a:endParaRPr lang="it-IT" altLang="en-US"/>
          </a:p>
        </p:txBody>
      </p:sp>
    </p:spTree>
    <p:extLst>
      <p:ext uri="{BB962C8B-B14F-4D97-AF65-F5344CB8AC3E}">
        <p14:creationId xmlns:p14="http://schemas.microsoft.com/office/powerpoint/2010/main" val="8833618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rtl="0" eaLnBrk="0" fontAlgn="base" hangingPunct="0">
        <a:spcBef>
          <a:spcPct val="0"/>
        </a:spcBef>
        <a:spcAft>
          <a:spcPct val="0"/>
        </a:spcAft>
        <a:defRPr sz="4400" b="1" kern="1200">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Calibri" pitchFamily="34" charset="0"/>
        </a:defRPr>
      </a:lvl2pPr>
      <a:lvl3pPr algn="ctr" rtl="0" eaLnBrk="0" fontAlgn="base" hangingPunct="0">
        <a:spcBef>
          <a:spcPct val="0"/>
        </a:spcBef>
        <a:spcAft>
          <a:spcPct val="0"/>
        </a:spcAft>
        <a:defRPr sz="4400" b="1">
          <a:solidFill>
            <a:schemeClr val="accent1"/>
          </a:solidFill>
          <a:latin typeface="Calibri" pitchFamily="34" charset="0"/>
        </a:defRPr>
      </a:lvl3pPr>
      <a:lvl4pPr algn="ctr" rtl="0" eaLnBrk="0" fontAlgn="base" hangingPunct="0">
        <a:spcBef>
          <a:spcPct val="0"/>
        </a:spcBef>
        <a:spcAft>
          <a:spcPct val="0"/>
        </a:spcAft>
        <a:defRPr sz="4400" b="1">
          <a:solidFill>
            <a:schemeClr val="accent1"/>
          </a:solidFill>
          <a:latin typeface="Calibri" pitchFamily="34" charset="0"/>
        </a:defRPr>
      </a:lvl4pPr>
      <a:lvl5pPr algn="ctr" rtl="0" eaLnBrk="0" fontAlgn="base" hangingPunct="0">
        <a:spcBef>
          <a:spcPct val="0"/>
        </a:spcBef>
        <a:spcAft>
          <a:spcPct val="0"/>
        </a:spcAft>
        <a:defRPr sz="4400" b="1">
          <a:solidFill>
            <a:schemeClr val="accent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dobe Fangsong Std R" pitchFamily="18" charset="-128"/>
          <a:ea typeface="Adobe Fangsong Std R" pitchFamily="18"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dobe Fangsong Std R" pitchFamily="18" charset="-128"/>
          <a:ea typeface="Adobe Fangsong Std R" pitchFamily="18"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dobe Fangsong Std R" pitchFamily="18" charset="-128"/>
          <a:ea typeface="Adobe Fangsong Std R" pitchFamily="18"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dobe Fangsong Std R" pitchFamily="18" charset="-128"/>
          <a:ea typeface="Adobe Fangsong Std R" pitchFamily="18"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dobe Fangsong Std R" pitchFamily="18" charset="-128"/>
          <a:ea typeface="Adobe Fangsong Std R" pitchFamily="18"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3210552448"/>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5A991-ED90-1B41-9866-AF4D4A8EF8C3}" type="datetimeFigureOut">
              <a:rPr lang="en-US" smtClean="0"/>
              <a:pPr/>
              <a:t>10/10/2018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8514-385D-7E4D-9B9C-7199BD879E93}" type="slidenum">
              <a:rPr lang="en-US" smtClean="0"/>
              <a:pPr/>
              <a:t>‹#›</a:t>
            </a:fld>
            <a:endParaRPr lang="en-US"/>
          </a:p>
        </p:txBody>
      </p:sp>
    </p:spTree>
    <p:extLst>
      <p:ext uri="{BB962C8B-B14F-4D97-AF65-F5344CB8AC3E}">
        <p14:creationId xmlns:p14="http://schemas.microsoft.com/office/powerpoint/2010/main" val="2451790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3673213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jpe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jpe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NULL"/><Relationship Id="rId1" Type="http://schemas.openxmlformats.org/officeDocument/2006/relationships/slideLayout" Target="../slideLayouts/slideLayout2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NULL"/><Relationship Id="rId1" Type="http://schemas.openxmlformats.org/officeDocument/2006/relationships/slideLayout" Target="../slideLayouts/slideLayout22.xml"/><Relationship Id="rId4" Type="http://schemas.openxmlformats.org/officeDocument/2006/relationships/image" Target="../media/image69.jpe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NUL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7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w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88269"/>
            <a:ext cx="69210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GB" sz="4200" b="1" dirty="0" smtClean="0">
                <a:solidFill>
                  <a:srgbClr val="FFFFFF"/>
                </a:solidFill>
                <a:latin typeface="+mj-lt"/>
              </a:rPr>
              <a:t>FAO Frontiers from Space</a:t>
            </a:r>
            <a:endParaRPr sz="4200" b="1" dirty="0">
              <a:solidFill>
                <a:srgbClr val="FFFFFF"/>
              </a:solidFill>
              <a:latin typeface="+mj-lt"/>
            </a:endParaRPr>
          </a:p>
        </p:txBody>
      </p:sp>
      <p:sp>
        <p:nvSpPr>
          <p:cNvPr id="11" name="Shape 11"/>
          <p:cNvSpPr/>
          <p:nvPr/>
        </p:nvSpPr>
        <p:spPr>
          <a:xfrm>
            <a:off x="622789" y="36576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GB" dirty="0" smtClean="0">
                <a:solidFill>
                  <a:srgbClr val="FFFFFF"/>
                </a:solidFill>
                <a:latin typeface="+mj-lt"/>
                <a:ea typeface="Arial Bold"/>
                <a:cs typeface="Arial Bold"/>
                <a:sym typeface="Arial Bold"/>
              </a:rPr>
              <a:t>Douglas M. Muchoney, </a:t>
            </a:r>
            <a:r>
              <a:rPr lang="en-GB" dirty="0" smtClean="0">
                <a:solidFill>
                  <a:srgbClr val="FFFFFF"/>
                </a:solidFill>
                <a:latin typeface="+mj-lt"/>
                <a:ea typeface="Arial Bold"/>
                <a:cs typeface="Arial Bold"/>
                <a:sym typeface="Arial Bold"/>
              </a:rPr>
              <a:t>Ph.D.</a:t>
            </a:r>
          </a:p>
          <a:p>
            <a:pPr lvl="0" defTabSz="914400">
              <a:lnSpc>
                <a:spcPct val="150000"/>
              </a:lnSpc>
              <a:defRPr>
                <a:solidFill>
                  <a:srgbClr val="000000"/>
                </a:solidFill>
              </a:defRPr>
            </a:pPr>
            <a:r>
              <a:rPr lang="en-GB" dirty="0" smtClean="0">
                <a:solidFill>
                  <a:srgbClr val="FFFFFF"/>
                </a:solidFill>
                <a:latin typeface="+mj-lt"/>
                <a:ea typeface="Arial Bold"/>
                <a:cs typeface="Arial Bold"/>
                <a:sym typeface="Arial Bold"/>
              </a:rPr>
              <a:t>Food and Agriculture Organization of the United Nations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2018</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GB" dirty="0" smtClean="0">
                <a:solidFill>
                  <a:srgbClr val="FFFFFF"/>
                </a:solidFill>
                <a:latin typeface="+mj-lt"/>
                <a:ea typeface="Arial Bold"/>
                <a:cs typeface="Arial Bold"/>
                <a:sym typeface="Arial Bold"/>
              </a:rPr>
              <a:t>4.2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Brussels, </a:t>
            </a:r>
            <a:r>
              <a:rPr lang="en-US" dirty="0" smtClean="0">
                <a:solidFill>
                  <a:srgbClr val="FFFFFF"/>
                </a:solidFill>
                <a:latin typeface="+mj-lt"/>
                <a:ea typeface="Arial Bold"/>
                <a:cs typeface="Arial Bold"/>
                <a:sym typeface="Arial Bold"/>
              </a:rPr>
              <a:t>Belgium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17 – 18 October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571312" y="1143000"/>
            <a:ext cx="7888465" cy="736648"/>
          </a:xfrm>
        </p:spPr>
        <p:txBody>
          <a:bodyPr/>
          <a:lstStyle/>
          <a:p>
            <a:pPr>
              <a:defRPr/>
            </a:pPr>
            <a:r>
              <a:rPr lang="en-US" dirty="0" smtClean="0">
                <a:solidFill>
                  <a:srgbClr val="4F81BD"/>
                </a:solidFill>
              </a:rPr>
              <a:t>From land cover to land use (LCML to LCHML)</a:t>
            </a:r>
            <a:endParaRPr lang="en-US" dirty="0">
              <a:solidFill>
                <a:srgbClr val="4F81BD"/>
              </a:solidFill>
            </a:endParaRPr>
          </a:p>
        </p:txBody>
      </p:sp>
      <p:grpSp>
        <p:nvGrpSpPr>
          <p:cNvPr id="4" name="Group 3"/>
          <p:cNvGrpSpPr/>
          <p:nvPr/>
        </p:nvGrpSpPr>
        <p:grpSpPr>
          <a:xfrm>
            <a:off x="571312" y="1850285"/>
            <a:ext cx="5472680" cy="4206364"/>
            <a:chOff x="1320006" y="929481"/>
            <a:chExt cx="6503987" cy="4999038"/>
          </a:xfrm>
        </p:grpSpPr>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5406" y="1512094"/>
              <a:ext cx="167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a:grpSpLocks/>
            </p:cNvGrpSpPr>
            <p:nvPr/>
          </p:nvGrpSpPr>
          <p:grpSpPr bwMode="auto">
            <a:xfrm>
              <a:off x="1623218" y="1928019"/>
              <a:ext cx="3497263" cy="1516057"/>
              <a:chOff x="644118" y="2278171"/>
              <a:chExt cx="3498455" cy="1516517"/>
            </a:xfrm>
          </p:grpSpPr>
          <p:pic>
            <p:nvPicPr>
              <p:cNvPr id="137" name="Picture 13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118" y="2644257"/>
                <a:ext cx="1573458" cy="3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7237" y="3332748"/>
                <a:ext cx="1115174" cy="4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70973" y="3317259"/>
                <a:ext cx="1371600" cy="34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3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48349" y="2637485"/>
                <a:ext cx="1564454" cy="36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 name="Group 140"/>
              <p:cNvGrpSpPr>
                <a:grpSpLocks/>
              </p:cNvGrpSpPr>
              <p:nvPr/>
            </p:nvGrpSpPr>
            <p:grpSpPr bwMode="auto">
              <a:xfrm>
                <a:off x="1824073" y="2278171"/>
                <a:ext cx="95283" cy="357297"/>
                <a:chOff x="7810603" y="1201292"/>
                <a:chExt cx="75832" cy="423808"/>
              </a:xfrm>
            </p:grpSpPr>
            <p:sp>
              <p:nvSpPr>
                <p:cNvPr id="151" name="Diamond 150"/>
                <p:cNvSpPr/>
                <p:nvPr/>
              </p:nvSpPr>
              <p:spPr>
                <a:xfrm>
                  <a:off x="7810603" y="1201292"/>
                  <a:ext cx="75832" cy="158222"/>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2" name="Straight Connector 151"/>
                <p:cNvCxnSpPr/>
                <p:nvPr/>
              </p:nvCxnSpPr>
              <p:spPr>
                <a:xfrm flipV="1">
                  <a:off x="7848520" y="1295472"/>
                  <a:ext cx="0" cy="32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a:grpSpLocks/>
              </p:cNvGrpSpPr>
              <p:nvPr/>
            </p:nvGrpSpPr>
            <p:grpSpPr bwMode="auto">
              <a:xfrm>
                <a:off x="2856301" y="2286107"/>
                <a:ext cx="95283" cy="355707"/>
                <a:chOff x="7810322" y="1202099"/>
                <a:chExt cx="75832" cy="421924"/>
              </a:xfrm>
            </p:grpSpPr>
            <p:sp>
              <p:nvSpPr>
                <p:cNvPr id="149" name="Diamond 148"/>
                <p:cNvSpPr/>
                <p:nvPr/>
              </p:nvSpPr>
              <p:spPr>
                <a:xfrm>
                  <a:off x="7810322" y="1202099"/>
                  <a:ext cx="75832" cy="156339"/>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0" name="Straight Connector 149"/>
                <p:cNvCxnSpPr/>
                <p:nvPr/>
              </p:nvCxnSpPr>
              <p:spPr>
                <a:xfrm flipV="1">
                  <a:off x="7848238" y="1296278"/>
                  <a:ext cx="0" cy="32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a:grpSpLocks/>
              </p:cNvGrpSpPr>
              <p:nvPr/>
            </p:nvGrpSpPr>
            <p:grpSpPr bwMode="auto">
              <a:xfrm>
                <a:off x="1371481" y="2975292"/>
                <a:ext cx="95283" cy="357297"/>
                <a:chOff x="7810723" y="1201337"/>
                <a:chExt cx="75832" cy="423809"/>
              </a:xfrm>
            </p:grpSpPr>
            <p:sp>
              <p:nvSpPr>
                <p:cNvPr id="147" name="Diamond 146"/>
                <p:cNvSpPr/>
                <p:nvPr/>
              </p:nvSpPr>
              <p:spPr>
                <a:xfrm>
                  <a:off x="7810723" y="1201337"/>
                  <a:ext cx="75832" cy="158222"/>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8" name="Straight Connector 147"/>
                <p:cNvCxnSpPr/>
                <p:nvPr/>
              </p:nvCxnSpPr>
              <p:spPr>
                <a:xfrm flipV="1">
                  <a:off x="7848639" y="1295517"/>
                  <a:ext cx="0" cy="329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a:grpSpLocks/>
              </p:cNvGrpSpPr>
              <p:nvPr/>
            </p:nvGrpSpPr>
            <p:grpSpPr bwMode="auto">
              <a:xfrm>
                <a:off x="3305715" y="2978471"/>
                <a:ext cx="95283" cy="357297"/>
                <a:chOff x="7810957" y="1200724"/>
                <a:chExt cx="75832" cy="423808"/>
              </a:xfrm>
            </p:grpSpPr>
            <p:sp>
              <p:nvSpPr>
                <p:cNvPr id="145" name="Diamond 144"/>
                <p:cNvSpPr/>
                <p:nvPr/>
              </p:nvSpPr>
              <p:spPr>
                <a:xfrm>
                  <a:off x="7810957" y="1200724"/>
                  <a:ext cx="75832" cy="158222"/>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6" name="Straight Connector 145"/>
                <p:cNvCxnSpPr/>
                <p:nvPr/>
              </p:nvCxnSpPr>
              <p:spPr>
                <a:xfrm flipV="1">
                  <a:off x="7848873" y="1294903"/>
                  <a:ext cx="0" cy="329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7" name="Straight Connector 36"/>
            <p:cNvCxnSpPr/>
            <p:nvPr/>
          </p:nvCxnSpPr>
          <p:spPr>
            <a:xfrm rot="5400000" flipH="1" flipV="1">
              <a:off x="5076825" y="5113337"/>
              <a:ext cx="52388"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a:grpSpLocks/>
            </p:cNvGrpSpPr>
            <p:nvPr/>
          </p:nvGrpSpPr>
          <p:grpSpPr bwMode="auto">
            <a:xfrm>
              <a:off x="4307684" y="1207185"/>
              <a:ext cx="2052639" cy="569872"/>
              <a:chOff x="3329678" y="1558120"/>
              <a:chExt cx="2052506" cy="569783"/>
            </a:xfrm>
          </p:grpSpPr>
          <p:cxnSp>
            <p:nvCxnSpPr>
              <p:cNvPr id="131" name="Straight Connector 130"/>
              <p:cNvCxnSpPr>
                <a:stCxn id="134" idx="2"/>
              </p:cNvCxnSpPr>
              <p:nvPr/>
            </p:nvCxnSpPr>
            <p:spPr>
              <a:xfrm flipV="1">
                <a:off x="3456670" y="2073940"/>
                <a:ext cx="185725" cy="6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a:grpSpLocks/>
              </p:cNvGrpSpPr>
              <p:nvPr/>
            </p:nvGrpSpPr>
            <p:grpSpPr bwMode="auto">
              <a:xfrm>
                <a:off x="3329678" y="1558120"/>
                <a:ext cx="2052506" cy="569783"/>
                <a:chOff x="3329678" y="1558120"/>
                <a:chExt cx="2052506" cy="569783"/>
              </a:xfrm>
            </p:grpSpPr>
            <p:pic>
              <p:nvPicPr>
                <p:cNvPr id="133" name="Picture 13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87354" y="1558120"/>
                  <a:ext cx="1494830" cy="36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Diamond 133"/>
                <p:cNvSpPr/>
                <p:nvPr/>
              </p:nvSpPr>
              <p:spPr>
                <a:xfrm rot="16200000">
                  <a:off x="3345560" y="2016793"/>
                  <a:ext cx="95228" cy="126992"/>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5" name="Straight Connector 134"/>
                <p:cNvCxnSpPr/>
                <p:nvPr/>
              </p:nvCxnSpPr>
              <p:spPr>
                <a:xfrm flipV="1">
                  <a:off x="3642395" y="1797778"/>
                  <a:ext cx="0" cy="282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642395" y="1797778"/>
                  <a:ext cx="244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a:grpSpLocks/>
            </p:cNvGrpSpPr>
            <p:nvPr/>
          </p:nvGrpSpPr>
          <p:grpSpPr bwMode="auto">
            <a:xfrm>
              <a:off x="5336381" y="1580354"/>
              <a:ext cx="2233612" cy="1300162"/>
              <a:chOff x="4355612" y="1914347"/>
              <a:chExt cx="2234291" cy="1300011"/>
            </a:xfrm>
          </p:grpSpPr>
          <p:pic>
            <p:nvPicPr>
              <p:cNvPr id="122" name="Picture 121"/>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47100" y="2073577"/>
                <a:ext cx="1642803" cy="60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55612" y="2854810"/>
                <a:ext cx="1700557" cy="35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 name="Group 123"/>
              <p:cNvGrpSpPr>
                <a:grpSpLocks/>
              </p:cNvGrpSpPr>
              <p:nvPr/>
            </p:nvGrpSpPr>
            <p:grpSpPr bwMode="auto">
              <a:xfrm>
                <a:off x="4735139" y="1922284"/>
                <a:ext cx="211203" cy="422226"/>
                <a:chOff x="4512439" y="1307595"/>
                <a:chExt cx="211203" cy="422226"/>
              </a:xfrm>
            </p:grpSpPr>
            <p:sp>
              <p:nvSpPr>
                <p:cNvPr id="128" name="Diamond 127"/>
                <p:cNvSpPr/>
                <p:nvPr/>
              </p:nvSpPr>
              <p:spPr>
                <a:xfrm>
                  <a:off x="4512439" y="1307595"/>
                  <a:ext cx="93692" cy="126985"/>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9" name="Straight Connector 128"/>
                <p:cNvCxnSpPr>
                  <a:stCxn id="128" idx="2"/>
                </p:cNvCxnSpPr>
                <p:nvPr/>
              </p:nvCxnSpPr>
              <p:spPr>
                <a:xfrm>
                  <a:off x="4560079" y="1434580"/>
                  <a:ext cx="0" cy="295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560079" y="1729821"/>
                  <a:ext cx="163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a:grpSpLocks/>
              </p:cNvGrpSpPr>
              <p:nvPr/>
            </p:nvGrpSpPr>
            <p:grpSpPr bwMode="auto">
              <a:xfrm>
                <a:off x="4504882" y="1914347"/>
                <a:ext cx="93691" cy="939690"/>
                <a:chOff x="4400590" y="1299658"/>
                <a:chExt cx="93691" cy="939690"/>
              </a:xfrm>
            </p:grpSpPr>
            <p:sp>
              <p:nvSpPr>
                <p:cNvPr id="126" name="Diamond 125"/>
                <p:cNvSpPr/>
                <p:nvPr/>
              </p:nvSpPr>
              <p:spPr>
                <a:xfrm>
                  <a:off x="4400590" y="1299658"/>
                  <a:ext cx="93691" cy="126985"/>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7" name="Straight Connector 126"/>
                <p:cNvCxnSpPr/>
                <p:nvPr/>
              </p:nvCxnSpPr>
              <p:spPr>
                <a:xfrm>
                  <a:off x="4448230" y="1418707"/>
                  <a:ext cx="0" cy="820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p:cNvGrpSpPr>
              <a:grpSpLocks/>
            </p:cNvGrpSpPr>
            <p:nvPr/>
          </p:nvGrpSpPr>
          <p:grpSpPr bwMode="auto">
            <a:xfrm>
              <a:off x="1364456" y="3142471"/>
              <a:ext cx="1924050" cy="2281223"/>
              <a:chOff x="386210" y="3492839"/>
              <a:chExt cx="1923364" cy="2280235"/>
            </a:xfrm>
          </p:grpSpPr>
          <p:pic>
            <p:nvPicPr>
              <p:cNvPr id="98" name="Picture 97"/>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0902" y="4130366"/>
                <a:ext cx="1309417" cy="35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86210" y="4549151"/>
                <a:ext cx="1206090" cy="35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3025" y="5011593"/>
                <a:ext cx="1432131" cy="27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 name="Group 100"/>
              <p:cNvGrpSpPr>
                <a:grpSpLocks/>
              </p:cNvGrpSpPr>
              <p:nvPr/>
            </p:nvGrpSpPr>
            <p:grpSpPr bwMode="auto">
              <a:xfrm>
                <a:off x="1368520" y="3783212"/>
                <a:ext cx="95216" cy="357032"/>
                <a:chOff x="7811038" y="1200590"/>
                <a:chExt cx="75779" cy="423495"/>
              </a:xfrm>
            </p:grpSpPr>
            <p:sp>
              <p:nvSpPr>
                <p:cNvPr id="120" name="Diamond 119"/>
                <p:cNvSpPr/>
                <p:nvPr/>
              </p:nvSpPr>
              <p:spPr>
                <a:xfrm>
                  <a:off x="7811038" y="1200590"/>
                  <a:ext cx="75779" cy="158105"/>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1" name="Straight Connector 120"/>
                <p:cNvCxnSpPr/>
                <p:nvPr/>
              </p:nvCxnSpPr>
              <p:spPr>
                <a:xfrm flipV="1">
                  <a:off x="7848927" y="1294700"/>
                  <a:ext cx="0" cy="329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a:grpSpLocks/>
              </p:cNvGrpSpPr>
              <p:nvPr/>
            </p:nvGrpSpPr>
            <p:grpSpPr bwMode="auto">
              <a:xfrm>
                <a:off x="1522449" y="3789559"/>
                <a:ext cx="328495" cy="909243"/>
                <a:chOff x="1380130" y="3169624"/>
                <a:chExt cx="258976" cy="909243"/>
              </a:xfrm>
            </p:grpSpPr>
            <p:grpSp>
              <p:nvGrpSpPr>
                <p:cNvPr id="115" name="Group 114"/>
                <p:cNvGrpSpPr>
                  <a:grpSpLocks/>
                </p:cNvGrpSpPr>
                <p:nvPr/>
              </p:nvGrpSpPr>
              <p:grpSpPr bwMode="auto">
                <a:xfrm>
                  <a:off x="1562790" y="3169624"/>
                  <a:ext cx="76316" cy="423678"/>
                  <a:chOff x="7810187" y="1201802"/>
                  <a:chExt cx="76316" cy="423678"/>
                </a:xfrm>
              </p:grpSpPr>
              <p:sp>
                <p:nvSpPr>
                  <p:cNvPr id="118" name="Diamond 117"/>
                  <p:cNvSpPr/>
                  <p:nvPr/>
                </p:nvSpPr>
                <p:spPr>
                  <a:xfrm>
                    <a:off x="7810187" y="1201802"/>
                    <a:ext cx="76316" cy="157094"/>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9" name="Straight Connector 118"/>
                  <p:cNvCxnSpPr/>
                  <p:nvPr/>
                </p:nvCxnSpPr>
                <p:spPr>
                  <a:xfrm flipV="1">
                    <a:off x="7848970" y="1295423"/>
                    <a:ext cx="0" cy="330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1601573" y="3593302"/>
                  <a:ext cx="11260" cy="483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1380130" y="4077281"/>
                  <a:ext cx="232703" cy="1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a:grpSpLocks/>
              </p:cNvGrpSpPr>
              <p:nvPr/>
            </p:nvGrpSpPr>
            <p:grpSpPr bwMode="auto">
              <a:xfrm>
                <a:off x="1876341" y="3610263"/>
                <a:ext cx="174562" cy="1401141"/>
                <a:chOff x="1653641" y="2995574"/>
                <a:chExt cx="174562" cy="1401141"/>
              </a:xfrm>
            </p:grpSpPr>
            <p:grpSp>
              <p:nvGrpSpPr>
                <p:cNvPr id="111" name="Group 110"/>
                <p:cNvGrpSpPr>
                  <a:grpSpLocks/>
                </p:cNvGrpSpPr>
                <p:nvPr/>
              </p:nvGrpSpPr>
              <p:grpSpPr bwMode="auto">
                <a:xfrm>
                  <a:off x="1653641" y="2995574"/>
                  <a:ext cx="174562" cy="95209"/>
                  <a:chOff x="2105981" y="5564546"/>
                  <a:chExt cx="240309" cy="110878"/>
                </a:xfrm>
              </p:grpSpPr>
              <p:sp>
                <p:nvSpPr>
                  <p:cNvPr id="113" name="Diamond 112"/>
                  <p:cNvSpPr/>
                  <p:nvPr/>
                </p:nvSpPr>
                <p:spPr>
                  <a:xfrm rot="16200000">
                    <a:off x="2137927" y="5532600"/>
                    <a:ext cx="110878" cy="174770"/>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4" name="Straight Connector 113"/>
                  <p:cNvCxnSpPr/>
                  <p:nvPr/>
                </p:nvCxnSpPr>
                <p:spPr>
                  <a:xfrm flipH="1" flipV="1">
                    <a:off x="2272013" y="5619985"/>
                    <a:ext cx="74277" cy="3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p:nvPr/>
              </p:nvCxnSpPr>
              <p:spPr>
                <a:xfrm>
                  <a:off x="1828203" y="3051098"/>
                  <a:ext cx="0" cy="1345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a:grpSpLocks/>
              </p:cNvGrpSpPr>
              <p:nvPr/>
            </p:nvGrpSpPr>
            <p:grpSpPr bwMode="auto">
              <a:xfrm>
                <a:off x="1890620" y="3492839"/>
                <a:ext cx="333259" cy="2010476"/>
                <a:chOff x="1660994" y="2826628"/>
                <a:chExt cx="333259" cy="2010476"/>
              </a:xfrm>
            </p:grpSpPr>
            <p:grpSp>
              <p:nvGrpSpPr>
                <p:cNvPr id="106" name="Group 105"/>
                <p:cNvGrpSpPr>
                  <a:grpSpLocks/>
                </p:cNvGrpSpPr>
                <p:nvPr/>
              </p:nvGrpSpPr>
              <p:grpSpPr bwMode="auto">
                <a:xfrm>
                  <a:off x="1660994" y="2826628"/>
                  <a:ext cx="165040" cy="95209"/>
                  <a:chOff x="2104635" y="5564980"/>
                  <a:chExt cx="227201" cy="110878"/>
                </a:xfrm>
              </p:grpSpPr>
              <p:sp>
                <p:nvSpPr>
                  <p:cNvPr id="109" name="Diamond 108"/>
                  <p:cNvSpPr/>
                  <p:nvPr/>
                </p:nvSpPr>
                <p:spPr>
                  <a:xfrm rot="16200000">
                    <a:off x="2130028" y="5539587"/>
                    <a:ext cx="110878" cy="161663"/>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0" name="Straight Connector 109"/>
                  <p:cNvCxnSpPr/>
                  <p:nvPr/>
                </p:nvCxnSpPr>
                <p:spPr>
                  <a:xfrm flipH="1" flipV="1">
                    <a:off x="2257559" y="5620419"/>
                    <a:ext cx="74277" cy="3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p:nvPr/>
              </p:nvCxnSpPr>
              <p:spPr>
                <a:xfrm flipV="1">
                  <a:off x="1994253" y="2874217"/>
                  <a:ext cx="0" cy="1962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9" idx="2"/>
                </p:cNvCxnSpPr>
                <p:nvPr/>
              </p:nvCxnSpPr>
              <p:spPr>
                <a:xfrm flipV="1">
                  <a:off x="1787952" y="2874217"/>
                  <a:ext cx="206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5" name="Picture 104"/>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29843" y="5424860"/>
                <a:ext cx="1279731" cy="3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42"/>
            <p:cNvGrpSpPr>
              <a:grpSpLocks/>
            </p:cNvGrpSpPr>
            <p:nvPr/>
          </p:nvGrpSpPr>
          <p:grpSpPr bwMode="auto">
            <a:xfrm>
              <a:off x="2863056" y="3015456"/>
              <a:ext cx="4756150" cy="738188"/>
              <a:chOff x="1884077" y="3364743"/>
              <a:chExt cx="4757120" cy="738326"/>
            </a:xfrm>
          </p:grpSpPr>
          <p:pic>
            <p:nvPicPr>
              <p:cNvPr id="86" name="Picture 85"/>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840954" y="3466476"/>
                <a:ext cx="1800243" cy="63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 name="Group 86"/>
              <p:cNvGrpSpPr>
                <a:grpSpLocks/>
              </p:cNvGrpSpPr>
              <p:nvPr/>
            </p:nvGrpSpPr>
            <p:grpSpPr bwMode="auto">
              <a:xfrm>
                <a:off x="1884077" y="3364743"/>
                <a:ext cx="2956528" cy="627180"/>
                <a:chOff x="1661377" y="2750054"/>
                <a:chExt cx="2956528" cy="627180"/>
              </a:xfrm>
            </p:grpSpPr>
            <p:sp>
              <p:nvSpPr>
                <p:cNvPr id="88" name="Diamond 87"/>
                <p:cNvSpPr/>
                <p:nvPr/>
              </p:nvSpPr>
              <p:spPr>
                <a:xfrm rot="16200000">
                  <a:off x="1677256" y="2734175"/>
                  <a:ext cx="95268" cy="127026"/>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9" name="Straight Connector 88"/>
                <p:cNvCxnSpPr/>
                <p:nvPr/>
              </p:nvCxnSpPr>
              <p:spPr>
                <a:xfrm>
                  <a:off x="1780463" y="2808803"/>
                  <a:ext cx="528746" cy="6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09209" y="2813566"/>
                  <a:ext cx="0" cy="5049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442915" y="3321661"/>
                  <a:ext cx="1174990" cy="4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Arc 91"/>
                <p:cNvSpPr/>
                <p:nvPr/>
              </p:nvSpPr>
              <p:spPr>
                <a:xfrm rot="10800000">
                  <a:off x="3333355" y="3261324"/>
                  <a:ext cx="112736" cy="115910"/>
                </a:xfrm>
                <a:prstGeom prst="arc">
                  <a:avLst>
                    <a:gd name="adj1" fmla="val 21253565"/>
                    <a:gd name="adj2" fmla="val 1069760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65138" indent="-44450" algn="l" rtl="0" eaLnBrk="0" fontAlgn="base" hangingPunct="0">
                    <a:spcBef>
                      <a:spcPct val="0"/>
                    </a:spcBef>
                    <a:spcAft>
                      <a:spcPct val="0"/>
                    </a:spcAft>
                    <a:defRPr kern="1200">
                      <a:solidFill>
                        <a:schemeClr val="tx1"/>
                      </a:solidFill>
                      <a:latin typeface="+mn-lt"/>
                      <a:ea typeface="+mn-ea"/>
                      <a:cs typeface="+mn-cs"/>
                    </a:defRPr>
                  </a:lvl2pPr>
                  <a:lvl3pPr marL="931863" indent="-90488" algn="l" rtl="0" eaLnBrk="0" fontAlgn="base" hangingPunct="0">
                    <a:spcBef>
                      <a:spcPct val="0"/>
                    </a:spcBef>
                    <a:spcAft>
                      <a:spcPct val="0"/>
                    </a:spcAft>
                    <a:defRPr kern="1200">
                      <a:solidFill>
                        <a:schemeClr val="tx1"/>
                      </a:solidFill>
                      <a:latin typeface="+mn-lt"/>
                      <a:ea typeface="+mn-ea"/>
                      <a:cs typeface="+mn-cs"/>
                    </a:defRPr>
                  </a:lvl3pPr>
                  <a:lvl4pPr marL="1398588" indent="-136525" algn="l" rtl="0" eaLnBrk="0" fontAlgn="base" hangingPunct="0">
                    <a:spcBef>
                      <a:spcPct val="0"/>
                    </a:spcBef>
                    <a:spcAft>
                      <a:spcPct val="0"/>
                    </a:spcAft>
                    <a:defRPr kern="1200">
                      <a:solidFill>
                        <a:schemeClr val="tx1"/>
                      </a:solidFill>
                      <a:latin typeface="+mn-lt"/>
                      <a:ea typeface="+mn-ea"/>
                      <a:cs typeface="+mn-cs"/>
                    </a:defRPr>
                  </a:lvl4pPr>
                  <a:lvl5pPr marL="1863725" indent="-182563"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Arc 92"/>
                <p:cNvSpPr/>
                <p:nvPr/>
              </p:nvSpPr>
              <p:spPr>
                <a:xfrm rot="10800000">
                  <a:off x="2563261" y="3261324"/>
                  <a:ext cx="106384" cy="115910"/>
                </a:xfrm>
                <a:prstGeom prst="arc">
                  <a:avLst>
                    <a:gd name="adj1" fmla="val 21253565"/>
                    <a:gd name="adj2" fmla="val 1069760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65138" indent="-44450" algn="l" rtl="0" eaLnBrk="0" fontAlgn="base" hangingPunct="0">
                    <a:spcBef>
                      <a:spcPct val="0"/>
                    </a:spcBef>
                    <a:spcAft>
                      <a:spcPct val="0"/>
                    </a:spcAft>
                    <a:defRPr kern="1200">
                      <a:solidFill>
                        <a:schemeClr val="tx1"/>
                      </a:solidFill>
                      <a:latin typeface="+mn-lt"/>
                      <a:ea typeface="+mn-ea"/>
                      <a:cs typeface="+mn-cs"/>
                    </a:defRPr>
                  </a:lvl2pPr>
                  <a:lvl3pPr marL="931863" indent="-90488" algn="l" rtl="0" eaLnBrk="0" fontAlgn="base" hangingPunct="0">
                    <a:spcBef>
                      <a:spcPct val="0"/>
                    </a:spcBef>
                    <a:spcAft>
                      <a:spcPct val="0"/>
                    </a:spcAft>
                    <a:defRPr kern="1200">
                      <a:solidFill>
                        <a:schemeClr val="tx1"/>
                      </a:solidFill>
                      <a:latin typeface="+mn-lt"/>
                      <a:ea typeface="+mn-ea"/>
                      <a:cs typeface="+mn-cs"/>
                    </a:defRPr>
                  </a:lvl3pPr>
                  <a:lvl4pPr marL="1398588" indent="-136525" algn="l" rtl="0" eaLnBrk="0" fontAlgn="base" hangingPunct="0">
                    <a:spcBef>
                      <a:spcPct val="0"/>
                    </a:spcBef>
                    <a:spcAft>
                      <a:spcPct val="0"/>
                    </a:spcAft>
                    <a:defRPr kern="1200">
                      <a:solidFill>
                        <a:schemeClr val="tx1"/>
                      </a:solidFill>
                      <a:latin typeface="+mn-lt"/>
                      <a:ea typeface="+mn-ea"/>
                      <a:cs typeface="+mn-cs"/>
                    </a:defRPr>
                  </a:lvl4pPr>
                  <a:lvl5pPr marL="1863725" indent="-182563"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Arc 93"/>
                <p:cNvSpPr/>
                <p:nvPr/>
              </p:nvSpPr>
              <p:spPr>
                <a:xfrm rot="10800000">
                  <a:off x="2744273" y="3266088"/>
                  <a:ext cx="100032" cy="93679"/>
                </a:xfrm>
                <a:prstGeom prst="arc">
                  <a:avLst>
                    <a:gd name="adj1" fmla="val 21253565"/>
                    <a:gd name="adj2" fmla="val 110034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65138" indent="-44450" algn="l" rtl="0" eaLnBrk="0" fontAlgn="base" hangingPunct="0">
                    <a:spcBef>
                      <a:spcPct val="0"/>
                    </a:spcBef>
                    <a:spcAft>
                      <a:spcPct val="0"/>
                    </a:spcAft>
                    <a:defRPr kern="1200">
                      <a:solidFill>
                        <a:schemeClr val="tx1"/>
                      </a:solidFill>
                      <a:latin typeface="+mn-lt"/>
                      <a:ea typeface="+mn-ea"/>
                      <a:cs typeface="+mn-cs"/>
                    </a:defRPr>
                  </a:lvl2pPr>
                  <a:lvl3pPr marL="931863" indent="-90488" algn="l" rtl="0" eaLnBrk="0" fontAlgn="base" hangingPunct="0">
                    <a:spcBef>
                      <a:spcPct val="0"/>
                    </a:spcBef>
                    <a:spcAft>
                      <a:spcPct val="0"/>
                    </a:spcAft>
                    <a:defRPr kern="1200">
                      <a:solidFill>
                        <a:schemeClr val="tx1"/>
                      </a:solidFill>
                      <a:latin typeface="+mn-lt"/>
                      <a:ea typeface="+mn-ea"/>
                      <a:cs typeface="+mn-cs"/>
                    </a:defRPr>
                  </a:lvl3pPr>
                  <a:lvl4pPr marL="1398588" indent="-136525" algn="l" rtl="0" eaLnBrk="0" fontAlgn="base" hangingPunct="0">
                    <a:spcBef>
                      <a:spcPct val="0"/>
                    </a:spcBef>
                    <a:spcAft>
                      <a:spcPct val="0"/>
                    </a:spcAft>
                    <a:defRPr kern="1200">
                      <a:solidFill>
                        <a:schemeClr val="tx1"/>
                      </a:solidFill>
                      <a:latin typeface="+mn-lt"/>
                      <a:ea typeface="+mn-ea"/>
                      <a:cs typeface="+mn-cs"/>
                    </a:defRPr>
                  </a:lvl4pPr>
                  <a:lvl5pPr marL="1863725" indent="-182563"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95" name="Straight Connector 94"/>
                <p:cNvCxnSpPr/>
                <p:nvPr/>
              </p:nvCxnSpPr>
              <p:spPr>
                <a:xfrm>
                  <a:off x="2306033" y="3324836"/>
                  <a:ext cx="252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663293" y="3318485"/>
                  <a:ext cx="74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2" idx="0"/>
                </p:cNvCxnSpPr>
                <p:nvPr/>
              </p:nvCxnSpPr>
              <p:spPr>
                <a:xfrm>
                  <a:off x="2844305" y="3323249"/>
                  <a:ext cx="4906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p:cNvGrpSpPr>
              <a:grpSpLocks/>
            </p:cNvGrpSpPr>
            <p:nvPr/>
          </p:nvGrpSpPr>
          <p:grpSpPr bwMode="auto">
            <a:xfrm>
              <a:off x="5133181" y="3013620"/>
              <a:ext cx="2501900" cy="2706185"/>
              <a:chOff x="4137882" y="3339569"/>
              <a:chExt cx="2502718" cy="2706185"/>
            </a:xfrm>
          </p:grpSpPr>
          <p:cxnSp>
            <p:nvCxnSpPr>
              <p:cNvPr id="69" name="Straight Connector 68"/>
              <p:cNvCxnSpPr/>
              <p:nvPr/>
            </p:nvCxnSpPr>
            <p:spPr>
              <a:xfrm>
                <a:off x="4625403" y="4781597"/>
                <a:ext cx="214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p:cNvGrpSpPr>
                <a:grpSpLocks/>
              </p:cNvGrpSpPr>
              <p:nvPr/>
            </p:nvGrpSpPr>
            <p:grpSpPr bwMode="auto">
              <a:xfrm>
                <a:off x="4137882" y="3339569"/>
                <a:ext cx="2502718" cy="2706185"/>
                <a:chOff x="4144144" y="3341787"/>
                <a:chExt cx="2502718" cy="2706185"/>
              </a:xfrm>
            </p:grpSpPr>
            <p:pic>
              <p:nvPicPr>
                <p:cNvPr id="71" name="Picture 70"/>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829512" y="5524519"/>
                  <a:ext cx="1811685" cy="52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835177" y="4369967"/>
                  <a:ext cx="1811685" cy="9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72"/>
                <p:cNvGrpSpPr>
                  <a:grpSpLocks/>
                </p:cNvGrpSpPr>
                <p:nvPr/>
              </p:nvGrpSpPr>
              <p:grpSpPr bwMode="auto">
                <a:xfrm>
                  <a:off x="4145731" y="3548246"/>
                  <a:ext cx="681261" cy="2245625"/>
                  <a:chOff x="3923031" y="2933557"/>
                  <a:chExt cx="681261" cy="2245625"/>
                </a:xfrm>
              </p:grpSpPr>
              <p:cxnSp>
                <p:nvCxnSpPr>
                  <p:cNvPr id="80" name="Straight Connector 79"/>
                  <p:cNvCxnSpPr/>
                  <p:nvPr/>
                </p:nvCxnSpPr>
                <p:spPr>
                  <a:xfrm>
                    <a:off x="4245400" y="5179182"/>
                    <a:ext cx="3588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84" idx="2"/>
                  </p:cNvCxnSpPr>
                  <p:nvPr/>
                </p:nvCxnSpPr>
                <p:spPr>
                  <a:xfrm flipH="1" flipV="1">
                    <a:off x="4242224" y="3360765"/>
                    <a:ext cx="3176" cy="1818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Diamond 81"/>
                  <p:cNvSpPr/>
                  <p:nvPr/>
                </p:nvSpPr>
                <p:spPr>
                  <a:xfrm rot="16200000">
                    <a:off x="3938908" y="2917680"/>
                    <a:ext cx="95288" cy="127041"/>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3" name="Straight Connector 82"/>
                  <p:cNvCxnSpPr/>
                  <p:nvPr/>
                </p:nvCxnSpPr>
                <p:spPr>
                  <a:xfrm>
                    <a:off x="4046897" y="2981200"/>
                    <a:ext cx="1985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rc 83"/>
                  <p:cNvSpPr/>
                  <p:nvPr/>
                </p:nvSpPr>
                <p:spPr>
                  <a:xfrm rot="16200000">
                    <a:off x="4194579" y="3263893"/>
                    <a:ext cx="100053" cy="93693"/>
                  </a:xfrm>
                  <a:prstGeom prst="arc">
                    <a:avLst>
                      <a:gd name="adj1" fmla="val 21253565"/>
                      <a:gd name="adj2" fmla="val 110034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65138" indent="-44450" algn="l" rtl="0" eaLnBrk="0" fontAlgn="base" hangingPunct="0">
                      <a:spcBef>
                        <a:spcPct val="0"/>
                      </a:spcBef>
                      <a:spcAft>
                        <a:spcPct val="0"/>
                      </a:spcAft>
                      <a:defRPr kern="1200">
                        <a:solidFill>
                          <a:schemeClr val="tx1"/>
                        </a:solidFill>
                        <a:latin typeface="+mn-lt"/>
                        <a:ea typeface="+mn-ea"/>
                        <a:cs typeface="+mn-cs"/>
                      </a:defRPr>
                    </a:lvl2pPr>
                    <a:lvl3pPr marL="931863" indent="-90488" algn="l" rtl="0" eaLnBrk="0" fontAlgn="base" hangingPunct="0">
                      <a:spcBef>
                        <a:spcPct val="0"/>
                      </a:spcBef>
                      <a:spcAft>
                        <a:spcPct val="0"/>
                      </a:spcAft>
                      <a:defRPr kern="1200">
                        <a:solidFill>
                          <a:schemeClr val="tx1"/>
                        </a:solidFill>
                        <a:latin typeface="+mn-lt"/>
                        <a:ea typeface="+mn-ea"/>
                        <a:cs typeface="+mn-cs"/>
                      </a:defRPr>
                    </a:lvl3pPr>
                    <a:lvl4pPr marL="1398588" indent="-136525" algn="l" rtl="0" eaLnBrk="0" fontAlgn="base" hangingPunct="0">
                      <a:spcBef>
                        <a:spcPct val="0"/>
                      </a:spcBef>
                      <a:spcAft>
                        <a:spcPct val="0"/>
                      </a:spcAft>
                      <a:defRPr kern="1200">
                        <a:solidFill>
                          <a:schemeClr val="tx1"/>
                        </a:solidFill>
                        <a:latin typeface="+mn-lt"/>
                        <a:ea typeface="+mn-ea"/>
                        <a:cs typeface="+mn-cs"/>
                      </a:defRPr>
                    </a:lvl4pPr>
                    <a:lvl5pPr marL="1863725" indent="-182563"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5" name="Straight Connector 84"/>
                  <p:cNvCxnSpPr/>
                  <p:nvPr/>
                </p:nvCxnSpPr>
                <p:spPr>
                  <a:xfrm>
                    <a:off x="4242224" y="2981200"/>
                    <a:ext cx="0" cy="274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a:grpSpLocks/>
                </p:cNvGrpSpPr>
                <p:nvPr/>
              </p:nvGrpSpPr>
              <p:grpSpPr bwMode="auto">
                <a:xfrm>
                  <a:off x="4144144" y="3341787"/>
                  <a:ext cx="535162" cy="1440440"/>
                  <a:chOff x="3921444" y="2727098"/>
                  <a:chExt cx="535162" cy="1440440"/>
                </a:xfrm>
              </p:grpSpPr>
              <p:sp>
                <p:nvSpPr>
                  <p:cNvPr id="75" name="Diamond 74"/>
                  <p:cNvSpPr/>
                  <p:nvPr/>
                </p:nvSpPr>
                <p:spPr>
                  <a:xfrm rot="16200000">
                    <a:off x="3937321" y="2711221"/>
                    <a:ext cx="95288" cy="127042"/>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6" name="Straight Connector 75"/>
                  <p:cNvCxnSpPr/>
                  <p:nvPr/>
                </p:nvCxnSpPr>
                <p:spPr>
                  <a:xfrm>
                    <a:off x="4048486" y="2782683"/>
                    <a:ext cx="354128" cy="3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02613" y="3359176"/>
                    <a:ext cx="0" cy="808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Arc 77"/>
                  <p:cNvSpPr/>
                  <p:nvPr/>
                </p:nvSpPr>
                <p:spPr>
                  <a:xfrm rot="16200000">
                    <a:off x="4359733" y="3263893"/>
                    <a:ext cx="100053" cy="93693"/>
                  </a:xfrm>
                  <a:prstGeom prst="arc">
                    <a:avLst>
                      <a:gd name="adj1" fmla="val 21253565"/>
                      <a:gd name="adj2" fmla="val 110034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65138" indent="-44450" algn="l" rtl="0" eaLnBrk="0" fontAlgn="base" hangingPunct="0">
                      <a:spcBef>
                        <a:spcPct val="0"/>
                      </a:spcBef>
                      <a:spcAft>
                        <a:spcPct val="0"/>
                      </a:spcAft>
                      <a:defRPr kern="1200">
                        <a:solidFill>
                          <a:schemeClr val="tx1"/>
                        </a:solidFill>
                        <a:latin typeface="+mn-lt"/>
                        <a:ea typeface="+mn-ea"/>
                        <a:cs typeface="+mn-cs"/>
                      </a:defRPr>
                    </a:lvl2pPr>
                    <a:lvl3pPr marL="931863" indent="-90488" algn="l" rtl="0" eaLnBrk="0" fontAlgn="base" hangingPunct="0">
                      <a:spcBef>
                        <a:spcPct val="0"/>
                      </a:spcBef>
                      <a:spcAft>
                        <a:spcPct val="0"/>
                      </a:spcAft>
                      <a:defRPr kern="1200">
                        <a:solidFill>
                          <a:schemeClr val="tx1"/>
                        </a:solidFill>
                        <a:latin typeface="+mn-lt"/>
                        <a:ea typeface="+mn-ea"/>
                        <a:cs typeface="+mn-cs"/>
                      </a:defRPr>
                    </a:lvl3pPr>
                    <a:lvl4pPr marL="1398588" indent="-136525" algn="l" rtl="0" eaLnBrk="0" fontAlgn="base" hangingPunct="0">
                      <a:spcBef>
                        <a:spcPct val="0"/>
                      </a:spcBef>
                      <a:spcAft>
                        <a:spcPct val="0"/>
                      </a:spcAft>
                      <a:defRPr kern="1200">
                        <a:solidFill>
                          <a:schemeClr val="tx1"/>
                        </a:solidFill>
                        <a:latin typeface="+mn-lt"/>
                        <a:ea typeface="+mn-ea"/>
                        <a:cs typeface="+mn-cs"/>
                      </a:defRPr>
                    </a:lvl4pPr>
                    <a:lvl5pPr marL="1863725" indent="-182563"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9" name="Straight Connector 78"/>
                  <p:cNvCxnSpPr/>
                  <p:nvPr/>
                </p:nvCxnSpPr>
                <p:spPr>
                  <a:xfrm flipH="1">
                    <a:off x="4405789" y="2782683"/>
                    <a:ext cx="3176" cy="473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 name="Group 44"/>
            <p:cNvGrpSpPr>
              <a:grpSpLocks/>
            </p:cNvGrpSpPr>
            <p:nvPr/>
          </p:nvGrpSpPr>
          <p:grpSpPr bwMode="auto">
            <a:xfrm>
              <a:off x="1320006" y="1150142"/>
              <a:ext cx="1295401" cy="608011"/>
              <a:chOff x="340772" y="1500289"/>
              <a:chExt cx="1295791" cy="607442"/>
            </a:xfrm>
          </p:grpSpPr>
          <p:pic>
            <p:nvPicPr>
              <p:cNvPr id="64" name="Picture 63"/>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0772" y="1500289"/>
                <a:ext cx="1251528" cy="3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Group 64"/>
              <p:cNvGrpSpPr>
                <a:grpSpLocks/>
              </p:cNvGrpSpPr>
              <p:nvPr/>
            </p:nvGrpSpPr>
            <p:grpSpPr bwMode="auto">
              <a:xfrm>
                <a:off x="979139" y="1861900"/>
                <a:ext cx="657424" cy="245831"/>
                <a:chOff x="756439" y="1247211"/>
                <a:chExt cx="657424" cy="245831"/>
              </a:xfrm>
            </p:grpSpPr>
            <p:sp>
              <p:nvSpPr>
                <p:cNvPr id="66" name="Diamond 65"/>
                <p:cNvSpPr/>
                <p:nvPr/>
              </p:nvSpPr>
              <p:spPr>
                <a:xfrm rot="5400000">
                  <a:off x="1302763" y="1381943"/>
                  <a:ext cx="95161" cy="127038"/>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7" name="Straight Connector 66"/>
                <p:cNvCxnSpPr/>
                <p:nvPr/>
              </p:nvCxnSpPr>
              <p:spPr>
                <a:xfrm flipV="1">
                  <a:off x="761203" y="1443876"/>
                  <a:ext cx="530385" cy="7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56439" y="1247211"/>
                  <a:ext cx="0" cy="218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a:grpSpLocks/>
            </p:cNvGrpSpPr>
            <p:nvPr/>
          </p:nvGrpSpPr>
          <p:grpSpPr bwMode="auto">
            <a:xfrm>
              <a:off x="3788568" y="3302787"/>
              <a:ext cx="1576388" cy="1671634"/>
              <a:chOff x="2810517" y="3652997"/>
              <a:chExt cx="1576474" cy="1671161"/>
            </a:xfrm>
          </p:grpSpPr>
          <p:pic>
            <p:nvPicPr>
              <p:cNvPr id="50" name="Picture 49"/>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081558" y="4095160"/>
                <a:ext cx="1305433" cy="28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111607" y="4989725"/>
                <a:ext cx="76319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p:cNvGrpSpPr>
                <a:grpSpLocks/>
              </p:cNvGrpSpPr>
              <p:nvPr/>
            </p:nvGrpSpPr>
            <p:grpSpPr bwMode="auto">
              <a:xfrm>
                <a:off x="3559899" y="3657758"/>
                <a:ext cx="104781" cy="426915"/>
                <a:chOff x="7809994" y="1201449"/>
                <a:chExt cx="76352" cy="423203"/>
              </a:xfrm>
            </p:grpSpPr>
            <p:sp>
              <p:nvSpPr>
                <p:cNvPr id="62" name="Diamond 61"/>
                <p:cNvSpPr/>
                <p:nvPr/>
              </p:nvSpPr>
              <p:spPr>
                <a:xfrm>
                  <a:off x="7809994" y="1201449"/>
                  <a:ext cx="76352" cy="157325"/>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3" name="Straight Connector 62"/>
                <p:cNvCxnSpPr/>
                <p:nvPr/>
              </p:nvCxnSpPr>
              <p:spPr>
                <a:xfrm flipV="1">
                  <a:off x="7848171" y="1295843"/>
                  <a:ext cx="0" cy="328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a:grpSpLocks/>
              </p:cNvGrpSpPr>
              <p:nvPr/>
            </p:nvGrpSpPr>
            <p:grpSpPr bwMode="auto">
              <a:xfrm>
                <a:off x="2972451" y="3657758"/>
                <a:ext cx="428648" cy="1039517"/>
                <a:chOff x="2749751" y="3043069"/>
                <a:chExt cx="428648" cy="1039517"/>
              </a:xfrm>
            </p:grpSpPr>
            <p:sp>
              <p:nvSpPr>
                <p:cNvPr id="59" name="Diamond 58"/>
                <p:cNvSpPr/>
                <p:nvPr/>
              </p:nvSpPr>
              <p:spPr>
                <a:xfrm>
                  <a:off x="2749751" y="3043069"/>
                  <a:ext cx="95255" cy="126964"/>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0" name="Straight Connector 59"/>
                <p:cNvCxnSpPr>
                  <a:stCxn id="59" idx="2"/>
                </p:cNvCxnSpPr>
                <p:nvPr/>
              </p:nvCxnSpPr>
              <p:spPr>
                <a:xfrm flipH="1">
                  <a:off x="2792616" y="3170033"/>
                  <a:ext cx="4762" cy="899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792616" y="4069890"/>
                  <a:ext cx="385783" cy="12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Picture 53"/>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265476" y="4506630"/>
                <a:ext cx="820436" cy="34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p:cNvGrpSpPr>
                <a:grpSpLocks/>
              </p:cNvGrpSpPr>
              <p:nvPr/>
            </p:nvGrpSpPr>
            <p:grpSpPr bwMode="auto">
              <a:xfrm>
                <a:off x="2810517" y="3652997"/>
                <a:ext cx="301641" cy="1493412"/>
                <a:chOff x="2810517" y="3652997"/>
                <a:chExt cx="301641" cy="1493412"/>
              </a:xfrm>
            </p:grpSpPr>
            <p:sp>
              <p:nvSpPr>
                <p:cNvPr id="56" name="Diamond 55"/>
                <p:cNvSpPr/>
                <p:nvPr/>
              </p:nvSpPr>
              <p:spPr>
                <a:xfrm>
                  <a:off x="2810517" y="3652997"/>
                  <a:ext cx="95255" cy="126964"/>
                </a:xfrm>
                <a:prstGeom prst="diamond">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7" name="Straight Connector 56"/>
                <p:cNvCxnSpPr>
                  <a:stCxn id="56" idx="2"/>
                </p:cNvCxnSpPr>
                <p:nvPr/>
              </p:nvCxnSpPr>
              <p:spPr>
                <a:xfrm>
                  <a:off x="2858145" y="3779961"/>
                  <a:ext cx="0" cy="136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56557" y="5146409"/>
                  <a:ext cx="255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p:cNvGrpSpPr>
              <a:grpSpLocks/>
            </p:cNvGrpSpPr>
            <p:nvPr/>
          </p:nvGrpSpPr>
          <p:grpSpPr bwMode="auto">
            <a:xfrm>
              <a:off x="4758531" y="929481"/>
              <a:ext cx="3065462" cy="4999038"/>
              <a:chOff x="3779520" y="1280160"/>
              <a:chExt cx="3065417" cy="4998720"/>
            </a:xfrm>
          </p:grpSpPr>
          <p:sp>
            <p:nvSpPr>
              <p:cNvPr id="48" name="Freeform 47"/>
              <p:cNvSpPr/>
              <p:nvPr/>
            </p:nvSpPr>
            <p:spPr>
              <a:xfrm>
                <a:off x="3796982" y="1280160"/>
                <a:ext cx="3047955" cy="4998720"/>
              </a:xfrm>
              <a:custGeom>
                <a:avLst/>
                <a:gdLst>
                  <a:gd name="connsiteX0" fmla="*/ 0 w 3048000"/>
                  <a:gd name="connsiteY0" fmla="*/ 26126 h 4998720"/>
                  <a:gd name="connsiteX1" fmla="*/ 3048000 w 3048000"/>
                  <a:gd name="connsiteY1" fmla="*/ 0 h 4998720"/>
                  <a:gd name="connsiteX2" fmla="*/ 3021874 w 3048000"/>
                  <a:gd name="connsiteY2" fmla="*/ 4998720 h 4998720"/>
                  <a:gd name="connsiteX3" fmla="*/ 470263 w 3048000"/>
                  <a:gd name="connsiteY3" fmla="*/ 4963886 h 4998720"/>
                  <a:gd name="connsiteX4" fmla="*/ 487680 w 3048000"/>
                  <a:gd name="connsiteY4" fmla="*/ 1175657 h 49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4998720">
                    <a:moveTo>
                      <a:pt x="0" y="26126"/>
                    </a:moveTo>
                    <a:lnTo>
                      <a:pt x="3048000" y="0"/>
                    </a:lnTo>
                    <a:lnTo>
                      <a:pt x="3021874" y="4998720"/>
                    </a:lnTo>
                    <a:lnTo>
                      <a:pt x="470263" y="4963886"/>
                    </a:lnTo>
                    <a:cubicBezTo>
                      <a:pt x="476069" y="3701143"/>
                      <a:pt x="481874" y="2438400"/>
                      <a:pt x="487680" y="117565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Freeform 48"/>
              <p:cNvSpPr/>
              <p:nvPr/>
            </p:nvSpPr>
            <p:spPr>
              <a:xfrm>
                <a:off x="3779520" y="1305558"/>
                <a:ext cx="504818" cy="1158801"/>
              </a:xfrm>
              <a:custGeom>
                <a:avLst/>
                <a:gdLst>
                  <a:gd name="connsiteX0" fmla="*/ 505097 w 505097"/>
                  <a:gd name="connsiteY0" fmla="*/ 1158240 h 1158240"/>
                  <a:gd name="connsiteX1" fmla="*/ 0 w 505097"/>
                  <a:gd name="connsiteY1" fmla="*/ 1149531 h 1158240"/>
                  <a:gd name="connsiteX2" fmla="*/ 8709 w 505097"/>
                  <a:gd name="connsiteY2" fmla="*/ 8708 h 1158240"/>
                  <a:gd name="connsiteX3" fmla="*/ 8709 w 505097"/>
                  <a:gd name="connsiteY3" fmla="*/ 0 h 1158240"/>
                </a:gdLst>
                <a:ahLst/>
                <a:cxnLst>
                  <a:cxn ang="0">
                    <a:pos x="connsiteX0" y="connsiteY0"/>
                  </a:cxn>
                  <a:cxn ang="0">
                    <a:pos x="connsiteX1" y="connsiteY1"/>
                  </a:cxn>
                  <a:cxn ang="0">
                    <a:pos x="connsiteX2" y="connsiteY2"/>
                  </a:cxn>
                  <a:cxn ang="0">
                    <a:pos x="connsiteX3" y="connsiteY3"/>
                  </a:cxn>
                </a:cxnLst>
                <a:rect l="l" t="t" r="r" b="b"/>
                <a:pathLst>
                  <a:path w="505097" h="1158240">
                    <a:moveTo>
                      <a:pt x="505097" y="1158240"/>
                    </a:moveTo>
                    <a:lnTo>
                      <a:pt x="0" y="1149531"/>
                    </a:lnTo>
                    <a:lnTo>
                      <a:pt x="8709" y="8708"/>
                    </a:lnTo>
                    <a:lnTo>
                      <a:pt x="870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65138" indent="-44450" algn="l" rtl="0" eaLnBrk="0" fontAlgn="base" hangingPunct="0">
                  <a:spcBef>
                    <a:spcPct val="0"/>
                  </a:spcBef>
                  <a:spcAft>
                    <a:spcPct val="0"/>
                  </a:spcAft>
                  <a:defRPr kern="1200">
                    <a:solidFill>
                      <a:schemeClr val="lt1"/>
                    </a:solidFill>
                    <a:latin typeface="+mn-lt"/>
                    <a:ea typeface="+mn-ea"/>
                    <a:cs typeface="+mn-cs"/>
                  </a:defRPr>
                </a:lvl2pPr>
                <a:lvl3pPr marL="931863" indent="-90488" algn="l" rtl="0" eaLnBrk="0" fontAlgn="base" hangingPunct="0">
                  <a:spcBef>
                    <a:spcPct val="0"/>
                  </a:spcBef>
                  <a:spcAft>
                    <a:spcPct val="0"/>
                  </a:spcAft>
                  <a:defRPr kern="1200">
                    <a:solidFill>
                      <a:schemeClr val="lt1"/>
                    </a:solidFill>
                    <a:latin typeface="+mn-lt"/>
                    <a:ea typeface="+mn-ea"/>
                    <a:cs typeface="+mn-cs"/>
                  </a:defRPr>
                </a:lvl3pPr>
                <a:lvl4pPr marL="1398588" indent="-136525" algn="l" rtl="0" eaLnBrk="0" fontAlgn="base" hangingPunct="0">
                  <a:spcBef>
                    <a:spcPct val="0"/>
                  </a:spcBef>
                  <a:spcAft>
                    <a:spcPct val="0"/>
                  </a:spcAft>
                  <a:defRPr kern="1200">
                    <a:solidFill>
                      <a:schemeClr val="lt1"/>
                    </a:solidFill>
                    <a:latin typeface="+mn-lt"/>
                    <a:ea typeface="+mn-ea"/>
                    <a:cs typeface="+mn-cs"/>
                  </a:defRPr>
                </a:lvl4pPr>
                <a:lvl5pPr marL="1863725" indent="-182563"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grpSp>
      </p:grpSp>
      <p:pic>
        <p:nvPicPr>
          <p:cNvPr id="153" name="Picture 152"/>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6209629" y="1874114"/>
            <a:ext cx="2341626" cy="163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3"/>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169420" y="3612796"/>
            <a:ext cx="2386029" cy="14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4F81BD"/>
                </a:solidFill>
              </a:rPr>
              <a:t>GEOGLAM</a:t>
            </a:r>
            <a:endParaRPr lang="en-US" dirty="0">
              <a:solidFill>
                <a:srgbClr val="4F81BD"/>
              </a:solidFill>
            </a:endParaRPr>
          </a:p>
        </p:txBody>
      </p:sp>
      <p:sp>
        <p:nvSpPr>
          <p:cNvPr id="6" name="Content Placeholder 5"/>
          <p:cNvSpPr>
            <a:spLocks noGrp="1"/>
          </p:cNvSpPr>
          <p:nvPr>
            <p:ph idx="1"/>
          </p:nvPr>
        </p:nvSpPr>
        <p:spPr>
          <a:xfrm>
            <a:off x="811034" y="1943100"/>
            <a:ext cx="4409643" cy="4183063"/>
          </a:xfrm>
        </p:spPr>
        <p:txBody>
          <a:bodyPr/>
          <a:lstStyle/>
          <a:p>
            <a:pPr>
              <a:spcBef>
                <a:spcPts val="0"/>
              </a:spcBef>
              <a:spcAft>
                <a:spcPts val="1200"/>
              </a:spcAft>
              <a:buNone/>
            </a:pPr>
            <a:r>
              <a:rPr lang="en-US" sz="1400" b="1" dirty="0" smtClean="0"/>
              <a:t>Monitoring Crop Production </a:t>
            </a:r>
          </a:p>
          <a:p>
            <a:pPr>
              <a:spcBef>
                <a:spcPts val="0"/>
              </a:spcBef>
              <a:spcAft>
                <a:spcPts val="1200"/>
              </a:spcAft>
            </a:pPr>
            <a:r>
              <a:rPr lang="en-US" sz="1400" dirty="0" smtClean="0"/>
              <a:t>In this context a global system to monitor and assess production is seen as an important decision making tool to:</a:t>
            </a:r>
          </a:p>
          <a:p>
            <a:pPr lvl="1">
              <a:spcBef>
                <a:spcPts val="0"/>
              </a:spcBef>
              <a:spcAft>
                <a:spcPts val="600"/>
              </a:spcAft>
            </a:pPr>
            <a:r>
              <a:rPr lang="en-US" sz="1400" dirty="0" smtClean="0"/>
              <a:t>provide timely information on crop production and yield in a standardized and regular fashion at the regional to global level.</a:t>
            </a:r>
          </a:p>
          <a:p>
            <a:pPr lvl="1">
              <a:spcBef>
                <a:spcPts val="0"/>
              </a:spcBef>
              <a:spcAft>
                <a:spcPts val="600"/>
              </a:spcAft>
            </a:pPr>
            <a:r>
              <a:rPr lang="en-US" sz="1400" dirty="0" smtClean="0"/>
              <a:t>provide estimates as early as possible during the growing season(s) and update the estimates periodically through the season until harvest.</a:t>
            </a:r>
          </a:p>
          <a:p>
            <a:pPr>
              <a:spcBef>
                <a:spcPts val="0"/>
              </a:spcBef>
              <a:spcAft>
                <a:spcPts val="600"/>
              </a:spcAft>
            </a:pPr>
            <a:r>
              <a:rPr lang="en-US" sz="1400" dirty="0" smtClean="0"/>
              <a:t>Examples of current global crop estimation systems is </a:t>
            </a:r>
            <a:r>
              <a:rPr lang="en-US" sz="1400" b="1" dirty="0" smtClean="0">
                <a:solidFill>
                  <a:srgbClr val="C00000"/>
                </a:solidFill>
              </a:rPr>
              <a:t>GEOGLAM</a:t>
            </a:r>
            <a:r>
              <a:rPr lang="en-US" sz="1400" dirty="0" smtClean="0">
                <a:solidFill>
                  <a:srgbClr val="C00000"/>
                </a:solidFill>
              </a:rPr>
              <a:t>, </a:t>
            </a:r>
            <a:r>
              <a:rPr lang="en-US" sz="1400" dirty="0" smtClean="0"/>
              <a:t>which combines in-situ information, weather and satellite data in a convergence of evidence approach to estimate production and yield.</a:t>
            </a:r>
          </a:p>
        </p:txBody>
      </p:sp>
      <p:pic>
        <p:nvPicPr>
          <p:cNvPr id="62466" name="Picture 2"/>
          <p:cNvPicPr>
            <a:picLocks noChangeAspect="1" noChangeArrowheads="1"/>
          </p:cNvPicPr>
          <p:nvPr/>
        </p:nvPicPr>
        <p:blipFill>
          <a:blip r:embed="rId2" cstate="email"/>
          <a:srcRect/>
          <a:stretch>
            <a:fillRect/>
          </a:stretch>
        </p:blipFill>
        <p:spPr bwMode="auto">
          <a:xfrm>
            <a:off x="5249855" y="4056801"/>
            <a:ext cx="3195741" cy="2164245"/>
          </a:xfrm>
          <a:prstGeom prst="rect">
            <a:avLst/>
          </a:prstGeom>
          <a:noFill/>
          <a:ln w="9525">
            <a:noFill/>
            <a:miter lim="800000"/>
            <a:headEnd/>
            <a:tailEnd/>
          </a:ln>
        </p:spPr>
      </p:pic>
      <p:pic>
        <p:nvPicPr>
          <p:cNvPr id="62467" name="Picture 3"/>
          <p:cNvPicPr>
            <a:picLocks noChangeAspect="1" noChangeArrowheads="1"/>
          </p:cNvPicPr>
          <p:nvPr/>
        </p:nvPicPr>
        <p:blipFill>
          <a:blip r:embed="rId3" cstate="email"/>
          <a:srcRect/>
          <a:stretch>
            <a:fillRect/>
          </a:stretch>
        </p:blipFill>
        <p:spPr bwMode="auto">
          <a:xfrm>
            <a:off x="5271180" y="1273907"/>
            <a:ext cx="3193105" cy="2743573"/>
          </a:xfrm>
          <a:prstGeom prst="rect">
            <a:avLst/>
          </a:prstGeom>
          <a:noFill/>
          <a:ln w="9525">
            <a:noFill/>
            <a:miter lim="800000"/>
            <a:headEnd/>
            <a:tailEnd/>
          </a:ln>
        </p:spPr>
      </p:pic>
    </p:spTree>
    <p:extLst>
      <p:ext uri="{BB962C8B-B14F-4D97-AF65-F5344CB8AC3E}">
        <p14:creationId xmlns:p14="http://schemas.microsoft.com/office/powerpoint/2010/main" val="205223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 xmlns:mv="urn:schemas-microsoft-com:mac:vml" xmlns:ma="http://schemas.microsoft.com/office/mac/drawingml/2008/main"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5" name="TextBox 4"/>
          <p:cNvSpPr txBox="1"/>
          <p:nvPr/>
        </p:nvSpPr>
        <p:spPr>
          <a:xfrm>
            <a:off x="699206" y="425306"/>
            <a:ext cx="7587935" cy="40780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smtClean="0">
                <a:ln>
                  <a:noFill/>
                </a:ln>
                <a:solidFill>
                  <a:srgbClr val="2D6D2F"/>
                </a:solidFill>
                <a:effectLst/>
                <a:uLnTx/>
                <a:uFillTx/>
                <a:latin typeface="Calibri"/>
                <a:ea typeface="+mn-ea"/>
                <a:cs typeface="+mn-cs"/>
              </a:rPr>
              <a:t>GFOI Partners</a:t>
            </a:r>
          </a:p>
          <a:p>
            <a:pPr marL="457200" marR="0" lvl="0" indent="-457200" algn="l" defTabSz="457200" rtl="0" eaLnBrk="1" fontAlgn="auto" latinLnBrk="0" hangingPunct="1">
              <a:lnSpc>
                <a:spcPct val="100000"/>
              </a:lnSpc>
              <a:spcBef>
                <a:spcPts val="0"/>
              </a:spcBef>
              <a:spcAft>
                <a:spcPts val="600"/>
              </a:spcAft>
              <a:buClr>
                <a:srgbClr val="0033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Founded </a:t>
            </a: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under Group on Earth Observations (GEO) in 2011</a:t>
            </a:r>
          </a:p>
          <a:p>
            <a:pPr marL="914400" marR="0" lvl="1" indent="-457200" algn="l" defTabSz="457200" rtl="0" eaLnBrk="1" fontAlgn="auto" latinLnBrk="0" hangingPunct="1">
              <a:lnSpc>
                <a:spcPct val="100000"/>
              </a:lnSpc>
              <a:spcBef>
                <a:spcPts val="0"/>
              </a:spcBef>
              <a:spcAft>
                <a:spcPts val="600"/>
              </a:spcAft>
              <a:buClr>
                <a:srgbClr val="003300"/>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First work plan was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2012-13</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914400" marR="0" lvl="1" indent="-457200" algn="l" defTabSz="457200" rtl="0" eaLnBrk="1" fontAlgn="auto" latinLnBrk="0" hangingPunct="1">
              <a:lnSpc>
                <a:spcPct val="100000"/>
              </a:lnSpc>
              <a:spcBef>
                <a:spcPts val="0"/>
              </a:spcBef>
              <a:spcAft>
                <a:spcPts val="1200"/>
              </a:spcAft>
              <a:buClr>
                <a:srgbClr val="003300"/>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Review in 2016 led to development of Phase 2</a:t>
            </a:r>
          </a:p>
          <a:p>
            <a:pPr marL="457200" marR="0" lvl="0" indent="-457200" algn="l" defTabSz="457200" rtl="0" eaLnBrk="1" fontAlgn="auto" latinLnBrk="0" hangingPunct="1">
              <a:lnSpc>
                <a:spcPct val="100000"/>
              </a:lnSpc>
              <a:spcBef>
                <a:spcPts val="0"/>
              </a:spcBef>
              <a:spcAft>
                <a:spcPts val="1200"/>
              </a:spcAft>
              <a:buClr>
                <a:srgbClr val="0033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Lead </a:t>
            </a: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partners: currently </a:t>
            </a:r>
            <a:r>
              <a:rPr kumimoji="0" lang="en-GB"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Australia, CEOS, ESA, FAO, Norway, UK, USA, &amp; the World Bank</a:t>
            </a:r>
          </a:p>
          <a:p>
            <a:pPr marL="457200" marR="0" lvl="0" indent="-457200" algn="l" defTabSz="457200" rtl="0" eaLnBrk="1" fontAlgn="auto" latinLnBrk="0" hangingPunct="1">
              <a:lnSpc>
                <a:spcPct val="100000"/>
              </a:lnSpc>
              <a:spcBef>
                <a:spcPts val="0"/>
              </a:spcBef>
              <a:spcAft>
                <a:spcPts val="1200"/>
              </a:spcAft>
              <a:buClr>
                <a:srgbClr val="003300"/>
              </a:buClr>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Many </a:t>
            </a:r>
            <a:r>
              <a:rPr kumimoji="0" lang="en-GB"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other contributor including UNFCCC, IPCC, universities, technical and policy experts</a:t>
            </a:r>
          </a:p>
          <a:p>
            <a:pPr marL="457200" marR="0" lvl="0" indent="-457200" algn="l" defTabSz="457200" rtl="0" eaLnBrk="1" fontAlgn="auto" latinLnBrk="0" hangingPunct="1">
              <a:lnSpc>
                <a:spcPct val="100000"/>
              </a:lnSpc>
              <a:spcBef>
                <a:spcPts val="0"/>
              </a:spcBef>
              <a:spcAft>
                <a:spcPts val="1200"/>
              </a:spcAft>
              <a:buClr>
                <a:srgbClr val="003300"/>
              </a:buClr>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Open </a:t>
            </a:r>
            <a:r>
              <a:rPr kumimoji="0" lang="en-GB"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to new partners.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oup 3"/>
          <p:cNvGrpSpPr/>
          <p:nvPr/>
        </p:nvGrpSpPr>
        <p:grpSpPr>
          <a:xfrm>
            <a:off x="633891" y="3944394"/>
            <a:ext cx="7859784" cy="1419148"/>
            <a:chOff x="240942" y="4690682"/>
            <a:chExt cx="8131631" cy="1470948"/>
          </a:xfrm>
        </p:grpSpPr>
        <p:pic>
          <p:nvPicPr>
            <p:cNvPr id="6" name="Picture 5"/>
            <p:cNvPicPr>
              <a:picLocks noChangeAspect="1"/>
            </p:cNvPicPr>
            <p:nvPr/>
          </p:nvPicPr>
          <p:blipFill>
            <a:blip r:embed="rId4"/>
            <a:stretch>
              <a:fillRect/>
            </a:stretch>
          </p:blipFill>
          <p:spPr>
            <a:xfrm>
              <a:off x="384156" y="4735012"/>
              <a:ext cx="1130393" cy="505805"/>
            </a:xfrm>
            <a:prstGeom prst="rect">
              <a:avLst/>
            </a:prstGeom>
          </p:spPr>
        </p:pic>
        <p:pic>
          <p:nvPicPr>
            <p:cNvPr id="7" name="Picture 6"/>
            <p:cNvPicPr>
              <a:picLocks noChangeAspect="1"/>
            </p:cNvPicPr>
            <p:nvPr/>
          </p:nvPicPr>
          <p:blipFill>
            <a:blip r:embed="rId5"/>
            <a:stretch>
              <a:fillRect/>
            </a:stretch>
          </p:blipFill>
          <p:spPr>
            <a:xfrm>
              <a:off x="2767130" y="4704264"/>
              <a:ext cx="1023268" cy="538921"/>
            </a:xfrm>
            <a:prstGeom prst="rect">
              <a:avLst/>
            </a:prstGeom>
          </p:spPr>
        </p:pic>
        <p:pic>
          <p:nvPicPr>
            <p:cNvPr id="8" name="Picture 7"/>
            <p:cNvPicPr>
              <a:picLocks noChangeAspect="1"/>
            </p:cNvPicPr>
            <p:nvPr/>
          </p:nvPicPr>
          <p:blipFill>
            <a:blip r:embed="rId6"/>
            <a:stretch>
              <a:fillRect/>
            </a:stretch>
          </p:blipFill>
          <p:spPr>
            <a:xfrm>
              <a:off x="5223571" y="4742482"/>
              <a:ext cx="1045763" cy="584880"/>
            </a:xfrm>
            <a:prstGeom prst="rect">
              <a:avLst/>
            </a:prstGeom>
          </p:spPr>
        </p:pic>
        <p:pic>
          <p:nvPicPr>
            <p:cNvPr id="9" name="Picture 8"/>
            <p:cNvPicPr>
              <a:picLocks noChangeAspect="1"/>
            </p:cNvPicPr>
            <p:nvPr/>
          </p:nvPicPr>
          <p:blipFill>
            <a:blip r:embed="rId7"/>
            <a:stretch>
              <a:fillRect/>
            </a:stretch>
          </p:blipFill>
          <p:spPr>
            <a:xfrm>
              <a:off x="240942" y="5498242"/>
              <a:ext cx="1363977" cy="563157"/>
            </a:xfrm>
            <a:prstGeom prst="rect">
              <a:avLst/>
            </a:prstGeom>
          </p:spPr>
        </p:pic>
        <p:pic>
          <p:nvPicPr>
            <p:cNvPr id="10" name="Picture 9"/>
            <p:cNvPicPr>
              <a:picLocks noChangeAspect="1"/>
            </p:cNvPicPr>
            <p:nvPr/>
          </p:nvPicPr>
          <p:blipFill>
            <a:blip r:embed="rId8"/>
            <a:stretch>
              <a:fillRect/>
            </a:stretch>
          </p:blipFill>
          <p:spPr>
            <a:xfrm>
              <a:off x="2750433" y="5465283"/>
              <a:ext cx="1189363" cy="627066"/>
            </a:xfrm>
            <a:prstGeom prst="rect">
              <a:avLst/>
            </a:prstGeom>
          </p:spPr>
        </p:pic>
        <p:pic>
          <p:nvPicPr>
            <p:cNvPr id="11" name="Picture 10"/>
            <p:cNvPicPr>
              <a:picLocks noChangeAspect="1"/>
            </p:cNvPicPr>
            <p:nvPr/>
          </p:nvPicPr>
          <p:blipFill>
            <a:blip r:embed="rId9"/>
            <a:stretch>
              <a:fillRect/>
            </a:stretch>
          </p:blipFill>
          <p:spPr>
            <a:xfrm>
              <a:off x="7591108" y="4690682"/>
              <a:ext cx="688044" cy="702918"/>
            </a:xfrm>
            <a:prstGeom prst="rect">
              <a:avLst/>
            </a:prstGeom>
          </p:spPr>
        </p:pic>
        <p:pic>
          <p:nvPicPr>
            <p:cNvPr id="12" name="Picture 11"/>
            <p:cNvPicPr>
              <a:picLocks noChangeAspect="1"/>
            </p:cNvPicPr>
            <p:nvPr/>
          </p:nvPicPr>
          <p:blipFill>
            <a:blip r:embed="rId10"/>
            <a:stretch>
              <a:fillRect/>
            </a:stretch>
          </p:blipFill>
          <p:spPr>
            <a:xfrm>
              <a:off x="4987790" y="5601440"/>
              <a:ext cx="1461903" cy="480952"/>
            </a:xfrm>
            <a:prstGeom prst="rect">
              <a:avLst/>
            </a:prstGeom>
          </p:spPr>
        </p:pic>
        <p:pic>
          <p:nvPicPr>
            <p:cNvPr id="13" name="Picture 12"/>
            <p:cNvPicPr>
              <a:picLocks noChangeAspect="1"/>
            </p:cNvPicPr>
            <p:nvPr/>
          </p:nvPicPr>
          <p:blipFill>
            <a:blip r:embed="rId11"/>
            <a:stretch>
              <a:fillRect/>
            </a:stretch>
          </p:blipFill>
          <p:spPr>
            <a:xfrm>
              <a:off x="7497687" y="5522201"/>
              <a:ext cx="874886" cy="639429"/>
            </a:xfrm>
            <a:prstGeom prst="rect">
              <a:avLst/>
            </a:prstGeom>
          </p:spPr>
        </p:pic>
      </p:grpSp>
    </p:spTree>
    <p:extLst>
      <p:ext uri="{BB962C8B-B14F-4D97-AF65-F5344CB8AC3E}">
        <p14:creationId xmlns:p14="http://schemas.microsoft.com/office/powerpoint/2010/main" val="221704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 xmlns:mv="urn:schemas-microsoft-com:mac:vml" xmlns:ma="http://schemas.microsoft.com/office/mac/drawingml/2008/main"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40" y="105203"/>
            <a:ext cx="7960920" cy="5181861"/>
          </a:xfrm>
          <a:prstGeom prst="rect">
            <a:avLst/>
          </a:prstGeom>
        </p:spPr>
      </p:pic>
    </p:spTree>
    <p:extLst>
      <p:ext uri="{BB962C8B-B14F-4D97-AF65-F5344CB8AC3E}">
        <p14:creationId xmlns:p14="http://schemas.microsoft.com/office/powerpoint/2010/main" val="118849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 xmlns:mv="urn:schemas-microsoft-com:mac:vml" xmlns:ma="http://schemas.microsoft.com/office/mac/drawingml/2008/main"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5" name="TextBox 4"/>
          <p:cNvSpPr txBox="1"/>
          <p:nvPr/>
        </p:nvSpPr>
        <p:spPr>
          <a:xfrm>
            <a:off x="706978" y="477557"/>
            <a:ext cx="7587935" cy="41703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smtClean="0">
                <a:ln>
                  <a:noFill/>
                </a:ln>
                <a:solidFill>
                  <a:srgbClr val="2D6D2F"/>
                </a:solidFill>
                <a:effectLst/>
                <a:uLnTx/>
                <a:uFillTx/>
                <a:latin typeface="Calibri"/>
                <a:ea typeface="+mn-ea"/>
                <a:cs typeface="+mn-cs"/>
              </a:rPr>
              <a:t>GFOI Phase II</a:t>
            </a:r>
          </a:p>
          <a:p>
            <a:pPr marL="457200" marR="0" lvl="0" indent="-457200" algn="l" defTabSz="457200" rtl="0" eaLnBrk="1" fontAlgn="base" latinLnBrk="0" hangingPunct="1">
              <a:lnSpc>
                <a:spcPct val="100000"/>
              </a:lnSpc>
              <a:spcBef>
                <a:spcPct val="0"/>
              </a:spcBef>
              <a:spcAft>
                <a:spcPts val="1200"/>
              </a:spcAft>
              <a:buClr>
                <a:srgbClr val="0033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Under </a:t>
            </a:r>
            <a:r>
              <a:rPr kumimoji="0" lang="en-US" sz="20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its second phase, </a:t>
            </a:r>
            <a:r>
              <a:rPr kumimoji="0" lang="en-US"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GFOI will:</a:t>
            </a:r>
          </a:p>
          <a:p>
            <a:pPr marL="914400" marR="0" lvl="1" indent="-457200" algn="l" defTabSz="457200" rtl="0" eaLnBrk="1" fontAlgn="base" latinLnBrk="0" hangingPunct="1">
              <a:lnSpc>
                <a:spcPct val="100000"/>
              </a:lnSpc>
              <a:spcBef>
                <a:spcPct val="0"/>
              </a:spcBef>
              <a:spcAft>
                <a:spcPts val="600"/>
              </a:spcAft>
              <a:buClr>
                <a:srgbClr val="003300"/>
              </a:buClr>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Focus on addressing country needs</a:t>
            </a:r>
          </a:p>
          <a:p>
            <a:pPr marL="914400" marR="0" lvl="1" indent="-457200" algn="l" defTabSz="457200" rtl="0" eaLnBrk="1" fontAlgn="base" latinLnBrk="0" hangingPunct="1">
              <a:lnSpc>
                <a:spcPct val="100000"/>
              </a:lnSpc>
              <a:spcBef>
                <a:spcPct val="0"/>
              </a:spcBef>
              <a:spcAft>
                <a:spcPts val="600"/>
              </a:spcAft>
              <a:buClr>
                <a:srgbClr val="003300"/>
              </a:buClr>
              <a:buSzTx/>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Develop improved mechanisms of coordination</a:t>
            </a:r>
          </a:p>
          <a:p>
            <a:pPr marL="914400" marR="0" lvl="1" indent="-457200" algn="l" defTabSz="457200" rtl="0" eaLnBrk="1" fontAlgn="base" latinLnBrk="0" hangingPunct="1">
              <a:lnSpc>
                <a:spcPct val="100000"/>
              </a:lnSpc>
              <a:spcBef>
                <a:spcPct val="0"/>
              </a:spcBef>
              <a:spcAft>
                <a:spcPts val="600"/>
              </a:spcAft>
              <a:buClr>
                <a:srgbClr val="003300"/>
              </a:buClr>
              <a:buSzTx/>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Align support to reporting and data needs</a:t>
            </a:r>
          </a:p>
          <a:p>
            <a:pPr marL="914400" marR="0" lvl="1" indent="-457200" algn="l" defTabSz="457200" rtl="0" eaLnBrk="1" fontAlgn="base" latinLnBrk="0" hangingPunct="1">
              <a:lnSpc>
                <a:spcPct val="100000"/>
              </a:lnSpc>
              <a:spcBef>
                <a:spcPct val="0"/>
              </a:spcBef>
              <a:spcAft>
                <a:spcPts val="600"/>
              </a:spcAft>
              <a:buClr>
                <a:srgbClr val="003300"/>
              </a:buClr>
              <a:buSzTx/>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Expand its membership</a:t>
            </a:r>
          </a:p>
          <a:p>
            <a:pPr marL="914400" marR="0" lvl="1" indent="-457200" algn="l" defTabSz="457200" rtl="0" eaLnBrk="1" fontAlgn="auto" latinLnBrk="0" hangingPunct="1">
              <a:lnSpc>
                <a:spcPct val="100000"/>
              </a:lnSpc>
              <a:spcBef>
                <a:spcPts val="0"/>
              </a:spcBef>
              <a:spcAft>
                <a:spcPts val="600"/>
              </a:spcAft>
              <a:buClr>
                <a:srgbClr val="003300"/>
              </a:buClr>
              <a:buSzTx/>
              <a:buFont typeface="Courier New" panose="02070309020205020404" pitchFamily="49" charset="0"/>
              <a:buChar char="o"/>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Establish a new Data Component.</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2D6D2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2D6D2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50924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GB" sz="2400" dirty="0" smtClean="0"/>
              <a:t>Continued collaboration on GFOI, GEOGLAM, EO4SDG and EO4EA (w/ SEEAS) via SDCG et al.</a:t>
            </a:r>
          </a:p>
          <a:p>
            <a:pPr>
              <a:spcBef>
                <a:spcPts val="600"/>
              </a:spcBef>
              <a:spcAft>
                <a:spcPts val="600"/>
              </a:spcAft>
            </a:pPr>
            <a:r>
              <a:rPr lang="en-GB" sz="2400" dirty="0" smtClean="0"/>
              <a:t>Cloud computing, AI, Machine Learning…</a:t>
            </a:r>
          </a:p>
          <a:p>
            <a:pPr>
              <a:spcBef>
                <a:spcPts val="600"/>
              </a:spcBef>
              <a:spcAft>
                <a:spcPts val="600"/>
              </a:spcAft>
            </a:pPr>
            <a:r>
              <a:rPr lang="en-GB" sz="2400" dirty="0" smtClean="0"/>
              <a:t>Tool Development: SEPAL, </a:t>
            </a:r>
            <a:r>
              <a:rPr lang="en-GB" sz="2400" dirty="0" err="1" smtClean="0"/>
              <a:t>OpenFORIS</a:t>
            </a:r>
            <a:r>
              <a:rPr lang="en-GB" sz="2400" dirty="0" smtClean="0"/>
              <a:t> (including Collect Earth) </a:t>
            </a:r>
          </a:p>
          <a:p>
            <a:pPr>
              <a:spcBef>
                <a:spcPts val="600"/>
              </a:spcBef>
              <a:spcAft>
                <a:spcPts val="600"/>
              </a:spcAft>
            </a:pPr>
            <a:r>
              <a:rPr lang="en-GB" sz="2400" dirty="0" smtClean="0"/>
              <a:t>FAO Geospatial Framework</a:t>
            </a:r>
          </a:p>
          <a:p>
            <a:pPr>
              <a:spcBef>
                <a:spcPts val="600"/>
              </a:spcBef>
              <a:spcAft>
                <a:spcPts val="600"/>
              </a:spcAft>
            </a:pPr>
            <a:r>
              <a:rPr lang="en-GB" sz="2400" dirty="0" smtClean="0"/>
              <a:t>FAO Geospatial Technical Network</a:t>
            </a:r>
            <a:endParaRPr lang="en-US" sz="2400" dirty="0" smtClean="0"/>
          </a:p>
        </p:txBody>
      </p:sp>
      <p:sp>
        <p:nvSpPr>
          <p:cNvPr id="3" name="Slide Number Placeholder 2"/>
          <p:cNvSpPr>
            <a:spLocks noGrp="1"/>
          </p:cNvSpPr>
          <p:nvPr>
            <p:ph type="sldNum" sz="quarter" idx="2"/>
          </p:nvPr>
        </p:nvSpPr>
        <p:spPr/>
        <p:txBody>
          <a:bodyPr/>
          <a:lstStyle/>
          <a:p>
            <a:pPr marL="0" marR="0" lvl="0" indent="0" algn="ctr" defTabSz="4572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457200" eaLnBrk="1" fontAlgn="auto" latinLnBrk="0" hangingPunct="1">
                <a:lnSpc>
                  <a:spcPct val="100000"/>
                </a:lnSpc>
                <a:spcBef>
                  <a:spcPts val="600"/>
                </a:spcBef>
                <a:spcAft>
                  <a:spcPts val="0"/>
                </a:spcAft>
                <a:buClrTx/>
                <a:buSzTx/>
                <a:buFontTx/>
                <a:buNone/>
                <a:tabLst/>
                <a:defRPr/>
              </a:pPr>
              <a:t>15</a:t>
            </a:fld>
            <a:endParaRPr kumimoji="0" lang="uk-UA" sz="1100" b="0" i="1" u="none" strike="noStrike" kern="0" cap="none" spc="0" normalizeH="0" baseline="0" noProof="0">
              <a:ln>
                <a:noFill/>
              </a:ln>
              <a:solidFill>
                <a:srgbClr val="1F497D"/>
              </a:solidFill>
              <a:effectLst/>
              <a:uLnTx/>
              <a:uFillTx/>
              <a:latin typeface="Helvetica"/>
              <a:sym typeface="Calibri"/>
            </a:endParaRPr>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FAO Future Collaborations</a:t>
            </a:r>
            <a:endParaRPr lang="en-US" dirty="0"/>
          </a:p>
        </p:txBody>
      </p:sp>
    </p:spTree>
    <p:extLst>
      <p:ext uri="{BB962C8B-B14F-4D97-AF65-F5344CB8AC3E}">
        <p14:creationId xmlns:p14="http://schemas.microsoft.com/office/powerpoint/2010/main" val="35984614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cosin1.JPG"/>
          <p:cNvPicPr>
            <a:picLocks noChangeAspect="1"/>
          </p:cNvPicPr>
          <p:nvPr/>
        </p:nvPicPr>
        <p:blipFill>
          <a:blip r:embed="rId3" cstate="print"/>
          <a:stretch>
            <a:fillRect/>
          </a:stretch>
        </p:blipFill>
        <p:spPr>
          <a:xfrm>
            <a:off x="0" y="3048000"/>
            <a:ext cx="4783328" cy="3587496"/>
          </a:xfrm>
          <a:prstGeom prst="rect">
            <a:avLst/>
          </a:prstGeom>
        </p:spPr>
      </p:pic>
      <p:pic>
        <p:nvPicPr>
          <p:cNvPr id="5" name="Picture 4" descr="DSCN1074.JPG"/>
          <p:cNvPicPr>
            <a:picLocks noChangeAspect="1"/>
          </p:cNvPicPr>
          <p:nvPr/>
        </p:nvPicPr>
        <p:blipFill>
          <a:blip r:embed="rId4" cstate="print"/>
          <a:stretch>
            <a:fillRect/>
          </a:stretch>
        </p:blipFill>
        <p:spPr>
          <a:xfrm>
            <a:off x="4447282" y="3048000"/>
            <a:ext cx="4681728" cy="3576253"/>
          </a:xfrm>
          <a:prstGeom prst="rect">
            <a:avLst/>
          </a:prstGeom>
        </p:spPr>
      </p:pic>
      <p:sp>
        <p:nvSpPr>
          <p:cNvPr id="2" name="TextBox 1"/>
          <p:cNvSpPr txBox="1"/>
          <p:nvPr/>
        </p:nvSpPr>
        <p:spPr>
          <a:xfrm>
            <a:off x="2133600" y="457200"/>
            <a:ext cx="38862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800" b="1" i="0" u="none" strike="noStrike" cap="none" spc="0" normalizeH="0" baseline="0" dirty="0" smtClean="0">
                <a:ln>
                  <a:noFill/>
                </a:ln>
                <a:solidFill>
                  <a:schemeClr val="bg1">
                    <a:lumMod val="95000"/>
                  </a:schemeClr>
                </a:solidFill>
                <a:effectLst/>
                <a:uFillTx/>
              </a:rPr>
              <a:t>Thank you</a:t>
            </a:r>
            <a:endParaRPr kumimoji="0" lang="en-US" sz="2800" b="1" i="0" u="none" strike="noStrike" cap="none" spc="0" normalizeH="0" baseline="0" dirty="0">
              <a:ln>
                <a:noFill/>
              </a:ln>
              <a:solidFill>
                <a:schemeClr val="bg1">
                  <a:lumMod val="95000"/>
                </a:schemeClr>
              </a:solidFill>
              <a:effectLst/>
              <a:uFillTx/>
            </a:endParaRPr>
          </a:p>
        </p:txBody>
      </p:sp>
      <p:sp>
        <p:nvSpPr>
          <p:cNvPr id="3" name="TextBox 2"/>
          <p:cNvSpPr txBox="1"/>
          <p:nvPr/>
        </p:nvSpPr>
        <p:spPr>
          <a:xfrm>
            <a:off x="990600" y="1676400"/>
            <a:ext cx="7010400"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GB" sz="2100" b="1" dirty="0" smtClean="0">
                <a:solidFill>
                  <a:schemeClr val="tx2"/>
                </a:solidFill>
                <a:latin typeface="Book Antiqua"/>
                <a:cs typeface="Book Antiqua"/>
                <a:sym typeface="Arial Bold"/>
              </a:rPr>
              <a:t>Douglas Muchoney:  douglas.Muchoney@fao.org</a:t>
            </a:r>
            <a:endParaRPr lang="en-US" sz="2100" b="1" dirty="0" smtClean="0">
              <a:solidFill>
                <a:schemeClr val="tx2"/>
              </a:solidFill>
              <a:latin typeface="Book Antiqua"/>
              <a:cs typeface="Book Antiqua"/>
              <a:sym typeface="Arial Bold"/>
            </a:endParaRPr>
          </a:p>
          <a:p>
            <a:pPr algn="l" rtl="0" latinLnBrk="1" hangingPunct="0"/>
            <a:r>
              <a:rPr lang="en-US" sz="2100" b="1" dirty="0" smtClean="0">
                <a:solidFill>
                  <a:schemeClr val="tx2"/>
                </a:solidFill>
                <a:latin typeface="Book Antiqua"/>
                <a:cs typeface="Book Antiqua"/>
                <a:sym typeface="Arial Bold"/>
              </a:rPr>
              <a:t>FAO Geospatial: www.fao.org/geospatial</a:t>
            </a:r>
            <a:endParaRPr kumimoji="0" lang="en-US" sz="1800" b="1" i="0" u="none" strike="noStrike" cap="none" spc="0" normalizeH="0" baseline="0" dirty="0">
              <a:ln>
                <a:noFill/>
              </a:ln>
              <a:solidFill>
                <a:schemeClr val="tx2"/>
              </a:solidFill>
              <a:effectLst/>
              <a:uFillTx/>
            </a:endParaRPr>
          </a:p>
        </p:txBody>
      </p:sp>
    </p:spTree>
    <p:extLst>
      <p:ext uri="{BB962C8B-B14F-4D97-AF65-F5344CB8AC3E}">
        <p14:creationId xmlns:p14="http://schemas.microsoft.com/office/powerpoint/2010/main" val="183196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txBox="1">
            <a:spLocks/>
          </p:cNvSpPr>
          <p:nvPr/>
        </p:nvSpPr>
        <p:spPr>
          <a:xfrm>
            <a:off x="217713" y="-154050"/>
            <a:ext cx="7084787" cy="17347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dist">
              <a:tabLst>
                <a:tab pos="893763" algn="l"/>
              </a:tabLst>
            </a:pPr>
            <a:r>
              <a:rPr lang="en-US" altLang="en-US" sz="3400" b="1" dirty="0" smtClean="0">
                <a:solidFill>
                  <a:schemeClr val="bg1"/>
                </a:solidFill>
                <a:latin typeface="Book Antiqua"/>
                <a:cs typeface="Book Antiqua"/>
              </a:rPr>
              <a:t>GEOSPATIAL UNIT (CBDS)</a:t>
            </a:r>
            <a:endParaRPr lang="en-US" sz="3400" b="1" dirty="0">
              <a:solidFill>
                <a:schemeClr val="bg1"/>
              </a:solidFill>
              <a:latin typeface="Book Antiqua"/>
              <a:cs typeface="Book Antiqua"/>
            </a:endParaRPr>
          </a:p>
        </p:txBody>
      </p:sp>
      <p:cxnSp>
        <p:nvCxnSpPr>
          <p:cNvPr id="7" name="Straight Connector 6"/>
          <p:cNvCxnSpPr/>
          <p:nvPr/>
        </p:nvCxnSpPr>
        <p:spPr>
          <a:xfrm>
            <a:off x="317500" y="1028930"/>
            <a:ext cx="6985000" cy="0"/>
          </a:xfrm>
          <a:prstGeom prst="line">
            <a:avLst/>
          </a:prstGeom>
          <a:ln>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204514" y="1002792"/>
            <a:ext cx="7097986" cy="3386489"/>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6774" algn="l">
              <a:lnSpc>
                <a:spcPct val="130000"/>
              </a:lnSpc>
            </a:pPr>
            <a:r>
              <a:rPr lang="en-US" altLang="en-US" sz="2200" dirty="0">
                <a:solidFill>
                  <a:schemeClr val="bg1"/>
                </a:solidFill>
                <a:latin typeface="Book Antiqua"/>
                <a:cs typeface="Book Antiqua"/>
                <a:sym typeface="Calibri Bold Italic" panose="020F07020304040A0204" pitchFamily="34" charset="0"/>
              </a:rPr>
              <a:t>FAO helps countries implement appropriate geospatial solutions, that can assist their efforts to create sustainable food systems. This work is organized and delivered </a:t>
            </a:r>
            <a:r>
              <a:rPr lang="en-US" altLang="en-US" sz="2200" dirty="0" smtClean="0">
                <a:solidFill>
                  <a:schemeClr val="bg1"/>
                </a:solidFill>
                <a:latin typeface="Book Antiqua"/>
                <a:cs typeface="Book Antiqua"/>
                <a:sym typeface="Calibri Bold Italic" panose="020F07020304040A0204" pitchFamily="34" charset="0"/>
              </a:rPr>
              <a:t>through </a:t>
            </a:r>
            <a:r>
              <a:rPr lang="en-US" altLang="en-US" sz="2200" dirty="0">
                <a:solidFill>
                  <a:schemeClr val="bg1"/>
                </a:solidFill>
                <a:latin typeface="Book Antiqua"/>
                <a:cs typeface="Book Antiqua"/>
                <a:sym typeface="Calibri Bold Italic" panose="020F07020304040A0204" pitchFamily="34" charset="0"/>
              </a:rPr>
              <a:t>projects and programs carried out both at HQ and regional, sub-regional, and national offices to ensure that best practices and standards are adopted and implemented</a:t>
            </a:r>
            <a:r>
              <a:rPr lang="en-US" altLang="en-US" sz="2200" dirty="0" smtClean="0">
                <a:solidFill>
                  <a:schemeClr val="bg1"/>
                </a:solidFill>
                <a:latin typeface="Book Antiqua"/>
                <a:cs typeface="Book Antiqua"/>
                <a:sym typeface="Calibri Bold Italic" panose="020F07020304040A0204" pitchFamily="34" charset="0"/>
              </a:rPr>
              <a:t>.</a:t>
            </a:r>
          </a:p>
        </p:txBody>
      </p:sp>
      <p:sp>
        <p:nvSpPr>
          <p:cNvPr id="6" name="Title 1"/>
          <p:cNvSpPr txBox="1">
            <a:spLocks/>
          </p:cNvSpPr>
          <p:nvPr/>
        </p:nvSpPr>
        <p:spPr>
          <a:xfrm>
            <a:off x="290284" y="4699040"/>
            <a:ext cx="7012216" cy="182414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89674" indent="-342900" algn="l">
              <a:lnSpc>
                <a:spcPct val="130000"/>
              </a:lnSpc>
              <a:buFont typeface="Arial"/>
              <a:buChar char="•"/>
            </a:pPr>
            <a:r>
              <a:rPr lang="en-US" altLang="en-US" sz="2200" dirty="0" smtClean="0">
                <a:solidFill>
                  <a:srgbClr val="FFFFFF"/>
                </a:solidFill>
                <a:latin typeface="Book Antiqua"/>
                <a:cs typeface="Book Antiqua"/>
                <a:sym typeface="Calibri Bold Italic" panose="020F07020304040A0204" pitchFamily="34" charset="0"/>
              </a:rPr>
              <a:t>Climate change </a:t>
            </a:r>
          </a:p>
          <a:p>
            <a:pPr marL="389674" indent="-342900" algn="l">
              <a:lnSpc>
                <a:spcPct val="130000"/>
              </a:lnSpc>
              <a:buFont typeface="Arial"/>
              <a:buChar char="•"/>
            </a:pPr>
            <a:r>
              <a:rPr lang="en-US" altLang="en-US" sz="2200" dirty="0">
                <a:solidFill>
                  <a:srgbClr val="FFFFFF"/>
                </a:solidFill>
                <a:latin typeface="Book Antiqua"/>
                <a:cs typeface="Book Antiqua"/>
                <a:sym typeface="Calibri Bold Italic" panose="020F07020304040A0204" pitchFamily="34" charset="0"/>
              </a:rPr>
              <a:t>L</a:t>
            </a:r>
            <a:r>
              <a:rPr lang="en-US" altLang="en-US" sz="2200" dirty="0" smtClean="0">
                <a:solidFill>
                  <a:srgbClr val="FFFFFF"/>
                </a:solidFill>
                <a:latin typeface="Book Antiqua"/>
                <a:cs typeface="Book Antiqua"/>
                <a:sym typeface="Calibri Bold Italic" panose="020F07020304040A0204" pitchFamily="34" charset="0"/>
              </a:rPr>
              <a:t>and resources</a:t>
            </a:r>
          </a:p>
          <a:p>
            <a:pPr marL="389674" indent="-342900" algn="l">
              <a:lnSpc>
                <a:spcPct val="130000"/>
              </a:lnSpc>
              <a:buFont typeface="Arial"/>
              <a:buChar char="•"/>
            </a:pPr>
            <a:r>
              <a:rPr lang="en-US" altLang="en-US" sz="2200" dirty="0" smtClean="0">
                <a:solidFill>
                  <a:srgbClr val="FFFFFF"/>
                </a:solidFill>
                <a:latin typeface="Book Antiqua"/>
                <a:cs typeface="Book Antiqua"/>
                <a:sym typeface="Calibri Bold Italic" panose="020F07020304040A0204" pitchFamily="34" charset="0"/>
              </a:rPr>
              <a:t>Agriculture monitoring </a:t>
            </a:r>
            <a:r>
              <a:rPr lang="en-US" altLang="en-US" sz="2200" smtClean="0">
                <a:solidFill>
                  <a:srgbClr val="FFFFFF"/>
                </a:solidFill>
                <a:latin typeface="Book Antiqua"/>
                <a:cs typeface="Book Antiqua"/>
                <a:sym typeface="Calibri Bold Italic" panose="020F07020304040A0204" pitchFamily="34" charset="0"/>
              </a:rPr>
              <a:t>and agro-ecology</a:t>
            </a:r>
            <a:endParaRPr lang="en-US" altLang="en-US" sz="2200" dirty="0" smtClean="0">
              <a:solidFill>
                <a:srgbClr val="FFFFFF"/>
              </a:solidFill>
              <a:latin typeface="Book Antiqua"/>
              <a:cs typeface="Book Antiqua"/>
              <a:sym typeface="Calibri Bold Italic" panose="020F07020304040A0204" pitchFamily="34" charset="0"/>
            </a:endParaRPr>
          </a:p>
          <a:p>
            <a:pPr marL="389674" indent="-342900" algn="l">
              <a:lnSpc>
                <a:spcPct val="130000"/>
              </a:lnSpc>
              <a:buFont typeface="Arial"/>
              <a:buChar char="•"/>
            </a:pPr>
            <a:r>
              <a:rPr lang="en-US" altLang="en-US" sz="2200" dirty="0" smtClean="0">
                <a:solidFill>
                  <a:srgbClr val="FFFFFF"/>
                </a:solidFill>
                <a:latin typeface="Book Antiqua"/>
                <a:cs typeface="Book Antiqua"/>
                <a:sym typeface="Calibri Bold Italic" panose="020F07020304040A0204" pitchFamily="34" charset="0"/>
              </a:rPr>
              <a:t>Ecosystem and biodiversity monitoring</a:t>
            </a:r>
          </a:p>
          <a:p>
            <a:pPr marL="389674" indent="-342900" algn="l">
              <a:lnSpc>
                <a:spcPct val="130000"/>
              </a:lnSpc>
              <a:buFont typeface="Arial"/>
              <a:buChar char="•"/>
            </a:pPr>
            <a:r>
              <a:rPr lang="en-US" altLang="en-US" sz="2200" dirty="0" smtClean="0">
                <a:solidFill>
                  <a:srgbClr val="FFFFFF"/>
                </a:solidFill>
                <a:latin typeface="Book Antiqua"/>
                <a:cs typeface="Book Antiqua"/>
                <a:sym typeface="Calibri Bold Italic" panose="020F07020304040A0204" pitchFamily="34" charset="0"/>
              </a:rPr>
              <a:t>Disaster risk management</a:t>
            </a:r>
          </a:p>
        </p:txBody>
      </p:sp>
      <p:sp>
        <p:nvSpPr>
          <p:cNvPr id="10" name="Title 1"/>
          <p:cNvSpPr txBox="1">
            <a:spLocks/>
          </p:cNvSpPr>
          <p:nvPr/>
        </p:nvSpPr>
        <p:spPr>
          <a:xfrm>
            <a:off x="216063" y="4098665"/>
            <a:ext cx="6331857" cy="720717"/>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6774" algn="l">
              <a:lnSpc>
                <a:spcPct val="130000"/>
              </a:lnSpc>
            </a:pPr>
            <a:r>
              <a:rPr lang="en-US" altLang="en-US" sz="2200" dirty="0">
                <a:solidFill>
                  <a:srgbClr val="FFFFFF"/>
                </a:solidFill>
                <a:latin typeface="Book Antiqua"/>
                <a:cs typeface="Book Antiqua"/>
                <a:sym typeface="Calibri Bold Italic" panose="020F07020304040A0204" pitchFamily="34" charset="0"/>
              </a:rPr>
              <a:t>The main areas </a:t>
            </a:r>
            <a:r>
              <a:rPr lang="en-US" altLang="en-US" sz="2200" dirty="0" smtClean="0">
                <a:solidFill>
                  <a:srgbClr val="FFFFFF"/>
                </a:solidFill>
                <a:latin typeface="Book Antiqua"/>
                <a:cs typeface="Book Antiqua"/>
                <a:sym typeface="Calibri Bold Italic" panose="020F07020304040A0204" pitchFamily="34" charset="0"/>
              </a:rPr>
              <a:t>of the work of CBDS </a:t>
            </a:r>
            <a:r>
              <a:rPr lang="en-US" altLang="en-US" sz="2200" dirty="0">
                <a:solidFill>
                  <a:srgbClr val="FFFFFF"/>
                </a:solidFill>
                <a:latin typeface="Book Antiqua"/>
                <a:cs typeface="Book Antiqua"/>
                <a:sym typeface="Calibri Bold Italic" panose="020F07020304040A0204" pitchFamily="34" charset="0"/>
              </a:rPr>
              <a:t>include:  </a:t>
            </a:r>
          </a:p>
        </p:txBody>
      </p:sp>
    </p:spTree>
    <p:extLst>
      <p:ext uri="{BB962C8B-B14F-4D97-AF65-F5344CB8AC3E}">
        <p14:creationId xmlns:p14="http://schemas.microsoft.com/office/powerpoint/2010/main" val="3792140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1500"/>
                            </p:stCondLst>
                            <p:childTnLst>
                              <p:par>
                                <p:cTn id="16" presetID="10" presetClass="entr" presetSubtype="0" fill="hold" grpId="0" nodeType="afterEffect">
                                  <p:stCondLst>
                                    <p:cond delay="2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4000"/>
                            </p:stCondLst>
                            <p:childTnLst>
                              <p:par>
                                <p:cTn id="20" presetID="10" presetClass="entr" presetSubtype="0" fill="hold" grpId="0" nodeType="afterEffect">
                                  <p:stCondLst>
                                    <p:cond delay="100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par>
                          <p:cTn id="23" fill="hold">
                            <p:stCondLst>
                              <p:cond delay="5500"/>
                            </p:stCondLst>
                            <p:childTnLst>
                              <p:par>
                                <p:cTn id="24" presetID="10" presetClass="entr" presetSubtype="0" fill="hold" grpId="0" nodeType="afterEffect">
                                  <p:stCondLst>
                                    <p:cond delay="100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par>
                          <p:cTn id="27" fill="hold">
                            <p:stCondLst>
                              <p:cond delay="7000"/>
                            </p:stCondLst>
                            <p:childTnLst>
                              <p:par>
                                <p:cTn id="28" presetID="10" presetClass="entr" presetSubtype="0" fill="hold" grpId="0" nodeType="afterEffect">
                                  <p:stCondLst>
                                    <p:cond delay="100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par>
                          <p:cTn id="31" fill="hold">
                            <p:stCondLst>
                              <p:cond delay="8500"/>
                            </p:stCondLst>
                            <p:childTnLst>
                              <p:par>
                                <p:cTn id="32" presetID="10" presetClass="entr" presetSubtype="0" fill="hold" grpId="0" nodeType="afterEffect">
                                  <p:stCondLst>
                                    <p:cond delay="100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par>
                          <p:cTn id="35" fill="hold">
                            <p:stCondLst>
                              <p:cond delay="10000"/>
                            </p:stCondLst>
                            <p:childTnLst>
                              <p:par>
                                <p:cTn id="36" presetID="10" presetClass="entr" presetSubtype="0" fill="hold" grpId="0" nodeType="afterEffect">
                                  <p:stCondLst>
                                    <p:cond delay="100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par>
                          <p:cTn id="39" fill="hold">
                            <p:stCondLst>
                              <p:cond delay="11500"/>
                            </p:stCondLst>
                            <p:childTnLst>
                              <p:par>
                                <p:cTn id="40" presetID="10"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12000"/>
                            </p:stCondLst>
                            <p:childTnLst>
                              <p:par>
                                <p:cTn id="44" presetID="10" presetClass="entr" presetSubtype="0" fill="hold" nodeType="afterEffect">
                                  <p:stCondLst>
                                    <p:cond delay="30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email"/>
          <a:srcRect/>
          <a:stretch>
            <a:fillRect/>
          </a:stretch>
        </p:blipFill>
        <p:spPr bwMode="auto">
          <a:xfrm>
            <a:off x="5191836" y="2639216"/>
            <a:ext cx="2921754" cy="2251017"/>
          </a:xfrm>
          <a:prstGeom prst="rect">
            <a:avLst/>
          </a:prstGeom>
          <a:noFill/>
          <a:ln w="9525" algn="ctr">
            <a:noFill/>
            <a:miter lim="800000"/>
            <a:headEnd/>
            <a:tailEnd/>
          </a:ln>
        </p:spPr>
      </p:pic>
      <p:pic>
        <p:nvPicPr>
          <p:cNvPr id="29701" name="Picture 5" descr="4326&amp;format=image%2Fpng"/>
          <p:cNvPicPr>
            <a:picLocks noChangeAspect="1" noChangeArrowheads="1"/>
          </p:cNvPicPr>
          <p:nvPr/>
        </p:nvPicPr>
        <p:blipFill>
          <a:blip r:embed="rId4" cstate="email"/>
          <a:srcRect/>
          <a:stretch>
            <a:fillRect/>
          </a:stretch>
        </p:blipFill>
        <p:spPr bwMode="auto">
          <a:xfrm>
            <a:off x="799855" y="4296751"/>
            <a:ext cx="4021138" cy="1731963"/>
          </a:xfrm>
          <a:prstGeom prst="rect">
            <a:avLst/>
          </a:prstGeom>
          <a:noFill/>
          <a:ln w="9525">
            <a:noFill/>
            <a:miter lim="800000"/>
            <a:headEnd/>
            <a:tailEnd/>
          </a:ln>
        </p:spPr>
      </p:pic>
      <p:pic>
        <p:nvPicPr>
          <p:cNvPr id="29700" name="Picture 4"/>
          <p:cNvPicPr>
            <a:picLocks noChangeAspect="1" noChangeArrowheads="1"/>
          </p:cNvPicPr>
          <p:nvPr/>
        </p:nvPicPr>
        <p:blipFill>
          <a:blip r:embed="rId5" cstate="email"/>
          <a:srcRect/>
          <a:stretch>
            <a:fillRect/>
          </a:stretch>
        </p:blipFill>
        <p:spPr bwMode="auto">
          <a:xfrm>
            <a:off x="4910666" y="2100187"/>
            <a:ext cx="3367617" cy="481088"/>
          </a:xfrm>
          <a:prstGeom prst="rect">
            <a:avLst/>
          </a:prstGeom>
          <a:noFill/>
          <a:ln w="9525">
            <a:noFill/>
            <a:miter lim="800000"/>
            <a:headEnd/>
            <a:tailEnd/>
          </a:ln>
        </p:spPr>
      </p:pic>
      <p:sp>
        <p:nvSpPr>
          <p:cNvPr id="8" name="Text Box 14"/>
          <p:cNvSpPr txBox="1">
            <a:spLocks noChangeArrowheads="1"/>
          </p:cNvSpPr>
          <p:nvPr/>
        </p:nvSpPr>
        <p:spPr bwMode="auto">
          <a:xfrm>
            <a:off x="4897644" y="4890233"/>
            <a:ext cx="3277055" cy="369332"/>
          </a:xfrm>
          <a:prstGeom prst="rect">
            <a:avLst/>
          </a:prstGeom>
          <a:noFill/>
          <a:ln w="9525">
            <a:noFill/>
            <a:miter lim="800000"/>
            <a:headEnd/>
            <a:tailEnd/>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http://gaez.fao.org/Main.html</a:t>
            </a:r>
          </a:p>
        </p:txBody>
      </p:sp>
      <p:sp>
        <p:nvSpPr>
          <p:cNvPr id="9" name="Title 8"/>
          <p:cNvSpPr>
            <a:spLocks noGrp="1"/>
          </p:cNvSpPr>
          <p:nvPr>
            <p:ph type="title"/>
          </p:nvPr>
        </p:nvSpPr>
        <p:spPr/>
        <p:txBody>
          <a:bodyPr/>
          <a:lstStyle/>
          <a:p>
            <a:r>
              <a:rPr lang="en-GB" sz="3200" dirty="0" smtClean="0">
                <a:solidFill>
                  <a:srgbClr val="4F81BD"/>
                </a:solidFill>
              </a:rPr>
              <a:t>GAEZ - Global Agro-Ecological Zones </a:t>
            </a:r>
            <a:endParaRPr lang="en-US" sz="3200" dirty="0">
              <a:solidFill>
                <a:srgbClr val="4F81BD"/>
              </a:solidFill>
            </a:endParaRPr>
          </a:p>
        </p:txBody>
      </p:sp>
      <p:sp>
        <p:nvSpPr>
          <p:cNvPr id="2" name="Content Placeholder 1"/>
          <p:cNvSpPr>
            <a:spLocks noGrp="1"/>
          </p:cNvSpPr>
          <p:nvPr>
            <p:ph idx="1"/>
          </p:nvPr>
        </p:nvSpPr>
        <p:spPr>
          <a:xfrm>
            <a:off x="811034" y="1943100"/>
            <a:ext cx="4099633" cy="4183063"/>
          </a:xfrm>
        </p:spPr>
        <p:txBody>
          <a:bodyPr/>
          <a:lstStyle/>
          <a:p>
            <a:pPr marL="180975" indent="-180975">
              <a:spcBef>
                <a:spcPts val="0"/>
              </a:spcBef>
              <a:spcAft>
                <a:spcPts val="1200"/>
              </a:spcAft>
              <a:buFont typeface="Wingdings" pitchFamily="2" charset="2"/>
              <a:buChar char="§"/>
            </a:pPr>
            <a:r>
              <a:rPr lang="en-GB" sz="2000" b="0" dirty="0" smtClean="0">
                <a:solidFill>
                  <a:schemeClr val="tx1"/>
                </a:solidFill>
              </a:rPr>
              <a:t>By FAO and the </a:t>
            </a:r>
            <a:r>
              <a:rPr lang="en-US" sz="2000" b="0" dirty="0" smtClean="0">
                <a:solidFill>
                  <a:schemeClr val="tx1"/>
                </a:solidFill>
              </a:rPr>
              <a:t>International Institute for Applied Systems Analysis (IIASA).</a:t>
            </a:r>
          </a:p>
          <a:p>
            <a:pPr marL="180975" indent="-180975">
              <a:spcBef>
                <a:spcPts val="0"/>
              </a:spcBef>
              <a:spcAft>
                <a:spcPts val="1200"/>
              </a:spcAft>
              <a:buFont typeface="Wingdings" pitchFamily="2" charset="2"/>
              <a:buChar char="§"/>
            </a:pPr>
            <a:r>
              <a:rPr lang="en-US" sz="2000" b="0" dirty="0" smtClean="0">
                <a:solidFill>
                  <a:schemeClr val="tx1"/>
                </a:solidFill>
              </a:rPr>
              <a:t>GAEZ database is publicly available through a WEB portal.</a:t>
            </a:r>
            <a:endParaRPr lang="en-GB" sz="2000" b="0" dirty="0" smtClean="0">
              <a:solidFill>
                <a:schemeClr val="tx1"/>
              </a:solidFill>
            </a:endParaRPr>
          </a:p>
          <a:p>
            <a:endParaRPr lang="en-US" sz="2000" dirty="0"/>
          </a:p>
        </p:txBody>
      </p:sp>
    </p:spTree>
    <p:extLst>
      <p:ext uri="{BB962C8B-B14F-4D97-AF65-F5344CB8AC3E}">
        <p14:creationId xmlns:p14="http://schemas.microsoft.com/office/powerpoint/2010/main" val="356477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p:cNvPicPr>
            <a:picLocks noChangeAspect="1"/>
          </p:cNvPicPr>
          <p:nvPr/>
        </p:nvPicPr>
        <p:blipFill>
          <a:blip r:embed="rId3" cstate="email"/>
          <a:srcRect/>
          <a:stretch>
            <a:fillRect/>
          </a:stretch>
        </p:blipFill>
        <p:spPr bwMode="auto">
          <a:xfrm>
            <a:off x="5880100" y="1593850"/>
            <a:ext cx="2682875" cy="2255838"/>
          </a:xfrm>
          <a:prstGeom prst="rect">
            <a:avLst/>
          </a:prstGeom>
          <a:noFill/>
          <a:ln w="25400">
            <a:noFill/>
            <a:miter lim="800000"/>
            <a:headEnd/>
            <a:tailEnd/>
          </a:ln>
        </p:spPr>
      </p:pic>
      <p:sp>
        <p:nvSpPr>
          <p:cNvPr id="32772" name="Title 4"/>
          <p:cNvSpPr>
            <a:spLocks noGrp="1"/>
          </p:cNvSpPr>
          <p:nvPr>
            <p:ph type="title"/>
          </p:nvPr>
        </p:nvSpPr>
        <p:spPr>
          <a:noFill/>
          <a:ln>
            <a:noFill/>
          </a:ln>
        </p:spPr>
        <p:txBody>
          <a:bodyPr/>
          <a:lstStyle/>
          <a:p>
            <a:r>
              <a:rPr lang="en-GB" altLang="en-US" dirty="0" smtClean="0">
                <a:solidFill>
                  <a:schemeClr val="tx2">
                    <a:lumMod val="60000"/>
                    <a:lumOff val="40000"/>
                  </a:schemeClr>
                </a:solidFill>
                <a:latin typeface="+mn-lt"/>
                <a:cs typeface="Aharoni" panose="02010803020104030203" pitchFamily="2" charset="-79"/>
              </a:rPr>
              <a:t>GAEZ Data Portal</a:t>
            </a:r>
            <a:endParaRPr lang="en-US" altLang="en-US" b="0" u="sng" dirty="0" smtClean="0">
              <a:solidFill>
                <a:schemeClr val="tx2">
                  <a:lumMod val="60000"/>
                  <a:lumOff val="40000"/>
                </a:schemeClr>
              </a:solidFill>
              <a:latin typeface="+mn-lt"/>
              <a:cs typeface="Aharoni" panose="02010803020104030203" pitchFamily="2" charset="-79"/>
            </a:endParaRPr>
          </a:p>
        </p:txBody>
      </p:sp>
      <p:sp>
        <p:nvSpPr>
          <p:cNvPr id="32770" name="Content Placeholder 2"/>
          <p:cNvSpPr>
            <a:spLocks noGrp="1"/>
          </p:cNvSpPr>
          <p:nvPr>
            <p:ph idx="1"/>
          </p:nvPr>
        </p:nvSpPr>
        <p:spPr>
          <a:xfrm>
            <a:off x="547814" y="1863396"/>
            <a:ext cx="5225699" cy="4183063"/>
          </a:xfrm>
        </p:spPr>
        <p:txBody>
          <a:bodyPr/>
          <a:lstStyle/>
          <a:p>
            <a:pPr marL="266700" indent="-266700" eaLnBrk="1" hangingPunct="1">
              <a:spcBef>
                <a:spcPts val="1200"/>
              </a:spcBef>
            </a:pPr>
            <a:r>
              <a:rPr lang="en-US" altLang="en-US" sz="1800" dirty="0" smtClean="0">
                <a:latin typeface="+mj-lt"/>
                <a:cs typeface="Aharoni" panose="02010803020104030203" pitchFamily="2" charset="-79"/>
              </a:rPr>
              <a:t>Brief summary of content:</a:t>
            </a:r>
          </a:p>
          <a:p>
            <a:pPr lvl="1">
              <a:buSzPts val="1600"/>
            </a:pPr>
            <a:r>
              <a:rPr lang="en-US" sz="1600" i="1" dirty="0" smtClean="0"/>
              <a:t>5 thematic areas (Land and water resources; Agro-climatic resources; Suitability and potential yields; Actual yields and production; Yield and production gaps)</a:t>
            </a:r>
          </a:p>
          <a:p>
            <a:pPr lvl="1">
              <a:buSzPts val="1600"/>
            </a:pPr>
            <a:r>
              <a:rPr lang="en-US" sz="1600" i="1" dirty="0" smtClean="0"/>
              <a:t>&gt; 300,000 global datasets at mainly 5 arc-minutes, also core layers at 30 arc-seconds</a:t>
            </a:r>
          </a:p>
          <a:p>
            <a:pPr lvl="1">
              <a:buSzPts val="1600"/>
            </a:pPr>
            <a:r>
              <a:rPr lang="en-US" sz="1600" dirty="0" smtClean="0"/>
              <a:t>11 crop groups, 49 crops, 92 crop types and 280 Crop/LUTs </a:t>
            </a:r>
          </a:p>
          <a:p>
            <a:pPr lvl="1">
              <a:buSzPts val="1600"/>
            </a:pPr>
            <a:r>
              <a:rPr lang="en-US" sz="1600" dirty="0" smtClean="0"/>
              <a:t>yield and production gap analysis for 17 crops/commodities</a:t>
            </a:r>
          </a:p>
          <a:p>
            <a:pPr lvl="1">
              <a:buSzPts val="1600"/>
            </a:pPr>
            <a:r>
              <a:rPr lang="en-US" sz="1600" i="1" dirty="0" smtClean="0"/>
              <a:t>5 water supply types</a:t>
            </a:r>
            <a:endParaRPr lang="en-GB" sz="1600" i="1" dirty="0" smtClean="0"/>
          </a:p>
          <a:p>
            <a:pPr lvl="1">
              <a:buSzPts val="1100"/>
            </a:pPr>
            <a:r>
              <a:rPr lang="en-US" sz="1600" i="1" dirty="0" smtClean="0"/>
              <a:t>4 Input levels (High, Intermediate, Low, Mixed) </a:t>
            </a:r>
          </a:p>
          <a:p>
            <a:pPr lvl="1">
              <a:buSzPts val="1400"/>
            </a:pPr>
            <a:r>
              <a:rPr lang="en-US" sz="1600" i="1" dirty="0" smtClean="0"/>
              <a:t>Historical 1961-2000, 30 year average (1961-1990) and Future, 2020s, 2050s, 2080s)</a:t>
            </a:r>
          </a:p>
          <a:p>
            <a:pPr marL="266700" indent="-266700" eaLnBrk="1" hangingPunct="1">
              <a:spcBef>
                <a:spcPts val="1200"/>
              </a:spcBef>
            </a:pPr>
            <a:endParaRPr lang="en-US" altLang="en-US" sz="1800" dirty="0" smtClean="0">
              <a:latin typeface="+mj-lt"/>
              <a:cs typeface="Aharoni" panose="02010803020104030203" pitchFamily="2" charset="-79"/>
            </a:endParaRPr>
          </a:p>
        </p:txBody>
      </p:sp>
      <p:sp>
        <p:nvSpPr>
          <p:cNvPr id="4" name="Rectangle 2"/>
          <p:cNvSpPr txBox="1">
            <a:spLocks noChangeArrowheads="1"/>
          </p:cNvSpPr>
          <p:nvPr/>
        </p:nvSpPr>
        <p:spPr bwMode="auto">
          <a:xfrm>
            <a:off x="395288" y="646113"/>
            <a:ext cx="8291512" cy="792162"/>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CC3300"/>
              </a:solidFill>
              <a:effectLst/>
              <a:uLnTx/>
              <a:uFillTx/>
              <a:latin typeface="Calibri"/>
              <a:ea typeface="ＭＳ Ｐゴシック" charset="-128"/>
              <a:cs typeface="+mn-cs"/>
            </a:endParaRPr>
          </a:p>
        </p:txBody>
      </p:sp>
      <p:pic>
        <p:nvPicPr>
          <p:cNvPr id="9" name="Picture 11"/>
          <p:cNvPicPr>
            <a:picLocks noChangeAspect="1"/>
          </p:cNvPicPr>
          <p:nvPr/>
        </p:nvPicPr>
        <p:blipFill>
          <a:blip r:embed="rId4" cstate="email"/>
          <a:srcRect/>
          <a:stretch>
            <a:fillRect/>
          </a:stretch>
        </p:blipFill>
        <p:spPr bwMode="auto">
          <a:xfrm>
            <a:off x="5857347" y="3533247"/>
            <a:ext cx="2733675" cy="1265237"/>
          </a:xfrm>
          <a:prstGeom prst="rect">
            <a:avLst/>
          </a:prstGeom>
          <a:noFill/>
          <a:ln w="25400">
            <a:noFill/>
            <a:miter lim="800000"/>
            <a:headEnd/>
            <a:tailEnd/>
          </a:ln>
        </p:spPr>
      </p:pic>
      <p:sp>
        <p:nvSpPr>
          <p:cNvPr id="12" name="TextBox 11"/>
          <p:cNvSpPr txBox="1"/>
          <p:nvPr/>
        </p:nvSpPr>
        <p:spPr>
          <a:xfrm>
            <a:off x="5993693" y="1191683"/>
            <a:ext cx="268381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sng"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Aharoni" panose="02010803020104030203" pitchFamily="2" charset="-79"/>
              </a:rPr>
              <a:t>www.fao.org/nr/gaez</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pic>
        <p:nvPicPr>
          <p:cNvPr id="15" name="Picture 5"/>
          <p:cNvPicPr>
            <a:picLocks noChangeAspect="1" noChangeArrowheads="1"/>
          </p:cNvPicPr>
          <p:nvPr/>
        </p:nvPicPr>
        <p:blipFill>
          <a:blip r:embed="rId5" cstate="email"/>
          <a:srcRect/>
          <a:stretch>
            <a:fillRect/>
          </a:stretch>
        </p:blipFill>
        <p:spPr bwMode="auto">
          <a:xfrm>
            <a:off x="5962650" y="4733925"/>
            <a:ext cx="2586533" cy="1461284"/>
          </a:xfrm>
          <a:prstGeom prst="rect">
            <a:avLst/>
          </a:prstGeom>
          <a:noFill/>
          <a:ln w="9525">
            <a:noFill/>
            <a:miter lim="800000"/>
            <a:headEnd/>
            <a:tailEnd/>
          </a:ln>
        </p:spPr>
      </p:pic>
    </p:spTree>
    <p:extLst>
      <p:ext uri="{BB962C8B-B14F-4D97-AF65-F5344CB8AC3E}">
        <p14:creationId xmlns:p14="http://schemas.microsoft.com/office/powerpoint/2010/main" val="188097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47046" y="2008637"/>
            <a:ext cx="4486275" cy="4183063"/>
          </a:xfrm>
        </p:spPr>
        <p:txBody>
          <a:bodyPr/>
          <a:lstStyle/>
          <a:p>
            <a:pPr marL="180975" indent="-180975">
              <a:buFont typeface="Wingdings" pitchFamily="2" charset="2"/>
              <a:buChar char="§"/>
            </a:pPr>
            <a:r>
              <a:rPr lang="en-US" sz="1600" b="0" dirty="0" smtClean="0">
                <a:solidFill>
                  <a:schemeClr val="tx1"/>
                </a:solidFill>
              </a:rPr>
              <a:t>Integrated processing environment where </a:t>
            </a:r>
            <a:r>
              <a:rPr lang="en-US" sz="1600" b="1" dirty="0" smtClean="0">
                <a:solidFill>
                  <a:schemeClr val="tx1"/>
                </a:solidFill>
              </a:rPr>
              <a:t>physical and socio-economic </a:t>
            </a:r>
            <a:r>
              <a:rPr lang="en-US" sz="1600" b="0" dirty="0" smtClean="0">
                <a:solidFill>
                  <a:schemeClr val="tx1"/>
                </a:solidFill>
              </a:rPr>
              <a:t>data are analyzed;</a:t>
            </a:r>
          </a:p>
          <a:p>
            <a:pPr marL="180975" indent="-180975">
              <a:buFont typeface="Wingdings" pitchFamily="2" charset="2"/>
              <a:buChar char="§"/>
            </a:pPr>
            <a:r>
              <a:rPr lang="en-US" sz="1600" b="0" dirty="0" smtClean="0">
                <a:solidFill>
                  <a:schemeClr val="tx1"/>
                </a:solidFill>
              </a:rPr>
              <a:t>Help identify sustainable land management practices;</a:t>
            </a:r>
          </a:p>
          <a:p>
            <a:pPr marL="180975" indent="-180975">
              <a:buFont typeface="Wingdings" pitchFamily="2" charset="2"/>
              <a:buChar char="§"/>
            </a:pPr>
            <a:r>
              <a:rPr lang="en-US" sz="1600" b="0" dirty="0" smtClean="0">
                <a:solidFill>
                  <a:schemeClr val="tx1"/>
                </a:solidFill>
              </a:rPr>
              <a:t>Allows implementation of an integrated and interactive approach to land use planning;</a:t>
            </a:r>
          </a:p>
          <a:p>
            <a:pPr marL="180975" indent="-180975">
              <a:buFont typeface="Wingdings" pitchFamily="2" charset="2"/>
              <a:buChar char="§"/>
            </a:pPr>
            <a:r>
              <a:rPr lang="en-US" sz="1600" b="0" dirty="0" smtClean="0">
                <a:solidFill>
                  <a:schemeClr val="tx1"/>
                </a:solidFill>
              </a:rPr>
              <a:t>Support for technicians and policy makers;</a:t>
            </a:r>
          </a:p>
          <a:p>
            <a:pPr marL="180975" indent="-180975">
              <a:buFont typeface="Wingdings" pitchFamily="2" charset="2"/>
              <a:buChar char="§"/>
            </a:pPr>
            <a:r>
              <a:rPr lang="en-US" sz="1600" b="0" dirty="0" smtClean="0">
                <a:solidFill>
                  <a:schemeClr val="tx1"/>
                </a:solidFill>
              </a:rPr>
              <a:t>Enables assessment and modeling of land suitability and responses to potential agricultural production;</a:t>
            </a:r>
          </a:p>
          <a:p>
            <a:pPr marL="180975" indent="-180975">
              <a:buFont typeface="Wingdings" pitchFamily="2" charset="2"/>
              <a:buChar char="§"/>
            </a:pPr>
            <a:r>
              <a:rPr lang="en-US" sz="1600" b="0" dirty="0" smtClean="0">
                <a:solidFill>
                  <a:schemeClr val="tx1"/>
                </a:solidFill>
              </a:rPr>
              <a:t>Developed and applied in Libya; Currently under development in Laos, Afghanistan and Macedonia</a:t>
            </a:r>
          </a:p>
          <a:p>
            <a:endParaRPr lang="en-US" sz="1600" dirty="0"/>
          </a:p>
        </p:txBody>
      </p:sp>
      <p:pic>
        <p:nvPicPr>
          <p:cNvPr id="3" name="Picture 2" descr="climate.png"/>
          <p:cNvPicPr>
            <a:picLocks noChangeAspect="1"/>
          </p:cNvPicPr>
          <p:nvPr/>
        </p:nvPicPr>
        <p:blipFill>
          <a:blip r:embed="rId3" cstate="email"/>
          <a:srcRect/>
          <a:stretch>
            <a:fillRect/>
          </a:stretch>
        </p:blipFill>
        <p:spPr bwMode="auto">
          <a:xfrm>
            <a:off x="4746363" y="2090155"/>
            <a:ext cx="2771775" cy="1957387"/>
          </a:xfrm>
          <a:prstGeom prst="rect">
            <a:avLst/>
          </a:prstGeom>
          <a:noFill/>
          <a:ln w="9525">
            <a:noFill/>
            <a:miter lim="800000"/>
            <a:headEnd/>
            <a:tailEnd/>
          </a:ln>
          <a:effectLst>
            <a:outerShdw algn="tl" rotWithShape="0">
              <a:srgbClr val="000000">
                <a:alpha val="70000"/>
              </a:srgbClr>
            </a:outerShdw>
          </a:effectLst>
        </p:spPr>
      </p:pic>
      <p:pic>
        <p:nvPicPr>
          <p:cNvPr id="4" name="Picture 3" descr="crop.png"/>
          <p:cNvPicPr>
            <a:picLocks noChangeAspect="1"/>
          </p:cNvPicPr>
          <p:nvPr/>
        </p:nvPicPr>
        <p:blipFill>
          <a:blip r:embed="rId4" cstate="email"/>
          <a:srcRect/>
          <a:stretch>
            <a:fillRect/>
          </a:stretch>
        </p:blipFill>
        <p:spPr bwMode="auto">
          <a:xfrm>
            <a:off x="5033701" y="2379080"/>
            <a:ext cx="2763837" cy="1955800"/>
          </a:xfrm>
          <a:prstGeom prst="rect">
            <a:avLst/>
          </a:prstGeom>
          <a:noFill/>
          <a:ln w="9525">
            <a:noFill/>
            <a:miter lim="800000"/>
            <a:headEnd/>
            <a:tailEnd/>
          </a:ln>
          <a:effectLst>
            <a:outerShdw algn="tl" rotWithShape="0">
              <a:srgbClr val="000000">
                <a:alpha val="70000"/>
              </a:srgbClr>
            </a:outerShdw>
          </a:effectLst>
        </p:spPr>
      </p:pic>
      <p:pic>
        <p:nvPicPr>
          <p:cNvPr id="5" name="Picture 4" descr="soil.png"/>
          <p:cNvPicPr>
            <a:picLocks noChangeAspect="1"/>
          </p:cNvPicPr>
          <p:nvPr/>
        </p:nvPicPr>
        <p:blipFill>
          <a:blip r:embed="rId5" cstate="email"/>
          <a:srcRect/>
          <a:stretch>
            <a:fillRect/>
          </a:stretch>
        </p:blipFill>
        <p:spPr bwMode="auto">
          <a:xfrm>
            <a:off x="5322626" y="2666417"/>
            <a:ext cx="2771775" cy="1957388"/>
          </a:xfrm>
          <a:prstGeom prst="rect">
            <a:avLst/>
          </a:prstGeom>
          <a:noFill/>
          <a:ln w="9525">
            <a:noFill/>
            <a:miter lim="800000"/>
            <a:headEnd/>
            <a:tailEnd/>
          </a:ln>
          <a:effectLst>
            <a:outerShdw algn="tl" rotWithShape="0">
              <a:srgbClr val="000000">
                <a:alpha val="70000"/>
              </a:srgbClr>
            </a:outerShdw>
          </a:effectLst>
        </p:spPr>
      </p:pic>
      <p:pic>
        <p:nvPicPr>
          <p:cNvPr id="6" name="Picture 5" descr="vegetation.png"/>
          <p:cNvPicPr>
            <a:picLocks noChangeAspect="1"/>
          </p:cNvPicPr>
          <p:nvPr/>
        </p:nvPicPr>
        <p:blipFill>
          <a:blip r:embed="rId6" cstate="email"/>
          <a:srcRect/>
          <a:stretch>
            <a:fillRect/>
          </a:stretch>
        </p:blipFill>
        <p:spPr bwMode="auto">
          <a:xfrm>
            <a:off x="5681401" y="2955342"/>
            <a:ext cx="2768600" cy="1955800"/>
          </a:xfrm>
          <a:prstGeom prst="rect">
            <a:avLst/>
          </a:prstGeom>
          <a:noFill/>
          <a:ln w="9525">
            <a:noFill/>
            <a:miter lim="800000"/>
            <a:headEnd/>
            <a:tailEnd/>
          </a:ln>
          <a:effectLst>
            <a:outerShdw algn="tl" rotWithShape="0">
              <a:srgbClr val="000000">
                <a:alpha val="70000"/>
              </a:srgbClr>
            </a:outerShdw>
          </a:effectLst>
        </p:spPr>
      </p:pic>
      <p:pic>
        <p:nvPicPr>
          <p:cNvPr id="7" name="Picture 6" descr="water.png"/>
          <p:cNvPicPr>
            <a:picLocks noChangeAspect="1"/>
          </p:cNvPicPr>
          <p:nvPr/>
        </p:nvPicPr>
        <p:blipFill>
          <a:blip r:embed="rId7" cstate="email"/>
          <a:srcRect/>
          <a:stretch>
            <a:fillRect/>
          </a:stretch>
        </p:blipFill>
        <p:spPr bwMode="auto">
          <a:xfrm>
            <a:off x="6008426" y="3280780"/>
            <a:ext cx="2767012" cy="1957387"/>
          </a:xfrm>
          <a:prstGeom prst="rect">
            <a:avLst/>
          </a:prstGeom>
          <a:noFill/>
          <a:ln w="9525">
            <a:noFill/>
            <a:miter lim="800000"/>
            <a:headEnd/>
            <a:tailEnd/>
          </a:ln>
          <a:effectLst>
            <a:outerShdw algn="tl" rotWithShape="0">
              <a:srgbClr val="000000">
                <a:alpha val="70000"/>
              </a:srgbClr>
            </a:outerShdw>
          </a:effectLst>
        </p:spPr>
      </p:pic>
      <p:sp>
        <p:nvSpPr>
          <p:cNvPr id="2" name="Title 1"/>
          <p:cNvSpPr>
            <a:spLocks noGrp="1"/>
          </p:cNvSpPr>
          <p:nvPr>
            <p:ph type="title"/>
          </p:nvPr>
        </p:nvSpPr>
        <p:spPr/>
        <p:txBody>
          <a:bodyPr/>
          <a:lstStyle/>
          <a:p>
            <a:r>
              <a:rPr lang="en-US" sz="2800" dirty="0" smtClean="0">
                <a:solidFill>
                  <a:schemeClr val="tx2">
                    <a:lumMod val="60000"/>
                    <a:lumOff val="40000"/>
                  </a:schemeClr>
                </a:solidFill>
              </a:rPr>
              <a:t>Land Resources Information Management System (LRIMS)</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182372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200" y="102946"/>
            <a:ext cx="5387947" cy="736648"/>
          </a:xfrm>
        </p:spPr>
        <p:txBody>
          <a:bodyPr/>
          <a:lstStyle/>
          <a:p>
            <a:r>
              <a:rPr lang="en-US" sz="2000" dirty="0" smtClean="0">
                <a:solidFill>
                  <a:schemeClr val="tx2">
                    <a:lumMod val="60000"/>
                    <a:lumOff val="40000"/>
                  </a:schemeClr>
                </a:solidFill>
              </a:rPr>
              <a:t>Socio-Ecological Systems in Central Anatolia</a:t>
            </a:r>
            <a:endParaRPr lang="en-US" sz="2000" dirty="0">
              <a:solidFill>
                <a:schemeClr val="tx2">
                  <a:lumMod val="60000"/>
                  <a:lumOff val="40000"/>
                </a:schemeClr>
              </a:solidFill>
            </a:endParaRPr>
          </a:p>
        </p:txBody>
      </p:sp>
      <p:pic>
        <p:nvPicPr>
          <p:cNvPr id="11" name="Picture 13"/>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079" y="3976575"/>
            <a:ext cx="3051635" cy="2235540"/>
          </a:xfrm>
          <a:prstGeom prst="rect">
            <a:avLst/>
          </a:prstGeom>
          <a:noFill/>
        </p:spPr>
      </p:pic>
      <p:pic>
        <p:nvPicPr>
          <p:cNvPr id="12"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079" y="1164040"/>
            <a:ext cx="5185235" cy="2726118"/>
          </a:xfrm>
          <a:prstGeom prst="rect">
            <a:avLst/>
          </a:prstGeom>
          <a:noFill/>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44255" y="1040060"/>
            <a:ext cx="1854640" cy="2936514"/>
          </a:xfrm>
          <a:prstGeom prst="rect">
            <a:avLst/>
          </a:prstGeom>
        </p:spPr>
      </p:pic>
      <p:sp>
        <p:nvSpPr>
          <p:cNvPr id="14" name="Rettangolo 3"/>
          <p:cNvSpPr/>
          <p:nvPr/>
        </p:nvSpPr>
        <p:spPr>
          <a:xfrm>
            <a:off x="3623575" y="3976574"/>
            <a:ext cx="4576996" cy="2072299"/>
          </a:xfrm>
          <a:prstGeom prst="rect">
            <a:avLst/>
          </a:prstGeom>
        </p:spPr>
        <p:txBody>
          <a:bodyPr wrap="square">
            <a:spAutoFit/>
          </a:bodyPr>
          <a:lstStyle/>
          <a:p>
            <a:pPr marL="342900" marR="0" lvl="0" indent="-342900" algn="just" defTabSz="914400" rtl="0" eaLnBrk="0" fontAlgn="base" latinLnBrk="0" hangingPunct="0">
              <a:lnSpc>
                <a:spcPct val="115000"/>
              </a:lnSpc>
              <a:spcBef>
                <a:spcPct val="0"/>
              </a:spcBef>
              <a:spcAft>
                <a:spcPts val="1000"/>
              </a:spcAft>
              <a:buClrTx/>
              <a:buSzTx/>
              <a:buFont typeface="+mj-lt"/>
              <a:buAutoNum type="romanLcParenR"/>
              <a:tabLst/>
              <a:defRPr/>
            </a:pPr>
            <a:r>
              <a:rPr kumimoji="0" lang="en-GB"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map the ecosystems</a:t>
            </a:r>
          </a:p>
          <a:p>
            <a:pPr marL="342900" marR="0" lvl="0" indent="-342900" algn="just" defTabSz="914400" rtl="0" eaLnBrk="0" fontAlgn="base" latinLnBrk="0" hangingPunct="0">
              <a:lnSpc>
                <a:spcPct val="115000"/>
              </a:lnSpc>
              <a:spcBef>
                <a:spcPct val="0"/>
              </a:spcBef>
              <a:spcAft>
                <a:spcPts val="1000"/>
              </a:spcAft>
              <a:buClrTx/>
              <a:buSzTx/>
              <a:buFont typeface="+mj-lt"/>
              <a:buAutoNum type="romanLcParenR"/>
              <a:tabLst/>
              <a:defRPr/>
            </a:pPr>
            <a:r>
              <a:rPr kumimoji="0" lang="en-GB"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determine the ecosystem condition </a:t>
            </a:r>
            <a:endParaRPr kumimoji="0" lang="it-IT"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a:p>
            <a:pPr marL="342900" marR="0" lvl="0" indent="-342900" algn="just" defTabSz="914400" rtl="0" eaLnBrk="0" fontAlgn="base" latinLnBrk="0" hangingPunct="0">
              <a:lnSpc>
                <a:spcPct val="115000"/>
              </a:lnSpc>
              <a:spcBef>
                <a:spcPct val="0"/>
              </a:spcBef>
              <a:spcAft>
                <a:spcPts val="1000"/>
              </a:spcAft>
              <a:buClrTx/>
              <a:buSzTx/>
              <a:buFont typeface="+mj-lt"/>
              <a:buAutoNum type="romanLcParenR"/>
              <a:tabLst/>
              <a:defRPr/>
            </a:pPr>
            <a:r>
              <a:rPr kumimoji="0" lang="en-GB"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determine relevant ecosystem services for provisioning and regulating services </a:t>
            </a:r>
          </a:p>
          <a:p>
            <a:pPr marL="342900" marR="0" lvl="0" indent="-342900" algn="just" defTabSz="914400" rtl="0" eaLnBrk="0" fontAlgn="base" latinLnBrk="0" hangingPunct="0">
              <a:lnSpc>
                <a:spcPct val="115000"/>
              </a:lnSpc>
              <a:spcBef>
                <a:spcPct val="0"/>
              </a:spcBef>
              <a:spcAft>
                <a:spcPts val="1000"/>
              </a:spcAft>
              <a:buClrTx/>
              <a:buSzTx/>
              <a:buFont typeface="+mj-lt"/>
              <a:buAutoNum type="romanLcParenR"/>
              <a:tabLst/>
              <a:defRPr/>
            </a:pPr>
            <a:r>
              <a:rPr kumimoji="0" lang="en-GB"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select indicators or modelled outputs of the ecosystem services for which viable data are available </a:t>
            </a:r>
            <a:endParaRPr kumimoji="0" lang="it-IT"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a:p>
            <a:pPr marL="342900" marR="0" lvl="0" indent="-342900" algn="just" defTabSz="914400" rtl="0" eaLnBrk="0" fontAlgn="base" latinLnBrk="0" hangingPunct="0">
              <a:lnSpc>
                <a:spcPct val="115000"/>
              </a:lnSpc>
              <a:spcBef>
                <a:spcPct val="0"/>
              </a:spcBef>
              <a:spcAft>
                <a:spcPts val="1000"/>
              </a:spcAft>
              <a:buClrTx/>
              <a:buSzTx/>
              <a:buFont typeface="+mj-lt"/>
              <a:buAutoNum type="romanLcParenR"/>
              <a:tabLst/>
              <a:defRPr/>
            </a:pPr>
            <a:r>
              <a:rPr kumimoji="0" lang="en-GB"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map the ecosystem services and service potential</a:t>
            </a:r>
            <a:endParaRPr kumimoji="0" lang="it-IT" sz="1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p:spTree>
    <p:extLst>
      <p:ext uri="{BB962C8B-B14F-4D97-AF65-F5344CB8AC3E}">
        <p14:creationId xmlns:p14="http://schemas.microsoft.com/office/powerpoint/2010/main" val="384316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lc10cl_draft"/>
          <p:cNvPicPr>
            <a:picLocks noChangeAspect="1" noChangeArrowheads="1"/>
          </p:cNvPicPr>
          <p:nvPr/>
        </p:nvPicPr>
        <p:blipFill>
          <a:blip r:embed="rId2" cstate="email"/>
          <a:srcRect/>
          <a:stretch>
            <a:fillRect/>
          </a:stretch>
        </p:blipFill>
        <p:spPr bwMode="auto">
          <a:xfrm>
            <a:off x="583987" y="1762946"/>
            <a:ext cx="3991855" cy="2368809"/>
          </a:xfrm>
          <a:prstGeom prst="rect">
            <a:avLst/>
          </a:prstGeom>
          <a:noFill/>
          <a:ln w="9525">
            <a:noFill/>
            <a:miter lim="800000"/>
            <a:headEnd/>
            <a:tailEnd/>
          </a:ln>
        </p:spPr>
      </p:pic>
      <p:pic>
        <p:nvPicPr>
          <p:cNvPr id="10244" name="Picture 4"/>
          <p:cNvPicPr>
            <a:picLocks noChangeAspect="1" noChangeArrowheads="1"/>
          </p:cNvPicPr>
          <p:nvPr/>
        </p:nvPicPr>
        <p:blipFill>
          <a:blip r:embed="rId3" cstate="email"/>
          <a:srcRect/>
          <a:stretch>
            <a:fillRect/>
          </a:stretch>
        </p:blipFill>
        <p:spPr bwMode="auto">
          <a:xfrm>
            <a:off x="259896" y="3861894"/>
            <a:ext cx="3190875" cy="2635250"/>
          </a:xfrm>
          <a:prstGeom prst="rect">
            <a:avLst/>
          </a:prstGeom>
          <a:noFill/>
          <a:ln w="9525">
            <a:solidFill>
              <a:srgbClr val="C0C0C0"/>
            </a:solidFill>
            <a:miter lim="800000"/>
            <a:headEnd/>
            <a:tailEnd/>
          </a:ln>
        </p:spPr>
      </p:pic>
      <p:pic>
        <p:nvPicPr>
          <p:cNvPr id="10245" name="Picture 3"/>
          <p:cNvPicPr>
            <a:picLocks noChangeAspect="1" noChangeArrowheads="1"/>
          </p:cNvPicPr>
          <p:nvPr/>
        </p:nvPicPr>
        <p:blipFill>
          <a:blip r:embed="rId4" cstate="email"/>
          <a:srcRect/>
          <a:stretch>
            <a:fillRect/>
          </a:stretch>
        </p:blipFill>
        <p:spPr bwMode="auto">
          <a:xfrm>
            <a:off x="4736887" y="1311702"/>
            <a:ext cx="3895725" cy="3070225"/>
          </a:xfrm>
          <a:prstGeom prst="rect">
            <a:avLst/>
          </a:prstGeom>
          <a:noFill/>
          <a:ln w="9525" algn="ctr">
            <a:solidFill>
              <a:schemeClr val="folHlink"/>
            </a:solidFill>
            <a:miter lim="800000"/>
            <a:headEnd/>
            <a:tailEnd/>
          </a:ln>
        </p:spPr>
      </p:pic>
      <p:pic>
        <p:nvPicPr>
          <p:cNvPr id="10247" name="Picture 10" descr="http://www.fao.org/geonetwork/srv/en/resources.get?access=public&amp;id=37141&amp;fname=senegal.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05525" y="4300538"/>
            <a:ext cx="2571750" cy="2173287"/>
          </a:xfrm>
          <a:prstGeom prst="rect">
            <a:avLst/>
          </a:prstGeom>
          <a:noFill/>
          <a:ln w="9525">
            <a:noFill/>
            <a:miter lim="800000"/>
            <a:headEnd/>
            <a:tailEnd/>
          </a:ln>
        </p:spPr>
      </p:pic>
      <p:pic>
        <p:nvPicPr>
          <p:cNvPr id="10" name="Picture 2"/>
          <p:cNvPicPr>
            <a:picLocks noChangeAspect="1" noChangeArrowheads="1"/>
          </p:cNvPicPr>
          <p:nvPr/>
        </p:nvPicPr>
        <p:blipFill>
          <a:blip r:embed="rId6" cstate="email"/>
          <a:srcRect/>
          <a:stretch>
            <a:fillRect/>
          </a:stretch>
        </p:blipFill>
        <p:spPr bwMode="auto">
          <a:xfrm>
            <a:off x="3113724" y="4352925"/>
            <a:ext cx="1553526" cy="2138224"/>
          </a:xfrm>
          <a:prstGeom prst="rect">
            <a:avLst/>
          </a:prstGeom>
          <a:noFill/>
          <a:ln w="9525">
            <a:noFill/>
            <a:miter lim="800000"/>
            <a:headEnd/>
            <a:tailEnd/>
          </a:ln>
        </p:spPr>
      </p:pic>
      <p:pic>
        <p:nvPicPr>
          <p:cNvPr id="11" name="Picture 6" descr="C:\Documents and Settings\martuccia\Desktop\sudan-ethiopia\sudan\ppt_apr2012\atlas\atlas__map_national.png"/>
          <p:cNvPicPr>
            <a:picLocks noChangeAspect="1" noChangeArrowheads="1"/>
          </p:cNvPicPr>
          <p:nvPr/>
        </p:nvPicPr>
        <p:blipFill>
          <a:blip r:embed="rId7" cstate="email"/>
          <a:srcRect/>
          <a:stretch>
            <a:fillRect/>
          </a:stretch>
        </p:blipFill>
        <p:spPr bwMode="auto">
          <a:xfrm>
            <a:off x="3849060" y="3848099"/>
            <a:ext cx="2598476" cy="1828801"/>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a:t>National </a:t>
            </a:r>
            <a:r>
              <a:rPr lang="en-US" sz="3200" dirty="0" smtClean="0"/>
              <a:t>mapping</a:t>
            </a:r>
            <a:endParaRPr lang="en-US" sz="3200" dirty="0"/>
          </a:p>
        </p:txBody>
      </p:sp>
    </p:spTree>
    <p:extLst>
      <p:ext uri="{BB962C8B-B14F-4D97-AF65-F5344CB8AC3E}">
        <p14:creationId xmlns:p14="http://schemas.microsoft.com/office/powerpoint/2010/main" val="271166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95400"/>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rPr>
              <a:t>z</a:t>
            </a:r>
          </a:p>
        </p:txBody>
      </p:sp>
      <p:pic>
        <p:nvPicPr>
          <p:cNvPr id="15" name="Picture 14" descr="leaves_texture4980.jpg"/>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0"/>
            <a:ext cx="9173402" cy="1231719"/>
          </a:xfrm>
          <a:prstGeom prst="rect">
            <a:avLst/>
          </a:prstGeom>
        </p:spPr>
      </p:pic>
      <p:sp>
        <p:nvSpPr>
          <p:cNvPr id="14" name="TextBox 54"/>
          <p:cNvSpPr txBox="1">
            <a:spLocks noChangeArrowheads="1"/>
          </p:cNvSpPr>
          <p:nvPr/>
        </p:nvSpPr>
        <p:spPr bwMode="auto">
          <a:xfrm>
            <a:off x="228600" y="268069"/>
            <a:ext cx="8686800" cy="646331"/>
          </a:xfrm>
          <a:prstGeom prst="rect">
            <a:avLst/>
          </a:prstGeom>
          <a:noFill/>
          <a:ln w="9525">
            <a:noFill/>
            <a:miter lim="800000"/>
            <a:headEnd/>
            <a:tailEnd/>
          </a:ln>
          <a:effectLst/>
        </p:spPr>
        <p:txBody>
          <a:bodyPr wrap="square">
            <a:spAutoFit/>
          </a:bodyPr>
          <a:lstStyle>
            <a:lvl1pPr eaLnBrk="0" hangingPunct="0">
              <a:defRPr sz="1200">
                <a:solidFill>
                  <a:srgbClr val="171717"/>
                </a:solidFill>
                <a:latin typeface="Calibri" charset="0"/>
                <a:ea typeface="ＭＳ Ｐゴシック" charset="0"/>
                <a:cs typeface="ＭＳ Ｐゴシック" charset="0"/>
              </a:defRPr>
            </a:lvl1pPr>
            <a:lvl2pPr marL="742950" indent="-285750" eaLnBrk="0" hangingPunct="0">
              <a:defRPr sz="1200">
                <a:solidFill>
                  <a:srgbClr val="171717"/>
                </a:solidFill>
                <a:latin typeface="Calibri" charset="0"/>
                <a:ea typeface="ＭＳ Ｐゴシック" charset="0"/>
              </a:defRPr>
            </a:lvl2pPr>
            <a:lvl3pPr marL="1143000" indent="-228600" eaLnBrk="0" hangingPunct="0">
              <a:defRPr sz="1200">
                <a:solidFill>
                  <a:srgbClr val="171717"/>
                </a:solidFill>
                <a:latin typeface="Calibri" charset="0"/>
                <a:ea typeface="ＭＳ Ｐゴシック" charset="0"/>
              </a:defRPr>
            </a:lvl3pPr>
            <a:lvl4pPr marL="1600200" indent="-228600" eaLnBrk="0" hangingPunct="0">
              <a:defRPr sz="1200">
                <a:solidFill>
                  <a:srgbClr val="171717"/>
                </a:solidFill>
                <a:latin typeface="Calibri" charset="0"/>
                <a:ea typeface="ＭＳ Ｐゴシック" charset="0"/>
              </a:defRPr>
            </a:lvl4pPr>
            <a:lvl5pPr marL="2057400" indent="-228600" eaLnBrk="0" hangingPunct="0">
              <a:defRPr sz="1200">
                <a:solidFill>
                  <a:srgbClr val="171717"/>
                </a:solidFill>
                <a:latin typeface="Calibri" charset="0"/>
                <a:ea typeface="ＭＳ Ｐゴシック" charset="0"/>
              </a:defRPr>
            </a:lvl5pPr>
            <a:lvl6pPr marL="2514600" indent="-228600" eaLnBrk="0" fontAlgn="base" hangingPunct="0">
              <a:spcBef>
                <a:spcPct val="0"/>
              </a:spcBef>
              <a:spcAft>
                <a:spcPct val="0"/>
              </a:spcAft>
              <a:defRPr sz="1200">
                <a:solidFill>
                  <a:srgbClr val="171717"/>
                </a:solidFill>
                <a:latin typeface="Calibri" charset="0"/>
                <a:ea typeface="ＭＳ Ｐゴシック" charset="0"/>
              </a:defRPr>
            </a:lvl6pPr>
            <a:lvl7pPr marL="2971800" indent="-228600" eaLnBrk="0" fontAlgn="base" hangingPunct="0">
              <a:spcBef>
                <a:spcPct val="0"/>
              </a:spcBef>
              <a:spcAft>
                <a:spcPct val="0"/>
              </a:spcAft>
              <a:defRPr sz="1200">
                <a:solidFill>
                  <a:srgbClr val="171717"/>
                </a:solidFill>
                <a:latin typeface="Calibri" charset="0"/>
                <a:ea typeface="ＭＳ Ｐゴシック" charset="0"/>
              </a:defRPr>
            </a:lvl7pPr>
            <a:lvl8pPr marL="3429000" indent="-228600" eaLnBrk="0" fontAlgn="base" hangingPunct="0">
              <a:spcBef>
                <a:spcPct val="0"/>
              </a:spcBef>
              <a:spcAft>
                <a:spcPct val="0"/>
              </a:spcAft>
              <a:defRPr sz="1200">
                <a:solidFill>
                  <a:srgbClr val="171717"/>
                </a:solidFill>
                <a:latin typeface="Calibri" charset="0"/>
                <a:ea typeface="ＭＳ Ｐゴシック" charset="0"/>
              </a:defRPr>
            </a:lvl8pPr>
            <a:lvl9pPr marL="3886200" indent="-228600" eaLnBrk="0" fontAlgn="base" hangingPunct="0">
              <a:spcBef>
                <a:spcPct val="0"/>
              </a:spcBef>
              <a:spcAft>
                <a:spcPct val="0"/>
              </a:spcAft>
              <a:defRPr sz="1200">
                <a:solidFill>
                  <a:srgbClr val="171717"/>
                </a:solidFill>
                <a:latin typeface="Calibri" charset="0"/>
                <a:ea typeface="ＭＳ Ｐゴシック" charset="0"/>
              </a:defRPr>
            </a:lvl9pPr>
          </a:lstStyle>
          <a:p>
            <a:pPr eaLnBrk="1" hangingPunct="1"/>
            <a:r>
              <a:rPr lang="en-US" sz="3600" b="1" dirty="0">
                <a:ln w="19050">
                  <a:noFill/>
                  <a:prstDash val="solid"/>
                </a:ln>
                <a:solidFill>
                  <a:schemeClr val="bg1"/>
                </a:solidFill>
                <a:effectLst>
                  <a:outerShdw blurRad="50800" dist="38100" dir="8100000" algn="tr" rotWithShape="0">
                    <a:prstClr val="black">
                      <a:alpha val="40000"/>
                    </a:prstClr>
                  </a:outerShdw>
                </a:effectLst>
                <a:latin typeface="Century Gothic"/>
                <a:cs typeface="Century Gothic"/>
              </a:rPr>
              <a:t>REDD+ support</a:t>
            </a:r>
          </a:p>
        </p:txBody>
      </p:sp>
      <p:sp>
        <p:nvSpPr>
          <p:cNvPr id="10" name="Content Placeholder 1"/>
          <p:cNvSpPr>
            <a:spLocks noGrp="1"/>
          </p:cNvSpPr>
          <p:nvPr>
            <p:ph idx="1"/>
          </p:nvPr>
        </p:nvSpPr>
        <p:spPr>
          <a:xfrm>
            <a:off x="152400" y="1447800"/>
            <a:ext cx="5943600" cy="1676400"/>
          </a:xfrm>
        </p:spPr>
        <p:txBody>
          <a:bodyPr/>
          <a:lstStyle/>
          <a:p>
            <a:pPr marL="0" indent="0">
              <a:lnSpc>
                <a:spcPct val="80000"/>
              </a:lnSpc>
              <a:buNone/>
            </a:pPr>
            <a:r>
              <a:rPr lang="en-US" sz="1600" b="1" dirty="0" smtClean="0">
                <a:solidFill>
                  <a:srgbClr val="008000"/>
                </a:solidFill>
                <a:latin typeface="Century Gothic"/>
                <a:cs typeface="Century Gothic"/>
              </a:rPr>
              <a:t>UN</a:t>
            </a:r>
            <a:r>
              <a:rPr lang="en-US" sz="1600" b="1" dirty="0">
                <a:solidFill>
                  <a:srgbClr val="008000"/>
                </a:solidFill>
                <a:latin typeface="Century Gothic"/>
                <a:cs typeface="Century Gothic"/>
              </a:rPr>
              <a:t>-REDD</a:t>
            </a:r>
          </a:p>
          <a:p>
            <a:r>
              <a:rPr lang="en-US" sz="1600" dirty="0" smtClean="0">
                <a:latin typeface="Century Gothic"/>
                <a:cs typeface="Century Gothic"/>
              </a:rPr>
              <a:t>Established </a:t>
            </a:r>
            <a:r>
              <a:rPr lang="en-US" sz="1600" dirty="0">
                <a:latin typeface="Century Gothic"/>
                <a:cs typeface="Century Gothic"/>
              </a:rPr>
              <a:t>in 2008 by FAO, UNDP and UNEP – delivering as </a:t>
            </a:r>
            <a:r>
              <a:rPr lang="en-US" sz="1600" b="1" dirty="0">
                <a:solidFill>
                  <a:srgbClr val="006600"/>
                </a:solidFill>
                <a:latin typeface="Century Gothic"/>
                <a:cs typeface="Century Gothic"/>
              </a:rPr>
              <a:t>One UN</a:t>
            </a:r>
            <a:endParaRPr lang="en-US" sz="1600" dirty="0">
              <a:solidFill>
                <a:srgbClr val="006600"/>
              </a:solidFill>
              <a:latin typeface="Century Gothic"/>
              <a:cs typeface="Century Gothic"/>
            </a:endParaRPr>
          </a:p>
          <a:p>
            <a:r>
              <a:rPr lang="en-US" sz="1600" dirty="0" smtClean="0">
                <a:latin typeface="Century Gothic"/>
                <a:cs typeface="Century Gothic"/>
              </a:rPr>
              <a:t>Supports </a:t>
            </a:r>
            <a:r>
              <a:rPr lang="en-US" sz="1600" b="1" dirty="0">
                <a:solidFill>
                  <a:srgbClr val="006600"/>
                </a:solidFill>
                <a:latin typeface="Century Gothic"/>
                <a:cs typeface="Century Gothic"/>
              </a:rPr>
              <a:t>over 60 developing countries </a:t>
            </a:r>
            <a:r>
              <a:rPr lang="en-US" sz="1600" dirty="0">
                <a:latin typeface="Century Gothic"/>
                <a:cs typeface="Century Gothic"/>
              </a:rPr>
              <a:t>in strengthening capacity to participate in </a:t>
            </a:r>
            <a:r>
              <a:rPr lang="en-US" sz="1600" dirty="0">
                <a:solidFill>
                  <a:schemeClr val="tx1">
                    <a:lumMod val="75000"/>
                    <a:lumOff val="25000"/>
                  </a:schemeClr>
                </a:solidFill>
                <a:latin typeface="Century Gothic"/>
                <a:cs typeface="Century Gothic"/>
              </a:rPr>
              <a:t>REDD+ process and related implementation</a:t>
            </a:r>
          </a:p>
          <a:p>
            <a:pPr marL="285750">
              <a:buClr>
                <a:schemeClr val="tx1"/>
              </a:buClr>
              <a:buFont typeface="Arial"/>
              <a:buChar char="•"/>
            </a:pPr>
            <a:r>
              <a:rPr lang="en-US" sz="1600" b="1" dirty="0">
                <a:solidFill>
                  <a:srgbClr val="006600"/>
                </a:solidFill>
                <a:latin typeface="Century Gothic"/>
                <a:cs typeface="Century Gothic"/>
              </a:rPr>
              <a:t>US$ 280 M </a:t>
            </a:r>
            <a:r>
              <a:rPr lang="en-US" sz="1600" dirty="0">
                <a:latin typeface="Century Gothic"/>
                <a:cs typeface="Century Gothic"/>
              </a:rPr>
              <a:t>in donor contributions (Phase 1,2009-2015);  </a:t>
            </a:r>
          </a:p>
          <a:p>
            <a:pPr marL="0" indent="0">
              <a:buNone/>
            </a:pPr>
            <a:r>
              <a:rPr lang="en-US" sz="1600" dirty="0">
                <a:latin typeface="Century Gothic"/>
                <a:cs typeface="Century Gothic"/>
              </a:rPr>
              <a:t>      </a:t>
            </a:r>
            <a:r>
              <a:rPr lang="en-US" sz="1600" b="1" dirty="0">
                <a:solidFill>
                  <a:srgbClr val="006600"/>
                </a:solidFill>
                <a:latin typeface="Century Gothic"/>
                <a:cs typeface="Century Gothic"/>
              </a:rPr>
              <a:t>US$ 100 million </a:t>
            </a:r>
            <a:r>
              <a:rPr lang="en-US" sz="1600" dirty="0">
                <a:latin typeface="Century Gothic"/>
                <a:cs typeface="Century Gothic"/>
              </a:rPr>
              <a:t>delivered by FAO</a:t>
            </a:r>
          </a:p>
          <a:p>
            <a:pPr marL="285750">
              <a:buFont typeface="Arial"/>
              <a:buChar char="•"/>
            </a:pPr>
            <a:r>
              <a:rPr lang="en-US" sz="1600" dirty="0" smtClean="0">
                <a:latin typeface="Century Gothic"/>
                <a:cs typeface="Century Gothic"/>
              </a:rPr>
              <a:t>Phase 2: 2017-2020</a:t>
            </a:r>
            <a:endParaRPr lang="en-GB" sz="1600" dirty="0">
              <a:solidFill>
                <a:srgbClr val="404040"/>
              </a:solidFill>
              <a:latin typeface="Century Gothic"/>
              <a:cs typeface="Century Gothic"/>
            </a:endParaRPr>
          </a:p>
          <a:p>
            <a:pPr marL="0" indent="0">
              <a:buNone/>
            </a:pPr>
            <a:r>
              <a:rPr lang="en-US" sz="1600" dirty="0">
                <a:latin typeface="Century Gothic"/>
                <a:cs typeface="Century Gothic"/>
              </a:rPr>
              <a:t/>
            </a:r>
            <a:br>
              <a:rPr lang="en-US" sz="1600" dirty="0">
                <a:latin typeface="Century Gothic"/>
                <a:cs typeface="Century Gothic"/>
              </a:rPr>
            </a:br>
            <a:r>
              <a:rPr lang="en-US" sz="1600" b="1" dirty="0">
                <a:solidFill>
                  <a:srgbClr val="008000"/>
                </a:solidFill>
                <a:latin typeface="Century Gothic"/>
                <a:cs typeface="Century Gothic"/>
              </a:rPr>
              <a:t>Other significant REDD+ projects:</a:t>
            </a:r>
          </a:p>
          <a:p>
            <a:pPr marL="285750" indent="-285750">
              <a:buFont typeface="Arial"/>
              <a:buChar char="•"/>
            </a:pPr>
            <a:r>
              <a:rPr lang="en-US" sz="1600" dirty="0">
                <a:latin typeface="Century Gothic"/>
                <a:cs typeface="Century Gothic"/>
              </a:rPr>
              <a:t>In collaboration with the World Bank: Ethiopia, Sudan…</a:t>
            </a:r>
          </a:p>
          <a:p>
            <a:pPr marL="285750" indent="-285750">
              <a:buFont typeface="Arial"/>
              <a:buChar char="•"/>
            </a:pPr>
            <a:r>
              <a:rPr lang="en-US" sz="1600" dirty="0">
                <a:latin typeface="Century Gothic"/>
                <a:cs typeface="Century Gothic"/>
              </a:rPr>
              <a:t>Capacity development support to remote sensing and field assessments through SEPAL, GFOI, Google </a:t>
            </a:r>
            <a:r>
              <a:rPr lang="en-US" sz="1600" dirty="0" smtClean="0">
                <a:latin typeface="Century Gothic"/>
                <a:cs typeface="Century Gothic"/>
              </a:rPr>
              <a:t>Partnership</a:t>
            </a:r>
            <a:r>
              <a:rPr lang="en-US" sz="1600" dirty="0">
                <a:latin typeface="Century Gothic"/>
                <a:cs typeface="Century Gothic"/>
              </a:rPr>
              <a:t>, BMU, FAO-FIN…</a:t>
            </a:r>
          </a:p>
          <a:p>
            <a:pPr marL="285750" indent="-285750">
              <a:buFont typeface="Arial"/>
              <a:buChar char="•"/>
            </a:pPr>
            <a:r>
              <a:rPr lang="en-US" sz="1600" dirty="0">
                <a:latin typeface="Century Gothic"/>
                <a:cs typeface="Century Gothic"/>
              </a:rPr>
              <a:t>Central African Forest Initiative: Norway, World Bank, UNDP</a:t>
            </a:r>
          </a:p>
          <a:p>
            <a:pPr marL="285750" indent="-285750">
              <a:buFont typeface="Arial"/>
              <a:buChar char="•"/>
            </a:pPr>
            <a:r>
              <a:rPr lang="en-US" sz="1600" dirty="0">
                <a:latin typeface="Century Gothic"/>
                <a:cs typeface="Century Gothic"/>
              </a:rPr>
              <a:t>Greenhouse Gases Inventories, in collaboration with NRC and AG Department</a:t>
            </a:r>
            <a:endParaRPr lang="en-GB" sz="1600" dirty="0">
              <a:latin typeface="Century Gothic"/>
              <a:cs typeface="Century Gothic"/>
            </a:endParaRPr>
          </a:p>
          <a:p>
            <a:endParaRPr lang="en-US" sz="1600" dirty="0">
              <a:latin typeface="Century Gothic"/>
              <a:cs typeface="Century Gothic"/>
            </a:endParaRPr>
          </a:p>
        </p:txBody>
      </p:sp>
      <p:pic>
        <p:nvPicPr>
          <p:cNvPr id="16388" name="Picture 4" descr="http://www.un-redd.org/portals/15/images/FAOForestMonitoringSupport.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24600" y="3286963"/>
            <a:ext cx="2590800" cy="1627937"/>
          </a:xfrm>
          <a:prstGeom prst="roundRect">
            <a:avLst>
              <a:gd name="adj" fmla="val 5026"/>
            </a:avLst>
          </a:prstGeom>
          <a:solidFill>
            <a:srgbClr val="FFFFFF">
              <a:shade val="85000"/>
            </a:srgbClr>
          </a:solidFill>
          <a:ln>
            <a:noFill/>
          </a:ln>
          <a:effectLst>
            <a:outerShdw blurRad="85725" dist="38100" dir="5400000" algn="t" rotWithShape="0">
              <a:prstClr val="black">
                <a:alpha val="30000"/>
              </a:prstClr>
            </a:outerShdw>
          </a:effectLst>
        </p:spPr>
      </p:pic>
      <p:pic>
        <p:nvPicPr>
          <p:cNvPr id="3" name="Picture 2" descr="UN REDD LOGO_COLOUR FULL E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4600" y="1524000"/>
            <a:ext cx="2324281" cy="1640516"/>
          </a:xfrm>
          <a:prstGeom prst="roundRect">
            <a:avLst>
              <a:gd name="adj" fmla="val 5026"/>
            </a:avLst>
          </a:prstGeom>
          <a:solidFill>
            <a:srgbClr val="FFFFFF">
              <a:shade val="85000"/>
            </a:srgbClr>
          </a:solidFill>
          <a:ln>
            <a:noFill/>
          </a:ln>
          <a:effectLst>
            <a:outerShdw blurRad="85725" dist="38100" dir="5400000" algn="t" rotWithShape="0">
              <a:prstClr val="black">
                <a:alpha val="30000"/>
              </a:prstClr>
            </a:outerShdw>
          </a:effectLst>
        </p:spPr>
      </p:pic>
      <p:pic>
        <p:nvPicPr>
          <p:cNvPr id="2" name="Picture 1" descr="Screen Shot 2016-03-23 at 09.10.33.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9875" y="4724400"/>
            <a:ext cx="2137687" cy="1600200"/>
          </a:xfrm>
          <a:prstGeom prst="roundRect">
            <a:avLst>
              <a:gd name="adj" fmla="val 5026"/>
            </a:avLst>
          </a:prstGeom>
          <a:solidFill>
            <a:srgbClr val="FFFFFF">
              <a:shade val="85000"/>
            </a:srgbClr>
          </a:solidFill>
          <a:ln>
            <a:noFill/>
          </a:ln>
          <a:effectLst>
            <a:outerShdw blurRad="85725" dist="38100" dir="5400000" algn="t" rotWithShape="0">
              <a:prstClr val="black">
                <a:alpha val="30000"/>
              </a:prstClr>
            </a:outerShdw>
          </a:effectLst>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67117" y="5715000"/>
            <a:ext cx="1219200" cy="1219200"/>
          </a:xfrm>
          <a:prstGeom prst="rect">
            <a:avLst/>
          </a:prstGeom>
        </p:spPr>
      </p:pic>
    </p:spTree>
    <p:extLst>
      <p:ext uri="{BB962C8B-B14F-4D97-AF65-F5344CB8AC3E}">
        <p14:creationId xmlns:p14="http://schemas.microsoft.com/office/powerpoint/2010/main" val="140727602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Autofit/>
          </a:bodyPr>
          <a:lstStyle/>
          <a:p>
            <a:pPr>
              <a:defRPr/>
            </a:pPr>
            <a:r>
              <a:rPr lang="en-GB" sz="3200" dirty="0" smtClean="0">
                <a:solidFill>
                  <a:srgbClr val="4F81BD"/>
                </a:solidFill>
                <a:ea typeface="ＭＳ Ｐゴシック" pitchFamily="34" charset="-128"/>
              </a:rPr>
              <a:t>Land Cover Classification System</a:t>
            </a:r>
            <a:endParaRPr lang="en-GB" sz="2400" dirty="0" smtClean="0">
              <a:solidFill>
                <a:srgbClr val="4F81BD"/>
              </a:solidFill>
              <a:ea typeface="ＭＳ Ｐゴシック" pitchFamily="34" charset="-128"/>
            </a:endParaRPr>
          </a:p>
        </p:txBody>
      </p:sp>
      <p:sp>
        <p:nvSpPr>
          <p:cNvPr id="3" name="Content Placeholder 2"/>
          <p:cNvSpPr>
            <a:spLocks noGrp="1"/>
          </p:cNvSpPr>
          <p:nvPr>
            <p:ph idx="1"/>
          </p:nvPr>
        </p:nvSpPr>
        <p:spPr>
          <a:xfrm>
            <a:off x="811034" y="1943100"/>
            <a:ext cx="5666606" cy="2505955"/>
          </a:xfrm>
        </p:spPr>
        <p:txBody>
          <a:bodyPr/>
          <a:lstStyle/>
          <a:p>
            <a:r>
              <a:rPr lang="en-US" sz="1600" dirty="0"/>
              <a:t>LCCS / LCML : Comprehensive methodology for description, characterization, classification and comparison of most land cover features identified anywhere in the world, at any scale or level of detail: basis for comparative classification. (6 UN official languages)</a:t>
            </a:r>
          </a:p>
          <a:p>
            <a:r>
              <a:rPr lang="en-US" sz="1600" dirty="0"/>
              <a:t>Created in response to a need for a harmonized and standardized collection and reporting on the status and trends of land </a:t>
            </a:r>
            <a:r>
              <a:rPr lang="en-US" sz="1600" dirty="0" smtClean="0"/>
              <a:t>cover</a:t>
            </a:r>
            <a:endParaRPr lang="en-US" sz="1600" dirty="0"/>
          </a:p>
        </p:txBody>
      </p:sp>
      <p:grpSp>
        <p:nvGrpSpPr>
          <p:cNvPr id="2" name="Group 19"/>
          <p:cNvGrpSpPr>
            <a:grpSpLocks/>
          </p:cNvGrpSpPr>
          <p:nvPr/>
        </p:nvGrpSpPr>
        <p:grpSpPr bwMode="auto">
          <a:xfrm>
            <a:off x="6445303" y="1041227"/>
            <a:ext cx="2184400" cy="3265487"/>
            <a:chOff x="4033" y="760"/>
            <a:chExt cx="1727" cy="2595"/>
          </a:xfrm>
        </p:grpSpPr>
        <p:pic>
          <p:nvPicPr>
            <p:cNvPr id="1032" name="Picture 20"/>
            <p:cNvPicPr>
              <a:picLocks noChangeAspect="1" noChangeArrowheads="1"/>
            </p:cNvPicPr>
            <p:nvPr/>
          </p:nvPicPr>
          <p:blipFill>
            <a:blip r:embed="rId3" cstate="email"/>
            <a:srcRect/>
            <a:stretch>
              <a:fillRect/>
            </a:stretch>
          </p:blipFill>
          <p:spPr bwMode="auto">
            <a:xfrm>
              <a:off x="4033" y="760"/>
              <a:ext cx="1605" cy="2261"/>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804" y="2395"/>
            <a:ext cx="956" cy="960"/>
          </p:xfrm>
          <a:graphic>
            <a:graphicData uri="http://schemas.openxmlformats.org/presentationml/2006/ole">
              <mc:AlternateContent xmlns:mc="http://schemas.openxmlformats.org/markup-compatibility/2006">
                <mc:Choice xmlns:v="urn:schemas-microsoft-com:vml" Requires="v">
                  <p:oleObj spid="_x0000_s1034" name="Image" r:id="rId4" imgW="3149206" imgH="3161905" progId="">
                    <p:embed/>
                  </p:oleObj>
                </mc:Choice>
                <mc:Fallback>
                  <p:oleObj name="Image" r:id="rId4" imgW="3149206" imgH="3161905" progId="">
                    <p:embed/>
                    <p:pic>
                      <p:nvPicPr>
                        <p:cNvPr id="1026" name="Object 2"/>
                        <p:cNvPicPr>
                          <a:picLocks noChangeAspect="1" noChangeArrowheads="1"/>
                        </p:cNvPicPr>
                        <p:nvPr/>
                      </p:nvPicPr>
                      <p:blipFill>
                        <a:blip r:embed="rId5">
                          <a:clrChange>
                            <a:clrFrom>
                              <a:srgbClr val="FFA533"/>
                            </a:clrFrom>
                            <a:clrTo>
                              <a:srgbClr val="FFA533">
                                <a:alpha val="0"/>
                              </a:srgbClr>
                            </a:clrTo>
                          </a:clrChange>
                          <a:extLst>
                            <a:ext uri="{28A0092B-C50C-407E-A947-70E740481C1C}">
                              <a14:useLocalDpi xmlns:a14="http://schemas.microsoft.com/office/drawing/2010/main" val="0"/>
                            </a:ext>
                          </a:extLst>
                        </a:blip>
                        <a:srcRect/>
                        <a:stretch>
                          <a:fillRect/>
                        </a:stretch>
                      </p:blipFill>
                      <p:spPr bwMode="auto">
                        <a:xfrm>
                          <a:off x="4804" y="2395"/>
                          <a:ext cx="956"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030" name="Picture 3"/>
          <p:cNvPicPr>
            <a:picLocks noChangeAspect="1" noChangeArrowheads="1"/>
          </p:cNvPicPr>
          <p:nvPr/>
        </p:nvPicPr>
        <p:blipFill>
          <a:blip r:embed="rId6" cstate="email"/>
          <a:srcRect/>
          <a:stretch>
            <a:fillRect/>
          </a:stretch>
        </p:blipFill>
        <p:spPr bwMode="auto">
          <a:xfrm>
            <a:off x="5048410" y="4330609"/>
            <a:ext cx="3485510" cy="1874782"/>
          </a:xfrm>
          <a:prstGeom prst="rect">
            <a:avLst/>
          </a:prstGeom>
          <a:noFill/>
          <a:ln w="9525">
            <a:noFill/>
            <a:miter lim="800000"/>
            <a:headEnd/>
            <a:tailEnd/>
          </a:ln>
        </p:spPr>
      </p:pic>
      <p:pic>
        <p:nvPicPr>
          <p:cNvPr id="1031" name="Picture 4"/>
          <p:cNvPicPr>
            <a:picLocks noChangeAspect="1" noChangeArrowheads="1"/>
          </p:cNvPicPr>
          <p:nvPr/>
        </p:nvPicPr>
        <p:blipFill>
          <a:blip r:embed="rId7" cstate="email"/>
          <a:srcRect/>
          <a:stretch>
            <a:fillRect/>
          </a:stretch>
        </p:blipFill>
        <p:spPr bwMode="auto">
          <a:xfrm>
            <a:off x="1009997" y="4681284"/>
            <a:ext cx="3725863" cy="1549400"/>
          </a:xfrm>
          <a:prstGeom prst="rect">
            <a:avLst/>
          </a:prstGeom>
          <a:noFill/>
          <a:ln w="9525">
            <a:solidFill>
              <a:srgbClr val="00FFFF"/>
            </a:solidFill>
            <a:miter lim="800000"/>
            <a:headEnd/>
            <a:tailEnd/>
          </a:ln>
        </p:spPr>
      </p:pic>
    </p:spTree>
    <p:extLst>
      <p:ext uri="{BB962C8B-B14F-4D97-AF65-F5344CB8AC3E}">
        <p14:creationId xmlns:p14="http://schemas.microsoft.com/office/powerpoint/2010/main" val="205083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11384</TotalTime>
  <Words>1681</Words>
  <Application>Microsoft Office PowerPoint</Application>
  <PresentationFormat>On-screen Show (4:3)</PresentationFormat>
  <Paragraphs>136</Paragraphs>
  <Slides>16</Slides>
  <Notes>7</Notes>
  <HiddenSlides>0</HiddenSlides>
  <MMClips>0</MMClips>
  <ScaleCrop>false</ScaleCrop>
  <HeadingPairs>
    <vt:vector size="8" baseType="variant">
      <vt:variant>
        <vt:lpstr>Fonts Used</vt:lpstr>
      </vt:variant>
      <vt:variant>
        <vt:i4>16</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38" baseType="lpstr">
      <vt:lpstr>ＭＳ Ｐゴシック</vt:lpstr>
      <vt:lpstr>Adobe Fangsong Std R</vt:lpstr>
      <vt:lpstr>Aharoni</vt:lpstr>
      <vt:lpstr>Arial</vt:lpstr>
      <vt:lpstr>Arial Bold</vt:lpstr>
      <vt:lpstr>Avenir Roman</vt:lpstr>
      <vt:lpstr>Book Antiqua</vt:lpstr>
      <vt:lpstr>Calibri</vt:lpstr>
      <vt:lpstr>Calibri Bold Italic</vt:lpstr>
      <vt:lpstr>Century Gothic</vt:lpstr>
      <vt:lpstr>Courier New</vt:lpstr>
      <vt:lpstr>Droid Serif</vt:lpstr>
      <vt:lpstr>Helvetica</vt:lpstr>
      <vt:lpstr>Proxima Nova Regular</vt:lpstr>
      <vt:lpstr>Times New Roman</vt:lpstr>
      <vt:lpstr>Wingdings</vt:lpstr>
      <vt:lpstr>Default</vt:lpstr>
      <vt:lpstr>Office Theme</vt:lpstr>
      <vt:lpstr>1_Default</vt:lpstr>
      <vt:lpstr>1_Office Theme</vt:lpstr>
      <vt:lpstr>2_Default</vt:lpstr>
      <vt:lpstr>Image</vt:lpstr>
      <vt:lpstr>FAO Frontiers from Space</vt:lpstr>
      <vt:lpstr>PowerPoint Presentation</vt:lpstr>
      <vt:lpstr>GAEZ - Global Agro-Ecological Zones </vt:lpstr>
      <vt:lpstr>GAEZ Data Portal</vt:lpstr>
      <vt:lpstr>Land Resources Information Management System (LRIMS)</vt:lpstr>
      <vt:lpstr>Socio-Ecological Systems in Central Anatolia</vt:lpstr>
      <vt:lpstr>National mapping</vt:lpstr>
      <vt:lpstr>PowerPoint Presentation</vt:lpstr>
      <vt:lpstr>Land Cover Classification System</vt:lpstr>
      <vt:lpstr>From land cover to land use (LCML to LCHML)</vt:lpstr>
      <vt:lpstr>GEOGLAM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Douglas Muchoney (CBDS)</cp:lastModifiedBy>
  <cp:revision>144</cp:revision>
  <dcterms:modified xsi:type="dcterms:W3CDTF">2018-10-10T05:06:12Z</dcterms:modified>
</cp:coreProperties>
</file>