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93" r:id="rId3"/>
    <p:sldId id="295" r:id="rId4"/>
    <p:sldId id="296" r:id="rId5"/>
    <p:sldId id="294" r:id="rId6"/>
    <p:sldId id="297" r:id="rId7"/>
    <p:sldId id="277" r:id="rId8"/>
    <p:sldId id="288" r:id="rId9"/>
    <p:sldId id="259" r:id="rId10"/>
    <p:sldId id="290" r:id="rId11"/>
    <p:sldId id="273" r:id="rId12"/>
    <p:sldId id="287" r:id="rId13"/>
    <p:sldId id="292" r:id="rId14"/>
  </p:sldIdLst>
  <p:sldSz cx="9144000" cy="6858000" type="screen4x3"/>
  <p:notesSz cx="7010400" cy="92964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324" autoAdjust="0"/>
    <p:restoredTop sz="95373" autoAdjust="0"/>
  </p:normalViewPr>
  <p:slideViewPr>
    <p:cSldViewPr>
      <p:cViewPr>
        <p:scale>
          <a:sx n="84" d="100"/>
          <a:sy n="84" d="100"/>
        </p:scale>
        <p:origin x="324" y="4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77" d="100"/>
          <a:sy n="77" d="100"/>
        </p:scale>
        <p:origin x="202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81100" y="696913"/>
            <a:ext cx="4648200" cy="3486150"/>
          </a:xfrm>
          <a:prstGeom prst="rect">
            <a:avLst/>
          </a:prstGeom>
        </p:spPr>
        <p:txBody>
          <a:bodyPr lIns="93177" tIns="46589" rIns="93177" bIns="46589"/>
          <a:lstStyle/>
          <a:p>
            <a:pPr lvl="0"/>
            <a:endParaRPr/>
          </a:p>
        </p:txBody>
      </p:sp>
      <p:sp>
        <p:nvSpPr>
          <p:cNvPr id="8" name="Shape 8"/>
          <p:cNvSpPr>
            <a:spLocks noGrp="1"/>
          </p:cNvSpPr>
          <p:nvPr>
            <p:ph type="body" sz="quarter" idx="1"/>
          </p:nvPr>
        </p:nvSpPr>
        <p:spPr>
          <a:xfrm>
            <a:off x="934720" y="4415790"/>
            <a:ext cx="5140960" cy="4183380"/>
          </a:xfrm>
          <a:prstGeom prst="rect">
            <a:avLst/>
          </a:prstGeom>
        </p:spPr>
        <p:txBody>
          <a:bodyPr lIns="93177" tIns="46589" rIns="93177" bIns="46589"/>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Session 4 of the 2018 CEOS Plenary (Agency and Partner Updates) will provide an opportunity for agencies to speak about their plans and strategy in relation to CEOS, as well as the benefits and expectations of CEOS from their agency perspective. Agencies are asked to comment on:</a:t>
            </a:r>
          </a:p>
          <a:p>
            <a:endParaRPr lang="en-US" sz="1200" dirty="0" smtClean="0"/>
          </a:p>
          <a:p>
            <a:pPr marL="0" indent="0">
              <a:buNone/>
            </a:pPr>
            <a:r>
              <a:rPr lang="en-US" sz="1200" dirty="0" smtClean="0"/>
              <a:t>1) the policy, scientific, and societal challenges driving the strategy and requirements of their agency for the next 10 to 15 years and the degree to which CEOS' thematic foci support these plans;</a:t>
            </a:r>
          </a:p>
          <a:p>
            <a:pPr marL="457200" indent="-457200">
              <a:buAutoNum type="arabicParenR"/>
            </a:pPr>
            <a:endParaRPr lang="en-US" sz="1200" dirty="0" smtClean="0"/>
          </a:p>
          <a:p>
            <a:r>
              <a:rPr lang="en-US" sz="1200" dirty="0" smtClean="0"/>
              <a:t>2) how CEOS as an organization is supporting and prioritizing engagement around the agency’s requirements; and,</a:t>
            </a:r>
          </a:p>
          <a:p>
            <a:endParaRPr lang="en-US" sz="1200" dirty="0" smtClean="0"/>
          </a:p>
          <a:p>
            <a:r>
              <a:rPr lang="en-US" sz="1200" dirty="0" smtClean="0"/>
              <a:t>3) how CEOS activities related to standardization (metadata and interoperability), quality control (</a:t>
            </a:r>
            <a:r>
              <a:rPr lang="en-US" sz="1200" dirty="0" err="1" smtClean="0"/>
              <a:t>cal</a:t>
            </a:r>
            <a:r>
              <a:rPr lang="en-US" sz="1200" dirty="0" smtClean="0"/>
              <a:t>/</a:t>
            </a:r>
            <a:r>
              <a:rPr lang="en-US" sz="1200" dirty="0" err="1" smtClean="0"/>
              <a:t>val</a:t>
            </a:r>
            <a:r>
              <a:rPr lang="en-US" sz="1200" dirty="0" smtClean="0"/>
              <a:t>), and data dissemination influence implementations in their agency.</a:t>
            </a:r>
            <a:endParaRPr lang="en-US" sz="1200" dirty="0"/>
          </a:p>
        </p:txBody>
      </p:sp>
    </p:spTree>
    <p:extLst>
      <p:ext uri="{BB962C8B-B14F-4D97-AF65-F5344CB8AC3E}">
        <p14:creationId xmlns:p14="http://schemas.microsoft.com/office/powerpoint/2010/main" val="291662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buFontTx/>
              <a:buNone/>
            </a:pPr>
            <a:endParaRPr lang="en-US" altLang="en-US" dirty="0">
              <a:latin typeface="Arial"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3177" indent="-285839">
              <a:defRPr>
                <a:solidFill>
                  <a:schemeClr val="tx1"/>
                </a:solidFill>
                <a:latin typeface="Arial" pitchFamily="34" charset="0"/>
              </a:defRPr>
            </a:lvl2pPr>
            <a:lvl3pPr marL="1143350" indent="-228669">
              <a:defRPr>
                <a:solidFill>
                  <a:schemeClr val="tx1"/>
                </a:solidFill>
                <a:latin typeface="Arial" pitchFamily="34" charset="0"/>
              </a:defRPr>
            </a:lvl3pPr>
            <a:lvl4pPr marL="1600688" indent="-228669">
              <a:defRPr>
                <a:solidFill>
                  <a:schemeClr val="tx1"/>
                </a:solidFill>
                <a:latin typeface="Arial" pitchFamily="34" charset="0"/>
              </a:defRPr>
            </a:lvl4pPr>
            <a:lvl5pPr marL="2058028" indent="-228669">
              <a:defRPr>
                <a:solidFill>
                  <a:schemeClr val="tx1"/>
                </a:solidFill>
                <a:latin typeface="Arial" pitchFamily="34" charset="0"/>
              </a:defRPr>
            </a:lvl5pPr>
            <a:lvl6pPr marL="2515369" indent="-228669" eaLnBrk="0" fontAlgn="base" hangingPunct="0">
              <a:spcBef>
                <a:spcPct val="0"/>
              </a:spcBef>
              <a:spcAft>
                <a:spcPct val="0"/>
              </a:spcAft>
              <a:defRPr>
                <a:solidFill>
                  <a:schemeClr val="tx1"/>
                </a:solidFill>
                <a:latin typeface="Arial" pitchFamily="34" charset="0"/>
              </a:defRPr>
            </a:lvl6pPr>
            <a:lvl7pPr marL="2972708" indent="-228669" eaLnBrk="0" fontAlgn="base" hangingPunct="0">
              <a:spcBef>
                <a:spcPct val="0"/>
              </a:spcBef>
              <a:spcAft>
                <a:spcPct val="0"/>
              </a:spcAft>
              <a:defRPr>
                <a:solidFill>
                  <a:schemeClr val="tx1"/>
                </a:solidFill>
                <a:latin typeface="Arial" pitchFamily="34" charset="0"/>
              </a:defRPr>
            </a:lvl7pPr>
            <a:lvl8pPr marL="3430049" indent="-228669" eaLnBrk="0" fontAlgn="base" hangingPunct="0">
              <a:spcBef>
                <a:spcPct val="0"/>
              </a:spcBef>
              <a:spcAft>
                <a:spcPct val="0"/>
              </a:spcAft>
              <a:defRPr>
                <a:solidFill>
                  <a:schemeClr val="tx1"/>
                </a:solidFill>
                <a:latin typeface="Arial" pitchFamily="34" charset="0"/>
              </a:defRPr>
            </a:lvl8pPr>
            <a:lvl9pPr marL="3887388" indent="-228669" eaLnBrk="0" fontAlgn="base" hangingPunct="0">
              <a:spcBef>
                <a:spcPct val="0"/>
              </a:spcBef>
              <a:spcAft>
                <a:spcPct val="0"/>
              </a:spcAft>
              <a:defRPr>
                <a:solidFill>
                  <a:schemeClr val="tx1"/>
                </a:solidFill>
                <a:latin typeface="Arial" pitchFamily="34" charset="0"/>
              </a:defRPr>
            </a:lvl9pPr>
          </a:lstStyle>
          <a:p>
            <a:fld id="{CF726807-86C6-447A-88A2-A3227971F9D6}" type="slidenum">
              <a:rPr lang="en-US" altLang="en-US" smtClean="0">
                <a:solidFill>
                  <a:prstClr val="black"/>
                </a:solidFill>
              </a:rPr>
              <a:pPr/>
              <a:t>3</a:t>
            </a:fld>
            <a:endParaRPr lang="en-US" altLang="en-US">
              <a:solidFill>
                <a:prstClr val="black"/>
              </a:solidFill>
            </a:endParaRPr>
          </a:p>
        </p:txBody>
      </p:sp>
    </p:spTree>
    <p:extLst>
      <p:ext uri="{BB962C8B-B14F-4D97-AF65-F5344CB8AC3E}">
        <p14:creationId xmlns:p14="http://schemas.microsoft.com/office/powerpoint/2010/main" val="217823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08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NOAA Assets</a:t>
            </a:r>
            <a:r>
              <a:rPr lang="en-US" sz="1200" baseline="0" dirty="0" smtClean="0"/>
              <a:t> </a:t>
            </a:r>
            <a:r>
              <a:rPr lang="en-US" sz="1200" dirty="0" smtClean="0"/>
              <a:t>Meet ONLY a portion of our system needs </a:t>
            </a:r>
          </a:p>
          <a:p>
            <a:endParaRPr lang="en-US" sz="1200" dirty="0" smtClean="0"/>
          </a:p>
          <a:p>
            <a:r>
              <a:rPr lang="en-US" sz="1200" dirty="0" smtClean="0"/>
              <a:t>Leveraging a Global Constellation</a:t>
            </a:r>
          </a:p>
          <a:p>
            <a:endParaRPr lang="en-US" sz="1200" dirty="0" smtClean="0"/>
          </a:p>
          <a:p>
            <a:r>
              <a:rPr lang="en-US" sz="1200" dirty="0" smtClean="0"/>
              <a:t>While NOAA operates many satellites, no one country alone can afford to effectively monitor the entire planet. Instead, NOAA partners with the international community to leverage data from satellites around the world, providing a more complete understanding of our ever changing planet.</a:t>
            </a:r>
          </a:p>
          <a:p>
            <a:endParaRPr lang="en-US" sz="1200" dirty="0" smtClean="0"/>
          </a:p>
          <a:p>
            <a:r>
              <a:rPr lang="en-US" sz="1200" dirty="0" smtClean="0"/>
              <a:t>Lines are increasingly blurred:  National/International,</a:t>
            </a:r>
            <a:r>
              <a:rPr lang="en-US" sz="1200" baseline="0" dirty="0" smtClean="0"/>
              <a:t> </a:t>
            </a:r>
            <a:r>
              <a:rPr lang="en-US" sz="1200" dirty="0" smtClean="0"/>
              <a:t>Research/Operational,  GEO/LEO (CEOS brings these all together)</a:t>
            </a:r>
          </a:p>
          <a:p>
            <a:endParaRPr lang="en-US" sz="1200" dirty="0"/>
          </a:p>
        </p:txBody>
      </p:sp>
    </p:spTree>
    <p:extLst>
      <p:ext uri="{BB962C8B-B14F-4D97-AF65-F5344CB8AC3E}">
        <p14:creationId xmlns:p14="http://schemas.microsoft.com/office/powerpoint/2010/main" val="165708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NOAA SATELLITE OBSERVING SYSTEM ARCHITECTURE (NSOSA) STUDY</a:t>
            </a:r>
          </a:p>
          <a:p>
            <a:r>
              <a:rPr lang="en-US" sz="1000" dirty="0" smtClean="0"/>
              <a:t>·         NESDIS conducted the NOAA Satellite Observing Systems Architecture (NSOSA) Study to inform NOAA's future space segment architecture decisions. The study concluded at the end of last year. </a:t>
            </a:r>
          </a:p>
          <a:p>
            <a:r>
              <a:rPr lang="en-US" sz="800" dirty="0" smtClean="0"/>
              <a:t>·         NESDIS’ objective is to evolve to a more mission-effective, integrated, adaptable, and affordable portfolio while responding to changing technology, emerging partnerships and evolving observation requirements.  </a:t>
            </a:r>
          </a:p>
          <a:p>
            <a:endParaRPr lang="en-US" sz="800" dirty="0" smtClean="0"/>
          </a:p>
          <a:p>
            <a:r>
              <a:rPr lang="en-US" sz="800" dirty="0" smtClean="0"/>
              <a:t>·         NOAA will need to replenish our current satellites in 10–15 years, around 2030, and it takes up to that long to design and deploy new systems.</a:t>
            </a:r>
          </a:p>
          <a:p>
            <a:endParaRPr lang="en-US" sz="800" dirty="0" smtClean="0"/>
          </a:p>
          <a:p>
            <a:r>
              <a:rPr lang="en-US" sz="800" dirty="0" smtClean="0"/>
              <a:t>·         The NSOSA study provided a cost-benefit analysis of over 100 constellation options, driven by user needs, emerging space business models, and ability to meet core mission capabilities.</a:t>
            </a:r>
          </a:p>
          <a:p>
            <a:endParaRPr lang="en-US" sz="800" dirty="0" smtClean="0"/>
          </a:p>
          <a:p>
            <a:r>
              <a:rPr lang="en-US" sz="800" dirty="0" smtClean="0"/>
              <a:t>·         Options that demonstrated high cost-benefit performance were a mix of U.S. Government satellites and hosted payloads in geostationary orbit, partially disaggregated low Earth orbiting systems, mixed resolution payloads and update rates, commercial services and GNSS-RO data buys.</a:t>
            </a:r>
          </a:p>
          <a:p>
            <a:endParaRPr lang="en-US" sz="800" dirty="0" smtClean="0"/>
          </a:p>
          <a:p>
            <a:r>
              <a:rPr lang="en-US" sz="800" dirty="0" smtClean="0"/>
              <a:t>·         The NSOSA study is pre-decisional. It doesn’t tell NOAA what acquisition decisions to make, but instead informs how we make them. </a:t>
            </a:r>
          </a:p>
          <a:p>
            <a:endParaRPr lang="en-US" sz="800" dirty="0" smtClean="0"/>
          </a:p>
          <a:p>
            <a:r>
              <a:rPr lang="en-US" sz="800" dirty="0" smtClean="0"/>
              <a:t>·         NOAA has engaged with the public as it seeks to make decisions informed by NSOSA study results. NOAA is seeking to engage with industry, find ways to develop innovative capabilities, new partnership opportunities and business models that may inform NOAA's path forward, including through an RFI for demonstration payloads that could rideshare on our JPSS-2 launch.    </a:t>
            </a:r>
          </a:p>
        </p:txBody>
      </p:sp>
    </p:spTree>
    <p:extLst>
      <p:ext uri="{BB962C8B-B14F-4D97-AF65-F5344CB8AC3E}">
        <p14:creationId xmlns:p14="http://schemas.microsoft.com/office/powerpoint/2010/main" val="216221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NOAA Approaches</a:t>
            </a:r>
            <a:r>
              <a:rPr lang="en-US" sz="1000" baseline="0" dirty="0" smtClean="0"/>
              <a:t> to addressing Decadal Survey Recommendations</a:t>
            </a:r>
            <a:endParaRPr lang="en-US" sz="1000" dirty="0" smtClean="0"/>
          </a:p>
          <a:p>
            <a:endParaRPr lang="en-US" sz="1000" dirty="0" smtClean="0"/>
          </a:p>
          <a:p>
            <a:r>
              <a:rPr lang="en-US" sz="1000" dirty="0" smtClean="0"/>
              <a:t>NOAA’s future satellite architecture planning assumed partner contributions and considered operational partner and commercial data on equal footing with NOAA-produced data</a:t>
            </a:r>
          </a:p>
          <a:p>
            <a:endParaRPr lang="en-US" sz="1000" dirty="0" smtClean="0"/>
          </a:p>
          <a:p>
            <a:r>
              <a:rPr lang="en-US" sz="1000" dirty="0" smtClean="0"/>
              <a:t>NESDIS is piloting a Secure Ingest capability to increase our ability across the board to ingest both partner and commercial data securely</a:t>
            </a:r>
          </a:p>
          <a:p>
            <a:endParaRPr lang="en-US" sz="1000" dirty="0" smtClean="0"/>
          </a:p>
          <a:p>
            <a:r>
              <a:rPr lang="en-US" sz="1000" dirty="0" smtClean="0"/>
              <a:t>The NESDIS budget restructure will allow NOAA to take advantage of partner observations as plans and missions develop and launch without requesting a separate funding line from Congress</a:t>
            </a:r>
          </a:p>
          <a:p>
            <a:endParaRPr lang="en-US" sz="1000" dirty="0" smtClean="0"/>
          </a:p>
          <a:p>
            <a:r>
              <a:rPr lang="en-US" sz="1000" dirty="0" smtClean="0"/>
              <a:t>The Commercial Weather Data Pilot continues to allow NOAA to demonstrate new commercial data as they become available</a:t>
            </a:r>
          </a:p>
          <a:p>
            <a:endParaRPr lang="en-US" sz="1000" dirty="0" smtClean="0"/>
          </a:p>
          <a:p>
            <a:r>
              <a:rPr lang="en-US" sz="1000" dirty="0" smtClean="0"/>
              <a:t>Through the NOSC, NESDIS is working to systematize prioritization of data and products needed from NOAA satellite, partner, and commercial sources to support NOAA user needs.</a:t>
            </a:r>
          </a:p>
          <a:p>
            <a:r>
              <a:rPr lang="en-US" sz="1000" dirty="0" smtClean="0"/>
              <a:t>This approach assumes regular access to and ingest of multiple sources of data, rather than seeing partner or commercial data sources as occasional one off opportunities. </a:t>
            </a:r>
            <a:endParaRPr lang="en-US" sz="1000" dirty="0"/>
          </a:p>
        </p:txBody>
      </p:sp>
    </p:spTree>
    <p:extLst>
      <p:ext uri="{BB962C8B-B14F-4D97-AF65-F5344CB8AC3E}">
        <p14:creationId xmlns:p14="http://schemas.microsoft.com/office/powerpoint/2010/main" val="200853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sz="1200" b="0" i="0" dirty="0" smtClean="0">
                <a:latin typeface="Calibri" panose="020F0502020204030204" pitchFamily="34" charset="0"/>
                <a:cs typeface="Calibri" panose="020F0502020204030204" pitchFamily="34" charset="0"/>
              </a:rPr>
              <a:t>The CEOS OpenSearch Best Practices (http://ceos.org/document_management/Working_Groups/WGISS/Interest_Groups/OpenSearch/CEOS-OPENSEARCH-BP-V1.2.pdf) was developed collaboratively by the international data management community and is implemented within NOAA's </a:t>
            </a:r>
            <a:r>
              <a:rPr lang="en-US" sz="1200" b="0" i="0" dirty="0" err="1" smtClean="0">
                <a:latin typeface="Calibri" panose="020F0502020204030204" pitchFamily="34" charset="0"/>
                <a:cs typeface="Calibri" panose="020F0502020204030204" pitchFamily="34" charset="0"/>
              </a:rPr>
              <a:t>OneStop</a:t>
            </a:r>
            <a:r>
              <a:rPr lang="en-US" sz="1200" b="0" i="0" dirty="0" smtClean="0">
                <a:latin typeface="Calibri" panose="020F0502020204030204" pitchFamily="34" charset="0"/>
                <a:cs typeface="Calibri" panose="020F0502020204030204" pitchFamily="34" charset="0"/>
              </a:rPr>
              <a:t> Data Discovery Portal (https://data.noaa.gov/onestop/#/) and underlying data management framework for collection and granule level discovery</a:t>
            </a:r>
          </a:p>
          <a:p>
            <a:endParaRPr lang="fr-FR" sz="1200" noProof="0" dirty="0" smtClean="0">
              <a:latin typeface="Calibri" panose="020F0502020204030204" pitchFamily="34" charset="0"/>
              <a:cs typeface="Calibri" panose="020F0502020204030204" pitchFamily="34" charset="0"/>
            </a:endParaRPr>
          </a:p>
          <a:p>
            <a:endParaRPr lang="fr-FR" sz="1200" noProof="0" dirty="0" smtClean="0">
              <a:latin typeface="Calibri" panose="020F0502020204030204" pitchFamily="34" charset="0"/>
              <a:cs typeface="Calibri" panose="020F0502020204030204" pitchFamily="34" charset="0"/>
            </a:endParaRPr>
          </a:p>
          <a:p>
            <a:pPr defTabSz="465887"/>
            <a:r>
              <a:rPr lang="en-US" sz="1200" b="0" i="0" dirty="0" smtClean="0">
                <a:latin typeface="Calibri" panose="020F0502020204030204" pitchFamily="34" charset="0"/>
                <a:cs typeface="Calibri" panose="020F0502020204030204" pitchFamily="34" charset="0"/>
              </a:rPr>
              <a:t>The International Directory Network (IDN) and CEOS-WGISS Integrated Catalog (CWIC) provides unified data discovery across CEOS agencies and NOAA is an important contributor of data collections and granules to those systems</a:t>
            </a:r>
            <a:endParaRPr lang="en-GB" sz="1200" b="0" i="0" dirty="0" smtClean="0">
              <a:latin typeface="Calibri" panose="020F0502020204030204" pitchFamily="34" charset="0"/>
              <a:cs typeface="Calibri" panose="020F0502020204030204" pitchFamily="34" charset="0"/>
            </a:endParaRPr>
          </a:p>
          <a:p>
            <a:endParaRPr lang="fr-FR" sz="1200"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lIns="93177" tIns="46589" rIns="93177" bIns="46589"/>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384913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latin typeface="Calibri" panose="020F0502020204030204" pitchFamily="34" charset="0"/>
                <a:cs typeface="Calibri" panose="020F0502020204030204" pitchFamily="34" charset="0"/>
              </a:rPr>
              <a:t>NOAA/NESDIS/STAR</a:t>
            </a:r>
            <a:r>
              <a:rPr lang="en-US" sz="1200" kern="1200" dirty="0" smtClean="0">
                <a:solidFill>
                  <a:schemeClr val="tx1"/>
                </a:solidFill>
                <a:latin typeface="Calibri" panose="020F0502020204030204" pitchFamily="34" charset="0"/>
                <a:cs typeface="Calibri" panose="020F0502020204030204" pitchFamily="34" charset="0"/>
              </a:rPr>
              <a:t> scientists are active participants of CEOS</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err="1" smtClean="0">
                <a:solidFill>
                  <a:schemeClr val="tx1"/>
                </a:solidFill>
                <a:latin typeface="Calibri" panose="020F0502020204030204" pitchFamily="34" charset="0"/>
                <a:cs typeface="Calibri" panose="020F0502020204030204" pitchFamily="34" charset="0"/>
              </a:rPr>
              <a:t>cal</a:t>
            </a:r>
            <a:r>
              <a:rPr lang="en-US" sz="1200" kern="1200" dirty="0" smtClean="0">
                <a:solidFill>
                  <a:schemeClr val="tx1"/>
                </a:solidFill>
                <a:latin typeface="Calibri" panose="020F0502020204030204" pitchFamily="34" charset="0"/>
                <a:cs typeface="Calibri" panose="020F0502020204030204" pitchFamily="34" charset="0"/>
              </a:rPr>
              <a:t>/</a:t>
            </a:r>
            <a:r>
              <a:rPr lang="en-US" sz="1200" kern="1200" dirty="0" err="1" smtClean="0">
                <a:solidFill>
                  <a:schemeClr val="tx1"/>
                </a:solidFill>
                <a:latin typeface="Calibri" panose="020F0502020204030204" pitchFamily="34" charset="0"/>
                <a:cs typeface="Calibri" panose="020F0502020204030204" pitchFamily="34" charset="0"/>
              </a:rPr>
              <a:t>val</a:t>
            </a:r>
            <a:r>
              <a:rPr lang="en-US" sz="1200" kern="1200" dirty="0" smtClean="0">
                <a:solidFill>
                  <a:schemeClr val="tx1"/>
                </a:solidFill>
                <a:latin typeface="Calibri" panose="020F0502020204030204" pitchFamily="34" charset="0"/>
                <a:cs typeface="Calibri" panose="020F0502020204030204" pitchFamily="34" charset="0"/>
              </a:rPr>
              <a:t> activities in CEOS/Working Group on Cal/Val (WGCV) and</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its subgroups</a:t>
            </a:r>
          </a:p>
          <a:p>
            <a:r>
              <a:rPr lang="en-US" sz="1200" kern="1200" dirty="0" smtClean="0">
                <a:solidFill>
                  <a:schemeClr val="tx1"/>
                </a:solidFill>
                <a:latin typeface="Calibri" panose="020F0502020204030204" pitchFamily="34" charset="0"/>
                <a:cs typeface="Calibri" panose="020F0502020204030204" pitchFamily="34" charset="0"/>
              </a:rPr>
              <a:t>We endorse the basic principles set forth in the Quality Assurance</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for Earth Observations (QA4EO) developed by the CEOS/WGCV.</a:t>
            </a:r>
          </a:p>
          <a:p>
            <a:r>
              <a:rPr lang="en-US" sz="1200" kern="1200" dirty="0" smtClean="0">
                <a:solidFill>
                  <a:schemeClr val="tx1"/>
                </a:solidFill>
                <a:latin typeface="Calibri" panose="020F0502020204030204" pitchFamily="34" charset="0"/>
                <a:cs typeface="Calibri" panose="020F0502020204030204" pitchFamily="34" charset="0"/>
              </a:rPr>
              <a:t>A specific example is the use of CEOS endorsed solar spectrum in</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operational calibration which has been implemented in</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NOAA-20/VIIRS; we also adopted procedures developed by the</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WGCV Land Product Validation(LPV) subgroup in the JPSS land</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product </a:t>
            </a:r>
            <a:r>
              <a:rPr lang="en-US" sz="1200" kern="1200" dirty="0" err="1" smtClean="0">
                <a:solidFill>
                  <a:schemeClr val="tx1"/>
                </a:solidFill>
                <a:latin typeface="Calibri" panose="020F0502020204030204" pitchFamily="34" charset="0"/>
                <a:cs typeface="Calibri" panose="020F0502020204030204" pitchFamily="34" charset="0"/>
              </a:rPr>
              <a:t>cal</a:t>
            </a:r>
            <a:r>
              <a:rPr lang="en-US" sz="1200" kern="1200" dirty="0" smtClean="0">
                <a:solidFill>
                  <a:schemeClr val="tx1"/>
                </a:solidFill>
                <a:latin typeface="Calibri" panose="020F0502020204030204" pitchFamily="34" charset="0"/>
                <a:cs typeface="Calibri" panose="020F0502020204030204" pitchFamily="34" charset="0"/>
              </a:rPr>
              <a:t>/val.</a:t>
            </a:r>
          </a:p>
          <a:p>
            <a:r>
              <a:rPr lang="en-US" sz="1200" kern="1200" dirty="0" smtClean="0">
                <a:solidFill>
                  <a:schemeClr val="tx1"/>
                </a:solidFill>
                <a:latin typeface="Calibri" panose="020F0502020204030204" pitchFamily="34" charset="0"/>
                <a:cs typeface="Calibri" panose="020F0502020204030204" pitchFamily="34" charset="0"/>
              </a:rPr>
              <a:t>We support sustained </a:t>
            </a:r>
            <a:r>
              <a:rPr lang="en-US" sz="1200" kern="1200" dirty="0" err="1" smtClean="0">
                <a:solidFill>
                  <a:schemeClr val="tx1"/>
                </a:solidFill>
                <a:latin typeface="Calibri" panose="020F0502020204030204" pitchFamily="34" charset="0"/>
                <a:cs typeface="Calibri" panose="020F0502020204030204" pitchFamily="34" charset="0"/>
              </a:rPr>
              <a:t>intersatellite</a:t>
            </a:r>
            <a:r>
              <a:rPr lang="en-US" sz="1200" kern="1200" dirty="0" smtClean="0">
                <a:solidFill>
                  <a:schemeClr val="tx1"/>
                </a:solidFill>
                <a:latin typeface="Calibri" panose="020F0502020204030204" pitchFamily="34" charset="0"/>
                <a:cs typeface="Calibri" panose="020F0502020204030204" pitchFamily="34" charset="0"/>
              </a:rPr>
              <a:t> calibration working closely</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with CEOS partners, including ESA, NASA, JAXA, EUMETSAT, and</a:t>
            </a:r>
            <a:r>
              <a:rPr lang="en-US" sz="1200" kern="1200" baseline="0" dirty="0" smtClean="0">
                <a:solidFill>
                  <a:schemeClr val="tx1"/>
                </a:solidFill>
                <a:latin typeface="Calibri" panose="020F0502020204030204" pitchFamily="34" charset="0"/>
                <a:cs typeface="Calibri" panose="020F0502020204030204" pitchFamily="34" charset="0"/>
              </a:rPr>
              <a:t> </a:t>
            </a:r>
            <a:r>
              <a:rPr lang="en-US" sz="1200" kern="1200" dirty="0" smtClean="0">
                <a:solidFill>
                  <a:schemeClr val="tx1"/>
                </a:solidFill>
                <a:latin typeface="Calibri" panose="020F0502020204030204" pitchFamily="34" charset="0"/>
                <a:cs typeface="Calibri" panose="020F0502020204030204" pitchFamily="34" charset="0"/>
              </a:rPr>
              <a:t>other agencies.</a:t>
            </a:r>
          </a:p>
          <a:p>
            <a:r>
              <a:rPr lang="en-US" sz="1100" kern="1200" dirty="0" smtClean="0">
                <a:solidFill>
                  <a:schemeClr val="tx1"/>
                </a:solidFill>
                <a:latin typeface="Calibri" panose="020F0502020204030204" pitchFamily="34" charset="0"/>
                <a:cs typeface="Calibri" panose="020F0502020204030204" pitchFamily="34" charset="0"/>
              </a:rPr>
              <a:t>BOTTOM</a:t>
            </a:r>
            <a:r>
              <a:rPr lang="en-US" sz="1100" kern="1200" baseline="0" dirty="0" smtClean="0">
                <a:solidFill>
                  <a:schemeClr val="tx1"/>
                </a:solidFill>
                <a:latin typeface="Calibri" panose="020F0502020204030204" pitchFamily="34" charset="0"/>
                <a:cs typeface="Calibri" panose="020F0502020204030204" pitchFamily="34" charset="0"/>
              </a:rPr>
              <a:t> IMAGE: </a:t>
            </a:r>
            <a:r>
              <a:rPr lang="en-US" sz="1100" kern="1200" dirty="0" smtClean="0">
                <a:solidFill>
                  <a:schemeClr val="tx1"/>
                </a:solidFill>
                <a:latin typeface="Calibri" panose="020F0502020204030204" pitchFamily="34" charset="0"/>
                <a:cs typeface="Calibri" panose="020F0502020204030204" pitchFamily="34" charset="0"/>
              </a:rPr>
              <a:t>We also sponsored CEOS working group meetings including the</a:t>
            </a:r>
            <a:r>
              <a:rPr lang="en-US" sz="1100" kern="1200" baseline="0" dirty="0" smtClean="0">
                <a:solidFill>
                  <a:schemeClr val="tx1"/>
                </a:solidFill>
                <a:latin typeface="Calibri" panose="020F0502020204030204" pitchFamily="34" charset="0"/>
                <a:cs typeface="Calibri" panose="020F0502020204030204" pitchFamily="34" charset="0"/>
              </a:rPr>
              <a:t> </a:t>
            </a:r>
            <a:r>
              <a:rPr lang="en-US" sz="1100" kern="1200" dirty="0" smtClean="0">
                <a:solidFill>
                  <a:schemeClr val="tx1"/>
                </a:solidFill>
                <a:latin typeface="Calibri" panose="020F0502020204030204" pitchFamily="34" charset="0"/>
                <a:cs typeface="Calibri" panose="020F0502020204030204" pitchFamily="34" charset="0"/>
              </a:rPr>
              <a:t>WGCV, and Atmospheric Chemistry subgroup</a:t>
            </a:r>
            <a:r>
              <a:rPr lang="en-US" sz="1100" kern="1200" baseline="0" dirty="0" smtClean="0">
                <a:solidFill>
                  <a:schemeClr val="tx1"/>
                </a:solidFill>
                <a:latin typeface="Calibri" panose="020F0502020204030204" pitchFamily="34" charset="0"/>
                <a:cs typeface="Calibri" panose="020F0502020204030204" pitchFamily="34" charset="0"/>
              </a:rPr>
              <a:t> </a:t>
            </a:r>
            <a:r>
              <a:rPr lang="en-US" sz="1100" kern="1200" dirty="0" smtClean="0">
                <a:solidFill>
                  <a:schemeClr val="tx1"/>
                </a:solidFill>
                <a:latin typeface="Calibri" panose="020F0502020204030204" pitchFamily="34" charset="0"/>
                <a:cs typeface="Calibri" panose="020F0502020204030204" pitchFamily="34" charset="0"/>
              </a:rPr>
              <a:t>NOAA is using CEOS site data in part to calibrate and validate its International Satellite Cloud Climatology Project (ISCCP) climate data record (see </a:t>
            </a:r>
            <a:r>
              <a:rPr lang="en-US" sz="1100" kern="1200" dirty="0" err="1" smtClean="0">
                <a:solidFill>
                  <a:schemeClr val="tx1"/>
                </a:solidFill>
                <a:latin typeface="Calibri" panose="020F0502020204030204" pitchFamily="34" charset="0"/>
                <a:cs typeface="Calibri" panose="020F0502020204030204" pitchFamily="34" charset="0"/>
              </a:rPr>
              <a:t>Rossow</a:t>
            </a:r>
            <a:r>
              <a:rPr lang="en-US" sz="1100" kern="1200" dirty="0" smtClean="0">
                <a:solidFill>
                  <a:schemeClr val="tx1"/>
                </a:solidFill>
                <a:latin typeface="Calibri" panose="020F0502020204030204" pitchFamily="34" charset="0"/>
                <a:cs typeface="Calibri" panose="020F0502020204030204" pitchFamily="34" charset="0"/>
              </a:rPr>
              <a:t> and Ferrier 2015, and </a:t>
            </a:r>
            <a:r>
              <a:rPr lang="en-US" sz="1100" kern="1200" dirty="0" err="1" smtClean="0">
                <a:solidFill>
                  <a:schemeClr val="tx1"/>
                </a:solidFill>
                <a:latin typeface="Calibri" panose="020F0502020204030204" pitchFamily="34" charset="0"/>
                <a:cs typeface="Calibri" panose="020F0502020204030204" pitchFamily="34" charset="0"/>
              </a:rPr>
              <a:t>Inamdar</a:t>
            </a:r>
            <a:r>
              <a:rPr lang="en-US" sz="1100" kern="1200" dirty="0" smtClean="0">
                <a:solidFill>
                  <a:schemeClr val="tx1"/>
                </a:solidFill>
                <a:latin typeface="Calibri" panose="020F0502020204030204" pitchFamily="34" charset="0"/>
                <a:cs typeface="Calibri" panose="020F0502020204030204" pitchFamily="34" charset="0"/>
              </a:rPr>
              <a:t> and Knapp 2015). These maps show the average regional distribution of cloud and surface properties for each of the four seasons, where the names apply to the northern hemisphere seasons. This</a:t>
            </a:r>
            <a:r>
              <a:rPr lang="en-US" sz="1100" kern="1200" baseline="0" dirty="0" smtClean="0">
                <a:solidFill>
                  <a:schemeClr val="tx1"/>
                </a:solidFill>
                <a:latin typeface="Calibri" panose="020F0502020204030204" pitchFamily="34" charset="0"/>
                <a:cs typeface="Calibri" panose="020F0502020204030204" pitchFamily="34" charset="0"/>
              </a:rPr>
              <a:t> image shows </a:t>
            </a:r>
            <a:r>
              <a:rPr lang="en-US" sz="1100" kern="1200" baseline="0" dirty="0" err="1" smtClean="0">
                <a:solidFill>
                  <a:schemeClr val="tx1"/>
                </a:solidFill>
                <a:latin typeface="Calibri" panose="020F0502020204030204" pitchFamily="34" charset="0"/>
                <a:cs typeface="Calibri" panose="020F0502020204030204" pitchFamily="34" charset="0"/>
              </a:rPr>
              <a:t>Clud</a:t>
            </a:r>
            <a:r>
              <a:rPr lang="en-US" sz="1100" kern="1200" baseline="0" dirty="0" smtClean="0">
                <a:solidFill>
                  <a:schemeClr val="tx1"/>
                </a:solidFill>
                <a:latin typeface="Calibri" panose="020F0502020204030204" pitchFamily="34" charset="0"/>
                <a:cs typeface="Calibri" panose="020F0502020204030204" pitchFamily="34" charset="0"/>
              </a:rPr>
              <a:t> amount during winter months. </a:t>
            </a:r>
            <a:endParaRPr lang="en-US" sz="1100" kern="1200" dirty="0" smtClean="0">
              <a:solidFill>
                <a:schemeClr val="tx1"/>
              </a:solidFill>
              <a:latin typeface="Calibri" panose="020F0502020204030204" pitchFamily="34" charset="0"/>
              <a:cs typeface="Calibri" panose="020F0502020204030204" pitchFamily="34" charset="0"/>
            </a:endParaRPr>
          </a:p>
          <a:p>
            <a:endParaRPr lang="en-US" sz="1200" kern="1200" dirty="0" smtClean="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lIns="93177" tIns="46589" rIns="93177" bIns="46589"/>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88292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Session 4 of the 2018 CEOS Plenary (Agency and Partner Updates) will provide an opportunity for agencies to speak about their plans and strategy in relation to CEOS, as well as the benefits and expectations of CEOS from their agency perspective. Agencies are asked to comment on:</a:t>
            </a:r>
          </a:p>
          <a:p>
            <a:endParaRPr lang="en-US" sz="1200" dirty="0" smtClean="0"/>
          </a:p>
          <a:p>
            <a:pPr marL="0" indent="0">
              <a:buNone/>
            </a:pPr>
            <a:r>
              <a:rPr lang="en-US" sz="1200" dirty="0" smtClean="0"/>
              <a:t>1) the policy, scientific, and societal challenges driving the strategy and requirements of their agency for the next 10 to 15 years and the degree to which CEOS' thematic foci support these plans;</a:t>
            </a:r>
          </a:p>
          <a:p>
            <a:pPr marL="457200" indent="-457200">
              <a:buAutoNum type="arabicParenR"/>
            </a:pPr>
            <a:endParaRPr lang="en-US" sz="1200" dirty="0" smtClean="0"/>
          </a:p>
          <a:p>
            <a:r>
              <a:rPr lang="en-US" sz="1200" dirty="0" smtClean="0"/>
              <a:t>2) how CEOS as an organization is supporting and prioritizing engagement around the agency’s requirements; and,</a:t>
            </a:r>
          </a:p>
          <a:p>
            <a:endParaRPr lang="en-US" sz="1200" dirty="0" smtClean="0"/>
          </a:p>
          <a:p>
            <a:r>
              <a:rPr lang="en-US" sz="1200" dirty="0" smtClean="0"/>
              <a:t>3) how CEOS activities related to standardization (metadata and interoperability), quality control (</a:t>
            </a:r>
            <a:r>
              <a:rPr lang="en-US" sz="1200" dirty="0" err="1" smtClean="0"/>
              <a:t>cal</a:t>
            </a:r>
            <a:r>
              <a:rPr lang="en-US" sz="1200" dirty="0" smtClean="0"/>
              <a:t>/</a:t>
            </a:r>
            <a:r>
              <a:rPr lang="en-US" sz="1200" dirty="0" err="1" smtClean="0"/>
              <a:t>val</a:t>
            </a:r>
            <a:r>
              <a:rPr lang="en-US" sz="1200" dirty="0" smtClean="0"/>
              <a:t>), and data dissemination influence implementations in their agency.</a:t>
            </a:r>
            <a:endParaRPr lang="en-US" sz="1200" dirty="0"/>
          </a:p>
        </p:txBody>
      </p:sp>
    </p:spTree>
    <p:extLst>
      <p:ext uri="{BB962C8B-B14F-4D97-AF65-F5344CB8AC3E}">
        <p14:creationId xmlns:p14="http://schemas.microsoft.com/office/powerpoint/2010/main" val="4021712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82000" cy="4876800"/>
          </a:xfrm>
          <a:prstGeom prst="rect">
            <a:avLst/>
          </a:prstGeom>
        </p:spPr>
        <p:txBody>
          <a:bodyPr/>
          <a:lstStyle>
            <a:lvl1pPr marL="228600" marR="0" indent="-228600" algn="l" defTabSz="914400" rtl="0" eaLnBrk="0" fontAlgn="base" latinLnBrk="0" hangingPunct="0">
              <a:lnSpc>
                <a:spcPct val="85000"/>
              </a:lnSpc>
              <a:spcBef>
                <a:spcPct val="20000"/>
              </a:spcBef>
              <a:spcAft>
                <a:spcPct val="0"/>
              </a:spcAft>
              <a:buClr>
                <a:srgbClr val="000099"/>
              </a:buClr>
              <a:buSzTx/>
              <a:buFontTx/>
              <a:buChar char="•"/>
              <a:tabLst>
                <a:tab pos="914400" algn="l"/>
              </a:tabLst>
              <a:defRPr b="1" i="1" baseline="0">
                <a:latin typeface="Arial" pitchFamily="34" charset="0"/>
              </a:defRPr>
            </a:lvl1pPr>
            <a:lvl2pPr marL="576263" marR="0" indent="-233363" algn="l" defTabSz="914400" rtl="0" eaLnBrk="0" fontAlgn="base" latinLnBrk="0" hangingPunct="0">
              <a:lnSpc>
                <a:spcPct val="85000"/>
              </a:lnSpc>
              <a:spcBef>
                <a:spcPct val="20000"/>
              </a:spcBef>
              <a:spcAft>
                <a:spcPct val="0"/>
              </a:spcAft>
              <a:buClr>
                <a:srgbClr val="000099"/>
              </a:buClr>
              <a:buSzTx/>
              <a:buFont typeface="Wingdings" panose="05000000000000000000" pitchFamily="2" charset="2"/>
              <a:buChar char="Ø"/>
              <a:tabLst>
                <a:tab pos="914400" algn="l"/>
              </a:tabLst>
              <a:defRPr sz="1800" b="0" i="1" baseline="0">
                <a:solidFill>
                  <a:srgbClr val="000099"/>
                </a:solidFill>
                <a:latin typeface="Arial" pitchFamily="34" charset="0"/>
              </a:defRPr>
            </a:lvl2pPr>
            <a:lvl3pPr marL="914400" marR="0" indent="-223838" algn="l" defTabSz="914400" rtl="0" eaLnBrk="0" fontAlgn="base" latinLnBrk="0" hangingPunct="0">
              <a:lnSpc>
                <a:spcPct val="85000"/>
              </a:lnSpc>
              <a:spcBef>
                <a:spcPct val="20000"/>
              </a:spcBef>
              <a:spcAft>
                <a:spcPct val="0"/>
              </a:spcAft>
              <a:buClr>
                <a:srgbClr val="000099"/>
              </a:buClr>
              <a:buSzTx/>
              <a:buFont typeface="Wingdings" panose="05000000000000000000" pitchFamily="2" charset="2"/>
              <a:buChar char="q"/>
              <a:tabLst>
                <a:tab pos="914400" algn="l"/>
              </a:tabLst>
              <a:defRPr sz="1600" b="0" i="1" baseline="0">
                <a:solidFill>
                  <a:srgbClr val="000099"/>
                </a:solidFill>
                <a:latin typeface="Arial" pitchFamily="34" charset="0"/>
              </a:defRPr>
            </a:lvl3pPr>
            <a:lvl4pPr marL="1262063" marR="0" indent="-233363" algn="l" defTabSz="914400" rtl="0" eaLnBrk="0" fontAlgn="base" latinLnBrk="0" hangingPunct="0">
              <a:lnSpc>
                <a:spcPct val="85000"/>
              </a:lnSpc>
              <a:spcBef>
                <a:spcPct val="20000"/>
              </a:spcBef>
              <a:spcAft>
                <a:spcPct val="0"/>
              </a:spcAft>
              <a:buClr>
                <a:srgbClr val="000099"/>
              </a:buClr>
              <a:buSzTx/>
              <a:buFont typeface="Courier New" panose="02070309020205020404" pitchFamily="49" charset="0"/>
              <a:buChar char="o"/>
              <a:tabLst>
                <a:tab pos="914400" algn="l"/>
              </a:tabLst>
              <a:defRPr sz="1400" b="0" i="1" baseline="0">
                <a:solidFill>
                  <a:srgbClr val="000099"/>
                </a:solidFill>
                <a:latin typeface="Arial" pitchFamily="34" charset="0"/>
              </a:defRPr>
            </a:lvl4pPr>
            <a:lvl5pPr marL="1547812" marR="0" indent="-171450" algn="l" defTabSz="914400" rtl="0" eaLnBrk="0" fontAlgn="base" latinLnBrk="0" hangingPunct="0">
              <a:lnSpc>
                <a:spcPct val="85000"/>
              </a:lnSpc>
              <a:spcBef>
                <a:spcPct val="20000"/>
              </a:spcBef>
              <a:spcAft>
                <a:spcPct val="0"/>
              </a:spcAft>
              <a:buClr>
                <a:srgbClr val="000099"/>
              </a:buClr>
              <a:buSzTx/>
              <a:buFont typeface="Wingdings" panose="05000000000000000000" pitchFamily="2" charset="2"/>
              <a:buChar char="v"/>
              <a:tabLst>
                <a:tab pos="914400" algn="l"/>
              </a:tabLst>
              <a:defRPr sz="1200" b="0" i="1" baseline="0">
                <a:solidFill>
                  <a:srgbClr val="000099"/>
                </a:solidFill>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5" name="Title 4"/>
          <p:cNvSpPr>
            <a:spLocks noGrp="1"/>
          </p:cNvSpPr>
          <p:nvPr>
            <p:ph type="title"/>
          </p:nvPr>
        </p:nvSpPr>
        <p:spPr>
          <a:xfrm>
            <a:off x="1295400" y="76200"/>
            <a:ext cx="6553200" cy="1143000"/>
          </a:xfrm>
          <a:prstGeom prst="rect">
            <a:avLst/>
          </a:prstGeom>
        </p:spPr>
        <p:txBody>
          <a:bodyPr/>
          <a:lstStyle>
            <a:lvl1pPr>
              <a:defRPr sz="2800" b="1" i="1" baseline="0">
                <a:solidFill>
                  <a:srgbClr val="000099"/>
                </a:solidFill>
                <a:latin typeface="Arial" pitchFamily="34" charset="0"/>
              </a:defRPr>
            </a:lvl1pPr>
          </a:lstStyle>
          <a:p>
            <a:r>
              <a:rPr lang="en-US" dirty="0" smtClean="0"/>
              <a:t>Click to edit Master title style</a:t>
            </a:r>
            <a:endParaRPr lang="en-US" dirty="0"/>
          </a:p>
        </p:txBody>
      </p:sp>
      <p:sp>
        <p:nvSpPr>
          <p:cNvPr id="6" name="Rectangle 6"/>
          <p:cNvSpPr>
            <a:spLocks noGrp="1" noChangeArrowheads="1"/>
          </p:cNvSpPr>
          <p:nvPr>
            <p:ph type="sldNum" sz="quarter" idx="10"/>
          </p:nvPr>
        </p:nvSpPr>
        <p:spPr>
          <a:xfrm>
            <a:off x="8229600" y="6494463"/>
            <a:ext cx="533400" cy="228600"/>
          </a:xfrm>
          <a:ln/>
        </p:spPr>
        <p:txBody>
          <a:bodyPr/>
          <a:lstStyle>
            <a:lvl1pPr>
              <a:defRPr/>
            </a:lvl1pPr>
          </a:lstStyle>
          <a:p>
            <a:pPr>
              <a:defRPr/>
            </a:pPr>
            <a:fld id="{151E99AE-C5B4-4072-A998-4AD5A452C790}" type="slidenum">
              <a:rPr lang="en-US"/>
              <a:pPr>
                <a:defRPr/>
              </a:pPr>
              <a:t>‹#›</a:t>
            </a:fld>
            <a:endParaRPr lang="en-US" dirty="0"/>
          </a:p>
        </p:txBody>
      </p:sp>
    </p:spTree>
    <p:extLst>
      <p:ext uri="{BB962C8B-B14F-4D97-AF65-F5344CB8AC3E}">
        <p14:creationId xmlns:p14="http://schemas.microsoft.com/office/powerpoint/2010/main" val="3008819078"/>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888" y="274638"/>
            <a:ext cx="7400512" cy="792162"/>
          </a:xfrm>
          <a:prstGeom prst="rect">
            <a:avLst/>
          </a:prstGeom>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a:xfrm>
            <a:off x="752888" y="1219200"/>
            <a:ext cx="7933912" cy="4953000"/>
          </a:xfrm>
          <a:prstGeom prst="rect">
            <a:avLst/>
          </a:prstGeo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76312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2926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90000"/>
              </a:lnSpc>
              <a:defRPr sz="1800" b="0">
                <a:solidFill>
                  <a:srgbClr val="000000"/>
                </a:solidFill>
              </a:defRPr>
            </a:pPr>
            <a:r>
              <a:rPr lang="en-US" sz="4400" dirty="0" smtClean="0">
                <a:solidFill>
                  <a:schemeClr val="bg1"/>
                </a:solidFill>
              </a:rPr>
              <a:t>NOAA Agency Report </a:t>
            </a:r>
            <a:endParaRPr sz="4200" b="1" dirty="0">
              <a:solidFill>
                <a:schemeClr val="bg1"/>
              </a:solidFill>
              <a:latin typeface="+mj-lt"/>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6" name="Shape 11"/>
          <p:cNvSpPr/>
          <p:nvPr/>
        </p:nvSpPr>
        <p:spPr>
          <a:xfrm>
            <a:off x="599342" y="3783011"/>
            <a:ext cx="4810858" cy="2541589"/>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defTabSz="914400">
              <a:lnSpc>
                <a:spcPct val="150000"/>
              </a:lnSpc>
              <a:defRPr>
                <a:solidFill>
                  <a:srgbClr val="000000"/>
                </a:solidFill>
              </a:defRPr>
            </a:pPr>
            <a:r>
              <a:rPr lang="en-US" dirty="0" smtClean="0">
                <a:solidFill>
                  <a:srgbClr val="FFFFFF"/>
                </a:solidFill>
                <a:ea typeface="Arial Bold"/>
                <a:cs typeface="Arial Bold"/>
                <a:sym typeface="Arial Bold"/>
              </a:rPr>
              <a:t>Steve </a:t>
            </a:r>
            <a:r>
              <a:rPr lang="en-US" dirty="0" err="1" smtClean="0">
                <a:solidFill>
                  <a:srgbClr val="FFFFFF"/>
                </a:solidFill>
                <a:ea typeface="Arial Bold"/>
                <a:cs typeface="Arial Bold"/>
                <a:sym typeface="Arial Bold"/>
              </a:rPr>
              <a:t>Volz</a:t>
            </a:r>
            <a:r>
              <a:rPr lang="en-US" dirty="0" smtClean="0">
                <a:solidFill>
                  <a:srgbClr val="FFFFFF"/>
                </a:solidFill>
                <a:ea typeface="Arial Bold"/>
                <a:cs typeface="Arial Bold"/>
                <a:sym typeface="Arial Bold"/>
              </a:rPr>
              <a:t>, CEOS SIT Chair</a:t>
            </a:r>
          </a:p>
          <a:p>
            <a:pPr defTabSz="914400">
              <a:defRPr>
                <a:solidFill>
                  <a:srgbClr val="000000"/>
                </a:solidFill>
              </a:defRPr>
            </a:pPr>
            <a:r>
              <a:rPr lang="en-US" dirty="0">
                <a:solidFill>
                  <a:srgbClr val="FFFFFF"/>
                </a:solidFill>
                <a:ea typeface="Arial Bold"/>
                <a:cs typeface="Arial Bold"/>
                <a:sym typeface="Arial Bold"/>
              </a:rPr>
              <a:t>National Oceanic and Atmospheric Administration (NOAA)</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Session 4,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lang="en-US" dirty="0" smtClean="0">
                <a:solidFill>
                  <a:srgbClr val="FFFFFF"/>
                </a:solidFill>
                <a:latin typeface="+mj-lt"/>
                <a:ea typeface="Arial Bold"/>
                <a:cs typeface="Arial Bold"/>
                <a:sym typeface="Arial Bold"/>
              </a:rPr>
              <a:t>4.2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Brussels, Belgium </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16-18 October, 2018</a:t>
            </a:r>
            <a:endParaRPr dirty="0">
              <a:solidFill>
                <a:srgbClr val="FFFFFF"/>
              </a:solidFill>
              <a:latin typeface="+mj-lt"/>
              <a:ea typeface="Arial Bold"/>
              <a:cs typeface="Arial Bold"/>
              <a:sym typeface="Arial Bold"/>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485900"/>
            <a:ext cx="8534400" cy="5143500"/>
          </a:xfrm>
        </p:spPr>
        <p:txBody>
          <a:bodyPr/>
          <a:lstStyle/>
          <a:p>
            <a:r>
              <a:rPr lang="en-US" dirty="0" smtClean="0">
                <a:latin typeface="Candara" panose="020E0502030303020204" pitchFamily="34" charset="0"/>
              </a:rPr>
              <a:t>NAS Decadal Survey recommended a close coordination with NASA on technology development, to develop</a:t>
            </a:r>
            <a:br>
              <a:rPr lang="en-US" dirty="0" smtClean="0">
                <a:latin typeface="Candara" panose="020E0502030303020204" pitchFamily="34" charset="0"/>
              </a:rPr>
            </a:br>
            <a:r>
              <a:rPr lang="en-US" dirty="0" smtClean="0">
                <a:latin typeface="Candara" panose="020E0502030303020204" pitchFamily="34" charset="0"/>
              </a:rPr>
              <a:t>new observing system technologies, and</a:t>
            </a:r>
            <a:br>
              <a:rPr lang="en-US" dirty="0" smtClean="0">
                <a:latin typeface="Candara" panose="020E0502030303020204" pitchFamily="34" charset="0"/>
              </a:rPr>
            </a:br>
            <a:r>
              <a:rPr lang="en-US" dirty="0" smtClean="0">
                <a:latin typeface="Candara" panose="020E0502030303020204" pitchFamily="34" charset="0"/>
              </a:rPr>
              <a:t>to make better use of research</a:t>
            </a:r>
            <a:br>
              <a:rPr lang="en-US" dirty="0" smtClean="0">
                <a:latin typeface="Candara" panose="020E0502030303020204" pitchFamily="34" charset="0"/>
              </a:rPr>
            </a:br>
            <a:r>
              <a:rPr lang="en-US" dirty="0" smtClean="0">
                <a:latin typeface="Candara" panose="020E0502030303020204" pitchFamily="34" charset="0"/>
              </a:rPr>
              <a:t>observations</a:t>
            </a:r>
          </a:p>
          <a:p>
            <a:r>
              <a:rPr lang="en-US" dirty="0" smtClean="0">
                <a:latin typeface="Candara" panose="020E0502030303020204" pitchFamily="34" charset="0"/>
              </a:rPr>
              <a:t>But collaboration extends to all EO </a:t>
            </a:r>
            <a:br>
              <a:rPr lang="en-US" dirty="0" smtClean="0">
                <a:latin typeface="Candara" panose="020E0502030303020204" pitchFamily="34" charset="0"/>
              </a:rPr>
            </a:br>
            <a:r>
              <a:rPr lang="en-US" dirty="0" smtClean="0">
                <a:latin typeface="Candara" panose="020E0502030303020204" pitchFamily="34" charset="0"/>
              </a:rPr>
              <a:t>partner agencies, for legacy and future</a:t>
            </a:r>
            <a:br>
              <a:rPr lang="en-US" dirty="0" smtClean="0">
                <a:latin typeface="Candara" panose="020E0502030303020204" pitchFamily="34" charset="0"/>
              </a:rPr>
            </a:br>
            <a:r>
              <a:rPr lang="en-US" dirty="0" smtClean="0">
                <a:latin typeface="Candara" panose="020E0502030303020204" pitchFamily="34" charset="0"/>
              </a:rPr>
              <a:t>observations</a:t>
            </a:r>
          </a:p>
          <a:p>
            <a:pPr lvl="1">
              <a:buFont typeface="Wingdings" panose="05000000000000000000" pitchFamily="2" charset="2"/>
              <a:buChar char="§"/>
            </a:pPr>
            <a:r>
              <a:rPr lang="en-US" dirty="0" smtClean="0">
                <a:latin typeface="Candara" panose="020E0502030303020204" pitchFamily="34" charset="0"/>
              </a:rPr>
              <a:t>Lidar winds</a:t>
            </a:r>
          </a:p>
          <a:p>
            <a:pPr lvl="1">
              <a:buFont typeface="Wingdings" panose="05000000000000000000" pitchFamily="2" charset="2"/>
              <a:buChar char="§"/>
            </a:pPr>
            <a:r>
              <a:rPr lang="en-US" dirty="0" smtClean="0">
                <a:latin typeface="Candara" panose="020E0502030303020204" pitchFamily="34" charset="0"/>
              </a:rPr>
              <a:t>Hyperspectral Soundings</a:t>
            </a:r>
          </a:p>
          <a:p>
            <a:pPr lvl="1">
              <a:buFont typeface="Wingdings" panose="05000000000000000000" pitchFamily="2" charset="2"/>
              <a:buChar char="§"/>
            </a:pPr>
            <a:r>
              <a:rPr lang="en-US" dirty="0" smtClean="0">
                <a:latin typeface="Candara" panose="020E0502030303020204" pitchFamily="34" charset="0"/>
              </a:rPr>
              <a:t>Imaging Microwave, …</a:t>
            </a:r>
          </a:p>
          <a:p>
            <a:r>
              <a:rPr lang="en-US" b="1" i="1" dirty="0" smtClean="0">
                <a:latin typeface="Candara" panose="020E0502030303020204" pitchFamily="34" charset="0"/>
              </a:rPr>
              <a:t>CEOS Constellation projections and gap </a:t>
            </a:r>
            <a:br>
              <a:rPr lang="en-US" b="1" i="1" dirty="0" smtClean="0">
                <a:latin typeface="Candara" panose="020E0502030303020204" pitchFamily="34" charset="0"/>
              </a:rPr>
            </a:br>
            <a:r>
              <a:rPr lang="en-US" b="1" i="1" dirty="0" smtClean="0">
                <a:latin typeface="Candara" panose="020E0502030303020204" pitchFamily="34" charset="0"/>
              </a:rPr>
              <a:t>analyses point to what is planned, what </a:t>
            </a:r>
            <a:br>
              <a:rPr lang="en-US" b="1" i="1" dirty="0" smtClean="0">
                <a:latin typeface="Candara" panose="020E0502030303020204" pitchFamily="34" charset="0"/>
              </a:rPr>
            </a:br>
            <a:r>
              <a:rPr lang="en-US" b="1" i="1" dirty="0" smtClean="0">
                <a:latin typeface="Candara" panose="020E0502030303020204" pitchFamily="34" charset="0"/>
              </a:rPr>
              <a:t>is needed, and what is possible.</a:t>
            </a:r>
          </a:p>
          <a:p>
            <a:r>
              <a:rPr lang="en-US" b="1" i="1" dirty="0" smtClean="0">
                <a:latin typeface="Candara" panose="020E0502030303020204" pitchFamily="34" charset="0"/>
              </a:rPr>
              <a:t>CEOS Agency leadership sharing of plans allows for long range shared observations.</a:t>
            </a:r>
            <a:endParaRPr lang="en-US" b="1" i="1" dirty="0">
              <a:latin typeface="Candara" panose="020E0502030303020204" pitchFamily="34" charset="0"/>
            </a:endParaRPr>
          </a:p>
        </p:txBody>
      </p:sp>
      <p:sp>
        <p:nvSpPr>
          <p:cNvPr id="7" name="Content Placeholder 6"/>
          <p:cNvSpPr>
            <a:spLocks noGrp="1"/>
          </p:cNvSpPr>
          <p:nvPr>
            <p:ph sz="quarter" idx="11"/>
          </p:nvPr>
        </p:nvSpPr>
        <p:spPr/>
        <p:txBody>
          <a:bodyPr/>
          <a:lstStyle/>
          <a:p>
            <a:pPr lvl="0" algn="l" rtl="0">
              <a:spcBef>
                <a:spcPts val="0"/>
              </a:spcBef>
              <a:buSzTx/>
              <a:defRPr/>
            </a:pPr>
            <a:r>
              <a:rPr lang="en-US" sz="2800" b="1" dirty="0">
                <a:latin typeface="Candara" panose="020E0502030303020204" pitchFamily="34" charset="0"/>
                <a:cs typeface="Arial"/>
                <a:sym typeface="Arial"/>
                <a:rtl val="0"/>
              </a:rPr>
              <a:t>3. Collaborations</a:t>
            </a:r>
            <a:endParaRPr lang="en-US" sz="2800" b="1" dirty="0">
              <a:latin typeface="Candara" panose="020E0502030303020204" pitchFamily="34" charset="0"/>
              <a:cs typeface="Arial"/>
              <a:sym typeface="Arial"/>
              <a:rtl val="0"/>
            </a:endParaRPr>
          </a:p>
        </p:txBody>
      </p:sp>
      <p:sp>
        <p:nvSpPr>
          <p:cNvPr id="4" name="Slide Number Placeholder 3"/>
          <p:cNvSpPr>
            <a:spLocks noGrp="1"/>
          </p:cNvSpPr>
          <p:nvPr>
            <p:ph type="sldNum" idx="4294967295"/>
          </p:nvPr>
        </p:nvSpPr>
        <p:spPr>
          <a:xfrm>
            <a:off x="7239000" y="6477000"/>
            <a:ext cx="1905000" cy="246221"/>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40B401E-42D5-41F2-9FCC-0D07C739F931}" type="slidenum">
              <a:rPr kumimoji="0" lang="en-US" sz="1000" b="0" i="0" u="none" strike="noStrike" kern="0" cap="none" spc="0" normalizeH="0" baseline="0" noProof="0" smtClean="0">
                <a:ln>
                  <a:noFill/>
                </a:ln>
                <a:solidFill>
                  <a:srgbClr val="000000"/>
                </a:solidFill>
                <a:effectLst/>
                <a:uLnTx/>
                <a:uFillTx/>
                <a:latin typeface="Candara" panose="020E0502030303020204" pitchFamily="34" charset="0"/>
                <a:sym typeface="Arial"/>
                <a:rtl val="0"/>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000" b="0" i="0" u="none" strike="noStrike" kern="0" cap="none" spc="0" normalizeH="0" baseline="0" noProof="0" dirty="0">
              <a:ln>
                <a:noFill/>
              </a:ln>
              <a:solidFill>
                <a:srgbClr val="000000"/>
              </a:solidFill>
              <a:effectLst/>
              <a:uLnTx/>
              <a:uFillTx/>
              <a:latin typeface="Candara" panose="020E0502030303020204" pitchFamily="34" charset="0"/>
              <a:sym typeface="Arial"/>
              <a:rtl val="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143" t="13401" r="15353" b="881"/>
          <a:stretch/>
        </p:blipFill>
        <p:spPr>
          <a:xfrm>
            <a:off x="5147310" y="1981200"/>
            <a:ext cx="3920490" cy="37338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250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52600" y="0"/>
            <a:ext cx="6019800" cy="1143000"/>
          </a:xfrm>
        </p:spPr>
        <p:txBody>
          <a:bodyPr>
            <a:noAutofit/>
          </a:bodyPr>
          <a:lstStyle/>
          <a:p>
            <a:pPr algn="ctr">
              <a:lnSpc>
                <a:spcPct val="90000"/>
              </a:lnSpc>
            </a:pPr>
            <a:r>
              <a:rPr lang="en-US" b="0" i="0" dirty="0" smtClean="0">
                <a:solidFill>
                  <a:schemeClr val="bg1"/>
                </a:solidFill>
                <a:latin typeface="Candara" panose="020E0502030303020204" pitchFamily="34" charset="0"/>
              </a:rPr>
              <a:t>NOAA </a:t>
            </a:r>
            <a:r>
              <a:rPr lang="en-US" b="0" i="0" dirty="0">
                <a:solidFill>
                  <a:schemeClr val="bg1"/>
                </a:solidFill>
                <a:latin typeface="Candara" panose="020E0502030303020204" pitchFamily="34" charset="0"/>
              </a:rPr>
              <a:t>Activities On Metadata Standardization and Data </a:t>
            </a:r>
            <a:r>
              <a:rPr lang="en-US" b="0" i="0" dirty="0" smtClean="0">
                <a:solidFill>
                  <a:schemeClr val="bg1"/>
                </a:solidFill>
                <a:latin typeface="Candara" panose="020E0502030303020204" pitchFamily="34" charset="0"/>
              </a:rPr>
              <a:t>Dissemination</a:t>
            </a:r>
            <a:endParaRPr lang="en-GB" b="0" i="0" dirty="0">
              <a:solidFill>
                <a:schemeClr val="bg1"/>
              </a:solidFill>
              <a:latin typeface="Candara" panose="020E0502030303020204" pitchFamily="34" charset="0"/>
            </a:endParaRPr>
          </a:p>
        </p:txBody>
      </p:sp>
      <p:sp>
        <p:nvSpPr>
          <p:cNvPr id="2" name="Rounded Rectangle 1"/>
          <p:cNvSpPr/>
          <p:nvPr/>
        </p:nvSpPr>
        <p:spPr>
          <a:xfrm>
            <a:off x="228600" y="2076188"/>
            <a:ext cx="3429000" cy="1205434"/>
          </a:xfrm>
          <a:prstGeom prst="roundRect">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lnSpc>
                <a:spcPct val="90000"/>
              </a:lnSpc>
            </a:pPr>
            <a:r>
              <a:rPr lang="en-US" sz="2400" b="1" dirty="0">
                <a:latin typeface="Candara" panose="020E0502030303020204" pitchFamily="34" charset="0"/>
              </a:rPr>
              <a:t>CEOS OpenSearch </a:t>
            </a:r>
          </a:p>
          <a:p>
            <a:pPr algn="ctr" rtl="0" latinLnBrk="1" hangingPunct="0">
              <a:lnSpc>
                <a:spcPct val="90000"/>
              </a:lnSpc>
            </a:pPr>
            <a:r>
              <a:rPr lang="en-US" sz="2400" b="1" dirty="0">
                <a:latin typeface="Candara" panose="020E0502030303020204" pitchFamily="34" charset="0"/>
              </a:rPr>
              <a:t>Best Practice </a:t>
            </a:r>
          </a:p>
          <a:p>
            <a:pPr algn="ctr" rtl="0" latinLnBrk="1" hangingPunct="0">
              <a:lnSpc>
                <a:spcPct val="90000"/>
              </a:lnSpc>
            </a:pPr>
            <a:r>
              <a:rPr lang="en-US" sz="2400" b="1" dirty="0">
                <a:latin typeface="Candara" panose="020E0502030303020204" pitchFamily="34" charset="0"/>
              </a:rPr>
              <a:t>Document</a:t>
            </a:r>
            <a:endParaRPr lang="en-US" sz="2400" b="1" dirty="0">
              <a:latin typeface="Candara" panose="020E0502030303020204" pitchFamily="34" charset="0"/>
            </a:endParaRPr>
          </a:p>
        </p:txBody>
      </p:sp>
      <p:sp>
        <p:nvSpPr>
          <p:cNvPr id="4" name="TextBox 3"/>
          <p:cNvSpPr txBox="1"/>
          <p:nvPr/>
        </p:nvSpPr>
        <p:spPr>
          <a:xfrm>
            <a:off x="3962400" y="1447800"/>
            <a:ext cx="4953000" cy="24622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nSpc>
                <a:spcPct val="90000"/>
              </a:lnSpc>
              <a:spcBef>
                <a:spcPts val="600"/>
              </a:spcBef>
              <a:defRPr/>
            </a:pPr>
            <a:r>
              <a:rPr lang="en-US" sz="2000" dirty="0" smtClean="0">
                <a:latin typeface="Candara" panose="020E0502030303020204" pitchFamily="34" charset="0"/>
                <a:cs typeface="Calibri" panose="020F0502020204030204" pitchFamily="34" charset="0"/>
              </a:rPr>
              <a:t>Developed </a:t>
            </a:r>
            <a:r>
              <a:rPr lang="en-US" sz="2000" dirty="0">
                <a:latin typeface="Candara" panose="020E0502030303020204" pitchFamily="34" charset="0"/>
                <a:cs typeface="Calibri" panose="020F0502020204030204" pitchFamily="34" charset="0"/>
              </a:rPr>
              <a:t>collaboratively by the international data management community </a:t>
            </a:r>
            <a:r>
              <a:rPr lang="en-US" sz="2000" dirty="0" smtClean="0">
                <a:latin typeface="Candara" panose="020E0502030303020204" pitchFamily="34" charset="0"/>
                <a:cs typeface="Calibri" panose="020F0502020204030204" pitchFamily="34" charset="0"/>
              </a:rPr>
              <a:t>and provides the underlying </a:t>
            </a:r>
            <a:r>
              <a:rPr lang="en-US" sz="2000" dirty="0">
                <a:latin typeface="Candara" panose="020E0502030303020204" pitchFamily="34" charset="0"/>
                <a:cs typeface="Calibri" panose="020F0502020204030204" pitchFamily="34" charset="0"/>
              </a:rPr>
              <a:t>data management framework for collection and granule level </a:t>
            </a:r>
            <a:r>
              <a:rPr lang="en-US" sz="2000" dirty="0" smtClean="0">
                <a:latin typeface="Candara" panose="020E0502030303020204" pitchFamily="34" charset="0"/>
                <a:cs typeface="Calibri" panose="020F0502020204030204" pitchFamily="34" charset="0"/>
              </a:rPr>
              <a:t>discovery. </a:t>
            </a:r>
            <a:endParaRPr lang="en-US" sz="2000" dirty="0" smtClean="0">
              <a:latin typeface="Candara" panose="020E0502030303020204" pitchFamily="34" charset="0"/>
              <a:cs typeface="Calibri" panose="020F0502020204030204" pitchFamily="34" charset="0"/>
            </a:endParaRPr>
          </a:p>
          <a:p>
            <a:pPr lvl="0">
              <a:lnSpc>
                <a:spcPct val="90000"/>
              </a:lnSpc>
              <a:spcBef>
                <a:spcPts val="600"/>
              </a:spcBef>
              <a:defRPr/>
            </a:pPr>
            <a:r>
              <a:rPr lang="en-US" sz="2000" dirty="0" smtClean="0">
                <a:latin typeface="Candara" panose="020E0502030303020204" pitchFamily="34" charset="0"/>
                <a:cs typeface="Calibri" panose="020F0502020204030204" pitchFamily="34" charset="0"/>
              </a:rPr>
              <a:t>Same methodology is applied to NOAA’s </a:t>
            </a:r>
            <a:r>
              <a:rPr lang="en-US" sz="2000" dirty="0" err="1" smtClean="0">
                <a:latin typeface="Candara" panose="020E0502030303020204" pitchFamily="34" charset="0"/>
                <a:cs typeface="Calibri" panose="020F0502020204030204" pitchFamily="34" charset="0"/>
              </a:rPr>
              <a:t>OneStop</a:t>
            </a:r>
            <a:r>
              <a:rPr lang="en-US" sz="2000" dirty="0">
                <a:latin typeface="Candara" panose="020E0502030303020204" pitchFamily="34" charset="0"/>
                <a:cs typeface="Calibri" panose="020F0502020204030204" pitchFamily="34" charset="0"/>
              </a:rPr>
              <a:t> </a:t>
            </a:r>
            <a:r>
              <a:rPr lang="en-US" sz="2000" dirty="0" smtClean="0">
                <a:latin typeface="Candara" panose="020E0502030303020204" pitchFamily="34" charset="0"/>
                <a:cs typeface="Calibri" panose="020F0502020204030204" pitchFamily="34" charset="0"/>
              </a:rPr>
              <a:t>Data Discovery Portal for U.S. user community</a:t>
            </a:r>
            <a:endParaRPr lang="en-US" sz="2000" dirty="0">
              <a:latin typeface="Candara" panose="020E0502030303020204" pitchFamily="34" charset="0"/>
              <a:cs typeface="Calibri" panose="020F0502020204030204" pitchFamily="34" charset="0"/>
            </a:endParaRPr>
          </a:p>
        </p:txBody>
      </p:sp>
      <p:sp>
        <p:nvSpPr>
          <p:cNvPr id="7" name="Rounded Rectangle 6"/>
          <p:cNvSpPr/>
          <p:nvPr/>
        </p:nvSpPr>
        <p:spPr>
          <a:xfrm>
            <a:off x="5295900" y="5041757"/>
            <a:ext cx="3390900" cy="837674"/>
          </a:xfrm>
          <a:prstGeom prst="roundRect">
            <a:avLst/>
          </a:prstGeom>
          <a:solidFill>
            <a:schemeClr val="tx2">
              <a:lumMod val="60000"/>
              <a:lumOff val="40000"/>
            </a:schemeClr>
          </a:solidFill>
          <a:ln w="25400" cap="flat">
            <a:solidFill>
              <a:schemeClr val="tx2">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lnSpc>
                <a:spcPct val="90000"/>
              </a:lnSpc>
            </a:pPr>
            <a:r>
              <a:rPr lang="en-US" sz="2400" b="1">
                <a:latin typeface="Candara" panose="020E0502030303020204" pitchFamily="34" charset="0"/>
                <a:cs typeface="Calibri" panose="020F0502020204030204" pitchFamily="34" charset="0"/>
              </a:rPr>
              <a:t>The International </a:t>
            </a:r>
          </a:p>
          <a:p>
            <a:pPr algn="ctr" rtl="0" latinLnBrk="1" hangingPunct="0">
              <a:lnSpc>
                <a:spcPct val="90000"/>
              </a:lnSpc>
            </a:pPr>
            <a:r>
              <a:rPr lang="en-US" sz="2400" b="1">
                <a:latin typeface="Candara" panose="020E0502030303020204" pitchFamily="34" charset="0"/>
                <a:cs typeface="Calibri" panose="020F0502020204030204" pitchFamily="34" charset="0"/>
              </a:rPr>
              <a:t>Directory Network</a:t>
            </a:r>
            <a:endParaRPr lang="en-US" sz="2400" b="1" dirty="0">
              <a:latin typeface="Candara" panose="020E0502030303020204" pitchFamily="34" charset="0"/>
            </a:endParaRPr>
          </a:p>
        </p:txBody>
      </p:sp>
      <p:sp>
        <p:nvSpPr>
          <p:cNvPr id="8" name="TextBox 7"/>
          <p:cNvSpPr txBox="1"/>
          <p:nvPr/>
        </p:nvSpPr>
        <p:spPr>
          <a:xfrm>
            <a:off x="228600" y="4367988"/>
            <a:ext cx="4953000" cy="21852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nSpc>
                <a:spcPct val="90000"/>
              </a:lnSpc>
              <a:spcBef>
                <a:spcPts val="600"/>
              </a:spcBef>
              <a:defRPr/>
            </a:pPr>
            <a:r>
              <a:rPr lang="en-US" sz="2000" dirty="0">
                <a:latin typeface="Candara" panose="020E0502030303020204" pitchFamily="34" charset="0"/>
                <a:cs typeface="Calibri" panose="020F0502020204030204" pitchFamily="34" charset="0"/>
              </a:rPr>
              <a:t>The International Directory Network (IDN) and CEOS-WGISS Integrated Catalog (CWIC) provides unified data discovery across CEOS </a:t>
            </a:r>
            <a:r>
              <a:rPr lang="en-US" sz="2000" dirty="0" smtClean="0">
                <a:latin typeface="Candara" panose="020E0502030303020204" pitchFamily="34" charset="0"/>
                <a:cs typeface="Calibri" panose="020F0502020204030204" pitchFamily="34" charset="0"/>
              </a:rPr>
              <a:t>agencies. </a:t>
            </a:r>
          </a:p>
          <a:p>
            <a:pPr lvl="0">
              <a:lnSpc>
                <a:spcPct val="90000"/>
              </a:lnSpc>
              <a:spcBef>
                <a:spcPts val="600"/>
              </a:spcBef>
              <a:defRPr/>
            </a:pPr>
            <a:r>
              <a:rPr lang="en-US" sz="2000" dirty="0">
                <a:latin typeface="Candara" panose="020E0502030303020204" pitchFamily="34" charset="0"/>
                <a:cs typeface="Calibri" panose="020F0502020204030204" pitchFamily="34" charset="0"/>
              </a:rPr>
              <a:t>N</a:t>
            </a:r>
            <a:r>
              <a:rPr lang="en-US" sz="2000" dirty="0" smtClean="0">
                <a:latin typeface="Candara" panose="020E0502030303020204" pitchFamily="34" charset="0"/>
                <a:cs typeface="Calibri" panose="020F0502020204030204" pitchFamily="34" charset="0"/>
              </a:rPr>
              <a:t>OAA’s contributions to the Catalog provide value to the community and enhance the value of NOAA’s own data archive.</a:t>
            </a:r>
            <a:endParaRPr lang="en-GB" sz="2000" dirty="0">
              <a:latin typeface="Candara" panose="020E0502030303020204" pitchFamily="34" charset="0"/>
              <a:cs typeface="Calibri" panose="020F0502020204030204" pitchFamily="34" charset="0"/>
            </a:endParaRPr>
          </a:p>
        </p:txBody>
      </p:sp>
    </p:spTree>
    <p:extLst>
      <p:ext uri="{BB962C8B-B14F-4D97-AF65-F5344CB8AC3E}">
        <p14:creationId xmlns:p14="http://schemas.microsoft.com/office/powerpoint/2010/main" val="464670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061138" y="4026930"/>
            <a:ext cx="3415862" cy="2831070"/>
          </a:xfrm>
          <a:prstGeom prst="rect">
            <a:avLst/>
          </a:prstGeom>
        </p:spPr>
      </p:pic>
      <p:sp>
        <p:nvSpPr>
          <p:cNvPr id="5" name="Title 4"/>
          <p:cNvSpPr>
            <a:spLocks noGrp="1"/>
          </p:cNvSpPr>
          <p:nvPr>
            <p:ph type="title"/>
          </p:nvPr>
        </p:nvSpPr>
        <p:spPr>
          <a:xfrm>
            <a:off x="1752600" y="76200"/>
            <a:ext cx="5867400" cy="1143000"/>
          </a:xfrm>
        </p:spPr>
        <p:txBody>
          <a:bodyPr>
            <a:normAutofit/>
          </a:bodyPr>
          <a:lstStyle/>
          <a:p>
            <a:pPr algn="ctr"/>
            <a:r>
              <a:rPr lang="en-US" sz="2200" b="0" i="0" dirty="0">
                <a:solidFill>
                  <a:schemeClr val="bg1"/>
                </a:solidFill>
                <a:latin typeface="Candara" panose="020E0502030303020204" pitchFamily="34" charset="0"/>
              </a:rPr>
              <a:t>CEOS Activities </a:t>
            </a:r>
            <a:br>
              <a:rPr lang="en-US" sz="2200" b="0" i="0" dirty="0">
                <a:solidFill>
                  <a:schemeClr val="bg1"/>
                </a:solidFill>
                <a:latin typeface="Candara" panose="020E0502030303020204" pitchFamily="34" charset="0"/>
              </a:rPr>
            </a:br>
            <a:r>
              <a:rPr lang="en-US" sz="2200" b="0" i="0" dirty="0">
                <a:solidFill>
                  <a:schemeClr val="bg1"/>
                </a:solidFill>
                <a:latin typeface="Candara" panose="020E0502030303020204" pitchFamily="34" charset="0"/>
              </a:rPr>
              <a:t>Related to Cal/Val at NOAA</a:t>
            </a:r>
            <a:endParaRPr lang="en-GB" sz="2200" b="0" i="0" dirty="0">
              <a:solidFill>
                <a:schemeClr val="bg1"/>
              </a:solidFill>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3700017" y="1196947"/>
            <a:ext cx="5403273" cy="2786063"/>
          </a:xfrm>
          <a:prstGeom prst="rect">
            <a:avLst/>
          </a:prstGeom>
        </p:spPr>
      </p:pic>
      <p:sp>
        <p:nvSpPr>
          <p:cNvPr id="10" name="Rectangle 9"/>
          <p:cNvSpPr/>
          <p:nvPr/>
        </p:nvSpPr>
        <p:spPr>
          <a:xfrm>
            <a:off x="6887279" y="1196947"/>
            <a:ext cx="2216011" cy="646329"/>
          </a:xfrm>
          <a:prstGeom prst="rect">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r>
              <a:rPr lang="en-US" b="1" dirty="0">
                <a:latin typeface="Candara" panose="020E0502030303020204" pitchFamily="34" charset="0"/>
              </a:rPr>
              <a:t>WGCV-43</a:t>
            </a:r>
          </a:p>
          <a:p>
            <a:pPr algn="ctr" rtl="0" latinLnBrk="1" hangingPunct="0"/>
            <a:r>
              <a:rPr lang="en-US" b="1" dirty="0">
                <a:latin typeface="Candara" panose="020E0502030303020204" pitchFamily="34" charset="0"/>
              </a:rPr>
              <a:t>Joint </a:t>
            </a:r>
            <a:r>
              <a:rPr lang="en-US" b="1" dirty="0" smtClean="0">
                <a:latin typeface="Candara" panose="020E0502030303020204" pitchFamily="34" charset="0"/>
              </a:rPr>
              <a:t>w/WGISS</a:t>
            </a:r>
            <a:endParaRPr lang="en-US" b="1" dirty="0">
              <a:latin typeface="Candara" panose="020E0502030303020204" pitchFamily="34" charset="0"/>
            </a:endParaRPr>
          </a:p>
        </p:txBody>
      </p:sp>
      <p:pic>
        <p:nvPicPr>
          <p:cNvPr id="12" name="Picture 11"/>
          <p:cNvPicPr>
            <a:picLocks noChangeAspect="1"/>
          </p:cNvPicPr>
          <p:nvPr/>
        </p:nvPicPr>
        <p:blipFill rotWithShape="1">
          <a:blip r:embed="rId5"/>
          <a:srcRect r="25721"/>
          <a:stretch/>
        </p:blipFill>
        <p:spPr>
          <a:xfrm>
            <a:off x="425669" y="1208110"/>
            <a:ext cx="3231931" cy="2818010"/>
          </a:xfrm>
          <a:prstGeom prst="rect">
            <a:avLst/>
          </a:prstGeom>
        </p:spPr>
      </p:pic>
      <p:sp>
        <p:nvSpPr>
          <p:cNvPr id="16" name="Rectangle 15"/>
          <p:cNvSpPr/>
          <p:nvPr/>
        </p:nvSpPr>
        <p:spPr>
          <a:xfrm>
            <a:off x="425669" y="1219200"/>
            <a:ext cx="2393731" cy="646329"/>
          </a:xfrm>
          <a:prstGeom prst="rect">
            <a:avLst/>
          </a:prstGeom>
          <a:solidFill>
            <a:schemeClr val="accent3">
              <a:lumMod val="60000"/>
              <a:lumOff val="40000"/>
            </a:schemeClr>
          </a:solidFill>
          <a:ln w="25400" cap="flat">
            <a:solidFill>
              <a:schemeClr val="accent3">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r>
              <a:rPr lang="en-US" b="1">
                <a:latin typeface="Candara" panose="020E0502030303020204" pitchFamily="34" charset="0"/>
              </a:rPr>
              <a:t>CEOS endorsed </a:t>
            </a:r>
          </a:p>
          <a:p>
            <a:pPr algn="ctr" rtl="0" latinLnBrk="1" hangingPunct="0"/>
            <a:r>
              <a:rPr lang="en-US" b="1">
                <a:latin typeface="Candara" panose="020E0502030303020204" pitchFamily="34" charset="0"/>
              </a:rPr>
              <a:t>Solar Spectrum</a:t>
            </a:r>
            <a:endParaRPr lang="en-US" b="1" dirty="0">
              <a:latin typeface="Candara" panose="020E0502030303020204" pitchFamily="34" charset="0"/>
            </a:endParaRPr>
          </a:p>
        </p:txBody>
      </p:sp>
      <p:sp>
        <p:nvSpPr>
          <p:cNvPr id="18" name="Rectangle 17"/>
          <p:cNvSpPr/>
          <p:nvPr/>
        </p:nvSpPr>
        <p:spPr>
          <a:xfrm>
            <a:off x="3661063" y="4036954"/>
            <a:ext cx="2216011" cy="369330"/>
          </a:xfrm>
          <a:prstGeom prst="rect">
            <a:avLst/>
          </a:prstGeom>
          <a:solidFill>
            <a:schemeClr val="accent1">
              <a:lumMod val="60000"/>
              <a:lumOff val="40000"/>
            </a:schemeClr>
          </a:solidFill>
          <a:ln w="25400" cap="flat">
            <a:solidFill>
              <a:schemeClr val="tx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latin typeface="Candara" panose="020E0502030303020204" pitchFamily="34" charset="0"/>
            </a:endParaRPr>
          </a:p>
        </p:txBody>
      </p:sp>
      <p:sp>
        <p:nvSpPr>
          <p:cNvPr id="19" name="TextBox 18"/>
          <p:cNvSpPr txBox="1"/>
          <p:nvPr/>
        </p:nvSpPr>
        <p:spPr>
          <a:xfrm>
            <a:off x="3661063" y="4036861"/>
            <a:ext cx="2209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b="1" dirty="0" smtClean="0">
                <a:latin typeface="Candara" panose="020E0502030303020204" pitchFamily="34" charset="0"/>
              </a:rPr>
              <a:t>ISCPP</a:t>
            </a:r>
            <a:endParaRPr kumimoji="0" lang="en-US" sz="1800" b="1" i="0" u="none" strike="noStrike" cap="none" spc="0" normalizeH="0" baseline="0" dirty="0">
              <a:ln>
                <a:noFill/>
              </a:ln>
              <a:solidFill>
                <a:srgbClr val="002569"/>
              </a:solidFill>
              <a:effectLst/>
              <a:uFillTx/>
              <a:latin typeface="Candara" panose="020E0502030303020204" pitchFamily="34" charset="0"/>
            </a:endParaRPr>
          </a:p>
        </p:txBody>
      </p:sp>
    </p:spTree>
    <p:extLst>
      <p:ext uri="{BB962C8B-B14F-4D97-AF65-F5344CB8AC3E}">
        <p14:creationId xmlns:p14="http://schemas.microsoft.com/office/powerpoint/2010/main" val="1773589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2926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lnSpc>
                <a:spcPct val="90000"/>
              </a:lnSpc>
              <a:defRPr sz="1800" b="0">
                <a:solidFill>
                  <a:srgbClr val="000000"/>
                </a:solidFill>
              </a:defRPr>
            </a:pPr>
            <a:r>
              <a:rPr lang="en-US" dirty="0">
                <a:solidFill>
                  <a:schemeClr val="bg1"/>
                </a:solidFill>
                <a:latin typeface="+mj-lt"/>
              </a:rPr>
              <a:t> </a:t>
            </a:r>
            <a:r>
              <a:rPr lang="en-US" dirty="0" smtClean="0">
                <a:solidFill>
                  <a:schemeClr val="bg1"/>
                </a:solidFill>
                <a:latin typeface="+mj-lt"/>
              </a:rPr>
              <a:t>                        </a:t>
            </a:r>
            <a:br>
              <a:rPr lang="en-US" dirty="0" smtClean="0">
                <a:solidFill>
                  <a:schemeClr val="bg1"/>
                </a:solidFill>
                <a:latin typeface="+mj-lt"/>
              </a:rPr>
            </a:br>
            <a:r>
              <a:rPr lang="en-US" dirty="0">
                <a:solidFill>
                  <a:schemeClr val="bg1"/>
                </a:solidFill>
                <a:latin typeface="+mj-lt"/>
              </a:rPr>
              <a:t> </a:t>
            </a:r>
            <a:r>
              <a:rPr lang="en-US" dirty="0" smtClean="0">
                <a:solidFill>
                  <a:schemeClr val="bg1"/>
                </a:solidFill>
                <a:latin typeface="+mj-lt"/>
              </a:rPr>
              <a:t>                                           </a:t>
            </a:r>
            <a:r>
              <a:rPr lang="en-US" dirty="0">
                <a:solidFill>
                  <a:schemeClr val="bg1"/>
                </a:solidFill>
                <a:latin typeface="+mj-lt"/>
              </a:rPr>
              <a:t> </a:t>
            </a:r>
            <a:r>
              <a:rPr lang="en-US" sz="3200" dirty="0" smtClean="0">
                <a:solidFill>
                  <a:schemeClr val="bg1"/>
                </a:solidFill>
                <a:latin typeface="+mj-lt"/>
              </a:rPr>
              <a:t>THANK YOU</a:t>
            </a:r>
            <a:r>
              <a:rPr lang="en-US" sz="4200" b="1" dirty="0" smtClean="0">
                <a:solidFill>
                  <a:schemeClr val="bg1"/>
                </a:solidFill>
                <a:latin typeface="+mj-lt"/>
              </a:rPr>
              <a:t/>
            </a:r>
            <a:br>
              <a:rPr lang="en-US" sz="4200" b="1" dirty="0" smtClean="0">
                <a:solidFill>
                  <a:schemeClr val="bg1"/>
                </a:solidFill>
                <a:latin typeface="+mj-lt"/>
              </a:rPr>
            </a:br>
            <a:r>
              <a:rPr lang="en-US" dirty="0">
                <a:solidFill>
                  <a:schemeClr val="bg1"/>
                </a:solidFill>
                <a:latin typeface="+mj-lt"/>
              </a:rPr>
              <a:t/>
            </a:r>
            <a:br>
              <a:rPr lang="en-US" dirty="0">
                <a:solidFill>
                  <a:schemeClr val="bg1"/>
                </a:solidFill>
                <a:latin typeface="+mj-lt"/>
              </a:rPr>
            </a:br>
            <a:endParaRPr sz="4200" b="1" dirty="0">
              <a:solidFill>
                <a:schemeClr val="bg1"/>
              </a:solidFill>
              <a:latin typeface="+mj-lt"/>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marL="0" marR="0" lvl="0" indent="0" algn="l"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1050" b="0" i="0" u="none" strike="noStrike" kern="0" cap="none" spc="0" normalizeH="0" baseline="0" noProof="0" dirty="0">
                <a:ln>
                  <a:noFill/>
                </a:ln>
                <a:solidFill>
                  <a:prstClr val="white">
                    <a:lumMod val="20000"/>
                    <a:lumOff val="80000"/>
                  </a:prstClr>
                </a:solidFill>
                <a:effectLst/>
                <a:uLnTx/>
                <a:uFillTx/>
                <a:latin typeface="Helvetica"/>
                <a:sym typeface="Droid Serif"/>
              </a:rPr>
              <a:t>Committee on Earth Observation Satellites</a:t>
            </a:r>
          </a:p>
        </p:txBody>
      </p:sp>
      <p:sp>
        <p:nvSpPr>
          <p:cNvPr id="6" name="Shape 11"/>
          <p:cNvSpPr/>
          <p:nvPr/>
        </p:nvSpPr>
        <p:spPr>
          <a:xfrm>
            <a:off x="546589" y="3810000"/>
            <a:ext cx="4810858" cy="2541589"/>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0" marR="0" lvl="0" indent="0" defTabSz="914400" eaLnBrk="1" fontAlgn="auto" latinLnBrk="0" hangingPunct="1">
              <a:lnSpc>
                <a:spcPct val="150000"/>
              </a:lnSpc>
              <a:spcBef>
                <a:spcPts val="0"/>
              </a:spcBef>
              <a:spcAft>
                <a:spcPts val="0"/>
              </a:spcAft>
              <a:buClrTx/>
              <a:buSzTx/>
              <a:buFontTx/>
              <a:buNone/>
              <a:tabLst/>
              <a:defRPr>
                <a:solidFill>
                  <a:srgbClr val="000000"/>
                </a:solidFill>
              </a:defRPr>
            </a:pPr>
            <a:endParaRPr kumimoji="0" sz="1800" b="0" i="0" u="none" strike="noStrike" kern="0" cap="none" spc="0" normalizeH="0" baseline="0" noProof="0" dirty="0">
              <a:ln>
                <a:noFill/>
              </a:ln>
              <a:solidFill>
                <a:srgbClr val="FFFFFF"/>
              </a:solidFill>
              <a:effectLst/>
              <a:uLnTx/>
              <a:uFillTx/>
              <a:latin typeface="Helvetica"/>
              <a:ea typeface="Arial Bold"/>
              <a:cs typeface="Arial Bold"/>
              <a:sym typeface="Arial Bold"/>
            </a:endParaRPr>
          </a:p>
        </p:txBody>
      </p:sp>
    </p:spTree>
    <p:extLst>
      <p:ext uri="{BB962C8B-B14F-4D97-AF65-F5344CB8AC3E}">
        <p14:creationId xmlns:p14="http://schemas.microsoft.com/office/powerpoint/2010/main" val="59207762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3" name="Content Placeholder 2"/>
          <p:cNvSpPr>
            <a:spLocks noGrp="1"/>
          </p:cNvSpPr>
          <p:nvPr>
            <p:ph sz="quarter" idx="10"/>
          </p:nvPr>
        </p:nvSpPr>
        <p:spPr>
          <a:xfrm>
            <a:off x="304800" y="1600200"/>
            <a:ext cx="8458200" cy="4800600"/>
          </a:xfrm>
        </p:spPr>
        <p:txBody>
          <a:bodyPr/>
          <a:lstStyle/>
          <a:p>
            <a:pPr marL="0" indent="0">
              <a:lnSpc>
                <a:spcPct val="90000"/>
              </a:lnSpc>
              <a:spcBef>
                <a:spcPts val="600"/>
              </a:spcBef>
              <a:buNone/>
            </a:pPr>
            <a:r>
              <a:rPr lang="en-US" sz="2400" dirty="0">
                <a:latin typeface="Candara" panose="020E0502030303020204" pitchFamily="34" charset="0"/>
              </a:rPr>
              <a:t>Agencies are asked to comment on</a:t>
            </a:r>
            <a:r>
              <a:rPr lang="en-US" sz="2400" dirty="0" smtClean="0">
                <a:latin typeface="Candara" panose="020E0502030303020204" pitchFamily="34" charset="0"/>
              </a:rPr>
              <a:t>:</a:t>
            </a:r>
            <a:endParaRPr lang="en-US" sz="2400" dirty="0">
              <a:latin typeface="Candara" panose="020E0502030303020204" pitchFamily="34" charset="0"/>
            </a:endParaRPr>
          </a:p>
          <a:p>
            <a:pPr marL="457200" indent="-457200">
              <a:lnSpc>
                <a:spcPct val="90000"/>
              </a:lnSpc>
              <a:spcBef>
                <a:spcPts val="600"/>
              </a:spcBef>
              <a:buAutoNum type="arabicParenR"/>
            </a:pPr>
            <a:r>
              <a:rPr lang="en-US" sz="2400" dirty="0" smtClean="0">
                <a:latin typeface="Candara" panose="020E0502030303020204" pitchFamily="34" charset="0"/>
              </a:rPr>
              <a:t>The </a:t>
            </a:r>
            <a:r>
              <a:rPr lang="en-US" sz="2400" dirty="0">
                <a:latin typeface="Candara" panose="020E0502030303020204" pitchFamily="34" charset="0"/>
              </a:rPr>
              <a:t>policy, scientific, and societal challenges driving the strategy and requirements of their agency for the next 10 to 15 years and the degree to which CEOS' thematic foci support these </a:t>
            </a:r>
            <a:r>
              <a:rPr lang="en-US" sz="2400" dirty="0" smtClean="0">
                <a:latin typeface="Candara" panose="020E0502030303020204" pitchFamily="34" charset="0"/>
              </a:rPr>
              <a:t>plans;</a:t>
            </a:r>
          </a:p>
          <a:p>
            <a:pPr marL="457200" indent="-457200">
              <a:lnSpc>
                <a:spcPct val="90000"/>
              </a:lnSpc>
              <a:spcBef>
                <a:spcPts val="600"/>
              </a:spcBef>
              <a:buAutoNum type="arabicParenR"/>
            </a:pPr>
            <a:r>
              <a:rPr lang="en-US" sz="2400" dirty="0" smtClean="0">
                <a:latin typeface="Candara" panose="020E0502030303020204" pitchFamily="34" charset="0"/>
              </a:rPr>
              <a:t>How </a:t>
            </a:r>
            <a:r>
              <a:rPr lang="en-US" sz="2400" dirty="0">
                <a:latin typeface="Candara" panose="020E0502030303020204" pitchFamily="34" charset="0"/>
              </a:rPr>
              <a:t>CEOS as an organization is supporting and prioritizing engagement around the agency’s requirements; </a:t>
            </a:r>
            <a:r>
              <a:rPr lang="en-US" sz="2400" dirty="0" smtClean="0">
                <a:latin typeface="Candara" panose="020E0502030303020204" pitchFamily="34" charset="0"/>
              </a:rPr>
              <a:t>and,</a:t>
            </a:r>
          </a:p>
          <a:p>
            <a:pPr marL="457200" indent="-457200">
              <a:lnSpc>
                <a:spcPct val="90000"/>
              </a:lnSpc>
              <a:spcBef>
                <a:spcPts val="600"/>
              </a:spcBef>
              <a:buAutoNum type="arabicParenR"/>
            </a:pPr>
            <a:r>
              <a:rPr lang="en-US" sz="2400" dirty="0">
                <a:latin typeface="Candara" panose="020E0502030303020204" pitchFamily="34" charset="0"/>
              </a:rPr>
              <a:t>H</a:t>
            </a:r>
            <a:r>
              <a:rPr lang="en-US" sz="2400" dirty="0" smtClean="0">
                <a:latin typeface="Candara" panose="020E0502030303020204" pitchFamily="34" charset="0"/>
              </a:rPr>
              <a:t>ow </a:t>
            </a:r>
            <a:r>
              <a:rPr lang="en-US" sz="2400" dirty="0">
                <a:latin typeface="Candara" panose="020E0502030303020204" pitchFamily="34" charset="0"/>
              </a:rPr>
              <a:t>CEOS activities related to standardization (metadata and interoperability), quality control (</a:t>
            </a:r>
            <a:r>
              <a:rPr lang="en-US" sz="2400" dirty="0" err="1">
                <a:latin typeface="Candara" panose="020E0502030303020204" pitchFamily="34" charset="0"/>
              </a:rPr>
              <a:t>cal</a:t>
            </a:r>
            <a:r>
              <a:rPr lang="en-US" sz="2400" dirty="0">
                <a:latin typeface="Candara" panose="020E0502030303020204" pitchFamily="34" charset="0"/>
              </a:rPr>
              <a:t>/</a:t>
            </a:r>
            <a:r>
              <a:rPr lang="en-US" sz="2400" dirty="0" err="1">
                <a:latin typeface="Candara" panose="020E0502030303020204" pitchFamily="34" charset="0"/>
              </a:rPr>
              <a:t>val</a:t>
            </a:r>
            <a:r>
              <a:rPr lang="en-US" sz="2400" dirty="0">
                <a:latin typeface="Candara" panose="020E0502030303020204" pitchFamily="34" charset="0"/>
              </a:rPr>
              <a:t>), and data dissemination influence implementations in their agency</a:t>
            </a:r>
            <a:r>
              <a:rPr lang="en-US" sz="2400" dirty="0" smtClean="0">
                <a:latin typeface="Candara" panose="020E0502030303020204" pitchFamily="34" charset="0"/>
              </a:rPr>
              <a:t>.</a:t>
            </a:r>
            <a:endParaRPr lang="en-US" sz="2400" dirty="0">
              <a:latin typeface="Candara" panose="020E0502030303020204" pitchFamily="34" charset="0"/>
            </a:endParaRPr>
          </a:p>
        </p:txBody>
      </p:sp>
      <p:sp>
        <p:nvSpPr>
          <p:cNvPr id="4" name="Content Placeholder 3"/>
          <p:cNvSpPr>
            <a:spLocks noGrp="1"/>
          </p:cNvSpPr>
          <p:nvPr>
            <p:ph sz="quarter" idx="11"/>
          </p:nvPr>
        </p:nvSpPr>
        <p:spPr>
          <a:xfrm>
            <a:off x="1752600" y="304800"/>
            <a:ext cx="5791200" cy="533400"/>
          </a:xfrm>
        </p:spPr>
        <p:txBody>
          <a:bodyPr/>
          <a:lstStyle/>
          <a:p>
            <a:r>
              <a:rPr lang="en-US" dirty="0" smtClean="0"/>
              <a:t>CEOS Chair Guidance for Presentations</a:t>
            </a:r>
            <a:endParaRPr lang="en-US" dirty="0"/>
          </a:p>
        </p:txBody>
      </p:sp>
    </p:spTree>
    <p:extLst>
      <p:ext uri="{BB962C8B-B14F-4D97-AF65-F5344CB8AC3E}">
        <p14:creationId xmlns:p14="http://schemas.microsoft.com/office/powerpoint/2010/main" val="287810869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868359" y="245308"/>
            <a:ext cx="5870575" cy="684133"/>
          </a:xfrm>
        </p:spPr>
        <p:txBody>
          <a:bodyPr/>
          <a:lstStyle/>
          <a:p>
            <a:pPr algn="l"/>
            <a:r>
              <a:rPr lang="en-US" altLang="en-US" b="0" i="0" dirty="0" smtClean="0">
                <a:solidFill>
                  <a:schemeClr val="bg1"/>
                </a:solidFill>
                <a:latin typeface="Candara" panose="020E0502030303020204" pitchFamily="34" charset="0"/>
              </a:rPr>
              <a:t>U.S. Policy Guidelines</a:t>
            </a:r>
            <a:endParaRPr lang="en-US" altLang="en-US" b="0" i="0" dirty="0">
              <a:solidFill>
                <a:schemeClr val="bg1"/>
              </a:solidFill>
              <a:latin typeface="Candara" panose="020E0502030303020204" pitchFamily="34" charset="0"/>
            </a:endParaRPr>
          </a:p>
        </p:txBody>
      </p:sp>
      <p:sp>
        <p:nvSpPr>
          <p:cNvPr id="9219"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ClrTx/>
              <a:buFontTx/>
              <a:buNone/>
            </a:pPr>
            <a:endParaRPr lang="en-US" altLang="en-US" dirty="0">
              <a:solidFill>
                <a:srgbClr val="000000"/>
              </a:solidFill>
              <a:latin typeface="Candara" panose="020E0502030303020204" pitchFamily="34" charset="0"/>
              <a:ea typeface="+mn-ea"/>
              <a:rtl val="0"/>
            </a:endParaRPr>
          </a:p>
        </p:txBody>
      </p:sp>
      <p:sp>
        <p:nvSpPr>
          <p:cNvPr id="7" name="Flowchart: Manual Operation 6"/>
          <p:cNvSpPr/>
          <p:nvPr/>
        </p:nvSpPr>
        <p:spPr>
          <a:xfrm rot="10800000">
            <a:off x="246063" y="3727450"/>
            <a:ext cx="4267200" cy="1377950"/>
          </a:xfrm>
          <a:prstGeom prst="flowChartManualOperatio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2000" dirty="0">
              <a:solidFill>
                <a:srgbClr val="FFFFFF"/>
              </a:solidFill>
              <a:latin typeface="Candara" panose="020E0502030303020204" pitchFamily="34" charset="0"/>
              <a:rtl val="0"/>
            </a:endParaRPr>
          </a:p>
        </p:txBody>
      </p:sp>
      <p:sp>
        <p:nvSpPr>
          <p:cNvPr id="8" name="Isosceles Triangle 7"/>
          <p:cNvSpPr/>
          <p:nvPr/>
        </p:nvSpPr>
        <p:spPr>
          <a:xfrm>
            <a:off x="1738313" y="1600200"/>
            <a:ext cx="1292225" cy="1038224"/>
          </a:xfrm>
          <a:prstGeom prst="triangle">
            <a:avLst>
              <a:gd name="adj" fmla="val 4794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2000" b="1" dirty="0">
              <a:ln>
                <a:solidFill>
                  <a:srgbClr val="000000"/>
                </a:solidFill>
              </a:ln>
              <a:solidFill>
                <a:srgbClr val="000000"/>
              </a:solidFill>
              <a:latin typeface="Candara" panose="020E0502030303020204" pitchFamily="34" charset="0"/>
              <a:rtl val="0"/>
            </a:endParaRPr>
          </a:p>
        </p:txBody>
      </p:sp>
      <p:sp>
        <p:nvSpPr>
          <p:cNvPr id="9" name="Content Placeholder 6"/>
          <p:cNvSpPr>
            <a:spLocks noGrp="1"/>
          </p:cNvSpPr>
          <p:nvPr>
            <p:ph idx="1"/>
          </p:nvPr>
        </p:nvSpPr>
        <p:spPr>
          <a:xfrm>
            <a:off x="1023938" y="2489200"/>
            <a:ext cx="2720975" cy="2540000"/>
          </a:xfrm>
        </p:spPr>
        <p:txBody>
          <a:bodyPr>
            <a:normAutofit/>
          </a:bodyPr>
          <a:lstStyle/>
          <a:p>
            <a:pPr algn="ctr">
              <a:buFont typeface="Wingdings" pitchFamily="2" charset="2"/>
              <a:buNone/>
              <a:defRPr/>
            </a:pPr>
            <a:endParaRPr lang="en-US" sz="2400" b="1" i="0" dirty="0">
              <a:latin typeface="Candara" panose="020E0502030303020204" pitchFamily="34" charset="0"/>
            </a:endParaRPr>
          </a:p>
          <a:p>
            <a:pPr algn="ctr">
              <a:buFont typeface="Wingdings" pitchFamily="2" charset="2"/>
              <a:buNone/>
              <a:defRPr/>
            </a:pPr>
            <a:endParaRPr lang="en-US" sz="2400" b="1" i="0" dirty="0">
              <a:latin typeface="Candara" panose="020E0502030303020204" pitchFamily="34" charset="0"/>
            </a:endParaRPr>
          </a:p>
          <a:p>
            <a:pPr algn="ctr">
              <a:buFont typeface="Wingdings" pitchFamily="2" charset="2"/>
              <a:buNone/>
              <a:defRPr/>
            </a:pPr>
            <a:endParaRPr lang="en-US" sz="2400" b="1" i="0" dirty="0">
              <a:latin typeface="Candara" panose="020E0502030303020204" pitchFamily="34" charset="0"/>
            </a:endParaRPr>
          </a:p>
          <a:p>
            <a:pPr algn="ctr">
              <a:buFont typeface="Wingdings" pitchFamily="2" charset="2"/>
              <a:buNone/>
              <a:defRPr/>
            </a:pPr>
            <a:endParaRPr lang="en-US" sz="2400" b="1" i="0" dirty="0">
              <a:latin typeface="Candara" panose="020E0502030303020204" pitchFamily="34" charset="0"/>
            </a:endParaRPr>
          </a:p>
          <a:p>
            <a:pPr algn="ctr">
              <a:buFont typeface="Wingdings" pitchFamily="2" charset="2"/>
              <a:buNone/>
              <a:defRPr/>
            </a:pPr>
            <a:endParaRPr lang="en-US" sz="2000" b="1" i="0" dirty="0">
              <a:latin typeface="Candara" panose="020E0502030303020204" pitchFamily="34" charset="0"/>
            </a:endParaRPr>
          </a:p>
          <a:p>
            <a:pPr algn="ctr">
              <a:buFont typeface="Wingdings" pitchFamily="2" charset="2"/>
              <a:buNone/>
              <a:defRPr/>
            </a:pPr>
            <a:r>
              <a:rPr lang="en-US" sz="2000" b="1" i="0" dirty="0">
                <a:latin typeface="Candara" panose="020E0502030303020204" pitchFamily="34" charset="0"/>
              </a:rPr>
              <a:t>Sustaining</a:t>
            </a:r>
          </a:p>
          <a:p>
            <a:pPr algn="ctr">
              <a:buFont typeface="Wingdings" pitchFamily="2" charset="2"/>
              <a:buNone/>
              <a:defRPr/>
            </a:pPr>
            <a:r>
              <a:rPr lang="en-US" sz="2000" b="1" i="0" dirty="0">
                <a:latin typeface="Candara" panose="020E0502030303020204" pitchFamily="34" charset="0"/>
              </a:rPr>
              <a:t>Operations</a:t>
            </a:r>
            <a:endParaRPr lang="en-US" sz="1050" b="1" i="0" dirty="0">
              <a:latin typeface="Candara" panose="020E0502030303020204" pitchFamily="34" charset="0"/>
            </a:endParaRPr>
          </a:p>
        </p:txBody>
      </p:sp>
      <p:cxnSp>
        <p:nvCxnSpPr>
          <p:cNvPr id="10" name="Straight Connector 9"/>
          <p:cNvCxnSpPr/>
          <p:nvPr/>
        </p:nvCxnSpPr>
        <p:spPr>
          <a:xfrm>
            <a:off x="1781969" y="2652713"/>
            <a:ext cx="1204912"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8913" y="3298825"/>
            <a:ext cx="1851025" cy="7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071688" y="3596482"/>
            <a:ext cx="625475" cy="1428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072481" y="3603625"/>
            <a:ext cx="623888" cy="1428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84313" y="3871913"/>
            <a:ext cx="1800225" cy="2857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5" name="Flowchart: Manual Operation 14"/>
          <p:cNvSpPr/>
          <p:nvPr/>
        </p:nvSpPr>
        <p:spPr>
          <a:xfrm rot="10800000">
            <a:off x="1310482" y="2638425"/>
            <a:ext cx="2147888" cy="754063"/>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2000" b="1" dirty="0">
              <a:solidFill>
                <a:srgbClr val="FFFFFF"/>
              </a:solidFill>
              <a:latin typeface="Candara" panose="020E0502030303020204" pitchFamily="34" charset="0"/>
              <a:rtl val="0"/>
            </a:endParaRPr>
          </a:p>
        </p:txBody>
      </p:sp>
      <p:sp>
        <p:nvSpPr>
          <p:cNvPr id="16" name="Flowchart: Manual Operation 15"/>
          <p:cNvSpPr/>
          <p:nvPr/>
        </p:nvSpPr>
        <p:spPr>
          <a:xfrm rot="10800000">
            <a:off x="784225" y="3189288"/>
            <a:ext cx="3192463" cy="1031875"/>
          </a:xfrm>
          <a:prstGeom prst="flowChartManualOpe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2000" b="1" dirty="0">
              <a:solidFill>
                <a:srgbClr val="FFFFFF"/>
              </a:solidFill>
              <a:latin typeface="Candara" panose="020E0502030303020204" pitchFamily="34" charset="0"/>
              <a:rtl val="0"/>
            </a:endParaRPr>
          </a:p>
        </p:txBody>
      </p:sp>
      <p:sp>
        <p:nvSpPr>
          <p:cNvPr id="17" name="TextBox 25"/>
          <p:cNvSpPr txBox="1">
            <a:spLocks noChangeArrowheads="1"/>
          </p:cNvSpPr>
          <p:nvPr/>
        </p:nvSpPr>
        <p:spPr bwMode="auto">
          <a:xfrm>
            <a:off x="1435894" y="3330054"/>
            <a:ext cx="1897062" cy="708025"/>
          </a:xfrm>
          <a:prstGeom prst="rect">
            <a:avLst/>
          </a:prstGeom>
          <a:noFill/>
          <a:ln w="9525">
            <a:noFill/>
            <a:prstDash val="lgDash"/>
            <a:miter lim="800000"/>
            <a:headEnd/>
            <a:tailEnd/>
          </a:ln>
        </p:spPr>
        <p:txBody>
          <a:bodyPr>
            <a:spAutoFit/>
          </a:bodyPr>
          <a:lstStyle/>
          <a:p>
            <a:pPr algn="ctr">
              <a:buClrTx/>
              <a:buFontTx/>
              <a:buNone/>
              <a:defRPr/>
            </a:pPr>
            <a:r>
              <a:rPr lang="en-US" sz="2000" b="1" dirty="0" err="1">
                <a:latin typeface="Candara" panose="020E0502030303020204" pitchFamily="34" charset="0"/>
                <a:ea typeface="+mn-ea"/>
                <a:rtl val="0"/>
              </a:rPr>
              <a:t>PMEF</a:t>
            </a:r>
            <a:r>
              <a:rPr lang="en-US" sz="2000" b="1" dirty="0">
                <a:latin typeface="Candara" panose="020E0502030303020204" pitchFamily="34" charset="0"/>
                <a:ea typeface="+mn-ea"/>
                <a:rtl val="0"/>
              </a:rPr>
              <a:t> Operations</a:t>
            </a:r>
            <a:endParaRPr lang="en-US" sz="600" b="1" dirty="0">
              <a:latin typeface="Candara" panose="020E0502030303020204" pitchFamily="34" charset="0"/>
              <a:ea typeface="+mn-ea"/>
              <a:rtl val="0"/>
            </a:endParaRPr>
          </a:p>
        </p:txBody>
      </p:sp>
      <p:sp>
        <p:nvSpPr>
          <p:cNvPr id="19" name="TextBox 28"/>
          <p:cNvSpPr txBox="1">
            <a:spLocks noChangeArrowheads="1"/>
          </p:cNvSpPr>
          <p:nvPr/>
        </p:nvSpPr>
        <p:spPr bwMode="auto">
          <a:xfrm>
            <a:off x="1860550" y="2690813"/>
            <a:ext cx="1047750" cy="400050"/>
          </a:xfrm>
          <a:prstGeom prst="rect">
            <a:avLst/>
          </a:prstGeom>
          <a:noFill/>
          <a:ln w="9525">
            <a:noFill/>
            <a:prstDash val="lgDash"/>
            <a:miter lim="800000"/>
            <a:headEnd/>
            <a:tailEnd/>
          </a:ln>
        </p:spPr>
        <p:txBody>
          <a:bodyPr>
            <a:spAutoFit/>
          </a:bodyPr>
          <a:lstStyle/>
          <a:p>
            <a:pPr algn="ctr">
              <a:buClrTx/>
              <a:buFontTx/>
              <a:buNone/>
              <a:defRPr/>
            </a:pPr>
            <a:r>
              <a:rPr lang="en-US" sz="2000" b="1" dirty="0" err="1">
                <a:latin typeface="Candara" panose="020E0502030303020204" pitchFamily="34" charset="0"/>
                <a:ea typeface="+mn-ea"/>
                <a:rtl val="0"/>
              </a:rPr>
              <a:t>PMEF</a:t>
            </a:r>
            <a:endParaRPr lang="en-US" sz="2000" b="1" dirty="0">
              <a:latin typeface="Candara" panose="020E0502030303020204" pitchFamily="34" charset="0"/>
              <a:ea typeface="+mn-ea"/>
              <a:rtl val="0"/>
            </a:endParaRPr>
          </a:p>
        </p:txBody>
      </p:sp>
      <p:sp>
        <p:nvSpPr>
          <p:cNvPr id="20" name="TextBox 30"/>
          <p:cNvSpPr txBox="1">
            <a:spLocks noChangeArrowheads="1"/>
          </p:cNvSpPr>
          <p:nvPr/>
        </p:nvSpPr>
        <p:spPr bwMode="auto">
          <a:xfrm>
            <a:off x="1972469" y="2132013"/>
            <a:ext cx="823913" cy="400050"/>
          </a:xfrm>
          <a:prstGeom prst="rect">
            <a:avLst/>
          </a:prstGeom>
          <a:noFill/>
          <a:ln w="9525">
            <a:noFill/>
            <a:prstDash val="lgDash"/>
            <a:miter lim="800000"/>
            <a:headEnd/>
            <a:tailEnd/>
          </a:ln>
        </p:spPr>
        <p:txBody>
          <a:bodyPr>
            <a:spAutoFit/>
          </a:bodyPr>
          <a:lstStyle/>
          <a:p>
            <a:pPr algn="ctr">
              <a:buClrTx/>
              <a:buFontTx/>
              <a:buNone/>
              <a:defRPr/>
            </a:pPr>
            <a:r>
              <a:rPr lang="en-US" sz="2000" b="1" dirty="0">
                <a:latin typeface="Candara" panose="020E0502030303020204" pitchFamily="34" charset="0"/>
                <a:ea typeface="+mn-ea"/>
                <a:rtl val="0"/>
              </a:rPr>
              <a:t>NEF</a:t>
            </a:r>
          </a:p>
        </p:txBody>
      </p:sp>
      <p:sp>
        <p:nvSpPr>
          <p:cNvPr id="21" name="TextBox 31"/>
          <p:cNvSpPr txBox="1">
            <a:spLocks noChangeArrowheads="1"/>
          </p:cNvSpPr>
          <p:nvPr/>
        </p:nvSpPr>
        <p:spPr bwMode="auto">
          <a:xfrm>
            <a:off x="2888372" y="1989048"/>
            <a:ext cx="3595856" cy="400110"/>
          </a:xfrm>
          <a:prstGeom prst="rect">
            <a:avLst/>
          </a:prstGeom>
          <a:noFill/>
          <a:ln w="9525">
            <a:noFill/>
            <a:miter lim="800000"/>
            <a:headEnd/>
            <a:tailEnd/>
          </a:ln>
        </p:spPr>
        <p:txBody>
          <a:bodyPr wrap="none">
            <a:spAutoFit/>
          </a:bodyPr>
          <a:lstStyle/>
          <a:p>
            <a:pPr>
              <a:buClrTx/>
              <a:buFontTx/>
              <a:buNone/>
              <a:defRPr/>
            </a:pPr>
            <a:r>
              <a:rPr lang="en-US" sz="2000" dirty="0">
                <a:latin typeface="Candara" panose="020E0502030303020204" pitchFamily="34" charset="0"/>
                <a:ea typeface="+mn-ea"/>
                <a:rtl val="0"/>
              </a:rPr>
              <a:t>National Essential Functions (8)</a:t>
            </a:r>
          </a:p>
        </p:txBody>
      </p:sp>
      <p:sp>
        <p:nvSpPr>
          <p:cNvPr id="22" name="TextBox 32"/>
          <p:cNvSpPr txBox="1">
            <a:spLocks noChangeArrowheads="1"/>
          </p:cNvSpPr>
          <p:nvPr/>
        </p:nvSpPr>
        <p:spPr bwMode="auto">
          <a:xfrm>
            <a:off x="3352800" y="2659856"/>
            <a:ext cx="4620176" cy="400110"/>
          </a:xfrm>
          <a:prstGeom prst="rect">
            <a:avLst/>
          </a:prstGeom>
          <a:noFill/>
          <a:ln w="9525">
            <a:noFill/>
            <a:miter lim="800000"/>
            <a:headEnd/>
            <a:tailEnd/>
          </a:ln>
        </p:spPr>
        <p:txBody>
          <a:bodyPr wrap="none">
            <a:spAutoFit/>
          </a:bodyPr>
          <a:lstStyle/>
          <a:p>
            <a:pPr>
              <a:buClrTx/>
              <a:buFontTx/>
              <a:buNone/>
              <a:defRPr/>
            </a:pPr>
            <a:r>
              <a:rPr lang="en-US" sz="2000" dirty="0">
                <a:latin typeface="Candara" panose="020E0502030303020204" pitchFamily="34" charset="0"/>
                <a:ea typeface="+mn-ea"/>
                <a:rtl val="0"/>
              </a:rPr>
              <a:t>DOC Primary Mission Essential Functions </a:t>
            </a:r>
          </a:p>
        </p:txBody>
      </p:sp>
      <p:sp>
        <p:nvSpPr>
          <p:cNvPr id="23" name="TextBox 33"/>
          <p:cNvSpPr txBox="1">
            <a:spLocks noChangeArrowheads="1"/>
          </p:cNvSpPr>
          <p:nvPr/>
        </p:nvSpPr>
        <p:spPr bwMode="auto">
          <a:xfrm>
            <a:off x="3843697" y="3446844"/>
            <a:ext cx="4499768" cy="400110"/>
          </a:xfrm>
          <a:prstGeom prst="rect">
            <a:avLst/>
          </a:prstGeom>
          <a:noFill/>
          <a:ln w="9525">
            <a:noFill/>
            <a:miter lim="800000"/>
            <a:headEnd/>
            <a:tailEnd/>
          </a:ln>
        </p:spPr>
        <p:txBody>
          <a:bodyPr wrap="square">
            <a:spAutoFit/>
          </a:bodyPr>
          <a:lstStyle/>
          <a:p>
            <a:pPr>
              <a:buClrTx/>
              <a:buFontTx/>
              <a:buNone/>
              <a:defRPr/>
            </a:pPr>
            <a:r>
              <a:rPr lang="en-US" sz="2000" dirty="0">
                <a:latin typeface="Candara" panose="020E0502030303020204" pitchFamily="34" charset="0"/>
                <a:ea typeface="+mn-ea"/>
                <a:rtl val="0"/>
              </a:rPr>
              <a:t>NOAA </a:t>
            </a:r>
            <a:r>
              <a:rPr lang="en-US" sz="2000" dirty="0" smtClean="0">
                <a:latin typeface="Candara" panose="020E0502030303020204" pitchFamily="34" charset="0"/>
                <a:ea typeface="+mn-ea"/>
                <a:rtl val="0"/>
              </a:rPr>
              <a:t>PMEF Operations &amp; </a:t>
            </a:r>
            <a:r>
              <a:rPr lang="en-US" sz="2000" dirty="0">
                <a:latin typeface="Candara" panose="020E0502030303020204" pitchFamily="34" charset="0"/>
                <a:ea typeface="+mn-ea"/>
                <a:rtl val="0"/>
              </a:rPr>
              <a:t>Critical Path</a:t>
            </a:r>
          </a:p>
        </p:txBody>
      </p:sp>
      <p:sp>
        <p:nvSpPr>
          <p:cNvPr id="25" name="TextBox 35"/>
          <p:cNvSpPr txBox="1">
            <a:spLocks noChangeArrowheads="1"/>
          </p:cNvSpPr>
          <p:nvPr/>
        </p:nvSpPr>
        <p:spPr bwMode="auto">
          <a:xfrm>
            <a:off x="4470379" y="4412523"/>
            <a:ext cx="3494273" cy="405392"/>
          </a:xfrm>
          <a:prstGeom prst="rect">
            <a:avLst/>
          </a:prstGeom>
          <a:noFill/>
          <a:ln w="9525">
            <a:noFill/>
            <a:miter lim="800000"/>
            <a:headEnd/>
            <a:tailEnd/>
          </a:ln>
        </p:spPr>
        <p:txBody>
          <a:bodyPr wrap="square">
            <a:spAutoFit/>
          </a:bodyPr>
          <a:lstStyle/>
          <a:p>
            <a:pPr>
              <a:buClrTx/>
              <a:buFontTx/>
              <a:buNone/>
              <a:defRPr/>
            </a:pPr>
            <a:r>
              <a:rPr lang="en-US" sz="2000" dirty="0">
                <a:latin typeface="Candara" panose="020E0502030303020204" pitchFamily="34" charset="0"/>
                <a:ea typeface="+mn-ea"/>
                <a:rtl val="0"/>
              </a:rPr>
              <a:t>Other NOAA Functions</a:t>
            </a:r>
          </a:p>
        </p:txBody>
      </p:sp>
      <p:sp>
        <p:nvSpPr>
          <p:cNvPr id="32" name="TextBox 47"/>
          <p:cNvSpPr txBox="1">
            <a:spLocks noChangeArrowheads="1"/>
          </p:cNvSpPr>
          <p:nvPr/>
        </p:nvSpPr>
        <p:spPr bwMode="auto">
          <a:xfrm>
            <a:off x="228600" y="5411862"/>
            <a:ext cx="8610600" cy="1141338"/>
          </a:xfrm>
          <a:prstGeom prst="rect">
            <a:avLst/>
          </a:prstGeom>
          <a:noFill/>
          <a:ln w="9525">
            <a:noFill/>
            <a:miter lim="800000"/>
            <a:headEnd/>
            <a:tailEnd/>
          </a:ln>
        </p:spPr>
        <p:txBody>
          <a:bodyPr wrap="square">
            <a:spAutoFit/>
          </a:bodyPr>
          <a:lstStyle/>
          <a:p>
            <a:pPr>
              <a:buClrTx/>
              <a:buFontTx/>
              <a:buNone/>
              <a:defRPr/>
            </a:pPr>
            <a:r>
              <a:rPr lang="en-US" b="1" dirty="0" smtClean="0">
                <a:latin typeface="Candara" panose="020E0502030303020204" pitchFamily="34" charset="0"/>
                <a:ea typeface="+mn-ea"/>
                <a:cs typeface="Times New Roman" panose="02020603050405020304" pitchFamily="18" charset="0"/>
                <a:rtl val="0"/>
              </a:rPr>
              <a:t>PMEFs</a:t>
            </a:r>
            <a:r>
              <a:rPr lang="en-US" b="1" dirty="0">
                <a:latin typeface="Candara" panose="020E0502030303020204" pitchFamily="34" charset="0"/>
                <a:ea typeface="+mn-ea"/>
                <a:cs typeface="Times New Roman" panose="02020603050405020304" pitchFamily="18" charset="0"/>
                <a:rtl val="0"/>
              </a:rPr>
              <a:t>:</a:t>
            </a:r>
            <a:r>
              <a:rPr lang="en-US" dirty="0">
                <a:latin typeface="Candara" panose="020E0502030303020204" pitchFamily="34" charset="0"/>
                <a:ea typeface="+mn-ea"/>
                <a:cs typeface="Times New Roman" panose="02020603050405020304" pitchFamily="18" charset="0"/>
                <a:rtl val="0"/>
              </a:rPr>
              <a:t> </a:t>
            </a:r>
            <a:r>
              <a:rPr lang="en-US" kern="1200" dirty="0">
                <a:solidFill>
                  <a:prstClr val="black"/>
                </a:solidFill>
                <a:latin typeface="Candara" panose="020E0502030303020204" pitchFamily="34" charset="0"/>
                <a:ea typeface="+mn-ea"/>
                <a:cs typeface="Times New Roman" panose="02020603050405020304" pitchFamily="18" charset="0"/>
              </a:rPr>
              <a:t>Those </a:t>
            </a:r>
            <a:r>
              <a:rPr lang="en-US" kern="1200" dirty="0" smtClean="0">
                <a:solidFill>
                  <a:prstClr val="black"/>
                </a:solidFill>
                <a:latin typeface="Candara" panose="020E0502030303020204" pitchFamily="34" charset="0"/>
                <a:ea typeface="+mn-ea"/>
                <a:cs typeface="Times New Roman" panose="02020603050405020304" pitchFamily="18" charset="0"/>
              </a:rPr>
              <a:t>functions that </a:t>
            </a:r>
            <a:r>
              <a:rPr lang="en-US" kern="1200" dirty="0">
                <a:solidFill>
                  <a:prstClr val="black"/>
                </a:solidFill>
                <a:latin typeface="Candara" panose="020E0502030303020204" pitchFamily="34" charset="0"/>
                <a:ea typeface="+mn-ea"/>
                <a:cs typeface="Times New Roman" panose="02020603050405020304" pitchFamily="18" charset="0"/>
              </a:rPr>
              <a:t>must be continuously performed to support or implement the uninterrupted performance of NEFs.</a:t>
            </a:r>
            <a:endParaRPr lang="en-US" dirty="0">
              <a:latin typeface="Candara" panose="020E0502030303020204" pitchFamily="34" charset="0"/>
              <a:ea typeface="+mn-ea"/>
              <a:cs typeface="Times New Roman" panose="02020603050405020304" pitchFamily="18" charset="0"/>
              <a:rtl val="0"/>
            </a:endParaRPr>
          </a:p>
          <a:p>
            <a:pPr marL="225425">
              <a:spcBef>
                <a:spcPts val="500"/>
              </a:spcBef>
              <a:buClrTx/>
              <a:buFontTx/>
              <a:buNone/>
            </a:pPr>
            <a:r>
              <a:rPr lang="en-US" sz="1400" dirty="0">
                <a:solidFill>
                  <a:srgbClr val="0070C0"/>
                </a:solidFill>
                <a:latin typeface="Candara" panose="020E0502030303020204" pitchFamily="34" charset="0"/>
                <a:ea typeface="+mn-ea"/>
                <a:rtl val="0"/>
              </a:rPr>
              <a:t>Source: </a:t>
            </a:r>
            <a:r>
              <a:rPr lang="en-US" sz="1400" b="1" dirty="0">
                <a:solidFill>
                  <a:srgbClr val="0070C0"/>
                </a:solidFill>
                <a:latin typeface="Candara" panose="020E0502030303020204" pitchFamily="34" charset="0"/>
                <a:ea typeface="+mn-ea"/>
                <a:rtl val="0"/>
              </a:rPr>
              <a:t>Federal Continuity Directive 1 (FCD-1)</a:t>
            </a:r>
            <a:r>
              <a:rPr lang="en-US" sz="1400" dirty="0">
                <a:solidFill>
                  <a:srgbClr val="0070C0"/>
                </a:solidFill>
                <a:latin typeface="Candara" panose="020E0502030303020204" pitchFamily="34" charset="0"/>
                <a:ea typeface="+mn-ea"/>
                <a:rtl val="0"/>
              </a:rPr>
              <a:t>, </a:t>
            </a:r>
            <a:r>
              <a:rPr lang="en-US" sz="1400" kern="1200" dirty="0">
                <a:solidFill>
                  <a:srgbClr val="0070C0"/>
                </a:solidFill>
                <a:latin typeface="Candara" panose="020E0502030303020204" pitchFamily="34" charset="0"/>
                <a:ea typeface="+mn-ea"/>
                <a:cs typeface="+mn-cs"/>
              </a:rPr>
              <a:t>Federal Executive Branch National Continuity Program and Requirements</a:t>
            </a:r>
            <a:r>
              <a:rPr lang="en-US" sz="1400" dirty="0">
                <a:solidFill>
                  <a:srgbClr val="0070C0"/>
                </a:solidFill>
                <a:latin typeface="Candara" panose="020E0502030303020204" pitchFamily="34" charset="0"/>
                <a:ea typeface="+mn-ea"/>
                <a:rtl val="0"/>
              </a:rPr>
              <a:t>, January 17, 2017</a:t>
            </a:r>
          </a:p>
        </p:txBody>
      </p:sp>
      <p:sp>
        <p:nvSpPr>
          <p:cNvPr id="35" name="Slide Number Placeholder 4"/>
          <p:cNvSpPr>
            <a:spLocks noGrp="1"/>
          </p:cNvSpPr>
          <p:nvPr>
            <p:ph type="sldNum" sz="quarter" idx="4294967295"/>
          </p:nvPr>
        </p:nvSpPr>
        <p:spPr>
          <a:xfrm>
            <a:off x="313531" y="6569829"/>
            <a:ext cx="8745538" cy="288171"/>
          </a:xfrm>
        </p:spPr>
        <p:txBody>
          <a:bodyPr/>
          <a:lstStyle/>
          <a:p>
            <a:pPr algn="l">
              <a:defRPr/>
            </a:pPr>
            <a:r>
              <a:rPr lang="en-US" sz="1000" dirty="0">
                <a:solidFill>
                  <a:prstClr val="black"/>
                </a:solidFill>
                <a:latin typeface="Candara" panose="020E0502030303020204" pitchFamily="34" charset="0"/>
              </a:rPr>
              <a:t>For Official Use Only								</a:t>
            </a:r>
            <a:fld id="{5B51F4C4-7E16-4AC2-BC2C-A538C63254FF}" type="slidenum">
              <a:rPr sz="1000" smtClean="0">
                <a:solidFill>
                  <a:prstClr val="black"/>
                </a:solidFill>
                <a:latin typeface="Candara" panose="020E0502030303020204" pitchFamily="34" charset="0"/>
              </a:rPr>
              <a:pPr algn="l">
                <a:defRPr/>
              </a:pPr>
              <a:t>3</a:t>
            </a:fld>
            <a:endParaRPr sz="1000" dirty="0">
              <a:solidFill>
                <a:prstClr val="black"/>
              </a:solidFill>
              <a:latin typeface="Candara" panose="020E0502030303020204" pitchFamily="34" charset="0"/>
            </a:endParaRPr>
          </a:p>
        </p:txBody>
      </p:sp>
    </p:spTree>
    <p:extLst>
      <p:ext uri="{BB962C8B-B14F-4D97-AF65-F5344CB8AC3E}">
        <p14:creationId xmlns:p14="http://schemas.microsoft.com/office/powerpoint/2010/main" val="351027356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705600" cy="1066800"/>
          </a:xfrm>
        </p:spPr>
        <p:txBody>
          <a:bodyPr/>
          <a:lstStyle/>
          <a:p>
            <a:r>
              <a:rPr lang="en-US" sz="3500" b="0" i="0" dirty="0" smtClean="0">
                <a:solidFill>
                  <a:schemeClr val="bg1"/>
                </a:solidFill>
                <a:latin typeface="Candara" panose="020E0502030303020204" pitchFamily="34" charset="0"/>
              </a:rPr>
              <a:t>U.S. National Essential Functions</a:t>
            </a:r>
            <a:endParaRPr lang="en-US" sz="3500" b="0" i="0" dirty="0">
              <a:solidFill>
                <a:schemeClr val="bg1"/>
              </a:solidFill>
              <a:latin typeface="Candara" panose="020E0502030303020204" pitchFamily="34" charset="0"/>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DA4488C-4114-41BA-BDA0-F8F719FECD46}" type="slidenum">
              <a:rPr kumimoji="0" lang="en-US" sz="1000" b="0" i="0" u="none" strike="noStrike" kern="0" cap="none" spc="0" normalizeH="0" baseline="0" noProof="0" smtClean="0">
                <a:ln>
                  <a:noFill/>
                </a:ln>
                <a:solidFill>
                  <a:srgbClr val="000000"/>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000" b="0" i="0" u="none" strike="noStrike" kern="0" cap="none" spc="0" normalizeH="0" baseline="0" noProof="0" dirty="0">
              <a:ln>
                <a:noFill/>
              </a:ln>
              <a:solidFill>
                <a:srgbClr val="000000"/>
              </a:solidFill>
              <a:effectLst/>
              <a:uLnTx/>
              <a:uFillTx/>
              <a:latin typeface="Arial Narrow"/>
              <a:sym typeface="Arial Narrow"/>
            </a:endParaRPr>
          </a:p>
        </p:txBody>
      </p:sp>
      <p:sp>
        <p:nvSpPr>
          <p:cNvPr id="7" name="TextBox 6"/>
          <p:cNvSpPr txBox="1"/>
          <p:nvPr/>
        </p:nvSpPr>
        <p:spPr>
          <a:xfrm>
            <a:off x="324677" y="6292593"/>
            <a:ext cx="830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Source: </a:t>
            </a: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Federal Continuity Directive 2 (FCD-2)</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 </a:t>
            </a:r>
            <a:r>
              <a:rPr kumimoji="0" lang="en-US" sz="1200" b="0" i="1" u="none" strike="noStrike" kern="1200" cap="none" spc="0" normalizeH="0" baseline="0" noProof="0" dirty="0">
                <a:ln>
                  <a:noFill/>
                </a:ln>
                <a:solidFill>
                  <a:srgbClr val="000000"/>
                </a:solidFill>
                <a:effectLst/>
                <a:uLnTx/>
                <a:uFillTx/>
                <a:latin typeface="Arial"/>
                <a:ea typeface="+mn-ea"/>
                <a:cs typeface="Arial"/>
                <a:sym typeface="Arial"/>
              </a:rPr>
              <a:t>Federal Executive Branch Mission Essential Functions and Candidate Primary Mission Essential Functions Identification and Submission Process, </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June 13, 2017</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94" y="1219200"/>
            <a:ext cx="8477605" cy="50710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19455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6096000" cy="685800"/>
          </a:xfrm>
        </p:spPr>
        <p:txBody>
          <a:bodyPr/>
          <a:lstStyle/>
          <a:p>
            <a:pPr algn="l"/>
            <a:r>
              <a:rPr lang="en-US" altLang="en-US" sz="3200" i="0" dirty="0" smtClean="0">
                <a:solidFill>
                  <a:schemeClr val="bg1"/>
                </a:solidFill>
                <a:latin typeface="Candara" panose="020E0502030303020204" pitchFamily="34" charset="0"/>
              </a:rPr>
              <a:t>NOAA Policy Guidelines</a:t>
            </a:r>
            <a:endParaRPr lang="en-US" sz="3200" i="0" dirty="0">
              <a:solidFill>
                <a:schemeClr val="bg1"/>
              </a:solidFill>
              <a:latin typeface="Candara" panose="020E0502030303020204" pitchFamily="34" charset="0"/>
            </a:endParaRPr>
          </a:p>
        </p:txBody>
      </p:sp>
      <p:sp>
        <p:nvSpPr>
          <p:cNvPr id="3" name="Content Placeholder 2"/>
          <p:cNvSpPr>
            <a:spLocks noGrp="1"/>
          </p:cNvSpPr>
          <p:nvPr>
            <p:ph idx="1"/>
          </p:nvPr>
        </p:nvSpPr>
        <p:spPr>
          <a:xfrm>
            <a:off x="76200" y="1295400"/>
            <a:ext cx="8915400" cy="5181600"/>
          </a:xfrm>
        </p:spPr>
        <p:txBody>
          <a:bodyPr/>
          <a:lstStyle/>
          <a:p>
            <a:pPr marL="231775" indent="-231775" fontAlgn="base">
              <a:lnSpc>
                <a:spcPct val="90000"/>
              </a:lnSpc>
              <a:spcBef>
                <a:spcPts val="600"/>
              </a:spcBef>
            </a:pPr>
            <a:r>
              <a:rPr lang="en-US" b="0" i="0" dirty="0">
                <a:latin typeface="Candara" panose="020E0502030303020204" pitchFamily="34" charset="0"/>
              </a:rPr>
              <a:t>NOAA supports two </a:t>
            </a:r>
            <a:r>
              <a:rPr lang="en-US" b="0" i="0" dirty="0" smtClean="0">
                <a:latin typeface="Candara" panose="020E0502030303020204" pitchFamily="34" charset="0"/>
              </a:rPr>
              <a:t>Department of Commerce (DOC) Primary Mission Essential Functions (PMEF)</a:t>
            </a:r>
            <a:endParaRPr lang="en-US" b="0" i="0" dirty="0">
              <a:latin typeface="Candara" panose="020E0502030303020204" pitchFamily="34" charset="0"/>
            </a:endParaRPr>
          </a:p>
          <a:p>
            <a:pPr marL="344488" indent="0">
              <a:lnSpc>
                <a:spcPct val="90000"/>
              </a:lnSpc>
              <a:spcBef>
                <a:spcPts val="600"/>
              </a:spcBef>
              <a:buFont typeface="Wingdings" pitchFamily="2" charset="2"/>
              <a:buNone/>
              <a:defRPr/>
            </a:pPr>
            <a:r>
              <a:rPr lang="en-US" sz="2000" b="0" i="0" u="sng" dirty="0">
                <a:solidFill>
                  <a:srgbClr val="0070C0"/>
                </a:solidFill>
                <a:latin typeface="Candara" panose="020E0502030303020204" pitchFamily="34" charset="0"/>
              </a:rPr>
              <a:t>DOC PMEF #2 </a:t>
            </a:r>
            <a:r>
              <a:rPr lang="en-US" sz="2000" b="0" i="0" dirty="0">
                <a:solidFill>
                  <a:srgbClr val="0070C0"/>
                </a:solidFill>
                <a:latin typeface="Candara" panose="020E0502030303020204" pitchFamily="34" charset="0"/>
              </a:rPr>
              <a:t>– “Collect and provide the Nation with critical intelligence data, imagery, and other essential information for predictive environmental and atmospheric modeling systems and space-based distress alert systems by operating NOAA-controlled satellites, communications equipment, and associated systems</a:t>
            </a:r>
            <a:r>
              <a:rPr lang="en-US" sz="2000" b="0" i="0" dirty="0" smtClean="0">
                <a:solidFill>
                  <a:srgbClr val="0070C0"/>
                </a:solidFill>
                <a:latin typeface="Candara" panose="020E0502030303020204" pitchFamily="34" charset="0"/>
              </a:rPr>
              <a:t>.”</a:t>
            </a:r>
          </a:p>
          <a:p>
            <a:pPr marL="344488" indent="0">
              <a:lnSpc>
                <a:spcPct val="90000"/>
              </a:lnSpc>
              <a:spcBef>
                <a:spcPts val="600"/>
              </a:spcBef>
              <a:buFont typeface="Wingdings" pitchFamily="2" charset="2"/>
              <a:buNone/>
              <a:defRPr/>
            </a:pPr>
            <a:endParaRPr lang="en-US" sz="2000" b="0" i="0" dirty="0">
              <a:solidFill>
                <a:srgbClr val="0070C0"/>
              </a:solidFill>
              <a:latin typeface="Candara" panose="020E0502030303020204" pitchFamily="34" charset="0"/>
            </a:endParaRPr>
          </a:p>
          <a:p>
            <a:pPr marL="344488" indent="0">
              <a:lnSpc>
                <a:spcPct val="90000"/>
              </a:lnSpc>
              <a:spcBef>
                <a:spcPts val="600"/>
              </a:spcBef>
              <a:buFont typeface="Wingdings" pitchFamily="2" charset="2"/>
              <a:buNone/>
              <a:defRPr/>
            </a:pPr>
            <a:r>
              <a:rPr lang="en-US" sz="2000" b="0" i="0" u="sng" dirty="0">
                <a:solidFill>
                  <a:srgbClr val="0070C0"/>
                </a:solidFill>
                <a:latin typeface="Candara" panose="020E0502030303020204" pitchFamily="34" charset="0"/>
              </a:rPr>
              <a:t>DOC PMEF #3</a:t>
            </a:r>
            <a:r>
              <a:rPr lang="en-US" sz="2000" b="0" i="0" dirty="0">
                <a:solidFill>
                  <a:srgbClr val="0070C0"/>
                </a:solidFill>
                <a:latin typeface="Candara" panose="020E0502030303020204" pitchFamily="34" charset="0"/>
              </a:rPr>
              <a:t> -  “Provide the Nation with forecasts, warnings, environmental data, and expertise critical to public safety, disaster preparedness, all-hazards response and recovery, the national transportation system, safe navigation, and the protection of the Nation’s critical infrastructure and natural resources</a:t>
            </a:r>
            <a:r>
              <a:rPr lang="en-US" sz="2000" b="0" i="0" dirty="0" smtClean="0">
                <a:solidFill>
                  <a:srgbClr val="0070C0"/>
                </a:solidFill>
                <a:latin typeface="Candara" panose="020E0502030303020204" pitchFamily="34" charset="0"/>
              </a:rPr>
              <a:t>.”</a:t>
            </a:r>
            <a:endParaRPr lang="en-US" sz="2000" b="0" i="0" dirty="0">
              <a:solidFill>
                <a:srgbClr val="0070C0"/>
              </a:solidFill>
              <a:latin typeface="Candara" panose="020E0502030303020204" pitchFamily="34" charset="0"/>
            </a:endParaRPr>
          </a:p>
        </p:txBody>
      </p:sp>
      <p:sp>
        <p:nvSpPr>
          <p:cNvPr id="6" name="TextBox 5"/>
          <p:cNvSpPr txBox="1"/>
          <p:nvPr/>
        </p:nvSpPr>
        <p:spPr>
          <a:xfrm>
            <a:off x="313531" y="5867400"/>
            <a:ext cx="8525669" cy="523220"/>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tl val="0"/>
              </a:rPr>
              <a:t>PMEFs:  Those functions must be continuously performed to support</a:t>
            </a:r>
            <a:r>
              <a:rPr kumimoji="0" lang="en-US" altLang="en-US" sz="1400" b="0" i="0" u="none" strike="noStrike" kern="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tl val="0"/>
              </a:rPr>
              <a:t> or implement the uninterrupted performance of National Essential Functions (NEFs)</a:t>
            </a:r>
            <a:r>
              <a:rPr kumimoji="0" lang="en-US" altLang="en-US" sz="14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tl val="0"/>
              </a:rPr>
              <a:t>.  </a:t>
            </a:r>
            <a:r>
              <a:rPr kumimoji="0" lang="en-US" altLang="en-US" sz="1400" b="0" i="1"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tl val="0"/>
              </a:rPr>
              <a:t>(Federal Continuity Directive 1, January 17, 2017, page B-1)</a:t>
            </a:r>
            <a:endParaRPr kumimoji="0" lang="en-US" sz="1400" b="0" i="1" u="none" strike="noStrike" kern="0" cap="none" spc="0" normalizeH="0" baseline="0" noProof="0" dirty="0">
              <a:ln>
                <a:noFill/>
              </a:ln>
              <a:solidFill>
                <a:srgbClr val="7030A0"/>
              </a:solidFill>
              <a:effectLst/>
              <a:uLnTx/>
              <a:uFillTx/>
              <a:latin typeface="Arial"/>
              <a:cs typeface="Arial"/>
              <a:sym typeface="Arial"/>
              <a:rtl val="0"/>
            </a:endParaRPr>
          </a:p>
        </p:txBody>
      </p:sp>
      <p:sp>
        <p:nvSpPr>
          <p:cNvPr id="7" name="Slide Number Placeholder 4"/>
          <p:cNvSpPr txBox="1">
            <a:spLocks/>
          </p:cNvSpPr>
          <p:nvPr/>
        </p:nvSpPr>
        <p:spPr bwMode="auto">
          <a:xfrm>
            <a:off x="313531" y="6449220"/>
            <a:ext cx="8745538" cy="2881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rgbClr val="000000"/>
                </a:solidFill>
                <a:latin typeface="Arial Narrow"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defRPr/>
            </a:pPr>
            <a:r>
              <a:rPr lang="en-US" sz="1000" dirty="0">
                <a:solidFill>
                  <a:prstClr val="black"/>
                </a:solidFill>
              </a:rPr>
              <a:t>For Official Use Only</a:t>
            </a:r>
            <a:r>
              <a:rPr lang="en-US" sz="1000" dirty="0">
                <a:solidFill>
                  <a:prstClr val="black"/>
                </a:solidFill>
                <a:latin typeface="Arial"/>
              </a:rPr>
              <a:t>								</a:t>
            </a:r>
            <a:fld id="{D3787EC4-DC5D-47A7-A1D8-C5D1E8022DE3}" type="slidenum">
              <a:rPr lang="en-US" sz="1000" smtClean="0">
                <a:solidFill>
                  <a:prstClr val="black"/>
                </a:solidFill>
              </a:rPr>
              <a:t>5</a:t>
            </a:fld>
            <a:endParaRPr lang="en-US" sz="1000" dirty="0">
              <a:solidFill>
                <a:prstClr val="black"/>
              </a:solidFill>
            </a:endParaRPr>
          </a:p>
        </p:txBody>
      </p:sp>
      <p:sp>
        <p:nvSpPr>
          <p:cNvPr id="4" name="TextBox 3"/>
          <p:cNvSpPr txBox="1"/>
          <p:nvPr/>
        </p:nvSpPr>
        <p:spPr>
          <a:xfrm>
            <a:off x="2590800" y="3350569"/>
            <a:ext cx="40386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smtClean="0">
                <a:ln>
                  <a:noFill/>
                </a:ln>
                <a:solidFill>
                  <a:srgbClr val="002569"/>
                </a:solidFill>
                <a:effectLst/>
                <a:uFillTx/>
                <a:latin typeface="Candara" panose="020E0502030303020204" pitchFamily="34" charset="0"/>
              </a:rPr>
              <a:t>Continuity of Observations</a:t>
            </a:r>
            <a:endParaRPr kumimoji="0" lang="en-US" sz="2400" b="1" i="1" u="none" strike="noStrike" cap="none" spc="0" normalizeH="0" baseline="0" dirty="0">
              <a:ln>
                <a:noFill/>
              </a:ln>
              <a:solidFill>
                <a:srgbClr val="002569"/>
              </a:solidFill>
              <a:effectLst/>
              <a:uFillTx/>
              <a:latin typeface="Candara" panose="020E0502030303020204" pitchFamily="34" charset="0"/>
            </a:endParaRPr>
          </a:p>
        </p:txBody>
      </p:sp>
      <p:sp>
        <p:nvSpPr>
          <p:cNvPr id="8" name="TextBox 7"/>
          <p:cNvSpPr txBox="1"/>
          <p:nvPr/>
        </p:nvSpPr>
        <p:spPr>
          <a:xfrm>
            <a:off x="1066800" y="5253337"/>
            <a:ext cx="70866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smtClean="0">
                <a:ln>
                  <a:noFill/>
                </a:ln>
                <a:solidFill>
                  <a:srgbClr val="002569"/>
                </a:solidFill>
                <a:effectLst/>
                <a:uFillTx/>
                <a:latin typeface="Candara" panose="020E0502030303020204" pitchFamily="34" charset="0"/>
              </a:rPr>
              <a:t>Archive of &amp; Access to Critical Environmental Data</a:t>
            </a:r>
            <a:endParaRPr kumimoji="0" lang="en-US" sz="2400" b="1" i="1" u="none" strike="noStrike" cap="none" spc="0" normalizeH="0" baseline="0" dirty="0">
              <a:ln>
                <a:noFill/>
              </a:ln>
              <a:solidFill>
                <a:srgbClr val="002569"/>
              </a:solidFill>
              <a:effectLst/>
              <a:uFillTx/>
              <a:latin typeface="Candara" panose="020E0502030303020204" pitchFamily="34" charset="0"/>
            </a:endParaRPr>
          </a:p>
        </p:txBody>
      </p:sp>
    </p:spTree>
    <p:extLst>
      <p:ext uri="{BB962C8B-B14F-4D97-AF65-F5344CB8AC3E}">
        <p14:creationId xmlns:p14="http://schemas.microsoft.com/office/powerpoint/2010/main" val="16850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610600" cy="4876800"/>
          </a:xfrm>
        </p:spPr>
        <p:txBody>
          <a:bodyPr/>
          <a:lstStyle/>
          <a:p>
            <a:r>
              <a:rPr lang="en-US" b="0" i="0" dirty="0" smtClean="0">
                <a:latin typeface="Candara" panose="020E0502030303020204" pitchFamily="34" charset="0"/>
              </a:rPr>
              <a:t>Policy covers all PMEFs, plus direction to:</a:t>
            </a:r>
          </a:p>
          <a:p>
            <a:pPr lvl="1">
              <a:buFont typeface="Wingdings" panose="05000000000000000000" pitchFamily="2" charset="2"/>
              <a:buChar char="§"/>
            </a:pPr>
            <a:r>
              <a:rPr lang="en-US" sz="2000" b="0" i="0" dirty="0" smtClean="0">
                <a:latin typeface="Candara" panose="020E0502030303020204" pitchFamily="34" charset="0"/>
              </a:rPr>
              <a:t>Encourage growth in the commercial </a:t>
            </a:r>
            <a:br>
              <a:rPr lang="en-US" sz="2000" b="0" i="0" dirty="0" smtClean="0">
                <a:latin typeface="Candara" panose="020E0502030303020204" pitchFamily="34" charset="0"/>
              </a:rPr>
            </a:br>
            <a:r>
              <a:rPr lang="en-US" sz="2000" b="0" i="0" dirty="0" smtClean="0">
                <a:latin typeface="Candara" panose="020E0502030303020204" pitchFamily="34" charset="0"/>
              </a:rPr>
              <a:t>space sector</a:t>
            </a:r>
          </a:p>
          <a:p>
            <a:pPr lvl="1">
              <a:buFont typeface="Wingdings" panose="05000000000000000000" pitchFamily="2" charset="2"/>
              <a:buChar char="§"/>
            </a:pPr>
            <a:r>
              <a:rPr lang="en-US" sz="2000" i="0" dirty="0" smtClean="0">
                <a:latin typeface="Candara" panose="020E0502030303020204" pitchFamily="34" charset="0"/>
              </a:rPr>
              <a:t>Provide information to enhance economic </a:t>
            </a:r>
            <a:br>
              <a:rPr lang="en-US" sz="2000" i="0" dirty="0" smtClean="0">
                <a:latin typeface="Candara" panose="020E0502030303020204" pitchFamily="34" charset="0"/>
              </a:rPr>
            </a:br>
            <a:r>
              <a:rPr lang="en-US" sz="2000" i="0" dirty="0" smtClean="0">
                <a:latin typeface="Candara" panose="020E0502030303020204" pitchFamily="34" charset="0"/>
              </a:rPr>
              <a:t>development</a:t>
            </a:r>
          </a:p>
          <a:p>
            <a:pPr lvl="1">
              <a:buFont typeface="Wingdings" panose="05000000000000000000" pitchFamily="2" charset="2"/>
              <a:buChar char="§"/>
            </a:pPr>
            <a:r>
              <a:rPr lang="en-US" sz="2000" i="0" dirty="0" smtClean="0">
                <a:latin typeface="Candara" panose="020E0502030303020204" pitchFamily="34" charset="0"/>
              </a:rPr>
              <a:t>Reduce the impact of severe weather </a:t>
            </a:r>
            <a:br>
              <a:rPr lang="en-US" sz="2000" i="0" dirty="0" smtClean="0">
                <a:latin typeface="Candara" panose="020E0502030303020204" pitchFamily="34" charset="0"/>
              </a:rPr>
            </a:br>
            <a:r>
              <a:rPr lang="en-US" sz="2000" i="0" dirty="0" smtClean="0">
                <a:latin typeface="Candara" panose="020E0502030303020204" pitchFamily="34" charset="0"/>
              </a:rPr>
              <a:t>events</a:t>
            </a:r>
          </a:p>
          <a:p>
            <a:pPr lvl="1">
              <a:buFont typeface="Wingdings" panose="05000000000000000000" pitchFamily="2" charset="2"/>
              <a:buChar char="§"/>
            </a:pPr>
            <a:r>
              <a:rPr lang="en-US" sz="2000" i="0" dirty="0" smtClean="0">
                <a:latin typeface="Candara" panose="020E0502030303020204" pitchFamily="34" charset="0"/>
              </a:rPr>
              <a:t>Respond to Congressional direction</a:t>
            </a:r>
          </a:p>
          <a:p>
            <a:pPr lvl="1">
              <a:buFont typeface="Wingdings" panose="05000000000000000000" pitchFamily="2" charset="2"/>
              <a:buChar char="§"/>
            </a:pPr>
            <a:r>
              <a:rPr lang="en-US" sz="2000" i="0" dirty="0" smtClean="0">
                <a:latin typeface="Candara" panose="020E0502030303020204" pitchFamily="34" charset="0"/>
              </a:rPr>
              <a:t>Consideration of National Academy</a:t>
            </a:r>
            <a:br>
              <a:rPr lang="en-US" sz="2000" i="0" dirty="0" smtClean="0">
                <a:latin typeface="Candara" panose="020E0502030303020204" pitchFamily="34" charset="0"/>
              </a:rPr>
            </a:br>
            <a:r>
              <a:rPr lang="en-US" sz="2000" i="0" dirty="0" smtClean="0">
                <a:latin typeface="Candara" panose="020E0502030303020204" pitchFamily="34" charset="0"/>
              </a:rPr>
              <a:t>Surveys and observations</a:t>
            </a:r>
          </a:p>
          <a:p>
            <a:pPr lvl="1">
              <a:buFont typeface="Wingdings" panose="05000000000000000000" pitchFamily="2" charset="2"/>
              <a:buChar char="§"/>
            </a:pPr>
            <a:endParaRPr lang="en-US" sz="2000" b="0" i="0" dirty="0">
              <a:latin typeface="Candara" panose="020E0502030303020204" pitchFamily="34" charset="0"/>
            </a:endParaRPr>
          </a:p>
          <a:p>
            <a:r>
              <a:rPr lang="en-US" b="0" i="0" dirty="0" smtClean="0">
                <a:latin typeface="Candara" panose="020E0502030303020204" pitchFamily="34" charset="0"/>
              </a:rPr>
              <a:t>Our approach is defined by:</a:t>
            </a:r>
          </a:p>
          <a:p>
            <a:pPr lvl="1">
              <a:buFont typeface="Wingdings" panose="05000000000000000000" pitchFamily="2" charset="2"/>
              <a:buChar char="§"/>
            </a:pPr>
            <a:r>
              <a:rPr lang="en-US" sz="2000" b="0" i="0" dirty="0" smtClean="0">
                <a:latin typeface="Candara" panose="020E0502030303020204" pitchFamily="34" charset="0"/>
              </a:rPr>
              <a:t>Established NOAA Consolidated User</a:t>
            </a:r>
            <a:br>
              <a:rPr lang="en-US" sz="2000" b="0" i="0" dirty="0" smtClean="0">
                <a:latin typeface="Candara" panose="020E0502030303020204" pitchFamily="34" charset="0"/>
              </a:rPr>
            </a:br>
            <a:r>
              <a:rPr lang="en-US" sz="2000" b="0" i="0" dirty="0" smtClean="0">
                <a:latin typeface="Candara" panose="020E0502030303020204" pitchFamily="34" charset="0"/>
              </a:rPr>
              <a:t>requirements</a:t>
            </a:r>
          </a:p>
          <a:p>
            <a:pPr lvl="1">
              <a:buFont typeface="Wingdings" panose="05000000000000000000" pitchFamily="2" charset="2"/>
              <a:buChar char="§"/>
            </a:pPr>
            <a:r>
              <a:rPr lang="en-US" sz="2000" b="0" i="0" dirty="0" smtClean="0">
                <a:latin typeface="Candara" panose="020E0502030303020204" pitchFamily="34" charset="0"/>
              </a:rPr>
              <a:t>NESDIS strategic plan, and </a:t>
            </a:r>
          </a:p>
          <a:p>
            <a:pPr lvl="1">
              <a:buFont typeface="Wingdings" panose="05000000000000000000" pitchFamily="2" charset="2"/>
              <a:buChar char="§"/>
            </a:pPr>
            <a:r>
              <a:rPr lang="en-US" sz="2000" i="0" dirty="0" smtClean="0">
                <a:latin typeface="Candara" panose="020E0502030303020204" pitchFamily="34" charset="0"/>
              </a:rPr>
              <a:t>NESDIS Satellite Observing System</a:t>
            </a:r>
            <a:br>
              <a:rPr lang="en-US" sz="2000" i="0" dirty="0" smtClean="0">
                <a:latin typeface="Candara" panose="020E0502030303020204" pitchFamily="34" charset="0"/>
              </a:rPr>
            </a:br>
            <a:r>
              <a:rPr lang="en-US" sz="2000" i="0" dirty="0" smtClean="0">
                <a:latin typeface="Candara" panose="020E0502030303020204" pitchFamily="34" charset="0"/>
              </a:rPr>
              <a:t>Architecture (NSOSA) analyses </a:t>
            </a:r>
          </a:p>
        </p:txBody>
      </p:sp>
      <p:sp>
        <p:nvSpPr>
          <p:cNvPr id="3" name="Title 2"/>
          <p:cNvSpPr>
            <a:spLocks noGrp="1"/>
          </p:cNvSpPr>
          <p:nvPr>
            <p:ph type="title"/>
          </p:nvPr>
        </p:nvSpPr>
        <p:spPr>
          <a:xfrm>
            <a:off x="1828800" y="152400"/>
            <a:ext cx="5715000" cy="762000"/>
          </a:xfrm>
        </p:spPr>
        <p:txBody>
          <a:bodyPr/>
          <a:lstStyle/>
          <a:p>
            <a:pPr algn="l"/>
            <a:r>
              <a:rPr lang="en-US" b="0" i="0" dirty="0" smtClean="0">
                <a:solidFill>
                  <a:schemeClr val="bg1"/>
                </a:solidFill>
                <a:latin typeface="Candara" panose="020E0502030303020204" pitchFamily="34" charset="0"/>
              </a:rPr>
              <a:t>Current Policy Interpretation</a:t>
            </a:r>
            <a:endParaRPr lang="en-US" b="0" i="0" dirty="0">
              <a:solidFill>
                <a:schemeClr val="bg1"/>
              </a:solidFill>
              <a:latin typeface="Candara" panose="020E0502030303020204" pitchFamily="34" charset="0"/>
            </a:endParaRPr>
          </a:p>
        </p:txBody>
      </p:sp>
      <p:sp>
        <p:nvSpPr>
          <p:cNvPr id="4" name="Slide Number Placeholder 3"/>
          <p:cNvSpPr>
            <a:spLocks noGrp="1"/>
          </p:cNvSpPr>
          <p:nvPr>
            <p:ph type="sldNum" sz="quarter" idx="10"/>
          </p:nvPr>
        </p:nvSpPr>
        <p:spPr/>
        <p:txBody>
          <a:bodyPr/>
          <a:lstStyle/>
          <a:p>
            <a:pPr>
              <a:defRPr/>
            </a:pPr>
            <a:fld id="{151E99AE-C5B4-4072-A998-4AD5A452C790}" type="slidenum">
              <a:rPr lang="en-US" smtClean="0"/>
              <a:pPr>
                <a:defRPr/>
              </a:pPr>
              <a:t>6</a:t>
            </a:fld>
            <a:endParaRPr lang="en-US" dirty="0"/>
          </a:p>
        </p:txBody>
      </p:sp>
      <p:pic>
        <p:nvPicPr>
          <p:cNvPr id="5" name="Picture 4"/>
          <p:cNvPicPr>
            <a:picLocks noChangeAspect="1"/>
          </p:cNvPicPr>
          <p:nvPr/>
        </p:nvPicPr>
        <p:blipFill>
          <a:blip r:embed="rId2"/>
          <a:stretch>
            <a:fillRect/>
          </a:stretch>
        </p:blipFill>
        <p:spPr>
          <a:xfrm>
            <a:off x="6647021" y="1219200"/>
            <a:ext cx="2296954" cy="2971800"/>
          </a:xfrm>
          <a:prstGeom prst="rect">
            <a:avLst/>
          </a:prstGeom>
        </p:spPr>
      </p:pic>
      <p:pic>
        <p:nvPicPr>
          <p:cNvPr id="7" name="Picture 6"/>
          <p:cNvPicPr>
            <a:picLocks noChangeAspect="1"/>
          </p:cNvPicPr>
          <p:nvPr/>
        </p:nvPicPr>
        <p:blipFill>
          <a:blip r:embed="rId3"/>
          <a:stretch>
            <a:fillRect/>
          </a:stretch>
        </p:blipFill>
        <p:spPr>
          <a:xfrm>
            <a:off x="4937818" y="3313730"/>
            <a:ext cx="2296886" cy="2970640"/>
          </a:xfrm>
          <a:prstGeom prst="rect">
            <a:avLst/>
          </a:prstGeom>
        </p:spPr>
      </p:pic>
      <p:sp>
        <p:nvSpPr>
          <p:cNvPr id="8" name="TextBox 7"/>
          <p:cNvSpPr txBox="1"/>
          <p:nvPr/>
        </p:nvSpPr>
        <p:spPr>
          <a:xfrm>
            <a:off x="5149001" y="3623848"/>
            <a:ext cx="1874519"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smtClean="0">
                <a:ln>
                  <a:noFill/>
                </a:ln>
                <a:solidFill>
                  <a:srgbClr val="002569"/>
                </a:solidFill>
                <a:effectLst/>
                <a:uFillTx/>
                <a:latin typeface="Candara" panose="020E0502030303020204" pitchFamily="34" charset="0"/>
              </a:rPr>
              <a:t>2018 Decadal Survey </a:t>
            </a:r>
            <a:endParaRPr kumimoji="0" lang="en-US" sz="1600" b="1" i="0" u="none" strike="noStrike" cap="none" spc="0" normalizeH="0" baseline="0" dirty="0">
              <a:ln>
                <a:noFill/>
              </a:ln>
              <a:solidFill>
                <a:srgbClr val="002569"/>
              </a:solidFill>
              <a:effectLst/>
              <a:uFillTx/>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6688183" y="3962400"/>
            <a:ext cx="2286000" cy="2970640"/>
          </a:xfrm>
          <a:prstGeom prst="rect">
            <a:avLst/>
          </a:prstGeom>
        </p:spPr>
      </p:pic>
    </p:spTree>
    <p:extLst>
      <p:ext uri="{BB962C8B-B14F-4D97-AF65-F5344CB8AC3E}">
        <p14:creationId xmlns:p14="http://schemas.microsoft.com/office/powerpoint/2010/main" val="20413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fade">
                                      <p:cBhvr>
                                        <p:cTn id="10" dur="500"/>
                                        <p:tgtEl>
                                          <p:spTgt spid="2">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Effect transition="in" filter="fade">
                                      <p:cBhvr>
                                        <p:cTn id="13" dur="500"/>
                                        <p:tgtEl>
                                          <p:spTgt spid="2">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animEffect transition="in" filter="fade">
                                      <p:cBhvr>
                                        <p:cTn id="16" dur="500"/>
                                        <p:tgtEl>
                                          <p:spTgt spid="2">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47370"/>
            <a:ext cx="5562600" cy="783213"/>
          </a:xfrm>
        </p:spPr>
        <p:txBody>
          <a:bodyPr>
            <a:normAutofit/>
          </a:bodyPr>
          <a:lstStyle/>
          <a:p>
            <a:r>
              <a:rPr lang="en-US" sz="3200" b="1" dirty="0" smtClean="0">
                <a:solidFill>
                  <a:schemeClr val="bg1"/>
                </a:solidFill>
                <a:latin typeface="Candara" panose="020E0502030303020204" pitchFamily="34" charset="0"/>
              </a:rPr>
              <a:t>The NESDIS Strategic Plan</a:t>
            </a:r>
            <a:endParaRPr lang="en-US" sz="3200" b="1" dirty="0">
              <a:solidFill>
                <a:schemeClr val="bg1"/>
              </a:solidFill>
              <a:latin typeface="Candara" panose="020E0502030303020204" pitchFamily="34" charset="0"/>
            </a:endParaRPr>
          </a:p>
        </p:txBody>
      </p:sp>
      <p:pic>
        <p:nvPicPr>
          <p:cNvPr id="9" name="Picture 8" descr="Strategic_infograph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64" y="1646266"/>
            <a:ext cx="5527040" cy="4824378"/>
          </a:xfrm>
          <a:prstGeom prst="rect">
            <a:avLst/>
          </a:prstGeom>
        </p:spPr>
      </p:pic>
      <p:sp>
        <p:nvSpPr>
          <p:cNvPr id="3" name="TextBox 2"/>
          <p:cNvSpPr txBox="1"/>
          <p:nvPr/>
        </p:nvSpPr>
        <p:spPr>
          <a:xfrm>
            <a:off x="5729970" y="1857558"/>
            <a:ext cx="3043116" cy="1077218"/>
          </a:xfrm>
          <a:prstGeom prst="rect">
            <a:avLst/>
          </a:prstGeom>
          <a:noFill/>
        </p:spPr>
        <p:txBody>
          <a:bodyPr wrap="square" rtlCol="0">
            <a:spAutoFit/>
          </a:bodyPr>
          <a:lstStyle/>
          <a:p>
            <a:pPr algn="ct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We have to deliver without interruption the data and observational products our </a:t>
            </a:r>
            <a:r>
              <a:rPr lang="en-US" sz="1600" b="1" i="1" dirty="0" smtClean="0">
                <a:solidFill>
                  <a:schemeClr val="tx2"/>
                </a:solidFill>
                <a:effectLst>
                  <a:outerShdw blurRad="38100" dist="38100" dir="2700000" algn="tl">
                    <a:srgbClr val="000000">
                      <a:alpha val="43137"/>
                    </a:srgbClr>
                  </a:outerShdw>
                </a:effectLst>
                <a:latin typeface="Candara" panose="020E0502030303020204" pitchFamily="34" charset="0"/>
              </a:rPr>
              <a:t>Users</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 require.</a:t>
            </a:r>
            <a:endParaRPr lang="en-US" sz="1600" i="1" dirty="0">
              <a:solidFill>
                <a:schemeClr val="tx2"/>
              </a:solidFill>
              <a:effectLst>
                <a:outerShdw blurRad="38100" dist="38100" dir="2700000" algn="tl">
                  <a:srgbClr val="000000">
                    <a:alpha val="43137"/>
                  </a:srgbClr>
                </a:outerShdw>
              </a:effectLst>
              <a:latin typeface="Candara" panose="020E0502030303020204" pitchFamily="34" charset="0"/>
            </a:endParaRPr>
          </a:p>
        </p:txBody>
      </p:sp>
      <p:sp>
        <p:nvSpPr>
          <p:cNvPr id="6" name="TextBox 5"/>
          <p:cNvSpPr txBox="1"/>
          <p:nvPr/>
        </p:nvSpPr>
        <p:spPr>
          <a:xfrm>
            <a:off x="152400" y="3841080"/>
            <a:ext cx="3119264" cy="1569660"/>
          </a:xfrm>
          <a:prstGeom prst="rect">
            <a:avLst/>
          </a:prstGeom>
          <a:noFill/>
        </p:spPr>
        <p:txBody>
          <a:bodyPr wrap="square" rtlCol="0">
            <a:spAutoFit/>
          </a:bodyPr>
          <a:lstStyle/>
          <a:p>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We must </a:t>
            </a:r>
            <a:r>
              <a:rPr lang="en-US" sz="1600" i="1" dirty="0">
                <a:solidFill>
                  <a:schemeClr val="tx2"/>
                </a:solidFill>
                <a:effectLst>
                  <a:outerShdw blurRad="38100" dist="38100" dir="2700000" algn="tl">
                    <a:srgbClr val="000000">
                      <a:alpha val="43137"/>
                    </a:srgbClr>
                  </a:outerShdw>
                </a:effectLst>
                <a:latin typeface="Candara" panose="020E0502030303020204" pitchFamily="34" charset="0"/>
              </a:rPr>
              <a:t>e</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nsure the space and ground assets </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continue to pace the state of the art, are secure</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 and </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deliver </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the necessary information to meet </a:t>
            </a:r>
            <a:b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br>
            <a:r>
              <a:rPr lang="en-US" sz="1600" b="1" i="1" dirty="0" smtClean="0">
                <a:solidFill>
                  <a:schemeClr val="tx2"/>
                </a:solidFill>
                <a:effectLst>
                  <a:outerShdw blurRad="38100" dist="38100" dir="2700000" algn="tl">
                    <a:srgbClr val="000000">
                      <a:alpha val="43137"/>
                    </a:srgbClr>
                  </a:outerShdw>
                </a:effectLst>
                <a:latin typeface="Candara" panose="020E0502030303020204" pitchFamily="34" charset="0"/>
              </a:rPr>
              <a:t>User</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 needs.</a:t>
            </a:r>
            <a:endParaRPr lang="en-US" sz="1600" i="1" dirty="0">
              <a:solidFill>
                <a:schemeClr val="tx2"/>
              </a:solidFill>
              <a:effectLst>
                <a:outerShdw blurRad="38100" dist="38100" dir="2700000" algn="tl">
                  <a:srgbClr val="000000">
                    <a:alpha val="43137"/>
                  </a:srgbClr>
                </a:outerShdw>
              </a:effectLst>
              <a:latin typeface="Candara" panose="020E0502030303020204" pitchFamily="34" charset="0"/>
            </a:endParaRPr>
          </a:p>
        </p:txBody>
      </p:sp>
      <p:sp>
        <p:nvSpPr>
          <p:cNvPr id="7" name="TextBox 6"/>
          <p:cNvSpPr txBox="1"/>
          <p:nvPr/>
        </p:nvSpPr>
        <p:spPr>
          <a:xfrm>
            <a:off x="6141745" y="3841080"/>
            <a:ext cx="2849855" cy="1323439"/>
          </a:xfrm>
          <a:prstGeom prst="rect">
            <a:avLst/>
          </a:prstGeom>
          <a:noFill/>
        </p:spPr>
        <p:txBody>
          <a:bodyPr wrap="square" rtlCol="0">
            <a:spAutoFit/>
          </a:bodyPr>
          <a:lstStyle/>
          <a:p>
            <a:pPr algn="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We must maintain a vibrant and capable workforce within and </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trusted </a:t>
            </a:r>
            <a:r>
              <a:rPr lang="en-US" sz="1600" b="1" i="1" u="sng" dirty="0" smtClean="0">
                <a:solidFill>
                  <a:schemeClr val="tx2"/>
                </a:solidFill>
                <a:effectLst>
                  <a:outerShdw blurRad="38100" dist="38100" dir="2700000" algn="tl">
                    <a:srgbClr val="000000">
                      <a:alpha val="43137"/>
                    </a:srgbClr>
                  </a:outerShdw>
                </a:effectLst>
                <a:latin typeface="Candara" panose="020E0502030303020204" pitchFamily="34" charset="0"/>
              </a:rPr>
              <a:t>partnerships </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globally to meet our </a:t>
            </a:r>
            <a:b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br>
            <a:r>
              <a:rPr lang="en-US" sz="1600" b="1" i="1" dirty="0" smtClean="0">
                <a:solidFill>
                  <a:schemeClr val="tx2"/>
                </a:solidFill>
                <a:effectLst>
                  <a:outerShdw blurRad="38100" dist="38100" dir="2700000" algn="tl">
                    <a:srgbClr val="000000">
                      <a:alpha val="43137"/>
                    </a:srgbClr>
                  </a:outerShdw>
                </a:effectLst>
                <a:latin typeface="Candara" panose="020E0502030303020204" pitchFamily="34" charset="0"/>
              </a:rPr>
              <a:t>Users</a:t>
            </a:r>
            <a:r>
              <a:rPr lang="en-US" sz="1600" i="1" dirty="0" smtClean="0">
                <a:solidFill>
                  <a:schemeClr val="tx2"/>
                </a:solidFill>
                <a:effectLst>
                  <a:outerShdw blurRad="38100" dist="38100" dir="2700000" algn="tl">
                    <a:srgbClr val="000000">
                      <a:alpha val="43137"/>
                    </a:srgbClr>
                  </a:outerShdw>
                </a:effectLst>
                <a:latin typeface="Candara" panose="020E0502030303020204" pitchFamily="34" charset="0"/>
              </a:rPr>
              <a:t>’ needs.</a:t>
            </a:r>
            <a:endParaRPr lang="en-US" sz="1600" i="1" dirty="0">
              <a:solidFill>
                <a:schemeClr val="tx2"/>
              </a:solidFill>
              <a:effectLst>
                <a:outerShdw blurRad="38100" dist="38100" dir="2700000" algn="tl">
                  <a:srgbClr val="000000">
                    <a:alpha val="43137"/>
                  </a:srgbClr>
                </a:outerShdw>
              </a:effectLst>
              <a:latin typeface="Candara" panose="020E0502030303020204" pitchFamily="34" charset="0"/>
            </a:endParaRPr>
          </a:p>
        </p:txBody>
      </p:sp>
      <p:sp>
        <p:nvSpPr>
          <p:cNvPr id="5" name="TextBox 4"/>
          <p:cNvSpPr txBox="1"/>
          <p:nvPr/>
        </p:nvSpPr>
        <p:spPr>
          <a:xfrm>
            <a:off x="1752600" y="1164117"/>
            <a:ext cx="54102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smtClean="0">
                <a:ln>
                  <a:noFill/>
                </a:ln>
                <a:solidFill>
                  <a:srgbClr val="FF0000"/>
                </a:solidFill>
                <a:effectLst/>
                <a:uFillTx/>
                <a:latin typeface="Candara" panose="020E0502030303020204" pitchFamily="34" charset="0"/>
              </a:rPr>
              <a:t>1. Continuity, observations &amp; information</a:t>
            </a:r>
            <a:endParaRPr kumimoji="0" lang="en-US" sz="2400" b="1" i="1" u="none" strike="noStrike" cap="none" spc="0" normalizeH="0" baseline="0" dirty="0">
              <a:ln>
                <a:noFill/>
              </a:ln>
              <a:solidFill>
                <a:srgbClr val="FF0000"/>
              </a:solidFill>
              <a:effectLst/>
              <a:uFillTx/>
              <a:latin typeface="Candara" panose="020E0502030303020204" pitchFamily="34" charset="0"/>
            </a:endParaRPr>
          </a:p>
        </p:txBody>
      </p:sp>
      <p:sp>
        <p:nvSpPr>
          <p:cNvPr id="10" name="TextBox 9"/>
          <p:cNvSpPr txBox="1"/>
          <p:nvPr/>
        </p:nvSpPr>
        <p:spPr>
          <a:xfrm>
            <a:off x="5486400" y="6472537"/>
            <a:ext cx="276496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smtClean="0">
                <a:ln>
                  <a:noFill/>
                </a:ln>
                <a:solidFill>
                  <a:srgbClr val="FF0000"/>
                </a:solidFill>
                <a:effectLst/>
                <a:uFillTx/>
                <a:latin typeface="Candara" panose="020E0502030303020204" pitchFamily="34" charset="0"/>
              </a:rPr>
              <a:t>3. Collaborations</a:t>
            </a:r>
            <a:r>
              <a:rPr kumimoji="0" lang="en-US" sz="2400" b="1" i="1" u="none" strike="noStrike" cap="none" spc="0" normalizeH="0" dirty="0" smtClean="0">
                <a:ln>
                  <a:noFill/>
                </a:ln>
                <a:solidFill>
                  <a:srgbClr val="FF0000"/>
                </a:solidFill>
                <a:effectLst/>
                <a:uFillTx/>
                <a:latin typeface="Candara" panose="020E0502030303020204" pitchFamily="34" charset="0"/>
              </a:rPr>
              <a:t> </a:t>
            </a:r>
            <a:endParaRPr kumimoji="0" lang="en-US" sz="2400" b="1" i="1" u="none" strike="noStrike" cap="none" spc="0" normalizeH="0" baseline="0" dirty="0">
              <a:ln>
                <a:noFill/>
              </a:ln>
              <a:solidFill>
                <a:srgbClr val="FF0000"/>
              </a:solidFill>
              <a:effectLst/>
              <a:uFillTx/>
              <a:latin typeface="Candara" panose="020E0502030303020204" pitchFamily="34" charset="0"/>
            </a:endParaRPr>
          </a:p>
        </p:txBody>
      </p:sp>
      <p:sp>
        <p:nvSpPr>
          <p:cNvPr id="11" name="TextBox 10"/>
          <p:cNvSpPr txBox="1"/>
          <p:nvPr/>
        </p:nvSpPr>
        <p:spPr>
          <a:xfrm>
            <a:off x="838200" y="6472537"/>
            <a:ext cx="402691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400" b="1" i="1" dirty="0" smtClean="0">
                <a:solidFill>
                  <a:srgbClr val="FF0000"/>
                </a:solidFill>
                <a:latin typeface="Candara" panose="020E0502030303020204" pitchFamily="34" charset="0"/>
              </a:rPr>
              <a:t>2. Architecture &amp; Gap Analyses</a:t>
            </a:r>
            <a:endParaRPr kumimoji="0" lang="en-US" sz="2400" b="1" i="1" u="none" strike="noStrike" cap="none" spc="0" normalizeH="0" baseline="0" dirty="0">
              <a:ln>
                <a:noFill/>
              </a:ln>
              <a:solidFill>
                <a:srgbClr val="FF0000"/>
              </a:solidFill>
              <a:effectLst/>
              <a:uFillTx/>
              <a:latin typeface="Candara" panose="020E0502030303020204" pitchFamily="34" charset="0"/>
            </a:endParaRPr>
          </a:p>
        </p:txBody>
      </p:sp>
    </p:spTree>
    <p:extLst>
      <p:ext uri="{BB962C8B-B14F-4D97-AF65-F5344CB8AC3E}">
        <p14:creationId xmlns:p14="http://schemas.microsoft.com/office/powerpoint/2010/main" val="12885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324600" cy="792162"/>
          </a:xfrm>
        </p:spPr>
        <p:txBody>
          <a:bodyPr/>
          <a:lstStyle/>
          <a:p>
            <a:pPr algn="l">
              <a:lnSpc>
                <a:spcPct val="90000"/>
              </a:lnSpc>
            </a:pPr>
            <a:r>
              <a:rPr lang="en-US" dirty="0" smtClean="0">
                <a:latin typeface="Candara" panose="020E0502030303020204" pitchFamily="34" charset="0"/>
              </a:rPr>
              <a:t>1. Continuity Must Leverage Partnerships</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8742"/>
            <a:ext cx="9448800" cy="5849257"/>
          </a:xfrm>
          <a:prstGeom prst="rect">
            <a:avLst/>
          </a:prstGeom>
        </p:spPr>
      </p:pic>
      <p:sp>
        <p:nvSpPr>
          <p:cNvPr id="5" name="TextBox 4"/>
          <p:cNvSpPr txBox="1"/>
          <p:nvPr/>
        </p:nvSpPr>
        <p:spPr>
          <a:xfrm>
            <a:off x="152400" y="1143000"/>
            <a:ext cx="5301389" cy="10895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90000"/>
              </a:lnSpc>
              <a:spcBef>
                <a:spcPts val="0"/>
              </a:spcBef>
              <a:spcAft>
                <a:spcPts val="0"/>
              </a:spcAft>
              <a:buClrTx/>
              <a:buSzTx/>
              <a:buFontTx/>
              <a:buNone/>
              <a:tabLst/>
            </a:pPr>
            <a:r>
              <a:rPr lang="en-US" b="1" i="1" dirty="0" smtClean="0">
                <a:solidFill>
                  <a:schemeClr val="bg1"/>
                </a:solidFill>
                <a:latin typeface="Candara" panose="020E0502030303020204" pitchFamily="34" charset="0"/>
              </a:rPr>
              <a:t>CEOS constellation planning and focus on common </a:t>
            </a:r>
            <a:br>
              <a:rPr lang="en-US" b="1" i="1" dirty="0" smtClean="0">
                <a:solidFill>
                  <a:schemeClr val="bg1"/>
                </a:solidFill>
                <a:latin typeface="Candara" panose="020E0502030303020204" pitchFamily="34" charset="0"/>
              </a:rPr>
            </a:br>
            <a:r>
              <a:rPr lang="en-US" b="1" i="1" dirty="0" smtClean="0">
                <a:solidFill>
                  <a:schemeClr val="bg1"/>
                </a:solidFill>
                <a:latin typeface="Candara" panose="020E0502030303020204" pitchFamily="34" charset="0"/>
              </a:rPr>
              <a:t>data formats and standards across multiple </a:t>
            </a:r>
            <a:br>
              <a:rPr lang="en-US" b="1" i="1" dirty="0" smtClean="0">
                <a:solidFill>
                  <a:schemeClr val="bg1"/>
                </a:solidFill>
                <a:latin typeface="Candara" panose="020E0502030303020204" pitchFamily="34" charset="0"/>
              </a:rPr>
            </a:br>
            <a:r>
              <a:rPr lang="en-US" b="1" i="1" dirty="0" smtClean="0">
                <a:solidFill>
                  <a:schemeClr val="bg1"/>
                </a:solidFill>
                <a:latin typeface="Candara" panose="020E0502030303020204" pitchFamily="34" charset="0"/>
              </a:rPr>
              <a:t>measurement types makes sharing possible.</a:t>
            </a:r>
          </a:p>
          <a:p>
            <a:pPr lvl="2" indent="0" algn="l" rtl="0" latinLnBrk="1" hangingPunct="0">
              <a:lnSpc>
                <a:spcPct val="90000"/>
              </a:lnSpc>
            </a:pPr>
            <a:r>
              <a:rPr kumimoji="0" lang="en-US" b="1" i="1" u="none" strike="noStrike" cap="none" spc="0" normalizeH="0" baseline="0" dirty="0" smtClean="0">
                <a:ln>
                  <a:noFill/>
                </a:ln>
                <a:solidFill>
                  <a:schemeClr val="bg1"/>
                </a:solidFill>
                <a:effectLst/>
                <a:uFillTx/>
                <a:latin typeface="Candara" panose="020E0502030303020204" pitchFamily="34" charset="0"/>
              </a:rPr>
              <a:t> - WGISS, FDA, VCs</a:t>
            </a:r>
            <a:endParaRPr kumimoji="0" lang="en-US" b="1" i="1" u="none" strike="noStrike" cap="none" spc="0" normalizeH="0" baseline="0" dirty="0">
              <a:ln>
                <a:noFill/>
              </a:ln>
              <a:solidFill>
                <a:schemeClr val="bg1"/>
              </a:solidFill>
              <a:effectLst/>
              <a:uFillTx/>
              <a:latin typeface="Candara" panose="020E0502030303020204" pitchFamily="34" charset="0"/>
            </a:endParaRPr>
          </a:p>
        </p:txBody>
      </p:sp>
    </p:spTree>
    <p:extLst>
      <p:ext uri="{BB962C8B-B14F-4D97-AF65-F5344CB8AC3E}">
        <p14:creationId xmlns:p14="http://schemas.microsoft.com/office/powerpoint/2010/main" val="6664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295400"/>
            <a:ext cx="8763000" cy="5334000"/>
          </a:xfrm>
        </p:spPr>
        <p:txBody>
          <a:bodyPr/>
          <a:lstStyle/>
          <a:p>
            <a:pPr>
              <a:lnSpc>
                <a:spcPct val="90000"/>
              </a:lnSpc>
              <a:spcBef>
                <a:spcPts val="300"/>
              </a:spcBef>
            </a:pPr>
            <a:r>
              <a:rPr lang="en-US" b="1" dirty="0" smtClean="0">
                <a:latin typeface="Candara" panose="020E0502030303020204" pitchFamily="34" charset="0"/>
              </a:rPr>
              <a:t>NSOSA </a:t>
            </a:r>
            <a:r>
              <a:rPr lang="en-US" dirty="0" smtClean="0">
                <a:latin typeface="Candara" panose="020E0502030303020204" pitchFamily="34" charset="0"/>
              </a:rPr>
              <a:t>study examines </a:t>
            </a:r>
            <a:r>
              <a:rPr lang="en-US" dirty="0" smtClean="0">
                <a:latin typeface="Candara" panose="020E0502030303020204" pitchFamily="34" charset="0"/>
              </a:rPr>
              <a:t>NOAA’s future </a:t>
            </a:r>
            <a:r>
              <a:rPr lang="en-US" dirty="0" smtClean="0">
                <a:latin typeface="Candara" panose="020E0502030303020204" pitchFamily="34" charset="0"/>
              </a:rPr>
              <a:t>space </a:t>
            </a:r>
            <a:r>
              <a:rPr lang="en-US" dirty="0">
                <a:latin typeface="Candara" panose="020E0502030303020204" pitchFamily="34" charset="0"/>
              </a:rPr>
              <a:t>segment architecture </a:t>
            </a:r>
            <a:r>
              <a:rPr lang="en-US" dirty="0" smtClean="0">
                <a:latin typeface="Candara" panose="020E0502030303020204" pitchFamily="34" charset="0"/>
              </a:rPr>
              <a:t>options</a:t>
            </a:r>
            <a:endParaRPr lang="en-US" dirty="0">
              <a:latin typeface="Candara" panose="020E0502030303020204" pitchFamily="34" charset="0"/>
            </a:endParaRPr>
          </a:p>
          <a:p>
            <a:pPr marL="685800" lvl="1" indent="-334963">
              <a:lnSpc>
                <a:spcPct val="90000"/>
              </a:lnSpc>
              <a:spcBef>
                <a:spcPts val="300"/>
              </a:spcBef>
              <a:buFont typeface="Wingdings" panose="05000000000000000000" pitchFamily="2" charset="2"/>
              <a:buChar char="§"/>
            </a:pPr>
            <a:r>
              <a:rPr lang="en-US" sz="1800" dirty="0">
                <a:latin typeface="Candara" panose="020E0502030303020204" pitchFamily="34" charset="0"/>
              </a:rPr>
              <a:t>Which observation functions should be allocated to which orbits?</a:t>
            </a:r>
          </a:p>
          <a:p>
            <a:pPr marL="685800" lvl="1" indent="-334963">
              <a:lnSpc>
                <a:spcPct val="90000"/>
              </a:lnSpc>
              <a:spcBef>
                <a:spcPts val="300"/>
              </a:spcBef>
              <a:buFont typeface="Wingdings" panose="05000000000000000000" pitchFamily="2" charset="2"/>
              <a:buChar char="§"/>
            </a:pPr>
            <a:r>
              <a:rPr lang="en-US" sz="1800" dirty="0" smtClean="0">
                <a:latin typeface="Candara" panose="020E0502030303020204" pitchFamily="34" charset="0"/>
              </a:rPr>
              <a:t>How do we account for partner contributions, now and into the future?</a:t>
            </a:r>
            <a:endParaRPr lang="en-US" sz="1800" dirty="0">
              <a:latin typeface="Candara" panose="020E0502030303020204" pitchFamily="34" charset="0"/>
            </a:endParaRPr>
          </a:p>
          <a:p>
            <a:pPr marL="685800" lvl="1" indent="-334963">
              <a:lnSpc>
                <a:spcPct val="90000"/>
              </a:lnSpc>
              <a:spcBef>
                <a:spcPts val="300"/>
              </a:spcBef>
              <a:buFont typeface="Wingdings" panose="05000000000000000000" pitchFamily="2" charset="2"/>
              <a:buChar char="§"/>
            </a:pPr>
            <a:r>
              <a:rPr lang="en-US" sz="1800" dirty="0">
                <a:latin typeface="Candara" panose="020E0502030303020204" pitchFamily="34" charset="0"/>
              </a:rPr>
              <a:t>Which observation functions should be improved? </a:t>
            </a:r>
            <a:endParaRPr lang="en-US" sz="1800" dirty="0" smtClean="0">
              <a:latin typeface="Candara" panose="020E0502030303020204" pitchFamily="34" charset="0"/>
            </a:endParaRPr>
          </a:p>
          <a:p>
            <a:pPr marL="685800" lvl="1" indent="-334963">
              <a:lnSpc>
                <a:spcPct val="90000"/>
              </a:lnSpc>
              <a:spcBef>
                <a:spcPts val="300"/>
              </a:spcBef>
              <a:buFont typeface="Wingdings" panose="05000000000000000000" pitchFamily="2" charset="2"/>
              <a:buChar char="§"/>
            </a:pPr>
            <a:r>
              <a:rPr lang="en-US" sz="1800" dirty="0" smtClean="0">
                <a:latin typeface="Candara" panose="020E0502030303020204" pitchFamily="34" charset="0"/>
              </a:rPr>
              <a:t>What will future commercial or partner systems provide?</a:t>
            </a:r>
          </a:p>
          <a:p>
            <a:pPr marL="685800" lvl="1" indent="-334963">
              <a:lnSpc>
                <a:spcPct val="90000"/>
              </a:lnSpc>
              <a:spcBef>
                <a:spcPts val="300"/>
              </a:spcBef>
              <a:buFont typeface="Wingdings" panose="05000000000000000000" pitchFamily="2" charset="2"/>
              <a:buChar char="§"/>
            </a:pPr>
            <a:endParaRPr lang="en-US" sz="1800" dirty="0">
              <a:latin typeface="Candara" panose="020E0502030303020204" pitchFamily="34" charset="0"/>
            </a:endParaRPr>
          </a:p>
          <a:p>
            <a:pPr>
              <a:lnSpc>
                <a:spcPct val="90000"/>
              </a:lnSpc>
              <a:spcBef>
                <a:spcPts val="300"/>
              </a:spcBef>
            </a:pPr>
            <a:r>
              <a:rPr lang="en-US" dirty="0">
                <a:latin typeface="Candara" panose="020E0502030303020204" pitchFamily="34" charset="0"/>
              </a:rPr>
              <a:t>Addressing NOAA operational needs, from defined requirements</a:t>
            </a:r>
          </a:p>
          <a:p>
            <a:pPr marL="685800" lvl="1" indent="-334963">
              <a:lnSpc>
                <a:spcPct val="90000"/>
              </a:lnSpc>
              <a:spcBef>
                <a:spcPts val="300"/>
              </a:spcBef>
              <a:buFont typeface="Wingdings" panose="05000000000000000000" pitchFamily="2" charset="2"/>
              <a:buChar char="§"/>
            </a:pPr>
            <a:r>
              <a:rPr lang="en-US" sz="1800" dirty="0">
                <a:latin typeface="Candara" panose="020E0502030303020204" pitchFamily="34" charset="0"/>
              </a:rPr>
              <a:t>Observations that result in warnings, watches, baseline weather and space weather forecasts, and ocean or fisheries actions</a:t>
            </a:r>
          </a:p>
          <a:p>
            <a:pPr marL="0" indent="0">
              <a:lnSpc>
                <a:spcPct val="90000"/>
              </a:lnSpc>
              <a:spcBef>
                <a:spcPts val="300"/>
              </a:spcBef>
              <a:buNone/>
            </a:pPr>
            <a:endParaRPr lang="en-US" sz="2400" dirty="0" smtClean="0">
              <a:latin typeface="Candara" panose="020E0502030303020204" pitchFamily="34" charset="0"/>
            </a:endParaRPr>
          </a:p>
          <a:p>
            <a:pPr>
              <a:lnSpc>
                <a:spcPct val="90000"/>
              </a:lnSpc>
              <a:spcBef>
                <a:spcPts val="300"/>
              </a:spcBef>
            </a:pPr>
            <a:endParaRPr lang="en-US" sz="2400" dirty="0" smtClean="0">
              <a:latin typeface="Candara" panose="020E0502030303020204" pitchFamily="34" charset="0"/>
            </a:endParaRPr>
          </a:p>
          <a:p>
            <a:pPr>
              <a:lnSpc>
                <a:spcPct val="90000"/>
              </a:lnSpc>
              <a:spcBef>
                <a:spcPts val="300"/>
              </a:spcBef>
            </a:pPr>
            <a:endParaRPr lang="en-US" sz="2400" dirty="0">
              <a:latin typeface="Candara" panose="020E0502030303020204" pitchFamily="34" charset="0"/>
            </a:endParaRPr>
          </a:p>
          <a:p>
            <a:pPr marL="0" indent="0">
              <a:lnSpc>
                <a:spcPct val="90000"/>
              </a:lnSpc>
              <a:spcBef>
                <a:spcPts val="300"/>
              </a:spcBef>
              <a:buNone/>
            </a:pPr>
            <a:endParaRPr lang="en-US" sz="2400" dirty="0">
              <a:latin typeface="Candara" panose="020E0502030303020204" pitchFamily="34" charset="0"/>
            </a:endParaRPr>
          </a:p>
          <a:p>
            <a:pPr>
              <a:lnSpc>
                <a:spcPct val="90000"/>
              </a:lnSpc>
              <a:spcBef>
                <a:spcPts val="300"/>
              </a:spcBef>
            </a:pPr>
            <a:r>
              <a:rPr lang="en-US" b="1" i="1" dirty="0" smtClean="0">
                <a:latin typeface="Candara" panose="020E0502030303020204" pitchFamily="34" charset="0"/>
              </a:rPr>
              <a:t>CEOS Shared databases provide accurate current understanding of the global observing system</a:t>
            </a:r>
          </a:p>
          <a:p>
            <a:pPr lvl="1">
              <a:lnSpc>
                <a:spcPct val="90000"/>
              </a:lnSpc>
              <a:spcBef>
                <a:spcPts val="300"/>
              </a:spcBef>
              <a:buFont typeface="Wingdings" panose="05000000000000000000" pitchFamily="2" charset="2"/>
              <a:buChar char="§"/>
            </a:pPr>
            <a:r>
              <a:rPr lang="en-US" sz="1800" b="1" i="1" dirty="0" smtClean="0">
                <a:latin typeface="Candara" panose="020E0502030303020204" pitchFamily="34" charset="0"/>
              </a:rPr>
              <a:t>MIM Database, EO Handbook, WG Cal/Val, VC Constellation analyses</a:t>
            </a:r>
            <a:endParaRPr lang="en-US" sz="1800" b="1" i="1" dirty="0">
              <a:latin typeface="Candara" panose="020E0502030303020204" pitchFamily="34" charset="0"/>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9</a:t>
            </a:fld>
            <a:endParaRPr lang="uk-UA"/>
          </a:p>
        </p:txBody>
      </p:sp>
      <p:sp>
        <p:nvSpPr>
          <p:cNvPr id="4" name="Content Placeholder 3"/>
          <p:cNvSpPr>
            <a:spLocks noGrp="1"/>
          </p:cNvSpPr>
          <p:nvPr>
            <p:ph sz="quarter" idx="11"/>
          </p:nvPr>
        </p:nvSpPr>
        <p:spPr>
          <a:xfrm>
            <a:off x="1752600" y="152400"/>
            <a:ext cx="5791200" cy="914400"/>
          </a:xfrm>
        </p:spPr>
        <p:txBody>
          <a:bodyPr/>
          <a:lstStyle/>
          <a:p>
            <a:pPr lvl="0" algn="ctr">
              <a:spcBef>
                <a:spcPts val="0"/>
              </a:spcBef>
              <a:buSzTx/>
              <a:defRPr/>
            </a:pPr>
            <a:r>
              <a:rPr lang="en-US" sz="2800" dirty="0" smtClean="0">
                <a:latin typeface="Candara" panose="020E0502030303020204" pitchFamily="34" charset="0"/>
              </a:rPr>
              <a:t>2. NOAA </a:t>
            </a:r>
            <a:r>
              <a:rPr lang="en-US" sz="2800" dirty="0" smtClean="0">
                <a:latin typeface="Candara" panose="020E0502030303020204" pitchFamily="34" charset="0"/>
              </a:rPr>
              <a:t>Architecture Study Intended to Inform New System Options</a:t>
            </a:r>
            <a:endParaRPr lang="en-US" sz="2800" dirty="0">
              <a:latin typeface="Candara" panose="020E0502030303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959862"/>
            <a:ext cx="1905981" cy="1297938"/>
          </a:xfrm>
          <a:prstGeom prst="rect">
            <a:avLst/>
          </a:prstGeom>
        </p:spPr>
      </p:pic>
      <p:pic>
        <p:nvPicPr>
          <p:cNvPr id="6" name="Picture 5"/>
          <p:cNvPicPr>
            <a:picLocks noChangeAspect="1"/>
          </p:cNvPicPr>
          <p:nvPr/>
        </p:nvPicPr>
        <p:blipFill>
          <a:blip r:embed="rId4"/>
          <a:stretch>
            <a:fillRect/>
          </a:stretch>
        </p:blipFill>
        <p:spPr>
          <a:xfrm>
            <a:off x="2286000" y="3959861"/>
            <a:ext cx="2209257" cy="1297939"/>
          </a:xfrm>
          <a:prstGeom prst="rect">
            <a:avLst/>
          </a:prstGeom>
        </p:spPr>
      </p:pic>
      <p:pic>
        <p:nvPicPr>
          <p:cNvPr id="7" name="Picture 6"/>
          <p:cNvPicPr>
            <a:picLocks noChangeAspect="1"/>
          </p:cNvPicPr>
          <p:nvPr/>
        </p:nvPicPr>
        <p:blipFill>
          <a:blip r:embed="rId5"/>
          <a:stretch>
            <a:fillRect/>
          </a:stretch>
        </p:blipFill>
        <p:spPr>
          <a:xfrm>
            <a:off x="4596507" y="3959860"/>
            <a:ext cx="1880990" cy="1297939"/>
          </a:xfrm>
          <a:prstGeom prst="rect">
            <a:avLst/>
          </a:prstGeom>
        </p:spPr>
      </p:pic>
      <p:pic>
        <p:nvPicPr>
          <p:cNvPr id="8" name="Picture 7"/>
          <p:cNvPicPr>
            <a:picLocks noChangeAspect="1"/>
          </p:cNvPicPr>
          <p:nvPr/>
        </p:nvPicPr>
        <p:blipFill>
          <a:blip r:embed="rId6"/>
          <a:stretch>
            <a:fillRect/>
          </a:stretch>
        </p:blipFill>
        <p:spPr>
          <a:xfrm>
            <a:off x="6534450" y="3959860"/>
            <a:ext cx="1778298" cy="1374140"/>
          </a:xfrm>
          <a:prstGeom prst="rect">
            <a:avLst/>
          </a:prstGeom>
        </p:spPr>
      </p:pic>
    </p:spTree>
    <p:extLst>
      <p:ext uri="{BB962C8B-B14F-4D97-AF65-F5344CB8AC3E}">
        <p14:creationId xmlns:p14="http://schemas.microsoft.com/office/powerpoint/2010/main" val="1974323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500"/>
                                        <p:tgtEl>
                                          <p:spTgt spid="2">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3" end="13"/>
                                            </p:txEl>
                                          </p:spTgt>
                                        </p:tgtEl>
                                        <p:attrNameLst>
                                          <p:attrName>style.visibility</p:attrName>
                                        </p:attrNameLst>
                                      </p:cBhvr>
                                      <p:to>
                                        <p:strVal val="visible"/>
                                      </p:to>
                                    </p:set>
                                    <p:animEffect transition="in" filter="fade">
                                      <p:cBhvr>
                                        <p:cTn id="10"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18647</TotalTime>
  <Words>1814</Words>
  <Application>Microsoft Office PowerPoint</Application>
  <PresentationFormat>On-screen Show (4:3)</PresentationFormat>
  <Paragraphs>169</Paragraphs>
  <Slides>13</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vt:lpstr>
      <vt:lpstr>Arial Bold</vt:lpstr>
      <vt:lpstr>Arial Narrow</vt:lpstr>
      <vt:lpstr>Avenir Roman</vt:lpstr>
      <vt:lpstr>Calibri</vt:lpstr>
      <vt:lpstr>Candara</vt:lpstr>
      <vt:lpstr>Courier New</vt:lpstr>
      <vt:lpstr>Droid Serif</vt:lpstr>
      <vt:lpstr>Helvetica</vt:lpstr>
      <vt:lpstr>Proxima Nova Regular</vt:lpstr>
      <vt:lpstr>Times New Roman</vt:lpstr>
      <vt:lpstr>Wingdings</vt:lpstr>
      <vt:lpstr>Default</vt:lpstr>
      <vt:lpstr>NOAA Agency Report </vt:lpstr>
      <vt:lpstr>PowerPoint Presentation</vt:lpstr>
      <vt:lpstr>U.S. Policy Guidelines</vt:lpstr>
      <vt:lpstr>U.S. National Essential Functions</vt:lpstr>
      <vt:lpstr>NOAA Policy Guidelines</vt:lpstr>
      <vt:lpstr>Current Policy Interpretation</vt:lpstr>
      <vt:lpstr>The NESDIS Strategic Plan</vt:lpstr>
      <vt:lpstr>1. Continuity Must Leverage Partnerships</vt:lpstr>
      <vt:lpstr>PowerPoint Presentation</vt:lpstr>
      <vt:lpstr>PowerPoint Presentation</vt:lpstr>
      <vt:lpstr>NOAA Activities On Metadata Standardization and Data Dissemination</vt:lpstr>
      <vt:lpstr>CEOS Activities  Related to Cal/Val at NOAA</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Stephen M. Volz</cp:lastModifiedBy>
  <cp:revision>201</cp:revision>
  <cp:lastPrinted>2018-10-12T15:40:54Z</cp:lastPrinted>
  <dcterms:modified xsi:type="dcterms:W3CDTF">2018-10-16T20:34:30Z</dcterms:modified>
</cp:coreProperties>
</file>