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260" r:id="rId3"/>
    <p:sldId id="262" r:id="rId4"/>
    <p:sldId id="263" r:id="rId5"/>
    <p:sldId id="269" r:id="rId6"/>
    <p:sldId id="294" r:id="rId7"/>
    <p:sldId id="270" r:id="rId8"/>
    <p:sldId id="271" r:id="rId9"/>
    <p:sldId id="272" r:id="rId10"/>
    <p:sldId id="296" r:id="rId11"/>
    <p:sldId id="289" r:id="rId12"/>
    <p:sldId id="293" r:id="rId13"/>
    <p:sldId id="287" r:id="rId14"/>
    <p:sldId id="291" r:id="rId15"/>
    <p:sldId id="273" r:id="rId16"/>
    <p:sldId id="282" r:id="rId17"/>
    <p:sldId id="283" r:id="rId18"/>
    <p:sldId id="274" r:id="rId19"/>
    <p:sldId id="275" r:id="rId20"/>
    <p:sldId id="284" r:id="rId21"/>
    <p:sldId id="276" r:id="rId22"/>
    <p:sldId id="277" r:id="rId23"/>
    <p:sldId id="278" r:id="rId24"/>
    <p:sldId id="279" r:id="rId25"/>
    <p:sldId id="285" r:id="rId26"/>
    <p:sldId id="280" r:id="rId27"/>
    <p:sldId id="281" r:id="rId28"/>
    <p:sldId id="266" r:id="rId29"/>
    <p:sldId id="264" r:id="rId30"/>
    <p:sldId id="265" r:id="rId31"/>
    <p:sldId id="292" r:id="rId32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04" autoAdjust="0"/>
    <p:restoredTop sz="80775" autoAdjust="0"/>
  </p:normalViewPr>
  <p:slideViewPr>
    <p:cSldViewPr>
      <p:cViewPr>
        <p:scale>
          <a:sx n="40" d="100"/>
          <a:sy n="40" d="100"/>
        </p:scale>
        <p:origin x="341" y="8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A16998-D2F3-4BFD-BCB7-20466D8B9AB8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71735C4-E72D-4D68-823D-8E3242FF32F5}">
      <dgm:prSet phldrT="[Texte]" custT="1"/>
      <dgm:spPr>
        <a:xfrm>
          <a:off x="2017947" y="1033339"/>
          <a:ext cx="3031764" cy="3032286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sz="24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Geohazards </a:t>
          </a:r>
          <a:r>
            <a:rPr lang="fr-FR" sz="2400" b="1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Lab</a:t>
          </a:r>
          <a:endParaRPr lang="fr-FR" sz="2400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endParaRPr lang="fr-FR" sz="2400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14CC2A5-5EB0-44C6-8655-BC92A892C312}" type="parTrans" cxnId="{BC863505-7882-4BAB-9A8B-E3949E27C4EA}">
      <dgm:prSet/>
      <dgm:spPr/>
      <dgm:t>
        <a:bodyPr/>
        <a:lstStyle/>
        <a:p>
          <a:endParaRPr lang="fr-FR"/>
        </a:p>
      </dgm:t>
    </dgm:pt>
    <dgm:pt modelId="{8C98A8BC-0F8E-4209-BCB2-873D41552C64}" type="sibTrans" cxnId="{BC863505-7882-4BAB-9A8B-E3949E27C4EA}">
      <dgm:prSet/>
      <dgm:spPr/>
      <dgm:t>
        <a:bodyPr/>
        <a:lstStyle/>
        <a:p>
          <a:endParaRPr lang="fr-FR"/>
        </a:p>
      </dgm:t>
    </dgm:pt>
    <dgm:pt modelId="{E874225A-0E1B-4BD8-AD1B-D7CF29AE9D27}">
      <dgm:prSet phldrT="[Texte]"/>
      <dgm:spPr>
        <a:xfrm>
          <a:off x="3578295" y="0"/>
          <a:ext cx="1232606" cy="1232746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F06EE70B-8487-406B-B245-7859F23F4320}" type="parTrans" cxnId="{80A7632C-50E0-45C5-90F6-597ED166E98D}">
      <dgm:prSet/>
      <dgm:spPr/>
      <dgm:t>
        <a:bodyPr/>
        <a:lstStyle/>
        <a:p>
          <a:endParaRPr lang="fr-FR"/>
        </a:p>
      </dgm:t>
    </dgm:pt>
    <dgm:pt modelId="{6A6A0CC2-4B1B-413D-B1C6-50157621F886}" type="sibTrans" cxnId="{80A7632C-50E0-45C5-90F6-597ED166E98D}">
      <dgm:prSet/>
      <dgm:spPr/>
      <dgm:t>
        <a:bodyPr/>
        <a:lstStyle/>
        <a:p>
          <a:endParaRPr lang="fr-FR"/>
        </a:p>
      </dgm:t>
    </dgm:pt>
    <dgm:pt modelId="{6B649B8C-1005-42C9-9512-4B01B6BD4737}">
      <dgm:prSet phldrT="[Texte]" custT="1"/>
      <dgm:spPr>
        <a:xfrm>
          <a:off x="1615306" y="432174"/>
          <a:ext cx="1232606" cy="1232746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sz="20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ESA</a:t>
          </a:r>
          <a:endParaRPr lang="fr-FR" sz="3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64A4129-D1B5-4D97-9EF9-DD65039BC068}" type="parTrans" cxnId="{DE09CF3C-0B03-4216-94BC-CE91B827D0A6}">
      <dgm:prSet/>
      <dgm:spPr/>
      <dgm:t>
        <a:bodyPr/>
        <a:lstStyle/>
        <a:p>
          <a:endParaRPr lang="fr-FR"/>
        </a:p>
      </dgm:t>
    </dgm:pt>
    <dgm:pt modelId="{50CC2CAE-1733-4D10-AACB-45D17A5B99AC}" type="sibTrans" cxnId="{DE09CF3C-0B03-4216-94BC-CE91B827D0A6}">
      <dgm:prSet/>
      <dgm:spPr/>
      <dgm:t>
        <a:bodyPr/>
        <a:lstStyle/>
        <a:p>
          <a:endParaRPr lang="fr-FR"/>
        </a:p>
      </dgm:t>
    </dgm:pt>
    <dgm:pt modelId="{277AB16F-22A6-4B94-8E07-DCA372D79CD7}">
      <dgm:prSet phldrT="[Texte]" custT="1"/>
      <dgm:spPr>
        <a:xfrm>
          <a:off x="1956383" y="3007569"/>
          <a:ext cx="1232606" cy="1232746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sz="20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CNES</a:t>
          </a:r>
        </a:p>
      </dgm:t>
    </dgm:pt>
    <dgm:pt modelId="{5C132D64-C285-420E-BAA2-1DEA35DE7D73}" type="parTrans" cxnId="{CF7EC0DA-C6E3-4E73-A2D6-66FF9097BFB8}">
      <dgm:prSet/>
      <dgm:spPr/>
      <dgm:t>
        <a:bodyPr/>
        <a:lstStyle/>
        <a:p>
          <a:endParaRPr lang="fr-FR"/>
        </a:p>
      </dgm:t>
    </dgm:pt>
    <dgm:pt modelId="{659785C2-9D19-4A1B-987E-B4B98DB16533}" type="sibTrans" cxnId="{CF7EC0DA-C6E3-4E73-A2D6-66FF9097BFB8}">
      <dgm:prSet/>
      <dgm:spPr/>
      <dgm:t>
        <a:bodyPr/>
        <a:lstStyle/>
        <a:p>
          <a:endParaRPr lang="fr-FR"/>
        </a:p>
      </dgm:t>
    </dgm:pt>
    <dgm:pt modelId="{A8F58AE6-39B9-42CF-9ABB-FD5634BC423F}">
      <dgm:prSet phldrT="[Texte]" custT="1"/>
      <dgm:spPr>
        <a:xfrm>
          <a:off x="1238238" y="2252825"/>
          <a:ext cx="1232606" cy="1232746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sz="20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ASI</a:t>
          </a:r>
        </a:p>
      </dgm:t>
    </dgm:pt>
    <dgm:pt modelId="{2228DBC9-86D8-4290-BEDF-C41EC68839AB}" type="parTrans" cxnId="{ADCAA205-5D23-4E37-A420-4A2A2FE2D91C}">
      <dgm:prSet/>
      <dgm:spPr/>
      <dgm:t>
        <a:bodyPr/>
        <a:lstStyle/>
        <a:p>
          <a:endParaRPr lang="fr-FR"/>
        </a:p>
      </dgm:t>
    </dgm:pt>
    <dgm:pt modelId="{DA8B3717-BEF8-4798-A893-65EDF3D00E2E}" type="sibTrans" cxnId="{ADCAA205-5D23-4E37-A420-4A2A2FE2D91C}">
      <dgm:prSet/>
      <dgm:spPr/>
      <dgm:t>
        <a:bodyPr/>
        <a:lstStyle/>
        <a:p>
          <a:endParaRPr lang="fr-FR"/>
        </a:p>
      </dgm:t>
    </dgm:pt>
    <dgm:pt modelId="{92E23025-E4B1-4D9D-8011-6207675EF89B}">
      <dgm:prSet phldrT="[Texte]" custT="1"/>
      <dgm:spPr>
        <a:xfrm>
          <a:off x="1051115" y="1237724"/>
          <a:ext cx="1232606" cy="1232746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FR" sz="20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DLR</a:t>
          </a:r>
          <a:endParaRPr lang="fr-FR" sz="16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086DDD36-C76A-4CE7-8C70-9122D0BF621B}" type="sibTrans" cxnId="{67CCEEC2-8976-419B-97D1-4D42BFB3306B}">
      <dgm:prSet/>
      <dgm:spPr/>
      <dgm:t>
        <a:bodyPr/>
        <a:lstStyle/>
        <a:p>
          <a:endParaRPr lang="fr-FR"/>
        </a:p>
      </dgm:t>
    </dgm:pt>
    <dgm:pt modelId="{A123AD96-2F9F-4C2A-AEFB-1D8B7F90230F}" type="parTrans" cxnId="{67CCEEC2-8976-419B-97D1-4D42BFB3306B}">
      <dgm:prSet/>
      <dgm:spPr/>
      <dgm:t>
        <a:bodyPr/>
        <a:lstStyle/>
        <a:p>
          <a:endParaRPr lang="fr-FR"/>
        </a:p>
      </dgm:t>
    </dgm:pt>
    <dgm:pt modelId="{720BE2C6-BA27-4E6E-BE02-4533958F8DEB}">
      <dgm:prSet phldrT="[Texte]" custScaleX="59212" custScaleY="59205" custLinFactX="1238" custLinFactY="100000" custLinFactNeighborX="100000" custLinFactNeighborY="193648"/>
      <dgm:spPr>
        <a:xfrm>
          <a:off x="3578295" y="0"/>
          <a:ext cx="1232606" cy="1232746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fr-FR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E8CDF70-FFBC-4FF1-8153-0E7318324AAF}" type="parTrans" cxnId="{83BC961F-3056-46B7-9BA1-2D0B1C018522}">
      <dgm:prSet/>
      <dgm:spPr/>
      <dgm:t>
        <a:bodyPr/>
        <a:lstStyle/>
        <a:p>
          <a:endParaRPr lang="fr-FR"/>
        </a:p>
      </dgm:t>
    </dgm:pt>
    <dgm:pt modelId="{A51E0A54-B82E-42F0-9D02-120391A998B6}" type="sibTrans" cxnId="{83BC961F-3056-46B7-9BA1-2D0B1C018522}">
      <dgm:prSet/>
      <dgm:spPr/>
      <dgm:t>
        <a:bodyPr/>
        <a:lstStyle/>
        <a:p>
          <a:endParaRPr lang="fr-FR"/>
        </a:p>
      </dgm:t>
    </dgm:pt>
    <dgm:pt modelId="{B9EA95A1-FFEC-4550-83E4-D3F60980FE3E}">
      <dgm:prSet phldrT="[Texte]" custScaleX="59212" custScaleY="59205" custLinFactX="1238" custLinFactY="100000" custLinFactNeighborX="100000" custLinFactNeighborY="193648"/>
      <dgm:spPr>
        <a:xfrm>
          <a:off x="3578295" y="0"/>
          <a:ext cx="1232606" cy="1232746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fr-FR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4A9F6C7-AF3F-4AC1-A7F8-6669C2586B1E}" type="parTrans" cxnId="{E7575E03-0CDF-4592-83C1-EE21F126268A}">
      <dgm:prSet/>
      <dgm:spPr/>
      <dgm:t>
        <a:bodyPr/>
        <a:lstStyle/>
        <a:p>
          <a:endParaRPr lang="fr-FR"/>
        </a:p>
      </dgm:t>
    </dgm:pt>
    <dgm:pt modelId="{54EE9334-302D-4853-870B-010C47B8ADCF}" type="sibTrans" cxnId="{E7575E03-0CDF-4592-83C1-EE21F126268A}">
      <dgm:prSet/>
      <dgm:spPr/>
      <dgm:t>
        <a:bodyPr/>
        <a:lstStyle/>
        <a:p>
          <a:endParaRPr lang="fr-FR"/>
        </a:p>
      </dgm:t>
    </dgm:pt>
    <dgm:pt modelId="{8D3B35D5-E9EA-4375-A273-DDEDEBC60E5D}" type="pres">
      <dgm:prSet presAssocID="{8AA16998-D2F3-4BFD-BCB7-20466D8B9AB8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fr-FR"/>
        </a:p>
      </dgm:t>
    </dgm:pt>
    <dgm:pt modelId="{31D87603-300A-43DF-94E6-637E9D7E5CEE}" type="pres">
      <dgm:prSet presAssocID="{A71735C4-E72D-4D68-823D-8E3242FF32F5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fr-FR"/>
        </a:p>
      </dgm:t>
    </dgm:pt>
    <dgm:pt modelId="{4CA67834-2A06-462C-8C2B-7C6800C629E0}" type="pres">
      <dgm:prSet presAssocID="{A71735C4-E72D-4D68-823D-8E3242FF32F5}" presName="Accent2" presStyleLbl="node1" presStyleIdx="0" presStyleCnt="19"/>
      <dgm:spPr>
        <a:xfrm>
          <a:off x="2950176" y="3840209"/>
          <a:ext cx="244406" cy="244381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gm:spPr>
    </dgm:pt>
    <dgm:pt modelId="{C2138733-8436-4D02-86F2-97AB0E55940B}" type="pres">
      <dgm:prSet presAssocID="{A71735C4-E72D-4D68-823D-8E3242FF32F5}" presName="Accent3" presStyleLbl="node1" presStyleIdx="1" presStyleCnt="19" custLinFactX="-300000" custLinFactY="400000" custLinFactNeighborX="-382273" custLinFactNeighborY="425727"/>
      <dgm:spPr>
        <a:xfrm>
          <a:off x="5244988" y="2263919"/>
          <a:ext cx="244406" cy="244381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gm:spPr>
    </dgm:pt>
    <dgm:pt modelId="{97DE1111-8913-46D4-A3E7-F8B0E2381D1A}" type="pres">
      <dgm:prSet presAssocID="{A71735C4-E72D-4D68-823D-8E3242FF32F5}" presName="Accent4" presStyleLbl="node1" presStyleIdx="2" presStyleCnt="19"/>
      <dgm:spPr>
        <a:xfrm>
          <a:off x="4077059" y="4100305"/>
          <a:ext cx="337070" cy="337582"/>
        </a:xfrm>
        <a:prstGeom prst="ellipse">
          <a:avLst/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72B2E93-D648-488D-A115-7C1FE27716D2}" type="pres">
      <dgm:prSet presAssocID="{A71735C4-E72D-4D68-823D-8E3242FF32F5}" presName="Accent5" presStyleLbl="node1" presStyleIdx="3" presStyleCnt="19"/>
      <dgm:spPr>
        <a:xfrm>
          <a:off x="3018585" y="1374173"/>
          <a:ext cx="244406" cy="244381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gm:spPr>
    </dgm:pt>
    <dgm:pt modelId="{782C88FB-F9EB-4FC7-BF02-F0908744EBE1}" type="pres">
      <dgm:prSet presAssocID="{A71735C4-E72D-4D68-823D-8E3242FF32F5}" presName="Accent6" presStyleLbl="node1" presStyleIdx="4" presStyleCnt="19" custLinFactX="300000" custLinFactY="300000" custLinFactNeighborX="395118" custLinFactNeighborY="380983"/>
      <dgm:spPr>
        <a:xfrm>
          <a:off x="2249294" y="2772731"/>
          <a:ext cx="244406" cy="244381"/>
        </a:xfrm>
        <a:prstGeom prst="ellipse">
          <a:avLst/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43485D4-1BE6-4E36-BE73-931283D45AE0}" type="pres">
      <dgm:prSet presAssocID="{92E23025-E4B1-4D9D-8011-6207675EF89B}" presName="Child1" presStyleLbl="node1" presStyleIdx="5" presStyleCnt="19" custLinFactNeighborX="-1546" custLinFactNeighborY="-27816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897FC528-63F4-42F6-A112-6BF77D714085}" type="pres">
      <dgm:prSet presAssocID="{92E23025-E4B1-4D9D-8011-6207675EF89B}" presName="Accent7" presStyleCnt="0"/>
      <dgm:spPr/>
    </dgm:pt>
    <dgm:pt modelId="{F81F4CB8-1453-40F5-B393-84F9599C3B74}" type="pres">
      <dgm:prSet presAssocID="{92E23025-E4B1-4D9D-8011-6207675EF89B}" presName="AccentHold1" presStyleLbl="node1" presStyleIdx="6" presStyleCnt="19"/>
      <dgm:spPr>
        <a:xfrm>
          <a:off x="3407273" y="1385011"/>
          <a:ext cx="337070" cy="337582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26D8E856-7E23-4D93-87B9-AB887348397C}" type="pres">
      <dgm:prSet presAssocID="{92E23025-E4B1-4D9D-8011-6207675EF89B}" presName="Accent8" presStyleCnt="0"/>
      <dgm:spPr/>
    </dgm:pt>
    <dgm:pt modelId="{DF881B36-F970-46FF-B4C1-42454DE4D526}" type="pres">
      <dgm:prSet presAssocID="{92E23025-E4B1-4D9D-8011-6207675EF89B}" presName="AccentHold2" presStyleLbl="node1" presStyleIdx="7" presStyleCnt="19"/>
      <dgm:spPr>
        <a:xfrm>
          <a:off x="1186466" y="3174255"/>
          <a:ext cx="609462" cy="609600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gm:spPr>
    </dgm:pt>
    <dgm:pt modelId="{EBCE1567-9407-4236-B7F5-4FCB74FDC956}" type="pres">
      <dgm:prSet presAssocID="{6B649B8C-1005-42C9-9512-4B01B6BD4737}" presName="Child2" presStyleLbl="node1" presStyleIdx="8" presStyleCnt="19" custLinFactX="-100000" custLinFactNeighborX="-184015" custLinFactNeighborY="-28357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17A95DDD-11F2-44AE-BF25-94328281578B}" type="pres">
      <dgm:prSet presAssocID="{6B649B8C-1005-42C9-9512-4B01B6BD4737}" presName="Accent9" presStyleCnt="0"/>
      <dgm:spPr/>
    </dgm:pt>
    <dgm:pt modelId="{BB7791DC-3B70-4CE3-91E8-0C4A03A14837}" type="pres">
      <dgm:prSet presAssocID="{6B649B8C-1005-42C9-9512-4B01B6BD4737}" presName="AccentHold1" presStyleLbl="node1" presStyleIdx="9" presStyleCnt="19" custScaleX="89158" custScaleY="89023" custLinFactX="-7928" custLinFactY="350616" custLinFactNeighborX="-100000" custLinFactNeighborY="400000"/>
      <dgm:spPr>
        <a:xfrm>
          <a:off x="4810902" y="1851558"/>
          <a:ext cx="337070" cy="337582"/>
        </a:xfrm>
        <a:prstGeom prst="ellipse">
          <a:avLst/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58B02F2-A747-49F0-A355-BBD44C41C126}" type="pres">
      <dgm:prSet presAssocID="{6B649B8C-1005-42C9-9512-4B01B6BD4737}" presName="Accent10" presStyleCnt="0"/>
      <dgm:spPr/>
    </dgm:pt>
    <dgm:pt modelId="{A776A71A-2499-4A44-A2FA-36CB2AE6DAD4}" type="pres">
      <dgm:prSet presAssocID="{6B649B8C-1005-42C9-9512-4B01B6BD4737}" presName="AccentHold2" presStyleLbl="node1" presStyleIdx="10" presStyleCnt="19"/>
      <dgm:spPr>
        <a:xfrm>
          <a:off x="954497" y="3899814"/>
          <a:ext cx="244406" cy="244381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gm:spPr>
    </dgm:pt>
    <dgm:pt modelId="{6654B379-A3A4-4A92-A9F2-DE58874ACB27}" type="pres">
      <dgm:prSet presAssocID="{6B649B8C-1005-42C9-9512-4B01B6BD4737}" presName="Accent11" presStyleCnt="0"/>
      <dgm:spPr/>
    </dgm:pt>
    <dgm:pt modelId="{ACC6C1A7-3E22-40FA-AA26-3425BC7A52AF}" type="pres">
      <dgm:prSet presAssocID="{6B649B8C-1005-42C9-9512-4B01B6BD4737}" presName="AccentHold3" presStyleLbl="node1" presStyleIdx="11" presStyleCnt="19"/>
      <dgm:spPr>
        <a:xfrm>
          <a:off x="3389859" y="3551936"/>
          <a:ext cx="244406" cy="244381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81BFFF91-20B7-4D07-B203-66B3876C7827}" type="pres">
      <dgm:prSet presAssocID="{277AB16F-22A6-4B94-8E07-DCA372D79CD7}" presName="Child3" presStyleLbl="node1" presStyleIdx="12" presStyleCnt="19" custLinFactX="-136186" custLinFactNeighborX="-200000" custLinFactNeighborY="-5851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5B0F8928-19B7-463A-AF35-CC2878742392}" type="pres">
      <dgm:prSet presAssocID="{277AB16F-22A6-4B94-8E07-DCA372D79CD7}" presName="Accent12" presStyleCnt="0"/>
      <dgm:spPr/>
    </dgm:pt>
    <dgm:pt modelId="{95AF32C4-062F-4E2E-8015-BE63AAE3EDF1}" type="pres">
      <dgm:prSet presAssocID="{277AB16F-22A6-4B94-8E07-DCA372D79CD7}" presName="AccentHold1" presStyleLbl="node1" presStyleIdx="13" presStyleCnt="19"/>
      <dgm:spPr>
        <a:xfrm>
          <a:off x="5593253" y="3088098"/>
          <a:ext cx="244406" cy="244381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gm:spPr>
    </dgm:pt>
    <dgm:pt modelId="{E59CDD89-51CF-40A8-B1BB-0E7D519E8CD5}" type="pres">
      <dgm:prSet presAssocID="{A8F58AE6-39B9-42CF-9ABB-FD5634BC423F}" presName="Child4" presStyleLbl="node1" presStyleIdx="14" presStyleCnt="19" custLinFactY="-59580" custLinFactNeighborX="-98488" custLinFactNeighborY="-100000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FAC98204-92AD-42BF-8F13-93C5D97247D2}" type="pres">
      <dgm:prSet presAssocID="{A8F58AE6-39B9-42CF-9ABB-FD5634BC423F}" presName="Accent13" presStyleCnt="0"/>
      <dgm:spPr/>
    </dgm:pt>
    <dgm:pt modelId="{E7EBE728-7A48-46F5-962D-5840939CB352}" type="pres">
      <dgm:prSet presAssocID="{A8F58AE6-39B9-42CF-9ABB-FD5634BC423F}" presName="AccentHold1" presStyleLbl="node1" presStyleIdx="15" presStyleCnt="19" custLinFactNeighborX="-28670" custLinFactNeighborY="25130"/>
      <dgm:spPr>
        <a:xfrm>
          <a:off x="3503667" y="4144196"/>
          <a:ext cx="244406" cy="244381"/>
        </a:xfrm>
        <a:prstGeom prst="ellipse">
          <a:avLst/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38AFB02-091C-46E9-9E9B-718D98A01426}" type="pres">
      <dgm:prSet presAssocID="{E874225A-0E1B-4BD8-AD1B-D7CF29AE9D27}" presName="Child5" presStyleLbl="node1" presStyleIdx="16" presStyleCnt="19" custScaleX="48763" custScaleY="48757" custLinFactX="10164" custLinFactNeighborX="100000" custLinFactNeighborY="17504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F685C9F2-68D4-4D34-B95C-020FDAF3CD4A}" type="pres">
      <dgm:prSet presAssocID="{E874225A-0E1B-4BD8-AD1B-D7CF29AE9D27}" presName="Accent15" presStyleCnt="0"/>
      <dgm:spPr/>
    </dgm:pt>
    <dgm:pt modelId="{D3DA06CC-29C5-47DE-8A38-6F3B42CA7255}" type="pres">
      <dgm:prSet presAssocID="{E874225A-0E1B-4BD8-AD1B-D7CF29AE9D27}" presName="AccentHold2" presStyleLbl="node1" presStyleIdx="17" presStyleCnt="19" custLinFactX="111597" custLinFactY="-135815" custLinFactNeighborX="200000" custLinFactNeighborY="-200000"/>
      <dgm:spPr>
        <a:xfrm>
          <a:off x="2058371" y="1336243"/>
          <a:ext cx="244406" cy="244381"/>
        </a:xfrm>
        <a:prstGeom prst="ellipse">
          <a:avLst/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03E0C431-58A3-4FC6-AC14-134166B6312D}" type="pres">
      <dgm:prSet presAssocID="{E874225A-0E1B-4BD8-AD1B-D7CF29AE9D27}" presName="Accent16" presStyleCnt="0"/>
      <dgm:spPr/>
    </dgm:pt>
    <dgm:pt modelId="{01587FB6-FAFC-4B72-913D-15D648EC92E8}" type="pres">
      <dgm:prSet presAssocID="{E874225A-0E1B-4BD8-AD1B-D7CF29AE9D27}" presName="AccentHold3" presStyleLbl="node1" presStyleIdx="18" presStyleCnt="19"/>
      <dgm:spPr>
        <a:xfrm>
          <a:off x="4904187" y="303445"/>
          <a:ext cx="244406" cy="244381"/>
        </a:xfrm>
        <a:prstGeom prst="ellipse">
          <a:avLst/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F7EC0DA-C6E3-4E73-A2D6-66FF9097BFB8}" srcId="{A71735C4-E72D-4D68-823D-8E3242FF32F5}" destId="{277AB16F-22A6-4B94-8E07-DCA372D79CD7}" srcOrd="2" destOrd="0" parTransId="{5C132D64-C285-420E-BAA2-1DEA35DE7D73}" sibTransId="{659785C2-9D19-4A1B-987E-B4B98DB16533}"/>
    <dgm:cxn modelId="{5EEC4138-FB1E-48FB-9411-91A545977B73}" type="presOf" srcId="{E874225A-0E1B-4BD8-AD1B-D7CF29AE9D27}" destId="{B38AFB02-091C-46E9-9E9B-718D98A01426}" srcOrd="0" destOrd="0" presId="urn:microsoft.com/office/officeart/2009/3/layout/CircleRelationship"/>
    <dgm:cxn modelId="{E7575E03-0CDF-4592-83C1-EE21F126268A}" srcId="{8AA16998-D2F3-4BFD-BCB7-20466D8B9AB8}" destId="{B9EA95A1-FFEC-4550-83E4-D3F60980FE3E}" srcOrd="1" destOrd="0" parTransId="{54A9F6C7-AF3F-4AC1-A7F8-6669C2586B1E}" sibTransId="{54EE9334-302D-4853-870B-010C47B8ADCF}"/>
    <dgm:cxn modelId="{DE09CF3C-0B03-4216-94BC-CE91B827D0A6}" srcId="{A71735C4-E72D-4D68-823D-8E3242FF32F5}" destId="{6B649B8C-1005-42C9-9512-4B01B6BD4737}" srcOrd="1" destOrd="0" parTransId="{364A4129-D1B5-4D97-9EF9-DD65039BC068}" sibTransId="{50CC2CAE-1733-4D10-AACB-45D17A5B99AC}"/>
    <dgm:cxn modelId="{83BC961F-3056-46B7-9BA1-2D0B1C018522}" srcId="{A71735C4-E72D-4D68-823D-8E3242FF32F5}" destId="{720BE2C6-BA27-4E6E-BE02-4533958F8DEB}" srcOrd="5" destOrd="0" parTransId="{BE8CDF70-FFBC-4FF1-8153-0E7318324AAF}" sibTransId="{A51E0A54-B82E-42F0-9D02-120391A998B6}"/>
    <dgm:cxn modelId="{61E46B01-3A2C-4F61-BC37-C184323B8F16}" type="presOf" srcId="{6B649B8C-1005-42C9-9512-4B01B6BD4737}" destId="{EBCE1567-9407-4236-B7F5-4FCB74FDC956}" srcOrd="0" destOrd="0" presId="urn:microsoft.com/office/officeart/2009/3/layout/CircleRelationship"/>
    <dgm:cxn modelId="{ADCAA205-5D23-4E37-A420-4A2A2FE2D91C}" srcId="{A71735C4-E72D-4D68-823D-8E3242FF32F5}" destId="{A8F58AE6-39B9-42CF-9ABB-FD5634BC423F}" srcOrd="3" destOrd="0" parTransId="{2228DBC9-86D8-4290-BEDF-C41EC68839AB}" sibTransId="{DA8B3717-BEF8-4798-A893-65EDF3D00E2E}"/>
    <dgm:cxn modelId="{7B1DED8C-4FE6-40AC-BCEB-F5394EEEB5A2}" type="presOf" srcId="{92E23025-E4B1-4D9D-8011-6207675EF89B}" destId="{843485D4-1BE6-4E36-BE73-931283D45AE0}" srcOrd="0" destOrd="0" presId="urn:microsoft.com/office/officeart/2009/3/layout/CircleRelationship"/>
    <dgm:cxn modelId="{A2520E5D-B6BF-4C97-9F7A-617DE051FF61}" type="presOf" srcId="{8AA16998-D2F3-4BFD-BCB7-20466D8B9AB8}" destId="{8D3B35D5-E9EA-4375-A273-DDEDEBC60E5D}" srcOrd="0" destOrd="0" presId="urn:microsoft.com/office/officeart/2009/3/layout/CircleRelationship"/>
    <dgm:cxn modelId="{67CCEEC2-8976-419B-97D1-4D42BFB3306B}" srcId="{A71735C4-E72D-4D68-823D-8E3242FF32F5}" destId="{92E23025-E4B1-4D9D-8011-6207675EF89B}" srcOrd="0" destOrd="0" parTransId="{A123AD96-2F9F-4C2A-AEFB-1D8B7F90230F}" sibTransId="{086DDD36-C76A-4CE7-8C70-9122D0BF621B}"/>
    <dgm:cxn modelId="{80A7632C-50E0-45C5-90F6-597ED166E98D}" srcId="{A71735C4-E72D-4D68-823D-8E3242FF32F5}" destId="{E874225A-0E1B-4BD8-AD1B-D7CF29AE9D27}" srcOrd="4" destOrd="0" parTransId="{F06EE70B-8487-406B-B245-7859F23F4320}" sibTransId="{6A6A0CC2-4B1B-413D-B1C6-50157621F886}"/>
    <dgm:cxn modelId="{BC863505-7882-4BAB-9A8B-E3949E27C4EA}" srcId="{8AA16998-D2F3-4BFD-BCB7-20466D8B9AB8}" destId="{A71735C4-E72D-4D68-823D-8E3242FF32F5}" srcOrd="0" destOrd="0" parTransId="{114CC2A5-5EB0-44C6-8655-BC92A892C312}" sibTransId="{8C98A8BC-0F8E-4209-BCB2-873D41552C64}"/>
    <dgm:cxn modelId="{E3D90879-CFAE-4816-94D1-5E14538B7792}" type="presOf" srcId="{277AB16F-22A6-4B94-8E07-DCA372D79CD7}" destId="{81BFFF91-20B7-4D07-B203-66B3876C7827}" srcOrd="0" destOrd="0" presId="urn:microsoft.com/office/officeart/2009/3/layout/CircleRelationship"/>
    <dgm:cxn modelId="{0F2BAE5C-DF27-4232-8005-C69C12882ED8}" type="presOf" srcId="{A8F58AE6-39B9-42CF-9ABB-FD5634BC423F}" destId="{E59CDD89-51CF-40A8-B1BB-0E7D519E8CD5}" srcOrd="0" destOrd="0" presId="urn:microsoft.com/office/officeart/2009/3/layout/CircleRelationship"/>
    <dgm:cxn modelId="{8280AD25-9F86-4C86-AEE9-F74D8EC71027}" type="presOf" srcId="{A71735C4-E72D-4D68-823D-8E3242FF32F5}" destId="{31D87603-300A-43DF-94E6-637E9D7E5CEE}" srcOrd="0" destOrd="0" presId="urn:microsoft.com/office/officeart/2009/3/layout/CircleRelationship"/>
    <dgm:cxn modelId="{2DF17960-5EE5-4685-A555-89EA7DC0782F}" type="presParOf" srcId="{8D3B35D5-E9EA-4375-A273-DDEDEBC60E5D}" destId="{31D87603-300A-43DF-94E6-637E9D7E5CEE}" srcOrd="0" destOrd="0" presId="urn:microsoft.com/office/officeart/2009/3/layout/CircleRelationship"/>
    <dgm:cxn modelId="{4D40051C-5F71-44AD-BE34-B3682FE13C84}" type="presParOf" srcId="{8D3B35D5-E9EA-4375-A273-DDEDEBC60E5D}" destId="{4CA67834-2A06-462C-8C2B-7C6800C629E0}" srcOrd="1" destOrd="0" presId="urn:microsoft.com/office/officeart/2009/3/layout/CircleRelationship"/>
    <dgm:cxn modelId="{ADC63BE7-D762-4366-9CCC-BA49BA5334C5}" type="presParOf" srcId="{8D3B35D5-E9EA-4375-A273-DDEDEBC60E5D}" destId="{C2138733-8436-4D02-86F2-97AB0E55940B}" srcOrd="2" destOrd="0" presId="urn:microsoft.com/office/officeart/2009/3/layout/CircleRelationship"/>
    <dgm:cxn modelId="{9BB19D8E-58BF-4706-B4E9-400CB51C6A6A}" type="presParOf" srcId="{8D3B35D5-E9EA-4375-A273-DDEDEBC60E5D}" destId="{97DE1111-8913-46D4-A3E7-F8B0E2381D1A}" srcOrd="3" destOrd="0" presId="urn:microsoft.com/office/officeart/2009/3/layout/CircleRelationship"/>
    <dgm:cxn modelId="{74877754-A4DD-4CB7-A948-E98600950A85}" type="presParOf" srcId="{8D3B35D5-E9EA-4375-A273-DDEDEBC60E5D}" destId="{F72B2E93-D648-488D-A115-7C1FE27716D2}" srcOrd="4" destOrd="0" presId="urn:microsoft.com/office/officeart/2009/3/layout/CircleRelationship"/>
    <dgm:cxn modelId="{265912F6-30AF-46F4-9CA1-8111553A42C7}" type="presParOf" srcId="{8D3B35D5-E9EA-4375-A273-DDEDEBC60E5D}" destId="{782C88FB-F9EB-4FC7-BF02-F0908744EBE1}" srcOrd="5" destOrd="0" presId="urn:microsoft.com/office/officeart/2009/3/layout/CircleRelationship"/>
    <dgm:cxn modelId="{B18A5AEA-5AF2-4C10-96C8-2CB26B88638F}" type="presParOf" srcId="{8D3B35D5-E9EA-4375-A273-DDEDEBC60E5D}" destId="{843485D4-1BE6-4E36-BE73-931283D45AE0}" srcOrd="6" destOrd="0" presId="urn:microsoft.com/office/officeart/2009/3/layout/CircleRelationship"/>
    <dgm:cxn modelId="{402EBED4-6131-43D4-A131-8CB7BBCAC9B8}" type="presParOf" srcId="{8D3B35D5-E9EA-4375-A273-DDEDEBC60E5D}" destId="{897FC528-63F4-42F6-A112-6BF77D714085}" srcOrd="7" destOrd="0" presId="urn:microsoft.com/office/officeart/2009/3/layout/CircleRelationship"/>
    <dgm:cxn modelId="{8C4F85EE-A9E0-4647-AE15-847B6007E903}" type="presParOf" srcId="{897FC528-63F4-42F6-A112-6BF77D714085}" destId="{F81F4CB8-1453-40F5-B393-84F9599C3B74}" srcOrd="0" destOrd="0" presId="urn:microsoft.com/office/officeart/2009/3/layout/CircleRelationship"/>
    <dgm:cxn modelId="{E428BA9D-20AF-4755-B6B2-CFAFCF2679DF}" type="presParOf" srcId="{8D3B35D5-E9EA-4375-A273-DDEDEBC60E5D}" destId="{26D8E856-7E23-4D93-87B9-AB887348397C}" srcOrd="8" destOrd="0" presId="urn:microsoft.com/office/officeart/2009/3/layout/CircleRelationship"/>
    <dgm:cxn modelId="{7C734558-584C-47DE-9DEC-FFC884934311}" type="presParOf" srcId="{26D8E856-7E23-4D93-87B9-AB887348397C}" destId="{DF881B36-F970-46FF-B4C1-42454DE4D526}" srcOrd="0" destOrd="0" presId="urn:microsoft.com/office/officeart/2009/3/layout/CircleRelationship"/>
    <dgm:cxn modelId="{A9FE1955-527D-41D5-B386-C7E2F67DF396}" type="presParOf" srcId="{8D3B35D5-E9EA-4375-A273-DDEDEBC60E5D}" destId="{EBCE1567-9407-4236-B7F5-4FCB74FDC956}" srcOrd="9" destOrd="0" presId="urn:microsoft.com/office/officeart/2009/3/layout/CircleRelationship"/>
    <dgm:cxn modelId="{5D9CCE7D-C222-4CA5-A3A0-3C9DAF544E04}" type="presParOf" srcId="{8D3B35D5-E9EA-4375-A273-DDEDEBC60E5D}" destId="{17A95DDD-11F2-44AE-BF25-94328281578B}" srcOrd="10" destOrd="0" presId="urn:microsoft.com/office/officeart/2009/3/layout/CircleRelationship"/>
    <dgm:cxn modelId="{68F97223-F3FD-4BF7-BBED-ED43F98C223E}" type="presParOf" srcId="{17A95DDD-11F2-44AE-BF25-94328281578B}" destId="{BB7791DC-3B70-4CE3-91E8-0C4A03A14837}" srcOrd="0" destOrd="0" presId="urn:microsoft.com/office/officeart/2009/3/layout/CircleRelationship"/>
    <dgm:cxn modelId="{4031414B-8C3D-4C54-887D-821E86BC9212}" type="presParOf" srcId="{8D3B35D5-E9EA-4375-A273-DDEDEBC60E5D}" destId="{958B02F2-A747-49F0-A355-BBD44C41C126}" srcOrd="11" destOrd="0" presId="urn:microsoft.com/office/officeart/2009/3/layout/CircleRelationship"/>
    <dgm:cxn modelId="{2B12FECF-F6DA-4084-9DA3-46EAAD468945}" type="presParOf" srcId="{958B02F2-A747-49F0-A355-BBD44C41C126}" destId="{A776A71A-2499-4A44-A2FA-36CB2AE6DAD4}" srcOrd="0" destOrd="0" presId="urn:microsoft.com/office/officeart/2009/3/layout/CircleRelationship"/>
    <dgm:cxn modelId="{45FEB41E-5A7E-49B7-9542-34F5DCFD5E0E}" type="presParOf" srcId="{8D3B35D5-E9EA-4375-A273-DDEDEBC60E5D}" destId="{6654B379-A3A4-4A92-A9F2-DE58874ACB27}" srcOrd="12" destOrd="0" presId="urn:microsoft.com/office/officeart/2009/3/layout/CircleRelationship"/>
    <dgm:cxn modelId="{84A14A4F-5417-4857-A1C2-739033E0B345}" type="presParOf" srcId="{6654B379-A3A4-4A92-A9F2-DE58874ACB27}" destId="{ACC6C1A7-3E22-40FA-AA26-3425BC7A52AF}" srcOrd="0" destOrd="0" presId="urn:microsoft.com/office/officeart/2009/3/layout/CircleRelationship"/>
    <dgm:cxn modelId="{3F77AE7D-C1E6-45E9-93C2-A761E9809DDF}" type="presParOf" srcId="{8D3B35D5-E9EA-4375-A273-DDEDEBC60E5D}" destId="{81BFFF91-20B7-4D07-B203-66B3876C7827}" srcOrd="13" destOrd="0" presId="urn:microsoft.com/office/officeart/2009/3/layout/CircleRelationship"/>
    <dgm:cxn modelId="{37AAEF19-8DAC-4A55-A1FF-E7A62656CDE9}" type="presParOf" srcId="{8D3B35D5-E9EA-4375-A273-DDEDEBC60E5D}" destId="{5B0F8928-19B7-463A-AF35-CC2878742392}" srcOrd="14" destOrd="0" presId="urn:microsoft.com/office/officeart/2009/3/layout/CircleRelationship"/>
    <dgm:cxn modelId="{2F5C68D3-60CD-44A5-9D9D-495BBD06486E}" type="presParOf" srcId="{5B0F8928-19B7-463A-AF35-CC2878742392}" destId="{95AF32C4-062F-4E2E-8015-BE63AAE3EDF1}" srcOrd="0" destOrd="0" presId="urn:microsoft.com/office/officeart/2009/3/layout/CircleRelationship"/>
    <dgm:cxn modelId="{034A9289-26B1-484E-8706-2E1981C2778B}" type="presParOf" srcId="{8D3B35D5-E9EA-4375-A273-DDEDEBC60E5D}" destId="{E59CDD89-51CF-40A8-B1BB-0E7D519E8CD5}" srcOrd="15" destOrd="0" presId="urn:microsoft.com/office/officeart/2009/3/layout/CircleRelationship"/>
    <dgm:cxn modelId="{E9ADD849-F091-4B38-AE3B-B7EC3ED57E98}" type="presParOf" srcId="{8D3B35D5-E9EA-4375-A273-DDEDEBC60E5D}" destId="{FAC98204-92AD-42BF-8F13-93C5D97247D2}" srcOrd="16" destOrd="0" presId="urn:microsoft.com/office/officeart/2009/3/layout/CircleRelationship"/>
    <dgm:cxn modelId="{0DEAF923-DB21-48FD-AA3D-8627A16D6436}" type="presParOf" srcId="{FAC98204-92AD-42BF-8F13-93C5D97247D2}" destId="{E7EBE728-7A48-46F5-962D-5840939CB352}" srcOrd="0" destOrd="0" presId="urn:microsoft.com/office/officeart/2009/3/layout/CircleRelationship"/>
    <dgm:cxn modelId="{EC1CFD4B-E379-413D-8B13-A99448274BA4}" type="presParOf" srcId="{8D3B35D5-E9EA-4375-A273-DDEDEBC60E5D}" destId="{B38AFB02-091C-46E9-9E9B-718D98A01426}" srcOrd="17" destOrd="0" presId="urn:microsoft.com/office/officeart/2009/3/layout/CircleRelationship"/>
    <dgm:cxn modelId="{BBD3FC7A-0AEB-48FA-A717-625106463A7E}" type="presParOf" srcId="{8D3B35D5-E9EA-4375-A273-DDEDEBC60E5D}" destId="{F685C9F2-68D4-4D34-B95C-020FDAF3CD4A}" srcOrd="18" destOrd="0" presId="urn:microsoft.com/office/officeart/2009/3/layout/CircleRelationship"/>
    <dgm:cxn modelId="{1A841CD6-65E0-4C99-BF4E-1F9B76AA30BB}" type="presParOf" srcId="{F685C9F2-68D4-4D34-B95C-020FDAF3CD4A}" destId="{D3DA06CC-29C5-47DE-8A38-6F3B42CA7255}" srcOrd="0" destOrd="0" presId="urn:microsoft.com/office/officeart/2009/3/layout/CircleRelationship"/>
    <dgm:cxn modelId="{7DAAE6AD-690B-4DBA-9F65-C42859422797}" type="presParOf" srcId="{8D3B35D5-E9EA-4375-A273-DDEDEBC60E5D}" destId="{03E0C431-58A3-4FC6-AC14-134166B6312D}" srcOrd="19" destOrd="0" presId="urn:microsoft.com/office/officeart/2009/3/layout/CircleRelationship"/>
    <dgm:cxn modelId="{49BF52C8-B480-4D26-AE04-8EAC3673D89D}" type="presParOf" srcId="{03E0C431-58A3-4FC6-AC14-134166B6312D}" destId="{01587FB6-FAFC-4B72-913D-15D648EC92E8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D87603-300A-43DF-94E6-637E9D7E5CEE}">
      <dsp:nvSpPr>
        <dsp:cNvPr id="0" name=""/>
        <dsp:cNvSpPr/>
      </dsp:nvSpPr>
      <dsp:spPr>
        <a:xfrm>
          <a:off x="1687399" y="739263"/>
          <a:ext cx="2542227" cy="2542665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Geohazards </a:t>
          </a:r>
          <a:r>
            <a:rPr lang="fr-FR" sz="2400" b="1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Lab</a:t>
          </a:r>
          <a:endParaRPr lang="fr-FR" sz="24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40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059700" y="1111628"/>
        <a:ext cx="1797625" cy="1797935"/>
      </dsp:txXfrm>
    </dsp:sp>
    <dsp:sp modelId="{4CA67834-2A06-462C-8C2B-7C6800C629E0}">
      <dsp:nvSpPr>
        <dsp:cNvPr id="0" name=""/>
        <dsp:cNvSpPr/>
      </dsp:nvSpPr>
      <dsp:spPr>
        <a:xfrm>
          <a:off x="2469101" y="3092909"/>
          <a:ext cx="204942" cy="204921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138733-8436-4D02-86F2-97AB0E55940B}">
      <dsp:nvSpPr>
        <dsp:cNvPr id="0" name=""/>
        <dsp:cNvSpPr/>
      </dsp:nvSpPr>
      <dsp:spPr>
        <a:xfrm>
          <a:off x="2995103" y="3463235"/>
          <a:ext cx="204942" cy="204921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DE1111-8913-46D4-A3E7-F8B0E2381D1A}">
      <dsp:nvSpPr>
        <dsp:cNvPr id="0" name=""/>
        <dsp:cNvSpPr/>
      </dsp:nvSpPr>
      <dsp:spPr>
        <a:xfrm>
          <a:off x="3414028" y="3311008"/>
          <a:ext cx="282643" cy="283073"/>
        </a:xfrm>
        <a:prstGeom prst="ellipse">
          <a:avLst/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2B2E93-D648-488D-A115-7C1FE27716D2}">
      <dsp:nvSpPr>
        <dsp:cNvPr id="0" name=""/>
        <dsp:cNvSpPr/>
      </dsp:nvSpPr>
      <dsp:spPr>
        <a:xfrm>
          <a:off x="2526464" y="1025063"/>
          <a:ext cx="204942" cy="204921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C88FB-F9EB-4FC7-BF02-F0908744EBE1}">
      <dsp:nvSpPr>
        <dsp:cNvPr id="0" name=""/>
        <dsp:cNvSpPr/>
      </dsp:nvSpPr>
      <dsp:spPr>
        <a:xfrm>
          <a:off x="3305984" y="3593279"/>
          <a:ext cx="204942" cy="204921"/>
        </a:xfrm>
        <a:prstGeom prst="ellipse">
          <a:avLst/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3485D4-1BE6-4E36-BE73-931283D45AE0}">
      <dsp:nvSpPr>
        <dsp:cNvPr id="0" name=""/>
        <dsp:cNvSpPr/>
      </dsp:nvSpPr>
      <dsp:spPr>
        <a:xfrm>
          <a:off x="876680" y="910645"/>
          <a:ext cx="1033578" cy="1033696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DLR</a:t>
          </a:r>
          <a:endParaRPr lang="fr-FR" sz="16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028044" y="1062026"/>
        <a:ext cx="730850" cy="730934"/>
      </dsp:txXfrm>
    </dsp:sp>
    <dsp:sp modelId="{F81F4CB8-1453-40F5-B393-84F9599C3B74}">
      <dsp:nvSpPr>
        <dsp:cNvPr id="0" name=""/>
        <dsp:cNvSpPr/>
      </dsp:nvSpPr>
      <dsp:spPr>
        <a:xfrm>
          <a:off x="2852391" y="1034150"/>
          <a:ext cx="282643" cy="283073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881B36-F970-46FF-B4C1-42454DE4D526}">
      <dsp:nvSpPr>
        <dsp:cNvPr id="0" name=""/>
        <dsp:cNvSpPr/>
      </dsp:nvSpPr>
      <dsp:spPr>
        <a:xfrm>
          <a:off x="990176" y="2534486"/>
          <a:ext cx="511052" cy="511168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CE1567-9407-4236-B7F5-4FCB74FDC956}">
      <dsp:nvSpPr>
        <dsp:cNvPr id="0" name=""/>
        <dsp:cNvSpPr/>
      </dsp:nvSpPr>
      <dsp:spPr>
        <a:xfrm>
          <a:off x="1555371" y="418875"/>
          <a:ext cx="1033578" cy="1033696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ESA</a:t>
          </a:r>
          <a:endParaRPr lang="fr-FR" sz="32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706735" y="570256"/>
        <a:ext cx="730850" cy="730934"/>
      </dsp:txXfrm>
    </dsp:sp>
    <dsp:sp modelId="{BB7791DC-3B70-4CE3-91E8-0C4A03A14837}">
      <dsp:nvSpPr>
        <dsp:cNvPr id="0" name=""/>
        <dsp:cNvSpPr/>
      </dsp:nvSpPr>
      <dsp:spPr>
        <a:xfrm>
          <a:off x="3739648" y="3565697"/>
          <a:ext cx="251999" cy="252000"/>
        </a:xfrm>
        <a:prstGeom prst="ellipse">
          <a:avLst/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76A71A-2499-4A44-A2FA-36CB2AE6DAD4}">
      <dsp:nvSpPr>
        <dsp:cNvPr id="0" name=""/>
        <dsp:cNvSpPr/>
      </dsp:nvSpPr>
      <dsp:spPr>
        <a:xfrm>
          <a:off x="795663" y="3142890"/>
          <a:ext cx="204942" cy="204921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C6C1A7-3E22-40FA-AA26-3425BC7A52AF}">
      <dsp:nvSpPr>
        <dsp:cNvPr id="0" name=""/>
        <dsp:cNvSpPr/>
      </dsp:nvSpPr>
      <dsp:spPr>
        <a:xfrm>
          <a:off x="2837789" y="2851183"/>
          <a:ext cx="204942" cy="204921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BFFF91-20B7-4D07-B203-66B3876C7827}">
      <dsp:nvSpPr>
        <dsp:cNvPr id="0" name=""/>
        <dsp:cNvSpPr/>
      </dsp:nvSpPr>
      <dsp:spPr>
        <a:xfrm>
          <a:off x="1502165" y="2437655"/>
          <a:ext cx="1033578" cy="1033696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CNES</a:t>
          </a:r>
        </a:p>
      </dsp:txBody>
      <dsp:txXfrm>
        <a:off x="1653529" y="2589036"/>
        <a:ext cx="730850" cy="730934"/>
      </dsp:txXfrm>
    </dsp:sp>
    <dsp:sp modelId="{95AF32C4-062F-4E2E-8015-BE63AAE3EDF1}">
      <dsp:nvSpPr>
        <dsp:cNvPr id="0" name=""/>
        <dsp:cNvSpPr/>
      </dsp:nvSpPr>
      <dsp:spPr>
        <a:xfrm>
          <a:off x="4685402" y="2462241"/>
          <a:ext cx="204942" cy="204921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9CDD89-51CF-40A8-B1BB-0E7D519E8CD5}">
      <dsp:nvSpPr>
        <dsp:cNvPr id="0" name=""/>
        <dsp:cNvSpPr/>
      </dsp:nvSpPr>
      <dsp:spPr>
        <a:xfrm>
          <a:off x="992246" y="1733226"/>
          <a:ext cx="1033578" cy="1033696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ASI</a:t>
          </a:r>
        </a:p>
      </dsp:txBody>
      <dsp:txXfrm>
        <a:off x="1143610" y="1884607"/>
        <a:ext cx="730850" cy="730934"/>
      </dsp:txXfrm>
    </dsp:sp>
    <dsp:sp modelId="{E7EBE728-7A48-46F5-962D-5840939CB352}">
      <dsp:nvSpPr>
        <dsp:cNvPr id="0" name=""/>
        <dsp:cNvSpPr/>
      </dsp:nvSpPr>
      <dsp:spPr>
        <a:xfrm>
          <a:off x="2874464" y="3399308"/>
          <a:ext cx="204942" cy="204921"/>
        </a:xfrm>
        <a:prstGeom prst="ellipse">
          <a:avLst/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8AFB02-091C-46E9-9E9B-718D98A01426}">
      <dsp:nvSpPr>
        <dsp:cNvPr id="0" name=""/>
        <dsp:cNvSpPr/>
      </dsp:nvSpPr>
      <dsp:spPr>
        <a:xfrm>
          <a:off x="4399217" y="318562"/>
          <a:ext cx="504003" cy="503999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473027" y="392371"/>
        <a:ext cx="356383" cy="356381"/>
      </dsp:txXfrm>
    </dsp:sp>
    <dsp:sp modelId="{D3DA06CC-29C5-47DE-8A38-6F3B42CA7255}">
      <dsp:nvSpPr>
        <dsp:cNvPr id="0" name=""/>
        <dsp:cNvSpPr/>
      </dsp:nvSpPr>
      <dsp:spPr>
        <a:xfrm>
          <a:off x="2359890" y="305099"/>
          <a:ext cx="204942" cy="204921"/>
        </a:xfrm>
        <a:prstGeom prst="ellipse">
          <a:avLst/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587FB6-FAFC-4B72-913D-15D648EC92E8}">
      <dsp:nvSpPr>
        <dsp:cNvPr id="0" name=""/>
        <dsp:cNvSpPr/>
      </dsp:nvSpPr>
      <dsp:spPr>
        <a:xfrm>
          <a:off x="4107600" y="127224"/>
          <a:ext cx="204942" cy="204921"/>
        </a:xfrm>
        <a:prstGeom prst="ellipse">
          <a:avLst/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8577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GSNL network is composed </a:t>
            </a:r>
            <a:r>
              <a:rPr lang="en-GB" sz="2400" b="0" dirty="0" smtClean="0">
                <a:effectLst/>
                <a:latin typeface="+mn-lt"/>
                <a:ea typeface="+mn-ea"/>
                <a:cs typeface="+mn-cs"/>
                <a:sym typeface="Avenir Roman"/>
              </a:rPr>
              <a:t>of ten  </a:t>
            </a:r>
            <a:r>
              <a:rPr lang="en-GB" sz="2400" b="0" dirty="0" err="1" smtClean="0">
                <a:effectLst/>
                <a:latin typeface="+mn-lt"/>
                <a:ea typeface="+mn-ea"/>
                <a:cs typeface="+mn-cs"/>
                <a:sym typeface="Avenir Roman"/>
              </a:rPr>
              <a:t>Peranent</a:t>
            </a:r>
            <a:r>
              <a:rPr lang="en-GB" sz="2400" b="0" dirty="0" smtClean="0">
                <a:effectLst/>
                <a:latin typeface="+mn-lt"/>
                <a:ea typeface="+mn-ea"/>
                <a:cs typeface="+mn-cs"/>
                <a:sym typeface="Avenir Roman"/>
              </a:rPr>
              <a:t> Supersites and one Natural Laboratory</a:t>
            </a:r>
            <a:endParaRPr lang="it-IT" sz="2400" b="0" dirty="0" smtClean="0">
              <a:effectLst/>
              <a:latin typeface="+mn-lt"/>
              <a:ea typeface="+mn-ea"/>
              <a:cs typeface="+mn-cs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209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2806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58117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‹N›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hape 3"/>
          <p:cNvSpPr/>
          <p:nvPr userDrawn="1"/>
        </p:nvSpPr>
        <p:spPr>
          <a:xfrm>
            <a:off x="76200" y="6629400"/>
            <a:ext cx="23622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CEOS</a:t>
            </a:r>
            <a:r>
              <a:rPr lang="en-AU" sz="1100" i="1" baseline="0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Plenary 20</a:t>
            </a: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18, 17-18 October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/>
              <a:t>Title TBA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3A9EA-46C8-486D-88D6-A1BF54A44D97}" type="datetime1">
              <a:rPr lang="fr-BE"/>
              <a:pPr>
                <a:defRPr/>
              </a:pPr>
              <a:t>16-10-18</a:t>
            </a:fld>
            <a:endParaRPr lang="fr-BE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2A7AB-692C-44E3-9BED-9E194A95409B}" type="slidenum">
              <a:rPr lang="fr-BE" altLang="it-IT"/>
              <a:pPr/>
              <a:t>‹N›</a:t>
            </a:fld>
            <a:endParaRPr lang="fr-BE" altLang="it-IT"/>
          </a:p>
        </p:txBody>
      </p:sp>
    </p:spTree>
    <p:extLst>
      <p:ext uri="{BB962C8B-B14F-4D97-AF65-F5344CB8AC3E}">
        <p14:creationId xmlns:p14="http://schemas.microsoft.com/office/powerpoint/2010/main" val="402583724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89" y="2514600"/>
            <a:ext cx="69972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200" b="1" dirty="0" smtClean="0">
                <a:solidFill>
                  <a:srgbClr val="FFFFFF"/>
                </a:solidFill>
                <a:latin typeface="+mj-lt"/>
              </a:rPr>
              <a:t>Report from WG Disasters</a:t>
            </a:r>
            <a:endParaRPr lang="en-US" sz="4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Simona Zoffoli, ASI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Chair Working Group on Disasters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Plenary 2018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Agenda Item # 6.3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Brussels, Belgium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17 – 18 October 2018</a:t>
            </a:r>
            <a:endParaRPr lang="en-US"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10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it-IT" dirty="0" smtClean="0"/>
              <a:t>Hawaii </a:t>
            </a:r>
            <a:r>
              <a:rPr lang="it-IT" dirty="0" err="1" smtClean="0"/>
              <a:t>Supersite</a:t>
            </a:r>
            <a:endParaRPr lang="it-IT" dirty="0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560832" y="1397677"/>
            <a:ext cx="8229600" cy="909842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en-US" dirty="0" smtClean="0"/>
              <a:t>Permanent Supersite since 2012 with large support from many space agencies.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133600"/>
            <a:ext cx="6722101" cy="426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446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11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it-IT" dirty="0" smtClean="0"/>
              <a:t>Hawaii </a:t>
            </a:r>
            <a:r>
              <a:rPr lang="it-IT" dirty="0" err="1" smtClean="0"/>
              <a:t>Supersite</a:t>
            </a:r>
            <a:endParaRPr lang="it-IT" dirty="0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560832" y="1397677"/>
            <a:ext cx="8229600" cy="909842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en-US" dirty="0"/>
              <a:t>Kilauea eruptive activity in 2018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32611"/>
            <a:ext cx="4945505" cy="3813517"/>
          </a:xfrm>
          <a:prstGeom prst="rect">
            <a:avLst/>
          </a:prstGeom>
        </p:spPr>
      </p:pic>
      <p:sp>
        <p:nvSpPr>
          <p:cNvPr id="6" name="Segnaposto contenuto 2"/>
          <p:cNvSpPr txBox="1">
            <a:spLocks/>
          </p:cNvSpPr>
          <p:nvPr/>
        </p:nvSpPr>
        <p:spPr>
          <a:xfrm>
            <a:off x="585816" y="5835598"/>
            <a:ext cx="8229600" cy="81503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914400">
              <a:buNone/>
            </a:pPr>
            <a:r>
              <a:rPr lang="en-US" dirty="0" smtClean="0"/>
              <a:t>“Space </a:t>
            </a:r>
            <a:r>
              <a:rPr lang="en-US" dirty="0"/>
              <a:t>data formed a crucial component of the eruption </a:t>
            </a:r>
            <a:r>
              <a:rPr lang="en-US" dirty="0" smtClean="0"/>
              <a:t>response” –</a:t>
            </a:r>
            <a:br>
              <a:rPr lang="en-US" dirty="0" smtClean="0"/>
            </a:br>
            <a:r>
              <a:rPr lang="en-US" dirty="0" smtClean="0"/>
              <a:t>M. Poland, USGS, Hawaii </a:t>
            </a:r>
            <a:r>
              <a:rPr lang="en-US" dirty="0" err="1" smtClean="0"/>
              <a:t>PoC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0071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12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ssessing </a:t>
            </a:r>
            <a:r>
              <a:rPr lang="en-US" dirty="0"/>
              <a:t>surface deformation over broad areas 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0"/>
            <a:ext cx="7301538" cy="4343400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1390650" y="5867400"/>
            <a:ext cx="6286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500"/>
              </a:spcBef>
              <a:buSzPct val="100000"/>
            </a:pPr>
            <a:r>
              <a:rPr lang="en-US" sz="1400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Sentinel-1 </a:t>
            </a:r>
            <a:r>
              <a:rPr lang="en-US" sz="1400" dirty="0" err="1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interferograms</a:t>
            </a:r>
            <a:r>
              <a:rPr lang="en-US" sz="1400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 - initiation of the lower East Rift Zone dike intrusion</a:t>
            </a:r>
            <a:endParaRPr lang="it-IT" sz="1400" dirty="0">
              <a:latin typeface="+mj-lt"/>
              <a:ea typeface="Arial Bold"/>
              <a:cs typeface="Arial" panose="020B0604020202020204" pitchFamily="34" charset="0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12326451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13</a:t>
            </a:fld>
            <a:endParaRPr lang="uk-UA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122973" y="3934871"/>
            <a:ext cx="8758899" cy="10668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err="1"/>
              <a:t>TerraSAR</a:t>
            </a:r>
            <a:r>
              <a:rPr lang="en-US" sz="1600" dirty="0"/>
              <a:t>-X amplitude images of the lower East Rift Zone of </a:t>
            </a:r>
            <a:r>
              <a:rPr lang="en-US" sz="1600" dirty="0" err="1"/>
              <a:t>Kīlauea</a:t>
            </a:r>
            <a:r>
              <a:rPr lang="en-US" sz="1600" dirty="0"/>
              <a:t> Volcano from </a:t>
            </a:r>
            <a:r>
              <a:rPr lang="en-US" sz="1600" dirty="0" smtClean="0"/>
              <a:t>before, during and </a:t>
            </a:r>
            <a:r>
              <a:rPr lang="en-US" sz="1600" dirty="0"/>
              <a:t>near the </a:t>
            </a:r>
            <a:r>
              <a:rPr lang="en-US" sz="1600" dirty="0" smtClean="0"/>
              <a:t>end </a:t>
            </a:r>
            <a:r>
              <a:rPr lang="en-US" sz="1600" dirty="0"/>
              <a:t>of the 2018 eruptive activity. The data capture the development and subsequent degradation of a lava channel (indicated by dark sinuous lines).</a:t>
            </a:r>
            <a:endParaRPr lang="it-IT" sz="1600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5334000" cy="533400"/>
          </a:xfrm>
        </p:spPr>
        <p:txBody>
          <a:bodyPr/>
          <a:lstStyle/>
          <a:p>
            <a:r>
              <a:rPr lang="en-US" dirty="0" smtClean="0"/>
              <a:t>Tracking </a:t>
            </a:r>
            <a:r>
              <a:rPr lang="en-US" dirty="0"/>
              <a:t>changes in surface characteristics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3147"/>
            <a:ext cx="3044349" cy="224017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770" y="1533147"/>
            <a:ext cx="3044349" cy="224017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520" y="1533148"/>
            <a:ext cx="3044349" cy="224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282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14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Collapse</a:t>
            </a:r>
            <a:r>
              <a:rPr lang="it-IT" dirty="0" smtClean="0"/>
              <a:t> of the summit caldera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1" y="1295401"/>
            <a:ext cx="4426800" cy="362782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000" y="1295401"/>
            <a:ext cx="4426800" cy="362782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28600" y="5105400"/>
            <a:ext cx="8686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buSzPct val="100000"/>
            </a:pPr>
            <a:r>
              <a:rPr lang="en-US" sz="1600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Cosmo-</a:t>
            </a:r>
            <a:r>
              <a:rPr lang="en-US" sz="1600" dirty="0" err="1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SkyMed</a:t>
            </a:r>
            <a:r>
              <a:rPr lang="en-US" sz="1600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 amplitude data from before (left) and after (right) collapse of </a:t>
            </a:r>
            <a:r>
              <a:rPr lang="en-US" sz="1600" dirty="0" err="1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Kīlauea’s</a:t>
            </a:r>
            <a:r>
              <a:rPr lang="en-US" sz="1600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 summit caldera. Images are registered to a LIDAR DEM, which has no data in areas that are black. Red circles indicate the locations of the Hawaiian Volcano Observatory (HVO) and Volcano House hotel on the rim of </a:t>
            </a:r>
            <a:r>
              <a:rPr lang="en-US" sz="1600" dirty="0" err="1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Kīlauea</a:t>
            </a:r>
            <a:r>
              <a:rPr lang="en-US" sz="1600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 caldera </a:t>
            </a:r>
            <a:endParaRPr lang="it-IT" sz="1600" dirty="0">
              <a:latin typeface="+mj-lt"/>
              <a:ea typeface="Arial Bold"/>
              <a:cs typeface="Arial" panose="020B0604020202020204" pitchFamily="34" charset="0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905264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15</a:t>
            </a:fld>
            <a:endParaRPr lang="uk-UA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Foster the use of EO information for Disaster Risk Reduction (DRR) through </a:t>
            </a:r>
            <a:r>
              <a:rPr lang="en-US" dirty="0"/>
              <a:t>the implementation of end user priorities in line with the Sendai Framework </a:t>
            </a:r>
            <a:r>
              <a:rPr lang="en-US" dirty="0" smtClean="0"/>
              <a:t>in </a:t>
            </a:r>
            <a:r>
              <a:rPr lang="en-US" dirty="0"/>
              <a:t>three regions: South-East Asia, Latin </a:t>
            </a:r>
            <a:r>
              <a:rPr lang="en-US" dirty="0" smtClean="0"/>
              <a:t>America/Caribbean</a:t>
            </a:r>
            <a:r>
              <a:rPr lang="en-US" dirty="0"/>
              <a:t>, and Africa. </a:t>
            </a:r>
            <a:endParaRPr lang="en-US" dirty="0" smtClean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it-IT" dirty="0" smtClean="0"/>
              <a:t>GEO-DARMA (DIS-15)</a:t>
            </a:r>
            <a:endParaRPr lang="it-IT" dirty="0"/>
          </a:p>
        </p:txBody>
      </p:sp>
      <p:grpSp>
        <p:nvGrpSpPr>
          <p:cNvPr id="42" name="Gruppo 41"/>
          <p:cNvGrpSpPr/>
          <p:nvPr/>
        </p:nvGrpSpPr>
        <p:grpSpPr>
          <a:xfrm>
            <a:off x="743635" y="3188342"/>
            <a:ext cx="6266765" cy="3357521"/>
            <a:chOff x="-612729" y="1289690"/>
            <a:chExt cx="9416161" cy="5289194"/>
          </a:xfrm>
        </p:grpSpPr>
        <p:pic>
          <p:nvPicPr>
            <p:cNvPr id="43" name="Picture 2" descr="http://www.4to14window.com/wp-content/uploads/2013/06/regions-1024x508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2" y="1825532"/>
              <a:ext cx="8778240" cy="435483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Gruppo 43"/>
            <p:cNvGrpSpPr/>
            <p:nvPr/>
          </p:nvGrpSpPr>
          <p:grpSpPr>
            <a:xfrm>
              <a:off x="-612729" y="1289690"/>
              <a:ext cx="8694411" cy="5289194"/>
              <a:chOff x="-612729" y="1289690"/>
              <a:chExt cx="8694411" cy="5289194"/>
            </a:xfrm>
          </p:grpSpPr>
          <p:grpSp>
            <p:nvGrpSpPr>
              <p:cNvPr id="45" name="Group 19"/>
              <p:cNvGrpSpPr/>
              <p:nvPr/>
            </p:nvGrpSpPr>
            <p:grpSpPr>
              <a:xfrm>
                <a:off x="2339788" y="3544820"/>
                <a:ext cx="5741894" cy="2778256"/>
                <a:chOff x="2339788" y="3402106"/>
                <a:chExt cx="5741894" cy="2778256"/>
              </a:xfrm>
            </p:grpSpPr>
            <p:sp>
              <p:nvSpPr>
                <p:cNvPr id="59" name="Oval 1"/>
                <p:cNvSpPr/>
                <p:nvPr/>
              </p:nvSpPr>
              <p:spPr bwMode="auto">
                <a:xfrm>
                  <a:off x="5674659" y="3402106"/>
                  <a:ext cx="2407023" cy="153296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2">
                        <a:lumMod val="40000"/>
                        <a:lumOff val="60000"/>
                        <a:shade val="30000"/>
                        <a:satMod val="115000"/>
                        <a:alpha val="5000"/>
                      </a:schemeClr>
                    </a:gs>
                    <a:gs pos="92000">
                      <a:schemeClr val="bg2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eaLnBrk="0" hangingPunct="0"/>
                  <a:endParaRPr lang="en-GB" b="1" dirty="0">
                    <a:solidFill>
                      <a:srgbClr val="000000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0" name="Oval 5"/>
                <p:cNvSpPr/>
                <p:nvPr/>
              </p:nvSpPr>
              <p:spPr bwMode="auto">
                <a:xfrm>
                  <a:off x="4489437" y="4693024"/>
                  <a:ext cx="1059986" cy="9524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2">
                        <a:lumMod val="40000"/>
                        <a:lumOff val="60000"/>
                        <a:shade val="30000"/>
                        <a:satMod val="115000"/>
                        <a:alpha val="5000"/>
                      </a:schemeClr>
                    </a:gs>
                    <a:gs pos="92000">
                      <a:schemeClr val="bg2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eaLnBrk="0" hangingPunct="0"/>
                  <a:endParaRPr lang="en-GB" b="1" dirty="0">
                    <a:solidFill>
                      <a:srgbClr val="000000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1" name="Oval 6"/>
                <p:cNvSpPr/>
                <p:nvPr/>
              </p:nvSpPr>
              <p:spPr bwMode="auto">
                <a:xfrm>
                  <a:off x="2339788" y="4168588"/>
                  <a:ext cx="1488232" cy="201177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2">
                        <a:lumMod val="40000"/>
                        <a:lumOff val="60000"/>
                        <a:shade val="30000"/>
                        <a:satMod val="115000"/>
                        <a:alpha val="5000"/>
                      </a:schemeClr>
                    </a:gs>
                    <a:gs pos="92000">
                      <a:schemeClr val="bg2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eaLnBrk="0" hangingPunct="0"/>
                  <a:endParaRPr lang="en-GB" b="1" dirty="0">
                    <a:solidFill>
                      <a:srgbClr val="000000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2" name="Oval 8"/>
                <p:cNvSpPr/>
                <p:nvPr/>
              </p:nvSpPr>
              <p:spPr bwMode="auto">
                <a:xfrm>
                  <a:off x="4141694" y="4002947"/>
                  <a:ext cx="746312" cy="7617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2">
                        <a:lumMod val="40000"/>
                        <a:lumOff val="60000"/>
                        <a:shade val="30000"/>
                        <a:satMod val="115000"/>
                        <a:alpha val="5000"/>
                      </a:schemeClr>
                    </a:gs>
                    <a:gs pos="92000">
                      <a:schemeClr val="bg2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eaLnBrk="0" hangingPunct="0"/>
                  <a:endParaRPr lang="en-GB" b="1" dirty="0">
                    <a:solidFill>
                      <a:srgbClr val="000000"/>
                    </a:solidFill>
                    <a:latin typeface="Tahoma" pitchFamily="34" charset="0"/>
                  </a:endParaRPr>
                </a:p>
              </p:txBody>
            </p:sp>
          </p:grpSp>
          <p:pic>
            <p:nvPicPr>
              <p:cNvPr id="46" name="Picture 4" descr="https://encrypted-tbn2.gstatic.com/images?q=tbn:ANd9GcTlzf1ANMD54ka8Zm9dHuKVzknkz65XOZi1haEIYzKOFch20EhB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9116" y="5377795"/>
                <a:ext cx="686897" cy="535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4" descr="https://encrypted-tbn2.gstatic.com/images?q=tbn:ANd9GcTlzf1ANMD54ka8Zm9dHuKVzknkz65XOZi1haEIYzKOFch20EhB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6007" y="4901545"/>
                <a:ext cx="686897" cy="535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4" descr="https://encrypted-tbn2.gstatic.com/images?q=tbn:ANd9GcTlzf1ANMD54ka8Zm9dHuKVzknkz65XOZi1haEIYzKOFch20EhB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4459" y="4296540"/>
                <a:ext cx="686897" cy="535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4" descr="https://encrypted-tbn2.gstatic.com/images?q=tbn:ANd9GcTlzf1ANMD54ka8Zm9dHuKVzknkz65XOZi1haEIYzKOFch20EhB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9667" y="4984394"/>
                <a:ext cx="686897" cy="535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4" descr="https://encrypted-tbn2.gstatic.com/images?q=tbn:ANd9GcTlzf1ANMD54ka8Zm9dHuKVzknkz65XOZi1haEIYzKOFch20EhB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4043" y="3467492"/>
                <a:ext cx="686897" cy="535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4" descr="https://encrypted-tbn2.gstatic.com/images?q=tbn:ANd9GcTlzf1ANMD54ka8Zm9dHuKVzknkz65XOZi1haEIYzKOFch20EhB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23340" y="3730942"/>
                <a:ext cx="686897" cy="535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4" descr="https://encrypted-tbn2.gstatic.com/images?q=tbn:ANd9GcTlzf1ANMD54ka8Zm9dHuKVzknkz65XOZi1haEIYzKOFch20EhB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7491" y="4418797"/>
                <a:ext cx="686897" cy="535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4" descr="https://encrypted-tbn2.gstatic.com/images?q=tbn:ANd9GcTlzf1ANMD54ka8Zm9dHuKVzknkz65XOZi1haEIYzKOFch20EhB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6219" y="4564267"/>
                <a:ext cx="686897" cy="535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5" name="Curved Right Arrow 21"/>
              <p:cNvSpPr/>
              <p:nvPr/>
            </p:nvSpPr>
            <p:spPr bwMode="auto">
              <a:xfrm rot="3940438">
                <a:off x="1046671" y="4386707"/>
                <a:ext cx="593809" cy="1859744"/>
              </a:xfrm>
              <a:prstGeom prst="curvedRightArrow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hangingPunct="0"/>
                <a:endParaRPr lang="en-GB" b="1" dirty="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56" name="Curved Right Arrow 25"/>
              <p:cNvSpPr/>
              <p:nvPr/>
            </p:nvSpPr>
            <p:spPr bwMode="auto">
              <a:xfrm rot="3064333" flipH="1">
                <a:off x="4307610" y="5240915"/>
                <a:ext cx="335620" cy="1488971"/>
              </a:xfrm>
              <a:prstGeom prst="curvedRightArrow">
                <a:avLst>
                  <a:gd name="adj1" fmla="val 25000"/>
                  <a:gd name="adj2" fmla="val 50000"/>
                  <a:gd name="adj3" fmla="val 13618"/>
                </a:avLst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hangingPunct="0"/>
                <a:endParaRPr lang="en-GB" b="1" dirty="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57" name="Curved Right Arrow 26"/>
              <p:cNvSpPr/>
              <p:nvPr/>
            </p:nvSpPr>
            <p:spPr bwMode="auto">
              <a:xfrm rot="3566343" flipH="1">
                <a:off x="5138054" y="4881964"/>
                <a:ext cx="670491" cy="2563181"/>
              </a:xfrm>
              <a:prstGeom prst="curvedRightArrow">
                <a:avLst>
                  <a:gd name="adj1" fmla="val 25000"/>
                  <a:gd name="adj2" fmla="val 50000"/>
                  <a:gd name="adj3" fmla="val 13618"/>
                </a:avLst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hangingPunct="0"/>
                <a:endParaRPr lang="en-GB" b="1" dirty="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58" name="TextBox 23"/>
              <p:cNvSpPr txBox="1"/>
              <p:nvPr/>
            </p:nvSpPr>
            <p:spPr>
              <a:xfrm>
                <a:off x="-612729" y="1289690"/>
                <a:ext cx="7211267" cy="4001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000" b="1" i="0" u="none" strike="noStrike" cap="none" spc="0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</a:rPr>
                  <a:t>Identification</a:t>
                </a:r>
                <a:r>
                  <a:rPr kumimoji="0" lang="en-GB" sz="2000" b="1" i="0" u="none" strike="noStrike" cap="none" spc="0" normalizeH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</a:rPr>
                  <a:t> of users needs and DRR priorities per region</a:t>
                </a:r>
                <a:endParaRPr kumimoji="0" lang="en-GB" sz="20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</a:endParaRPr>
              </a:p>
            </p:txBody>
          </p:sp>
          <p:sp>
            <p:nvSpPr>
              <p:cNvPr id="53" name="TextBox 10"/>
              <p:cNvSpPr txBox="1"/>
              <p:nvPr/>
            </p:nvSpPr>
            <p:spPr>
              <a:xfrm>
                <a:off x="1017791" y="5657672"/>
                <a:ext cx="2810229" cy="921212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800" b="1" u="sng" dirty="0" smtClean="0">
                    <a:solidFill>
                      <a:srgbClr val="FF0000"/>
                    </a:solidFill>
                  </a:rPr>
                  <a:t>For each region: </a:t>
                </a:r>
              </a:p>
              <a:p>
                <a:r>
                  <a:rPr lang="en-GB" sz="800" b="1" dirty="0" smtClean="0">
                    <a:solidFill>
                      <a:schemeClr val="bg2">
                        <a:lumMod val="25000"/>
                      </a:schemeClr>
                    </a:solidFill>
                  </a:rPr>
                  <a:t>Types of hazards, </a:t>
                </a:r>
              </a:p>
              <a:p>
                <a:r>
                  <a:rPr lang="en-GB" sz="800" b="1" dirty="0" smtClean="0">
                    <a:solidFill>
                      <a:schemeClr val="bg2">
                        <a:lumMod val="25000"/>
                      </a:schemeClr>
                    </a:solidFill>
                  </a:rPr>
                  <a:t>DRR Issues to be solved,</a:t>
                </a:r>
              </a:p>
              <a:p>
                <a:r>
                  <a:rPr lang="en-GB" sz="800" b="1" dirty="0" smtClean="0">
                    <a:solidFill>
                      <a:schemeClr val="bg2">
                        <a:lumMod val="25000"/>
                      </a:schemeClr>
                    </a:solidFill>
                  </a:rPr>
                  <a:t>Initial countries</a:t>
                </a:r>
                <a:endParaRPr lang="en-GB" sz="8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65448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16</a:t>
            </a:fld>
            <a:endParaRPr lang="uk-UA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457200" y="1447800"/>
            <a:ext cx="8153400" cy="4724400"/>
          </a:xfrm>
        </p:spPr>
        <p:txBody>
          <a:bodyPr/>
          <a:lstStyle/>
          <a:p>
            <a:r>
              <a:rPr lang="en-US" sz="1800" dirty="0" smtClean="0"/>
              <a:t>GEO-DARMA </a:t>
            </a:r>
            <a:r>
              <a:rPr lang="en-US" sz="1800" dirty="0"/>
              <a:t>SC 2, November 2017:</a:t>
            </a:r>
          </a:p>
          <a:p>
            <a:pPr lvl="1"/>
            <a:r>
              <a:rPr lang="en-US" sz="1800" dirty="0"/>
              <a:t>Terms of Reference of SC approved;</a:t>
            </a:r>
          </a:p>
          <a:p>
            <a:pPr lvl="1"/>
            <a:r>
              <a:rPr lang="en-US" sz="1800" dirty="0"/>
              <a:t>Regional assessments for Asia and Africa reviewed and approved; six project proposals received for Asia/Africa.</a:t>
            </a:r>
          </a:p>
          <a:p>
            <a:r>
              <a:rPr lang="en-US" sz="1800" dirty="0"/>
              <a:t>GEO-DARMA SC 3, January 2018:</a:t>
            </a:r>
          </a:p>
          <a:p>
            <a:pPr lvl="1"/>
            <a:r>
              <a:rPr lang="en-US" sz="1800" dirty="0"/>
              <a:t>Project proposals: four projects reviewed and tagged for further development.</a:t>
            </a:r>
          </a:p>
          <a:p>
            <a:r>
              <a:rPr lang="en-US" sz="1800" dirty="0"/>
              <a:t>CEOS WG Disasters 9 – March 2018</a:t>
            </a:r>
          </a:p>
          <a:p>
            <a:pPr lvl="1"/>
            <a:r>
              <a:rPr lang="en-US" sz="1800" dirty="0"/>
              <a:t>Four projects presented in detail and comments received from WG members; discussion on data initiated</a:t>
            </a:r>
          </a:p>
          <a:p>
            <a:r>
              <a:rPr lang="en-US" sz="1800" dirty="0"/>
              <a:t>CEOS SIT – April 2018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1st GEO-DARMA project approved – NRT Flood Monitoring in </a:t>
            </a:r>
            <a:r>
              <a:rPr lang="en-US" sz="1800" dirty="0" smtClean="0">
                <a:solidFill>
                  <a:srgbClr val="FF0000"/>
                </a:solidFill>
              </a:rPr>
              <a:t>Myanmar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/>
              <a:t>GEO-DARMA SC 4 – 20 May, 2018 in </a:t>
            </a:r>
            <a:r>
              <a:rPr lang="en-US" sz="1800" dirty="0" smtClean="0"/>
              <a:t>Mexico</a:t>
            </a:r>
          </a:p>
          <a:p>
            <a:r>
              <a:rPr lang="en-US" sz="1800" dirty="0" smtClean="0"/>
              <a:t>CEOS WG Disasters n.10</a:t>
            </a:r>
          </a:p>
          <a:p>
            <a:pPr lvl="1"/>
            <a:r>
              <a:rPr lang="en-US" sz="1800" dirty="0" smtClean="0"/>
              <a:t>Approved data provision by Space Agencies</a:t>
            </a:r>
            <a:endParaRPr lang="en-US" sz="1800" dirty="0"/>
          </a:p>
          <a:p>
            <a:endParaRPr lang="it-IT" sz="1800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5791200" cy="533400"/>
          </a:xfrm>
        </p:spPr>
        <p:txBody>
          <a:bodyPr/>
          <a:lstStyle/>
          <a:p>
            <a:r>
              <a:rPr lang="it-IT" dirty="0" smtClean="0"/>
              <a:t>GEO-DARMA: Progress </a:t>
            </a:r>
            <a:r>
              <a:rPr lang="it-IT" dirty="0"/>
              <a:t>in 2018</a:t>
            </a:r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227752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17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Flood Mapping in </a:t>
            </a:r>
            <a:r>
              <a:rPr lang="en-US" dirty="0" smtClean="0"/>
              <a:t>Myanmar</a:t>
            </a:r>
            <a:endParaRPr lang="en-US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4876800" cy="4724400"/>
          </a:xfrm>
        </p:spPr>
        <p:txBody>
          <a:bodyPr/>
          <a:lstStyle/>
          <a:p>
            <a:r>
              <a:rPr lang="en-US" dirty="0"/>
              <a:t>Championed by Asian Disaster Preparedness Centre (ADPC);</a:t>
            </a:r>
          </a:p>
          <a:p>
            <a:r>
              <a:rPr lang="en-US" dirty="0" smtClean="0"/>
              <a:t>Part </a:t>
            </a:r>
            <a:r>
              <a:rPr lang="en-US" dirty="0"/>
              <a:t>of larger international SERVIR network;</a:t>
            </a:r>
          </a:p>
          <a:p>
            <a:r>
              <a:rPr lang="en-US" dirty="0"/>
              <a:t>Incorporates new data types, faster service delivery, higher resolution flood maps, capacity building;</a:t>
            </a:r>
          </a:p>
          <a:p>
            <a:r>
              <a:rPr lang="en-US" dirty="0" smtClean="0"/>
              <a:t>First </a:t>
            </a:r>
            <a:r>
              <a:rPr lang="en-US" dirty="0"/>
              <a:t>GEO-DARMA test area will be in Myanmar, then Mekong lower basin;</a:t>
            </a:r>
          </a:p>
          <a:p>
            <a:r>
              <a:rPr lang="en-US" dirty="0"/>
              <a:t>Vision to extend to larger SE Asia area if successful.</a:t>
            </a:r>
          </a:p>
          <a:p>
            <a:endParaRPr lang="it-IT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7" r="49861" b="1974"/>
          <a:stretch/>
        </p:blipFill>
        <p:spPr>
          <a:xfrm>
            <a:off x="5620061" y="1752600"/>
            <a:ext cx="3142939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145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18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smtClean="0"/>
              <a:t>Recovery Observatory (DIS-12)</a:t>
            </a:r>
            <a:endParaRPr lang="en-GB" dirty="0"/>
          </a:p>
        </p:txBody>
      </p:sp>
      <p:pic>
        <p:nvPicPr>
          <p:cNvPr id="5" name="Picture 2" descr="D:\Utilisateurs\colleta\Documents\RO\0 - AOI\AOI 02 2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71435"/>
            <a:ext cx="7391400" cy="342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609600" y="4813518"/>
            <a:ext cx="8153400" cy="1605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CA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Demonstrate the </a:t>
            </a:r>
            <a:r>
              <a:rPr lang="en-CA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value of using satellite Earth Observations to support Recovery from a major </a:t>
            </a:r>
            <a:r>
              <a:rPr lang="en-CA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disaster:</a:t>
            </a:r>
          </a:p>
          <a:p>
            <a:pPr marL="768927" lvl="1" indent="-311727" algn="just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CA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near-term (e.g. support to PDNA process); </a:t>
            </a:r>
          </a:p>
          <a:p>
            <a:pPr marL="768927" lvl="1" indent="-311727" algn="just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CA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long-term (e.g. major recovery planning and monitoring, estimated to be from 1 to 3 years</a:t>
            </a:r>
            <a:endParaRPr lang="en-US" dirty="0">
              <a:latin typeface="+mj-lt"/>
              <a:ea typeface="Arial Bold"/>
              <a:cs typeface="Arial" panose="020B0604020202020204" pitchFamily="34" charset="0"/>
              <a:sym typeface="Arial Bold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066800" y="3657600"/>
            <a:ext cx="3001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Triggered after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the Hurricane Matthew in October 2016</a:t>
            </a:r>
          </a:p>
        </p:txBody>
      </p:sp>
    </p:spTree>
    <p:extLst>
      <p:ext uri="{BB962C8B-B14F-4D97-AF65-F5344CB8AC3E}">
        <p14:creationId xmlns:p14="http://schemas.microsoft.com/office/powerpoint/2010/main" val="5061344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19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it-IT" dirty="0" smtClean="0"/>
              <a:t>RO </a:t>
            </a:r>
            <a:r>
              <a:rPr lang="it-IT" dirty="0" err="1" smtClean="0"/>
              <a:t>Thematic</a:t>
            </a:r>
            <a:r>
              <a:rPr lang="it-IT" dirty="0" smtClean="0"/>
              <a:t> </a:t>
            </a:r>
            <a:r>
              <a:rPr lang="it-IT" dirty="0" err="1" smtClean="0"/>
              <a:t>Products</a:t>
            </a:r>
            <a:endParaRPr lang="it-IT" dirty="0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4668222"/>
              </p:ext>
            </p:extLst>
          </p:nvPr>
        </p:nvGraphicFramePr>
        <p:xfrm>
          <a:off x="111468" y="1384044"/>
          <a:ext cx="8919624" cy="4399086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229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9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9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99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algn="ctr"/>
                      <a:r>
                        <a:rPr lang="fr-FR" sz="1400" noProof="0" dirty="0" smtClean="0"/>
                        <a:t>Produit</a:t>
                      </a:r>
                      <a:endParaRPr lang="fr-FR" sz="14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noProof="0" dirty="0" smtClean="0"/>
                        <a:t>Utilisateur-clef</a:t>
                      </a:r>
                      <a:endParaRPr lang="fr-FR" sz="14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noProof="0" dirty="0" smtClean="0"/>
                        <a:t>Elaboration</a:t>
                      </a:r>
                      <a:endParaRPr lang="fr-FR" sz="14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noProof="0" dirty="0" smtClean="0"/>
                        <a:t>Données satellites</a:t>
                      </a:r>
                      <a:endParaRPr lang="fr-FR" sz="1400" noProof="0" dirty="0"/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344">
                <a:tc>
                  <a:txBody>
                    <a:bodyPr/>
                    <a:lstStyle/>
                    <a:p>
                      <a:pPr algn="ctr"/>
                      <a:r>
                        <a:rPr lang="fr-FR" sz="1400" noProof="0" dirty="0" smtClean="0"/>
                        <a:t>Buildings</a:t>
                      </a:r>
                      <a:endParaRPr lang="fr-FR" sz="1300" b="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noProof="0" dirty="0" smtClean="0"/>
                        <a:t>CIAT/ Planning Ministry</a:t>
                      </a:r>
                      <a:endParaRPr lang="fr-FR" sz="13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noProof="0" dirty="0" smtClean="0"/>
                        <a:t>SERTIT</a:t>
                      </a:r>
                      <a:r>
                        <a:rPr lang="fr-FR" sz="1300" baseline="0" noProof="0" dirty="0" smtClean="0"/>
                        <a:t>, Copernicus EMS</a:t>
                      </a:r>
                      <a:endParaRPr lang="fr-FR" sz="13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noProof="0" dirty="0" smtClean="0"/>
                        <a:t>Pléiades, WV</a:t>
                      </a:r>
                      <a:endParaRPr lang="fr-FR" sz="1300" noProof="0" dirty="0"/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200">
                <a:tc>
                  <a:txBody>
                    <a:bodyPr/>
                    <a:lstStyle/>
                    <a:p>
                      <a:pPr algn="ctr"/>
                      <a:r>
                        <a:rPr lang="fr-FR" sz="1400" noProof="0" dirty="0" smtClean="0"/>
                        <a:t>Land Use</a:t>
                      </a:r>
                      <a:endParaRPr lang="fr-FR" sz="14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noProof="0" dirty="0" smtClean="0"/>
                        <a:t>ALL</a:t>
                      </a:r>
                      <a:endParaRPr lang="fr-FR" sz="13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noProof="0" dirty="0" smtClean="0"/>
                        <a:t>CNIGS/CNES</a:t>
                      </a:r>
                      <a:endParaRPr lang="fr-FR" sz="13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noProof="0" dirty="0" err="1" smtClean="0"/>
                        <a:t>Orthophotos</a:t>
                      </a:r>
                      <a:r>
                        <a:rPr lang="fr-FR" sz="1300" noProof="0" dirty="0" smtClean="0"/>
                        <a:t>, Sentinel-2</a:t>
                      </a:r>
                      <a:endParaRPr lang="fr-FR" sz="1300" noProof="0" dirty="0"/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208">
                <a:tc>
                  <a:txBody>
                    <a:bodyPr/>
                    <a:lstStyle/>
                    <a:p>
                      <a:pPr algn="ctr"/>
                      <a:r>
                        <a:rPr lang="fr-FR" sz="1400" noProof="0" dirty="0" smtClean="0"/>
                        <a:t>Forest </a:t>
                      </a:r>
                      <a:endParaRPr lang="fr-FR" sz="14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noProof="0" dirty="0" smtClean="0"/>
                        <a:t>ONEV /Environnement Ministry</a:t>
                      </a:r>
                      <a:endParaRPr lang="fr-FR" sz="13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noProof="0" dirty="0" err="1" smtClean="0"/>
                        <a:t>Copernicus</a:t>
                      </a:r>
                      <a:r>
                        <a:rPr lang="fr-FR" sz="1300" noProof="0" dirty="0" smtClean="0"/>
                        <a:t> EMS</a:t>
                      </a:r>
                      <a:endParaRPr lang="fr-FR" sz="13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noProof="0" dirty="0" smtClean="0"/>
                        <a:t>S2,</a:t>
                      </a:r>
                      <a:r>
                        <a:rPr lang="fr-FR" sz="1300" baseline="0" noProof="0" dirty="0" smtClean="0"/>
                        <a:t> Spot6/7, Optique THR</a:t>
                      </a:r>
                      <a:endParaRPr lang="fr-FR" sz="1300" noProof="0" dirty="0"/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664">
                <a:tc>
                  <a:txBody>
                    <a:bodyPr/>
                    <a:lstStyle/>
                    <a:p>
                      <a:pPr algn="ctr"/>
                      <a:r>
                        <a:rPr lang="fr-FR" sz="1400" noProof="0" dirty="0" smtClean="0"/>
                        <a:t>Agriculture</a:t>
                      </a:r>
                      <a:endParaRPr lang="fr-FR" sz="14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noProof="0" dirty="0" smtClean="0"/>
                        <a:t>Agriculture Ministry</a:t>
                      </a:r>
                      <a:endParaRPr lang="fr-FR" sz="13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marL="0" marR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noProof="0" dirty="0" smtClean="0"/>
                        <a:t>Copernicus EMS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noProof="0" dirty="0" smtClean="0"/>
                        <a:t>Sentinel-2, SPOT</a:t>
                      </a:r>
                      <a:endParaRPr lang="fr-FR" sz="1300" noProof="0" dirty="0"/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924"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noProof="0" dirty="0" smtClean="0"/>
                        <a:t>Macaya Park Monitoring</a:t>
                      </a:r>
                      <a:endParaRPr lang="fr-FR" sz="14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noProof="0" dirty="0" smtClean="0"/>
                        <a:t>ANAP</a:t>
                      </a:r>
                      <a:r>
                        <a:rPr lang="fr-FR" sz="1300" baseline="0" noProof="0" dirty="0" smtClean="0"/>
                        <a:t> / </a:t>
                      </a:r>
                      <a:r>
                        <a:rPr lang="fr-FR" sz="1300" noProof="0" dirty="0" smtClean="0"/>
                        <a:t>ONEV / Env.</a:t>
                      </a:r>
                      <a:r>
                        <a:rPr lang="fr-FR" sz="1300" baseline="0" noProof="0" dirty="0" smtClean="0"/>
                        <a:t> </a:t>
                      </a:r>
                      <a:r>
                        <a:rPr lang="fr-FR" sz="1300" noProof="0" dirty="0" smtClean="0"/>
                        <a:t>Min.</a:t>
                      </a:r>
                      <a:endParaRPr lang="fr-FR" sz="13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marL="0" marR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noProof="0" dirty="0" err="1" smtClean="0"/>
                        <a:t>Copernicus</a:t>
                      </a:r>
                      <a:r>
                        <a:rPr lang="fr-FR" sz="1300" noProof="0" dirty="0" smtClean="0"/>
                        <a:t> EMS</a:t>
                      </a:r>
                    </a:p>
                    <a:p>
                      <a:pPr algn="ctr"/>
                      <a:r>
                        <a:rPr lang="fr-FR" sz="1300" noProof="0" dirty="0" smtClean="0"/>
                        <a:t>SERTIT</a:t>
                      </a:r>
                      <a:endParaRPr lang="fr-FR" sz="13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noProof="0" dirty="0" err="1" smtClean="0"/>
                        <a:t>Optic</a:t>
                      </a:r>
                      <a:r>
                        <a:rPr lang="fr-FR" sz="1300" noProof="0" dirty="0" smtClean="0"/>
                        <a:t> THR,</a:t>
                      </a:r>
                      <a:r>
                        <a:rPr lang="fr-FR" sz="1300" baseline="0" noProof="0" dirty="0" smtClean="0"/>
                        <a:t> radar THR</a:t>
                      </a:r>
                      <a:endParaRPr lang="fr-FR" sz="1300" noProof="0" dirty="0"/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099">
                <a:tc>
                  <a:txBody>
                    <a:bodyPr/>
                    <a:lstStyle/>
                    <a:p>
                      <a:pPr algn="ctr"/>
                      <a:r>
                        <a:rPr lang="fr-FR" sz="1400" noProof="0" dirty="0" smtClean="0"/>
                        <a:t>Suivi</a:t>
                      </a:r>
                      <a:r>
                        <a:rPr lang="fr-FR" sz="1400" baseline="0" noProof="0" dirty="0" smtClean="0"/>
                        <a:t> bassins versants</a:t>
                      </a:r>
                      <a:endParaRPr lang="fr-FR" sz="14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noProof="0" dirty="0" smtClean="0"/>
                        <a:t>ONEV/ Agriculture Ministry</a:t>
                      </a:r>
                      <a:endParaRPr lang="fr-FR" sz="13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noProof="0" dirty="0" smtClean="0"/>
                        <a:t>CIMA Foundation</a:t>
                      </a:r>
                      <a:endParaRPr lang="fr-FR" sz="13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noProof="0" dirty="0" smtClean="0"/>
                        <a:t>MNT 1m/20cm and radar</a:t>
                      </a:r>
                      <a:r>
                        <a:rPr lang="fr-FR" sz="1300" baseline="0" noProof="0" dirty="0" smtClean="0"/>
                        <a:t> THR</a:t>
                      </a:r>
                      <a:endParaRPr lang="fr-FR" sz="1300" noProof="0" dirty="0"/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172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Terrain Motion / Mining </a:t>
                      </a:r>
                      <a:r>
                        <a:rPr lang="fr-FR" sz="14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career</a:t>
                      </a:r>
                      <a:endParaRPr lang="fr-FR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BME / </a:t>
                      </a:r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Public </a:t>
                      </a:r>
                      <a:r>
                        <a:rPr lang="fr-FR" sz="13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Work</a:t>
                      </a:r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Ministry</a:t>
                      </a:r>
                      <a:endParaRPr lang="fr-FR" sz="13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EOST, ASI</a:t>
                      </a:r>
                      <a:endParaRPr lang="fr-FR" sz="13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CSK, Pléiades, Spot6/7</a:t>
                      </a:r>
                      <a:endParaRPr lang="fr-FR" sz="13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710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Vector</a:t>
                      </a:r>
                      <a:r>
                        <a:rPr lang="fr-FR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Borne </a:t>
                      </a:r>
                      <a:r>
                        <a:rPr lang="fr-FR" sz="14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Disease</a:t>
                      </a:r>
                      <a:endParaRPr lang="fr-FR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Heath </a:t>
                      </a:r>
                      <a:r>
                        <a:rPr lang="fr-FR" sz="13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Minister</a:t>
                      </a:r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/ OMS</a:t>
                      </a:r>
                      <a:endParaRPr lang="fr-FR" sz="13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NOAA</a:t>
                      </a:r>
                      <a:endParaRPr lang="fr-FR" sz="13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L8,</a:t>
                      </a:r>
                      <a:r>
                        <a:rPr lang="fr-FR" sz="13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Images NOAA</a:t>
                      </a:r>
                      <a:br>
                        <a:rPr lang="fr-FR" sz="13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</a:br>
                      <a:r>
                        <a:rPr lang="fr-FR" sz="13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+ </a:t>
                      </a:r>
                      <a:r>
                        <a:rPr lang="fr-FR" sz="13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statistic</a:t>
                      </a:r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fr-FR" sz="13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needs</a:t>
                      </a:r>
                      <a:endParaRPr lang="fr-FR" sz="13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759460"/>
                  </a:ext>
                </a:extLst>
              </a:tr>
              <a:tr h="39262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Air pollution</a:t>
                      </a:r>
                      <a:endParaRPr lang="fr-FR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ONEV / Ministère Santé</a:t>
                      </a:r>
                      <a:endParaRPr lang="fr-FR" sz="13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NASA</a:t>
                      </a:r>
                      <a:endParaRPr lang="fr-FR" sz="13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S5P </a:t>
                      </a:r>
                      <a:r>
                        <a:rPr lang="fr-FR" sz="13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Tropomi</a:t>
                      </a:r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/>
                      </a:r>
                      <a:b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</a:br>
                      <a:r>
                        <a:rPr lang="fr-FR" sz="13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Interest</a:t>
                      </a:r>
                      <a:r>
                        <a:rPr lang="fr-FR" sz="13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fr-FR" sz="13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pronounced</a:t>
                      </a:r>
                      <a:endParaRPr lang="fr-FR" sz="13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696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37654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WG Disasters … at a glance</a:t>
            </a:r>
            <a:endParaRPr lang="en-US" dirty="0"/>
          </a:p>
        </p:txBody>
      </p:sp>
      <p:sp>
        <p:nvSpPr>
          <p:cNvPr id="7" name="Rettangolo arrotondato 6"/>
          <p:cNvSpPr/>
          <p:nvPr/>
        </p:nvSpPr>
        <p:spPr>
          <a:xfrm>
            <a:off x="604519" y="1346390"/>
            <a:ext cx="8136000" cy="612000"/>
          </a:xfrm>
          <a:prstGeom prst="roundRect">
            <a:avLst>
              <a:gd name="adj" fmla="val 10000"/>
            </a:avLst>
          </a:pr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it-IT" sz="2400" dirty="0" smtClean="0">
                <a:latin typeface="+mj-lt"/>
              </a:rPr>
              <a:t>GEO </a:t>
            </a:r>
            <a:r>
              <a:rPr lang="en-US" sz="2400" dirty="0" smtClean="0">
                <a:latin typeface="+mj-lt"/>
              </a:rPr>
              <a:t>Initiatives</a:t>
            </a:r>
            <a:endParaRPr lang="en-US" sz="2400" dirty="0">
              <a:latin typeface="+mj-lt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615868" y="2740800"/>
            <a:ext cx="8136000" cy="612000"/>
          </a:xfrm>
          <a:prstGeom prst="roundRect">
            <a:avLst>
              <a:gd name="adj" fmla="val 10000"/>
            </a:avLst>
          </a:pr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2400" dirty="0" smtClean="0">
                <a:latin typeface="+mj-lt"/>
              </a:rPr>
              <a:t>CEOS DRM Observation Strategy</a:t>
            </a:r>
            <a:endParaRPr lang="en-US" sz="2400" dirty="0">
              <a:latin typeface="+mj-lt"/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4683868" y="1979494"/>
            <a:ext cx="4068000" cy="6120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it-IT" sz="2200" dirty="0" smtClean="0">
                <a:latin typeface="+mj-lt"/>
              </a:rPr>
              <a:t>GEODARMA</a:t>
            </a:r>
            <a:endParaRPr lang="it-IT" sz="2200" dirty="0">
              <a:latin typeface="+mj-lt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604519" y="3396768"/>
            <a:ext cx="4068000" cy="6120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2200" dirty="0" smtClean="0">
                <a:latin typeface="+mj-lt"/>
              </a:rPr>
              <a:t>Volcano Demonstrator</a:t>
            </a:r>
            <a:endParaRPr lang="en-US" sz="2200" dirty="0">
              <a:latin typeface="+mj-lt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4685489" y="3389383"/>
            <a:ext cx="4068000" cy="6120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2200" dirty="0" smtClean="0">
                <a:latin typeface="+mj-lt"/>
              </a:rPr>
              <a:t>Seismic Hazard Demonstrator</a:t>
            </a:r>
            <a:endParaRPr lang="en-US" sz="2200" dirty="0">
              <a:latin typeface="+mj-lt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619127" y="4036200"/>
            <a:ext cx="4068000" cy="6120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2200" dirty="0" smtClean="0">
                <a:latin typeface="+mj-lt"/>
              </a:rPr>
              <a:t>Recovery Observatory</a:t>
            </a:r>
            <a:endParaRPr lang="en-US" sz="2200" dirty="0">
              <a:latin typeface="+mj-lt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4685489" y="4036200"/>
            <a:ext cx="4068000" cy="6120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2200" dirty="0" smtClean="0">
                <a:latin typeface="+mj-lt"/>
              </a:rPr>
              <a:t>Landslide Pilot</a:t>
            </a:r>
            <a:endParaRPr lang="en-US" sz="2200" dirty="0">
              <a:latin typeface="+mj-lt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630476" y="5484000"/>
            <a:ext cx="4068000" cy="6120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2200" dirty="0" err="1" smtClean="0">
                <a:latin typeface="+mj-lt"/>
              </a:rPr>
              <a:t>GeoHazards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smtClean="0">
                <a:latin typeface="+mj-lt"/>
              </a:rPr>
              <a:t>Lab</a:t>
            </a:r>
            <a:endParaRPr lang="en-US" sz="2200" dirty="0">
              <a:latin typeface="+mj-lt"/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615868" y="4800600"/>
            <a:ext cx="8136000" cy="612000"/>
          </a:xfrm>
          <a:prstGeom prst="roundRect">
            <a:avLst>
              <a:gd name="adj" fmla="val 10000"/>
            </a:avLst>
          </a:pr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2400" dirty="0" smtClean="0">
                <a:latin typeface="+mj-lt"/>
              </a:rPr>
              <a:t>Cross-Cutting Activities</a:t>
            </a:r>
            <a:endParaRPr lang="en-US" sz="2400" dirty="0">
              <a:latin typeface="+mj-lt"/>
            </a:endParaRPr>
          </a:p>
        </p:txBody>
      </p:sp>
      <p:sp>
        <p:nvSpPr>
          <p:cNvPr id="29" name="Rettangolo arrotondato 28"/>
          <p:cNvSpPr/>
          <p:nvPr/>
        </p:nvSpPr>
        <p:spPr>
          <a:xfrm>
            <a:off x="619127" y="1984577"/>
            <a:ext cx="4068000" cy="6120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it-IT" sz="2200" dirty="0" smtClean="0">
                <a:latin typeface="+mj-lt"/>
              </a:rPr>
              <a:t>GSNL</a:t>
            </a:r>
            <a:endParaRPr lang="it-IT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24744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20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RO: Copernicus EMS contribution</a:t>
            </a:r>
            <a:endParaRPr lang="en-US" dirty="0"/>
          </a:p>
        </p:txBody>
      </p:sp>
      <p:pic>
        <p:nvPicPr>
          <p:cNvPr id="6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22910"/>
            <a:ext cx="8077200" cy="570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361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21</a:t>
            </a:fld>
            <a:endParaRPr lang="uk-UA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457200" y="1371600"/>
            <a:ext cx="8153400" cy="4724400"/>
          </a:xfrm>
        </p:spPr>
        <p:txBody>
          <a:bodyPr/>
          <a:lstStyle/>
          <a:p>
            <a:pPr defTabSz="914400"/>
            <a:r>
              <a:rPr lang="en-US" dirty="0" smtClean="0"/>
              <a:t>Continued </a:t>
            </a:r>
            <a:r>
              <a:rPr lang="en-US" b="1" dirty="0"/>
              <a:t>engagement of space agencies</a:t>
            </a:r>
            <a:r>
              <a:rPr lang="en-US" dirty="0"/>
              <a:t> (ASI, CNES, DLR, ESA, NASA, </a:t>
            </a:r>
            <a:r>
              <a:rPr lang="en-US" dirty="0" smtClean="0"/>
              <a:t>NOAA)</a:t>
            </a:r>
            <a:endParaRPr lang="en-US" b="1" dirty="0"/>
          </a:p>
          <a:p>
            <a:pPr defTabSz="914400"/>
            <a:r>
              <a:rPr lang="en-US" dirty="0"/>
              <a:t>Activation of the </a:t>
            </a:r>
            <a:r>
              <a:rPr lang="en-US" b="1" dirty="0"/>
              <a:t>Copernicus Risk and Recovery </a:t>
            </a:r>
            <a:r>
              <a:rPr lang="en-US" dirty="0"/>
              <a:t>Service by the Delegation of the European Union to Haiti</a:t>
            </a:r>
          </a:p>
          <a:p>
            <a:pPr defTabSz="914400"/>
            <a:r>
              <a:rPr lang="en-US" dirty="0"/>
              <a:t>Drafting by Haitian partners of a </a:t>
            </a:r>
            <a:r>
              <a:rPr lang="en-US" b="1" dirty="0"/>
              <a:t>Capacity Development Plan</a:t>
            </a:r>
          </a:p>
          <a:p>
            <a:pPr defTabSz="914400"/>
            <a:r>
              <a:rPr lang="en-US" dirty="0"/>
              <a:t>Writing the </a:t>
            </a:r>
            <a:r>
              <a:rPr lang="en-US" b="1" dirty="0"/>
              <a:t>Thematic Product Development Plan</a:t>
            </a:r>
          </a:p>
          <a:p>
            <a:pPr defTabSz="914400"/>
            <a:r>
              <a:rPr lang="en-US" dirty="0"/>
              <a:t>A week of </a:t>
            </a:r>
            <a:r>
              <a:rPr lang="en-US" b="1" dirty="0"/>
              <a:t>mission in Haiti </a:t>
            </a:r>
            <a:r>
              <a:rPr lang="en-US" dirty="0"/>
              <a:t>with </a:t>
            </a:r>
            <a:r>
              <a:rPr lang="en-US" b="1" dirty="0"/>
              <a:t>two user workshops</a:t>
            </a:r>
            <a:r>
              <a:rPr lang="en-US" dirty="0"/>
              <a:t>: user feedback, new needs, cap building</a:t>
            </a:r>
          </a:p>
          <a:p>
            <a:r>
              <a:rPr lang="en-US" dirty="0" smtClean="0"/>
              <a:t>Special </a:t>
            </a:r>
            <a:r>
              <a:rPr lang="en-US" dirty="0"/>
              <a:t>session at </a:t>
            </a:r>
            <a:r>
              <a:rPr lang="en-US" b="1" dirty="0"/>
              <a:t>UR2018 </a:t>
            </a:r>
            <a:r>
              <a:rPr lang="en-US" b="1" dirty="0" smtClean="0"/>
              <a:t>Mexico </a:t>
            </a:r>
            <a:r>
              <a:rPr lang="en-US" dirty="0" smtClean="0"/>
              <a:t>and proposal </a:t>
            </a:r>
            <a:r>
              <a:rPr lang="en-US" dirty="0"/>
              <a:t>to </a:t>
            </a:r>
            <a:r>
              <a:rPr lang="en-US" b="1" dirty="0"/>
              <a:t>LPS2019</a:t>
            </a:r>
          </a:p>
          <a:p>
            <a:pPr defTabSz="914400"/>
            <a:r>
              <a:rPr lang="en-US" dirty="0" smtClean="0"/>
              <a:t>Coordination </a:t>
            </a:r>
            <a:r>
              <a:rPr lang="en-US" dirty="0"/>
              <a:t>meetings with </a:t>
            </a:r>
            <a:r>
              <a:rPr lang="en-US" b="1" dirty="0"/>
              <a:t>UNOSAT, WG </a:t>
            </a:r>
            <a:r>
              <a:rPr lang="en-US" b="1" dirty="0" err="1"/>
              <a:t>CapD</a:t>
            </a:r>
            <a:endParaRPr lang="en-US" b="1" dirty="0"/>
          </a:p>
          <a:p>
            <a:pPr defTabSz="914400"/>
            <a:r>
              <a:rPr lang="en-US" dirty="0" smtClean="0"/>
              <a:t>Starting discussion on a </a:t>
            </a:r>
            <a:r>
              <a:rPr lang="en-US" b="1" dirty="0" smtClean="0"/>
              <a:t>generic RO concept </a:t>
            </a:r>
          </a:p>
          <a:p>
            <a:pPr defTabSz="914400"/>
            <a:r>
              <a:rPr lang="en-US" dirty="0" smtClean="0"/>
              <a:t>Proposal for a </a:t>
            </a:r>
            <a:r>
              <a:rPr lang="en-US" b="1" dirty="0" smtClean="0"/>
              <a:t>White paper </a:t>
            </a:r>
            <a:r>
              <a:rPr lang="en-US" dirty="0" smtClean="0"/>
              <a:t>for a Generic RO Observatory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RO key elements in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356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22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Landslide pilot update (DIS-16)</a:t>
            </a:r>
          </a:p>
          <a:p>
            <a:endParaRPr lang="en-US" dirty="0"/>
          </a:p>
        </p:txBody>
      </p:sp>
      <p:sp>
        <p:nvSpPr>
          <p:cNvPr id="27" name="Rettangolo 26"/>
          <p:cNvSpPr/>
          <p:nvPr/>
        </p:nvSpPr>
        <p:spPr>
          <a:xfrm>
            <a:off x="381000" y="4515768"/>
            <a:ext cx="8534400" cy="1946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Continuation of data provision from Space Agencies </a:t>
            </a: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Preliminary results on Nepal, Pacific Northwest, Africa, Caribbean and China</a:t>
            </a: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Ongoing research in the study sites to develop new methodologies for processing SAR and optical data</a:t>
            </a: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Launch of https://landslides.nasa.gov and work with the GEP have greatly expanded the potential for inventories being shared across geographic </a:t>
            </a:r>
            <a:r>
              <a:rPr lang="en-US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areas</a:t>
            </a:r>
            <a:endParaRPr lang="en-US" dirty="0">
              <a:latin typeface="+mj-lt"/>
              <a:ea typeface="Arial Bold"/>
              <a:cs typeface="Arial" panose="020B0604020202020204" pitchFamily="34" charset="0"/>
              <a:sym typeface="Arial Bold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555734" y="1262462"/>
            <a:ext cx="7956331" cy="3107382"/>
            <a:chOff x="0" y="2057400"/>
            <a:chExt cx="9144000" cy="3810000"/>
          </a:xfrm>
        </p:grpSpPr>
        <p:grpSp>
          <p:nvGrpSpPr>
            <p:cNvPr id="28" name="Grouper 10"/>
            <p:cNvGrpSpPr/>
            <p:nvPr/>
          </p:nvGrpSpPr>
          <p:grpSpPr>
            <a:xfrm>
              <a:off x="0" y="2057400"/>
              <a:ext cx="9144000" cy="3810000"/>
              <a:chOff x="0" y="1447800"/>
              <a:chExt cx="9144000" cy="3810000"/>
            </a:xfrm>
          </p:grpSpPr>
          <p:sp>
            <p:nvSpPr>
              <p:cNvPr id="29" name="Rectangle 11"/>
              <p:cNvSpPr/>
              <p:nvPr/>
            </p:nvSpPr>
            <p:spPr>
              <a:xfrm>
                <a:off x="0" y="1447800"/>
                <a:ext cx="9144000" cy="381000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noFill/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spc="0" normalizeH="0" baseline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endParaRPr>
              </a:p>
            </p:txBody>
          </p:sp>
          <p:grpSp>
            <p:nvGrpSpPr>
              <p:cNvPr id="30" name="Grouper 12"/>
              <p:cNvGrpSpPr/>
              <p:nvPr/>
            </p:nvGrpSpPr>
            <p:grpSpPr>
              <a:xfrm>
                <a:off x="165100" y="1524000"/>
                <a:ext cx="8826500" cy="3665989"/>
                <a:chOff x="241300" y="914400"/>
                <a:chExt cx="8826500" cy="3665989"/>
              </a:xfrm>
            </p:grpSpPr>
            <p:pic>
              <p:nvPicPr>
                <p:cNvPr id="45" name="Image 30" descr="Capture d’écran 2018-06-27 à 11.26.27.jpg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41300" y="914400"/>
                  <a:ext cx="8826500" cy="3665989"/>
                </a:xfrm>
                <a:prstGeom prst="rect">
                  <a:avLst/>
                </a:prstGeom>
              </p:spPr>
            </p:pic>
            <p:grpSp>
              <p:nvGrpSpPr>
                <p:cNvPr id="46" name="Grouper 31"/>
                <p:cNvGrpSpPr/>
                <p:nvPr/>
              </p:nvGrpSpPr>
              <p:grpSpPr>
                <a:xfrm>
                  <a:off x="304800" y="2743200"/>
                  <a:ext cx="2133600" cy="1828800"/>
                  <a:chOff x="304800" y="2743200"/>
                  <a:chExt cx="2133600" cy="1828800"/>
                </a:xfrm>
              </p:grpSpPr>
              <p:sp>
                <p:nvSpPr>
                  <p:cNvPr id="48" name="Rectangle 33"/>
                  <p:cNvSpPr/>
                  <p:nvPr/>
                </p:nvSpPr>
                <p:spPr>
                  <a:xfrm>
                    <a:off x="304800" y="2743200"/>
                    <a:ext cx="1600200" cy="18288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9" name="Rectangle 34"/>
                  <p:cNvSpPr/>
                  <p:nvPr/>
                </p:nvSpPr>
                <p:spPr>
                  <a:xfrm>
                    <a:off x="838200" y="2895600"/>
                    <a:ext cx="1600200" cy="3048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pic>
              <p:nvPicPr>
                <p:cNvPr id="47" name="Image 32" descr="Capture d’écran 2018-06-27 à 11.26.37.jp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400" y="2590800"/>
                  <a:ext cx="965200" cy="1076569"/>
                </a:xfrm>
                <a:prstGeom prst="rect">
                  <a:avLst/>
                </a:prstGeom>
              </p:spPr>
            </p:pic>
          </p:grpSp>
          <p:sp>
            <p:nvSpPr>
              <p:cNvPr id="31" name="ZoneTexte 13"/>
              <p:cNvSpPr txBox="1"/>
              <p:nvPr/>
            </p:nvSpPr>
            <p:spPr>
              <a:xfrm>
                <a:off x="422210" y="4259759"/>
                <a:ext cx="163519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b="1" dirty="0" smtClean="0"/>
                  <a:t>Global </a:t>
                </a:r>
                <a:r>
                  <a:rPr lang="fr-FR" sz="1100" b="1" dirty="0" err="1" smtClean="0"/>
                  <a:t>Landslide</a:t>
                </a:r>
                <a:r>
                  <a:rPr lang="fr-FR" sz="1100" b="1" dirty="0" smtClean="0"/>
                  <a:t> </a:t>
                </a:r>
                <a:r>
                  <a:rPr lang="fr-FR" sz="1100" b="1" dirty="0" err="1" smtClean="0"/>
                  <a:t>Susceptibility</a:t>
                </a:r>
                <a:endParaRPr lang="fr-FR" sz="1100" b="1" dirty="0" smtClean="0"/>
              </a:p>
              <a:p>
                <a:r>
                  <a:rPr lang="fr-FR" sz="1100" b="1" dirty="0" smtClean="0"/>
                  <a:t>1:2M</a:t>
                </a:r>
                <a:endParaRPr lang="fr-FR" sz="1100" b="1" dirty="0"/>
              </a:p>
            </p:txBody>
          </p:sp>
          <p:sp>
            <p:nvSpPr>
              <p:cNvPr id="32" name="ZoneTexte 14"/>
              <p:cNvSpPr txBox="1"/>
              <p:nvPr/>
            </p:nvSpPr>
            <p:spPr>
              <a:xfrm>
                <a:off x="76200" y="5026968"/>
                <a:ext cx="1685809" cy="2308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900" dirty="0" smtClean="0"/>
                  <a:t>Stanley &amp; </a:t>
                </a:r>
                <a:r>
                  <a:rPr lang="fr-FR" sz="900" dirty="0" err="1" smtClean="0"/>
                  <a:t>Kirschbaum</a:t>
                </a:r>
                <a:r>
                  <a:rPr lang="fr-FR" sz="900" dirty="0" smtClean="0"/>
                  <a:t> (2015)</a:t>
                </a:r>
                <a:endParaRPr lang="fr-FR" sz="900" dirty="0"/>
              </a:p>
            </p:txBody>
          </p:sp>
          <p:sp>
            <p:nvSpPr>
              <p:cNvPr id="33" name="Rectangle 15"/>
              <p:cNvSpPr/>
              <p:nvPr/>
            </p:nvSpPr>
            <p:spPr>
              <a:xfrm>
                <a:off x="2514600" y="2971800"/>
                <a:ext cx="457200" cy="304800"/>
              </a:xfrm>
              <a:prstGeom prst="rect">
                <a:avLst/>
              </a:prstGeom>
              <a:noFill/>
              <a:ln w="57150" cmpd="sng"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ZoneTexte 16"/>
              <p:cNvSpPr txBox="1"/>
              <p:nvPr/>
            </p:nvSpPr>
            <p:spPr>
              <a:xfrm>
                <a:off x="2514600" y="2694801"/>
                <a:ext cx="80598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 err="1" smtClean="0">
                    <a:solidFill>
                      <a:srgbClr val="800000"/>
                    </a:solidFill>
                  </a:rPr>
                  <a:t>Caribbean</a:t>
                </a:r>
                <a:endParaRPr lang="fr-FR" sz="1050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35" name="Rectangle 17"/>
              <p:cNvSpPr/>
              <p:nvPr/>
            </p:nvSpPr>
            <p:spPr>
              <a:xfrm>
                <a:off x="5334000" y="3733800"/>
                <a:ext cx="304800" cy="304800"/>
              </a:xfrm>
              <a:prstGeom prst="rect">
                <a:avLst/>
              </a:prstGeom>
              <a:noFill/>
              <a:ln w="57150" cmpd="sng"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ZoneTexte 18"/>
              <p:cNvSpPr txBox="1"/>
              <p:nvPr/>
            </p:nvSpPr>
            <p:spPr>
              <a:xfrm>
                <a:off x="5638800" y="3810000"/>
                <a:ext cx="461531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 smtClean="0">
                    <a:solidFill>
                      <a:srgbClr val="800000"/>
                    </a:solidFill>
                  </a:rPr>
                  <a:t>EAR</a:t>
                </a:r>
                <a:endParaRPr lang="fr-FR" sz="1050" dirty="0">
                  <a:solidFill>
                    <a:srgbClr val="800000"/>
                  </a:solidFill>
                </a:endParaRPr>
              </a:p>
            </p:txBody>
          </p:sp>
          <p:grpSp>
            <p:nvGrpSpPr>
              <p:cNvPr id="37" name="Grouper 19"/>
              <p:cNvGrpSpPr/>
              <p:nvPr/>
            </p:nvGrpSpPr>
            <p:grpSpPr>
              <a:xfrm>
                <a:off x="6172200" y="4572000"/>
                <a:ext cx="1447800" cy="609600"/>
                <a:chOff x="6858000" y="5638800"/>
                <a:chExt cx="1447800" cy="609600"/>
              </a:xfrm>
            </p:grpSpPr>
            <p:sp>
              <p:nvSpPr>
                <p:cNvPr id="42" name="Rectangle 26"/>
                <p:cNvSpPr/>
                <p:nvPr/>
              </p:nvSpPr>
              <p:spPr>
                <a:xfrm>
                  <a:off x="6858000" y="5638800"/>
                  <a:ext cx="1447800" cy="609600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noFill/>
                  <a:prstDash val="solid"/>
                  <a:beve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spc="0" normalizeH="0" baseline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endParaRPr>
                </a:p>
              </p:txBody>
            </p:sp>
            <p:sp>
              <p:nvSpPr>
                <p:cNvPr id="43" name="Rectangle 28"/>
                <p:cNvSpPr/>
                <p:nvPr/>
              </p:nvSpPr>
              <p:spPr>
                <a:xfrm>
                  <a:off x="7696200" y="5638800"/>
                  <a:ext cx="457200" cy="1524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4" name="Rectangle 29"/>
                <p:cNvSpPr/>
                <p:nvPr/>
              </p:nvSpPr>
              <p:spPr>
                <a:xfrm>
                  <a:off x="8001000" y="5791200"/>
                  <a:ext cx="304800" cy="228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8" name="Rectangle 20"/>
              <p:cNvSpPr/>
              <p:nvPr/>
            </p:nvSpPr>
            <p:spPr>
              <a:xfrm>
                <a:off x="6629400" y="2667000"/>
                <a:ext cx="457200" cy="304800"/>
              </a:xfrm>
              <a:prstGeom prst="rect">
                <a:avLst/>
              </a:prstGeom>
              <a:noFill/>
              <a:ln w="57150" cmpd="sng"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ZoneTexte 21"/>
              <p:cNvSpPr txBox="1"/>
              <p:nvPr/>
            </p:nvSpPr>
            <p:spPr>
              <a:xfrm>
                <a:off x="6705600" y="2362200"/>
                <a:ext cx="53648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 err="1" smtClean="0">
                    <a:solidFill>
                      <a:srgbClr val="800000"/>
                    </a:solidFill>
                  </a:rPr>
                  <a:t>Nepal</a:t>
                </a:r>
                <a:endParaRPr lang="fr-FR" sz="1050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40" name="Rectangle 22"/>
              <p:cNvSpPr/>
              <p:nvPr/>
            </p:nvSpPr>
            <p:spPr>
              <a:xfrm>
                <a:off x="7696200" y="2133600"/>
                <a:ext cx="762000" cy="533400"/>
              </a:xfrm>
              <a:prstGeom prst="rect">
                <a:avLst/>
              </a:prstGeom>
              <a:noFill/>
              <a:ln w="57150" cmpd="sng"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ZoneTexte 23"/>
              <p:cNvSpPr txBox="1"/>
              <p:nvPr/>
            </p:nvSpPr>
            <p:spPr>
              <a:xfrm>
                <a:off x="8534400" y="2438400"/>
                <a:ext cx="53648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 smtClean="0">
                    <a:solidFill>
                      <a:srgbClr val="800000"/>
                    </a:solidFill>
                  </a:rPr>
                  <a:t>China</a:t>
                </a:r>
                <a:endParaRPr lang="fr-FR" sz="1050" dirty="0">
                  <a:solidFill>
                    <a:srgbClr val="800000"/>
                  </a:solidFill>
                </a:endParaRPr>
              </a:p>
            </p:txBody>
          </p:sp>
        </p:grpSp>
        <p:sp>
          <p:nvSpPr>
            <p:cNvPr id="50" name="Rectangle 37"/>
            <p:cNvSpPr/>
            <p:nvPr/>
          </p:nvSpPr>
          <p:spPr>
            <a:xfrm>
              <a:off x="1295400" y="2895600"/>
              <a:ext cx="304800" cy="381000"/>
            </a:xfrm>
            <a:prstGeom prst="rect">
              <a:avLst/>
            </a:prstGeom>
            <a:noFill/>
            <a:ln w="5715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ZoneTexte 38"/>
            <p:cNvSpPr txBox="1"/>
            <p:nvPr/>
          </p:nvSpPr>
          <p:spPr>
            <a:xfrm>
              <a:off x="762000" y="2819400"/>
              <a:ext cx="50526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>
                  <a:solidFill>
                    <a:srgbClr val="800000"/>
                  </a:solidFill>
                </a:rPr>
                <a:t>PNW</a:t>
              </a:r>
              <a:endParaRPr lang="fr-FR" sz="1050" dirty="0">
                <a:solidFill>
                  <a:srgbClr val="8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86720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23</a:t>
            </a:fld>
            <a:endParaRPr lang="uk-UA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 smtClean="0"/>
              <a:t>New initiatives endorsed at SIT-33 based on pilot results</a:t>
            </a:r>
          </a:p>
          <a:p>
            <a:r>
              <a:rPr lang="en-GB" dirty="0" smtClean="0"/>
              <a:t>Main targets: </a:t>
            </a:r>
          </a:p>
          <a:p>
            <a:pPr lvl="1"/>
            <a:r>
              <a:rPr lang="en-GB" b="1" dirty="0" smtClean="0"/>
              <a:t>provide data and capabilities </a:t>
            </a:r>
            <a:r>
              <a:rPr lang="en-GB" dirty="0" smtClean="0"/>
              <a:t>to generate EO based scientific information to be released to decision makers for seismic hazard assessment and volcano risk reduction</a:t>
            </a:r>
          </a:p>
          <a:p>
            <a:pPr lvl="1"/>
            <a:r>
              <a:rPr lang="en-GB" b="1" dirty="0" smtClean="0"/>
              <a:t>Support </a:t>
            </a:r>
            <a:r>
              <a:rPr lang="en-GB" b="1" dirty="0"/>
              <a:t>local capacity building </a:t>
            </a:r>
            <a:r>
              <a:rPr lang="en-GB" dirty="0" smtClean="0"/>
              <a:t>to </a:t>
            </a:r>
            <a:r>
              <a:rPr lang="en-GB" dirty="0"/>
              <a:t>broaden the use and acceptance of advanced EO products by geoscience centres and academia and facilitate end users with their interpretation</a:t>
            </a:r>
            <a:r>
              <a:rPr lang="en-GB" dirty="0" smtClean="0"/>
              <a:t>.</a:t>
            </a:r>
            <a:endParaRPr lang="en-GB" dirty="0"/>
          </a:p>
          <a:p>
            <a:r>
              <a:rPr lang="en-GB" dirty="0"/>
              <a:t>Data plan: consolidated and agreed with the Space Agencies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it-IT" dirty="0" smtClean="0"/>
              <a:t>Volcano and </a:t>
            </a:r>
            <a:r>
              <a:rPr lang="it-IT" dirty="0" err="1" smtClean="0"/>
              <a:t>Seismic</a:t>
            </a:r>
            <a:r>
              <a:rPr lang="it-IT" dirty="0" smtClean="0"/>
              <a:t> </a:t>
            </a:r>
            <a:r>
              <a:rPr lang="it-IT" dirty="0" err="1" smtClean="0"/>
              <a:t>Hazard</a:t>
            </a:r>
            <a:r>
              <a:rPr lang="it-IT" dirty="0" smtClean="0"/>
              <a:t> Demo Update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48645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24</a:t>
            </a:fld>
            <a:endParaRPr lang="uk-UA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3413398" cy="4724400"/>
          </a:xfrm>
        </p:spPr>
        <p:txBody>
          <a:bodyPr/>
          <a:lstStyle/>
          <a:p>
            <a:r>
              <a:rPr lang="en-US" dirty="0"/>
              <a:t>A platform with federated resources </a:t>
            </a:r>
            <a:r>
              <a:rPr lang="en-US" dirty="0" smtClean="0"/>
              <a:t>to </a:t>
            </a:r>
            <a:r>
              <a:rPr lang="en-US" dirty="0"/>
              <a:t>access, process </a:t>
            </a:r>
            <a:r>
              <a:rPr lang="en-US" dirty="0" smtClean="0"/>
              <a:t>and </a:t>
            </a:r>
            <a:r>
              <a:rPr lang="en-US" dirty="0"/>
              <a:t>publish satellite EO data </a:t>
            </a:r>
            <a:r>
              <a:rPr lang="en-US" dirty="0" smtClean="0"/>
              <a:t>and </a:t>
            </a:r>
            <a:r>
              <a:rPr lang="en-US" dirty="0"/>
              <a:t>derived products </a:t>
            </a:r>
          </a:p>
          <a:p>
            <a:r>
              <a:rPr lang="en-US" dirty="0"/>
              <a:t>Goal: </a:t>
            </a:r>
            <a:r>
              <a:rPr lang="en-US" dirty="0" smtClean="0"/>
              <a:t>Provide </a:t>
            </a:r>
            <a:r>
              <a:rPr lang="en-US" dirty="0"/>
              <a:t>data access and a processing </a:t>
            </a:r>
            <a:r>
              <a:rPr lang="en-US" dirty="0" smtClean="0"/>
              <a:t>and </a:t>
            </a:r>
            <a:r>
              <a:rPr lang="en-US" dirty="0"/>
              <a:t>e-collaboration environment </a:t>
            </a:r>
            <a:r>
              <a:rPr lang="en-US" dirty="0" smtClean="0"/>
              <a:t>to </a:t>
            </a:r>
            <a:r>
              <a:rPr lang="en-US" dirty="0"/>
              <a:t>exploit EO data to assess </a:t>
            </a:r>
            <a:r>
              <a:rPr lang="en-US" dirty="0" err="1"/>
              <a:t>geohazards</a:t>
            </a:r>
            <a:r>
              <a:rPr lang="en-US" dirty="0"/>
              <a:t> and their </a:t>
            </a:r>
            <a:r>
              <a:rPr lang="en-US" dirty="0" smtClean="0"/>
              <a:t>impact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it-IT" dirty="0" err="1" smtClean="0"/>
              <a:t>Geohazards</a:t>
            </a:r>
            <a:r>
              <a:rPr lang="it-IT" dirty="0" smtClean="0"/>
              <a:t> Lab</a:t>
            </a:r>
            <a:endParaRPr lang="it-IT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t="45778" r="37500" b="22222"/>
          <a:stretch/>
        </p:blipFill>
        <p:spPr>
          <a:xfrm>
            <a:off x="4328852" y="1646913"/>
            <a:ext cx="4434148" cy="3009002"/>
          </a:xfrm>
          <a:prstGeom prst="rect">
            <a:avLst/>
          </a:prstGeom>
        </p:spPr>
      </p:pic>
      <p:sp>
        <p:nvSpPr>
          <p:cNvPr id="6" name="Oval 53">
            <a:extLst>
              <a:ext uri="{FF2B5EF4-FFF2-40B4-BE49-F238E27FC236}">
                <a16:creationId xmlns:a16="http://schemas.microsoft.com/office/drawing/2014/main" id="{3807B140-7E5D-D842-8DA4-1C3F92C98AFC}"/>
              </a:ext>
            </a:extLst>
          </p:cNvPr>
          <p:cNvSpPr/>
          <p:nvPr/>
        </p:nvSpPr>
        <p:spPr bwMode="auto">
          <a:xfrm>
            <a:off x="5410200" y="4412342"/>
            <a:ext cx="860452" cy="487145"/>
          </a:xfrm>
          <a:prstGeom prst="ellipse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Geohazards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Office</a:t>
            </a:r>
          </a:p>
        </p:txBody>
      </p:sp>
    </p:spTree>
    <p:extLst>
      <p:ext uri="{BB962C8B-B14F-4D97-AF65-F5344CB8AC3E}">
        <p14:creationId xmlns:p14="http://schemas.microsoft.com/office/powerpoint/2010/main" val="3079834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25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 smtClean="0"/>
              <a:t>Geohazard</a:t>
            </a:r>
            <a:r>
              <a:rPr lang="en-US" dirty="0" smtClean="0"/>
              <a:t> Exploitation Platform</a:t>
            </a:r>
            <a:endParaRPr lang="en-US" dirty="0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73" y="1371600"/>
            <a:ext cx="7999054" cy="405738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CasellaDiTesto 7"/>
          <p:cNvSpPr txBox="1"/>
          <p:nvPr/>
        </p:nvSpPr>
        <p:spPr>
          <a:xfrm>
            <a:off x="534372" y="5638800"/>
            <a:ext cx="822862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Support CEOS WG Disasters initiatives with </a:t>
            </a:r>
            <a:r>
              <a:rPr lang="en-US" dirty="0" smtClean="0">
                <a:latin typeface="+mj-lt"/>
              </a:rPr>
              <a:t>data storage, data access,  hosting processing and on line tools.</a:t>
            </a:r>
          </a:p>
        </p:txBody>
      </p:sp>
    </p:spTree>
    <p:extLst>
      <p:ext uri="{BB962C8B-B14F-4D97-AF65-F5344CB8AC3E}">
        <p14:creationId xmlns:p14="http://schemas.microsoft.com/office/powerpoint/2010/main" val="21782638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26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it-IT" dirty="0" err="1" smtClean="0"/>
              <a:t>Geohazards</a:t>
            </a:r>
            <a:r>
              <a:rPr lang="it-IT" dirty="0" smtClean="0"/>
              <a:t> Office</a:t>
            </a:r>
            <a:endParaRPr lang="it-IT" dirty="0"/>
          </a:p>
        </p:txBody>
      </p:sp>
      <p:graphicFrame>
        <p:nvGraphicFramePr>
          <p:cNvPr id="5" name="Diagramme 2"/>
          <p:cNvGraphicFramePr/>
          <p:nvPr>
            <p:extLst>
              <p:ext uri="{D42A27DB-BD31-4B8C-83A1-F6EECF244321}">
                <p14:modId xmlns:p14="http://schemas.microsoft.com/office/powerpoint/2010/main" val="3500633360"/>
              </p:ext>
            </p:extLst>
          </p:nvPr>
        </p:nvGraphicFramePr>
        <p:xfrm>
          <a:off x="-777451" y="1932139"/>
          <a:ext cx="6806154" cy="4543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llipse 29"/>
          <p:cNvSpPr/>
          <p:nvPr/>
        </p:nvSpPr>
        <p:spPr>
          <a:xfrm>
            <a:off x="4129207" y="5053417"/>
            <a:ext cx="282643" cy="283073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7" name="Rectangle 34"/>
          <p:cNvSpPr/>
          <p:nvPr/>
        </p:nvSpPr>
        <p:spPr>
          <a:xfrm>
            <a:off x="5388129" y="1800353"/>
            <a:ext cx="3552305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fr-FR" sz="1600" b="1" dirty="0" err="1"/>
              <a:t>GeoHazards</a:t>
            </a:r>
            <a:r>
              <a:rPr lang="fr-FR" sz="1600" b="1" dirty="0"/>
              <a:t> Office Goals: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en-US" sz="1600" dirty="0" smtClean="0"/>
              <a:t>Liaise </a:t>
            </a:r>
            <a:r>
              <a:rPr lang="en-US" sz="1600" dirty="0"/>
              <a:t>with the geohazards community to promote their results when using the Geohazards Lab resources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en-US" sz="1600" dirty="0"/>
              <a:t>Develop collaboration with experts to harmonize and improve acceptance of platform based EO techniques</a:t>
            </a:r>
          </a:p>
          <a:p>
            <a:pPr marL="285750" lvl="0" indent="-180000">
              <a:buFont typeface="Arial" panose="020B0604020202020204" pitchFamily="34" charset="0"/>
              <a:buChar char="•"/>
            </a:pPr>
            <a:r>
              <a:rPr lang="en-US" sz="1600" dirty="0"/>
              <a:t>Demonstrate and showcase hosted processing services for terrain motion mapping</a:t>
            </a:r>
          </a:p>
        </p:txBody>
      </p:sp>
      <p:grpSp>
        <p:nvGrpSpPr>
          <p:cNvPr id="11" name="Groupe 52"/>
          <p:cNvGrpSpPr/>
          <p:nvPr/>
        </p:nvGrpSpPr>
        <p:grpSpPr>
          <a:xfrm>
            <a:off x="2101303" y="4357119"/>
            <a:ext cx="756000" cy="756000"/>
            <a:chOff x="2730023" y="4009428"/>
            <a:chExt cx="756000" cy="756000"/>
          </a:xfrm>
        </p:grpSpPr>
        <p:sp>
          <p:nvSpPr>
            <p:cNvPr id="12" name="Ellipse 39"/>
            <p:cNvSpPr/>
            <p:nvPr/>
          </p:nvSpPr>
          <p:spPr>
            <a:xfrm>
              <a:off x="2730023" y="4009428"/>
              <a:ext cx="756000" cy="756000"/>
            </a:xfrm>
            <a:prstGeom prst="ellipse">
              <a:avLst/>
            </a:prstGeom>
            <a:solidFill>
              <a:srgbClr val="5B9BD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3" name="ZoneTexte 40"/>
            <p:cNvSpPr txBox="1"/>
            <p:nvPr/>
          </p:nvSpPr>
          <p:spPr>
            <a:xfrm>
              <a:off x="2774766" y="4203787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GEP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e 64"/>
          <p:cNvGrpSpPr/>
          <p:nvPr/>
        </p:nvGrpSpPr>
        <p:grpSpPr>
          <a:xfrm>
            <a:off x="2259482" y="2058754"/>
            <a:ext cx="2239525" cy="3354354"/>
            <a:chOff x="2317538" y="2058754"/>
            <a:chExt cx="2239525" cy="3354354"/>
          </a:xfrm>
        </p:grpSpPr>
        <p:sp>
          <p:nvSpPr>
            <p:cNvPr id="15" name="Ellipse 28"/>
            <p:cNvSpPr/>
            <p:nvPr/>
          </p:nvSpPr>
          <p:spPr>
            <a:xfrm>
              <a:off x="2513512" y="2058754"/>
              <a:ext cx="282643" cy="283073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6" name="Ellipse 30"/>
            <p:cNvSpPr/>
            <p:nvPr/>
          </p:nvSpPr>
          <p:spPr>
            <a:xfrm>
              <a:off x="2891511" y="2231982"/>
              <a:ext cx="204942" cy="204921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pic>
          <p:nvPicPr>
            <p:cNvPr id="17" name="Imag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033094" y="4710859"/>
              <a:ext cx="217968" cy="218155"/>
            </a:xfrm>
            <a:prstGeom prst="rect">
              <a:avLst/>
            </a:prstGeom>
          </p:spPr>
        </p:pic>
        <p:pic>
          <p:nvPicPr>
            <p:cNvPr id="18" name="Image 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166136" y="4960300"/>
              <a:ext cx="217968" cy="218155"/>
            </a:xfrm>
            <a:prstGeom prst="rect">
              <a:avLst/>
            </a:prstGeom>
          </p:spPr>
        </p:pic>
        <p:pic>
          <p:nvPicPr>
            <p:cNvPr id="19" name="Image 5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997539" y="5018849"/>
              <a:ext cx="217968" cy="218155"/>
            </a:xfrm>
            <a:prstGeom prst="rect">
              <a:avLst/>
            </a:prstGeom>
          </p:spPr>
        </p:pic>
        <p:pic>
          <p:nvPicPr>
            <p:cNvPr id="20" name="Image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339095" y="4507987"/>
              <a:ext cx="217968" cy="218155"/>
            </a:xfrm>
            <a:prstGeom prst="rect">
              <a:avLst/>
            </a:prstGeom>
          </p:spPr>
        </p:pic>
        <p:pic>
          <p:nvPicPr>
            <p:cNvPr id="21" name="Image 5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317538" y="2310132"/>
              <a:ext cx="217968" cy="218155"/>
            </a:xfrm>
            <a:prstGeom prst="rect">
              <a:avLst/>
            </a:prstGeom>
          </p:spPr>
        </p:pic>
        <p:pic>
          <p:nvPicPr>
            <p:cNvPr id="22" name="Image 5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491864" y="2404695"/>
              <a:ext cx="217968" cy="218155"/>
            </a:xfrm>
            <a:prstGeom prst="rect">
              <a:avLst/>
            </a:prstGeom>
          </p:spPr>
        </p:pic>
        <p:pic>
          <p:nvPicPr>
            <p:cNvPr id="23" name="Image 5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468037" y="5194953"/>
              <a:ext cx="217968" cy="218155"/>
            </a:xfrm>
            <a:prstGeom prst="rect">
              <a:avLst/>
            </a:prstGeom>
          </p:spPr>
        </p:pic>
        <p:pic>
          <p:nvPicPr>
            <p:cNvPr id="24" name="Image 6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698219" y="3208472"/>
              <a:ext cx="217968" cy="218155"/>
            </a:xfrm>
            <a:prstGeom prst="rect">
              <a:avLst/>
            </a:prstGeom>
          </p:spPr>
        </p:pic>
        <p:pic>
          <p:nvPicPr>
            <p:cNvPr id="25" name="Image 6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124184" y="5176439"/>
              <a:ext cx="217968" cy="218155"/>
            </a:xfrm>
            <a:prstGeom prst="rect">
              <a:avLst/>
            </a:prstGeom>
          </p:spPr>
        </p:pic>
        <p:pic>
          <p:nvPicPr>
            <p:cNvPr id="26" name="Image 6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268055" y="2344550"/>
              <a:ext cx="217968" cy="218155"/>
            </a:xfrm>
            <a:prstGeom prst="rect">
              <a:avLst/>
            </a:prstGeom>
          </p:spPr>
        </p:pic>
      </p:grpSp>
      <p:grpSp>
        <p:nvGrpSpPr>
          <p:cNvPr id="27" name="Groupe 6"/>
          <p:cNvGrpSpPr/>
          <p:nvPr/>
        </p:nvGrpSpPr>
        <p:grpSpPr>
          <a:xfrm>
            <a:off x="1656870" y="1949091"/>
            <a:ext cx="3672976" cy="3811786"/>
            <a:chOff x="1656870" y="1949091"/>
            <a:chExt cx="3672976" cy="3811786"/>
          </a:xfrm>
        </p:grpSpPr>
        <p:sp>
          <p:nvSpPr>
            <p:cNvPr id="28" name="ZoneTexte 1"/>
            <p:cNvSpPr txBox="1"/>
            <p:nvPr/>
          </p:nvSpPr>
          <p:spPr>
            <a:xfrm>
              <a:off x="2611986" y="1988082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900" dirty="0" err="1">
                  <a:solidFill>
                    <a:srgbClr val="5B9BD5"/>
                  </a:solidFill>
                </a:rPr>
                <a:t>Research</a:t>
              </a:r>
              <a:endParaRPr lang="fr-FR" sz="900" dirty="0">
                <a:solidFill>
                  <a:srgbClr val="5B9BD5"/>
                </a:solidFill>
              </a:endParaRPr>
            </a:p>
            <a:p>
              <a:pPr algn="r"/>
              <a:r>
                <a:rPr lang="fr-FR" sz="900" dirty="0" err="1">
                  <a:solidFill>
                    <a:srgbClr val="5B9BD5"/>
                  </a:solidFill>
                </a:rPr>
                <a:t>Centers</a:t>
              </a:r>
              <a:endParaRPr lang="en-US" sz="900" dirty="0">
                <a:solidFill>
                  <a:srgbClr val="5B9BD5"/>
                </a:solidFill>
              </a:endParaRPr>
            </a:p>
          </p:txBody>
        </p:sp>
        <p:sp>
          <p:nvSpPr>
            <p:cNvPr id="29" name="ZoneTexte 41"/>
            <p:cNvSpPr txBox="1"/>
            <p:nvPr/>
          </p:nvSpPr>
          <p:spPr>
            <a:xfrm>
              <a:off x="1656870" y="1949091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900" dirty="0" err="1">
                  <a:solidFill>
                    <a:srgbClr val="5B9BD5"/>
                  </a:solidFill>
                </a:rPr>
                <a:t>Academic</a:t>
              </a:r>
              <a:endParaRPr lang="fr-FR" sz="900" dirty="0">
                <a:solidFill>
                  <a:srgbClr val="5B9BD5"/>
                </a:solidFill>
              </a:endParaRPr>
            </a:p>
            <a:p>
              <a:pPr algn="r"/>
              <a:r>
                <a:rPr lang="fr-FR" sz="900" dirty="0">
                  <a:solidFill>
                    <a:srgbClr val="5B9BD5"/>
                  </a:solidFill>
                </a:rPr>
                <a:t>Institutions</a:t>
              </a:r>
            </a:p>
          </p:txBody>
        </p:sp>
        <p:sp>
          <p:nvSpPr>
            <p:cNvPr id="30" name="ZoneTexte 42"/>
            <p:cNvSpPr txBox="1"/>
            <p:nvPr/>
          </p:nvSpPr>
          <p:spPr>
            <a:xfrm>
              <a:off x="4114679" y="5207456"/>
              <a:ext cx="10374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>
                  <a:solidFill>
                    <a:srgbClr val="5B9BD5"/>
                  </a:solidFill>
                </a:rPr>
                <a:t>Local </a:t>
              </a:r>
              <a:r>
                <a:rPr lang="fr-FR" sz="900" dirty="0" err="1">
                  <a:solidFill>
                    <a:srgbClr val="5B9BD5"/>
                  </a:solidFill>
                </a:rPr>
                <a:t>Authorities</a:t>
              </a:r>
              <a:endParaRPr lang="fr-FR" sz="900" dirty="0">
                <a:solidFill>
                  <a:srgbClr val="5B9BD5"/>
                </a:solidFill>
              </a:endParaRPr>
            </a:p>
          </p:txBody>
        </p:sp>
        <p:sp>
          <p:nvSpPr>
            <p:cNvPr id="31" name="ZoneTexte 43"/>
            <p:cNvSpPr txBox="1"/>
            <p:nvPr/>
          </p:nvSpPr>
          <p:spPr>
            <a:xfrm>
              <a:off x="4375739" y="4713086"/>
              <a:ext cx="95410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>
                  <a:solidFill>
                    <a:srgbClr val="5B9BD5"/>
                  </a:solidFill>
                </a:rPr>
                <a:t>Civil Protection</a:t>
              </a:r>
            </a:p>
          </p:txBody>
        </p:sp>
        <p:sp>
          <p:nvSpPr>
            <p:cNvPr id="32" name="ZoneTexte 45"/>
            <p:cNvSpPr txBox="1"/>
            <p:nvPr/>
          </p:nvSpPr>
          <p:spPr>
            <a:xfrm>
              <a:off x="3393385" y="5434935"/>
              <a:ext cx="8771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 err="1">
                  <a:solidFill>
                    <a:srgbClr val="5B9BD5"/>
                  </a:solidFill>
                </a:rPr>
                <a:t>Re-Insurance</a:t>
              </a:r>
              <a:endParaRPr lang="fr-FR" sz="900" dirty="0">
                <a:solidFill>
                  <a:srgbClr val="5B9BD5"/>
                </a:solidFill>
              </a:endParaRPr>
            </a:p>
          </p:txBody>
        </p:sp>
        <p:sp>
          <p:nvSpPr>
            <p:cNvPr id="33" name="ZoneTexte 46"/>
            <p:cNvSpPr txBox="1"/>
            <p:nvPr/>
          </p:nvSpPr>
          <p:spPr>
            <a:xfrm>
              <a:off x="2625626" y="5391545"/>
              <a:ext cx="729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900" dirty="0" err="1">
                  <a:solidFill>
                    <a:srgbClr val="5B9BD5"/>
                  </a:solidFill>
                </a:rPr>
                <a:t>Geological</a:t>
              </a:r>
              <a:endParaRPr lang="fr-FR" sz="900" dirty="0">
                <a:solidFill>
                  <a:srgbClr val="5B9BD5"/>
                </a:solidFill>
              </a:endParaRPr>
            </a:p>
            <a:p>
              <a:pPr algn="r"/>
              <a:r>
                <a:rPr lang="fr-FR" sz="900" dirty="0" err="1">
                  <a:solidFill>
                    <a:srgbClr val="5B9BD5"/>
                  </a:solidFill>
                </a:rPr>
                <a:t>Surveys</a:t>
              </a:r>
              <a:endParaRPr lang="fr-FR" sz="900" dirty="0">
                <a:solidFill>
                  <a:srgbClr val="5B9BD5"/>
                </a:solidFill>
              </a:endParaRPr>
            </a:p>
          </p:txBody>
        </p:sp>
      </p:grpSp>
      <p:grpSp>
        <p:nvGrpSpPr>
          <p:cNvPr id="34" name="Groupe 7"/>
          <p:cNvGrpSpPr/>
          <p:nvPr/>
        </p:nvGrpSpPr>
        <p:grpSpPr>
          <a:xfrm>
            <a:off x="3409366" y="2314781"/>
            <a:ext cx="1789024" cy="2166284"/>
            <a:chOff x="3658108" y="2217307"/>
            <a:chExt cx="1789024" cy="2166284"/>
          </a:xfrm>
        </p:grpSpPr>
        <p:grpSp>
          <p:nvGrpSpPr>
            <p:cNvPr id="35" name="Groupe 3"/>
            <p:cNvGrpSpPr/>
            <p:nvPr/>
          </p:nvGrpSpPr>
          <p:grpSpPr>
            <a:xfrm>
              <a:off x="4324473" y="3771592"/>
              <a:ext cx="693617" cy="611999"/>
              <a:chOff x="4416653" y="3255766"/>
              <a:chExt cx="693617" cy="611999"/>
            </a:xfrm>
          </p:grpSpPr>
          <p:sp>
            <p:nvSpPr>
              <p:cNvPr id="48" name="Ellipse 4"/>
              <p:cNvSpPr/>
              <p:nvPr/>
            </p:nvSpPr>
            <p:spPr>
              <a:xfrm>
                <a:off x="4460871" y="3255766"/>
                <a:ext cx="612002" cy="611999"/>
              </a:xfrm>
              <a:prstGeom prst="ellipse">
                <a:avLst/>
              </a:prstGeom>
              <a:solidFill>
                <a:srgbClr val="5B9BD5">
                  <a:hueOff val="0"/>
                  <a:satOff val="0"/>
                  <a:lumOff val="0"/>
                  <a:alphaOff val="0"/>
                </a:srgbClr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49" name="Ellipse 4"/>
              <p:cNvSpPr txBox="1"/>
              <p:nvPr/>
            </p:nvSpPr>
            <p:spPr>
              <a:xfrm>
                <a:off x="4416653" y="3349797"/>
                <a:ext cx="693617" cy="43274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fr-FR" sz="700" b="1" dirty="0"/>
                  <a:t>GEODARMA</a:t>
                </a:r>
                <a:endParaRPr lang="fr-FR" sz="700" b="1" kern="1200" dirty="0">
                  <a:solidFill>
                    <a:sysClr val="window" lastClr="FFFFFF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6" name="Groupe 10"/>
            <p:cNvGrpSpPr/>
            <p:nvPr/>
          </p:nvGrpSpPr>
          <p:grpSpPr>
            <a:xfrm>
              <a:off x="4596069" y="2835986"/>
              <a:ext cx="612002" cy="611999"/>
              <a:chOff x="4252961" y="3140851"/>
              <a:chExt cx="612002" cy="611999"/>
            </a:xfrm>
          </p:grpSpPr>
          <p:sp>
            <p:nvSpPr>
              <p:cNvPr id="46" name="Ellipse 11"/>
              <p:cNvSpPr/>
              <p:nvPr/>
            </p:nvSpPr>
            <p:spPr>
              <a:xfrm>
                <a:off x="4252961" y="3140851"/>
                <a:ext cx="612002" cy="611999"/>
              </a:xfrm>
              <a:prstGeom prst="ellipse">
                <a:avLst/>
              </a:prstGeom>
              <a:solidFill>
                <a:srgbClr val="5B9BD5">
                  <a:hueOff val="0"/>
                  <a:satOff val="0"/>
                  <a:lumOff val="0"/>
                  <a:alphaOff val="0"/>
                </a:srgbClr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47" name="Ellipse 4"/>
              <p:cNvSpPr txBox="1"/>
              <p:nvPr/>
            </p:nvSpPr>
            <p:spPr>
              <a:xfrm>
                <a:off x="4302939" y="3368349"/>
                <a:ext cx="522376" cy="15765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fr-FR" sz="1050" dirty="0"/>
                  <a:t>GSNL</a:t>
                </a:r>
                <a:endParaRPr lang="fr-FR" sz="1050" kern="1200" dirty="0">
                  <a:solidFill>
                    <a:sysClr val="window" lastClr="FFFFFF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7" name="Groupe 13"/>
            <p:cNvGrpSpPr/>
            <p:nvPr/>
          </p:nvGrpSpPr>
          <p:grpSpPr>
            <a:xfrm>
              <a:off x="4084022" y="3083267"/>
              <a:ext cx="612002" cy="611999"/>
              <a:chOff x="4252961" y="3140851"/>
              <a:chExt cx="612002" cy="611999"/>
            </a:xfrm>
          </p:grpSpPr>
          <p:sp>
            <p:nvSpPr>
              <p:cNvPr id="44" name="Ellipse 14"/>
              <p:cNvSpPr/>
              <p:nvPr/>
            </p:nvSpPr>
            <p:spPr>
              <a:xfrm>
                <a:off x="4252961" y="3140851"/>
                <a:ext cx="612002" cy="611999"/>
              </a:xfrm>
              <a:prstGeom prst="ellipse">
                <a:avLst/>
              </a:prstGeom>
              <a:solidFill>
                <a:srgbClr val="5B9BD5">
                  <a:hueOff val="0"/>
                  <a:satOff val="0"/>
                  <a:lumOff val="0"/>
                  <a:alphaOff val="0"/>
                </a:srgbClr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45" name="Ellipse 4"/>
              <p:cNvSpPr txBox="1"/>
              <p:nvPr/>
            </p:nvSpPr>
            <p:spPr>
              <a:xfrm>
                <a:off x="4275550" y="3226121"/>
                <a:ext cx="571824" cy="43274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fr-FR" sz="900" dirty="0"/>
                  <a:t>CEOS WGISS </a:t>
                </a:r>
                <a:endParaRPr lang="fr-FR" sz="900" kern="1200" dirty="0">
                  <a:solidFill>
                    <a:sysClr val="window" lastClr="FFFFFF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8" name="Groupe 16"/>
            <p:cNvGrpSpPr/>
            <p:nvPr/>
          </p:nvGrpSpPr>
          <p:grpSpPr>
            <a:xfrm>
              <a:off x="4585443" y="3284542"/>
              <a:ext cx="861689" cy="696986"/>
              <a:chOff x="4327513" y="3027579"/>
              <a:chExt cx="778412" cy="611999"/>
            </a:xfrm>
          </p:grpSpPr>
          <p:sp>
            <p:nvSpPr>
              <p:cNvPr id="42" name="Ellipse 17"/>
              <p:cNvSpPr/>
              <p:nvPr/>
            </p:nvSpPr>
            <p:spPr>
              <a:xfrm>
                <a:off x="4412640" y="3027579"/>
                <a:ext cx="612002" cy="611999"/>
              </a:xfrm>
              <a:prstGeom prst="ellipse">
                <a:avLst/>
              </a:prstGeom>
              <a:solidFill>
                <a:srgbClr val="5B9BD5">
                  <a:hueOff val="0"/>
                  <a:satOff val="0"/>
                  <a:lumOff val="0"/>
                  <a:alphaOff val="0"/>
                </a:srgbClr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43" name="Ellipse 4"/>
              <p:cNvSpPr txBox="1"/>
              <p:nvPr/>
            </p:nvSpPr>
            <p:spPr>
              <a:xfrm>
                <a:off x="4327513" y="3118133"/>
                <a:ext cx="778412" cy="43274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fr-FR" sz="700" b="1" dirty="0" err="1"/>
                  <a:t>next</a:t>
                </a:r>
                <a:r>
                  <a:rPr lang="fr-FR" sz="800" b="1" dirty="0" err="1"/>
                  <a:t>GEOSS</a:t>
                </a:r>
                <a:endParaRPr lang="fr-FR" sz="800" b="1" kern="1200" dirty="0">
                  <a:solidFill>
                    <a:sysClr val="window" lastClr="FFFFFF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9" name="Groupe 48"/>
            <p:cNvGrpSpPr/>
            <p:nvPr/>
          </p:nvGrpSpPr>
          <p:grpSpPr>
            <a:xfrm>
              <a:off x="3658108" y="2217307"/>
              <a:ext cx="817093" cy="800023"/>
              <a:chOff x="4252961" y="3140851"/>
              <a:chExt cx="612002" cy="611999"/>
            </a:xfrm>
          </p:grpSpPr>
          <p:sp>
            <p:nvSpPr>
              <p:cNvPr id="40" name="Ellipse 49"/>
              <p:cNvSpPr/>
              <p:nvPr/>
            </p:nvSpPr>
            <p:spPr>
              <a:xfrm>
                <a:off x="4252961" y="3140851"/>
                <a:ext cx="612002" cy="611999"/>
              </a:xfrm>
              <a:prstGeom prst="ellipse">
                <a:avLst/>
              </a:prstGeom>
              <a:solidFill>
                <a:srgbClr val="5B9BD5">
                  <a:hueOff val="0"/>
                  <a:satOff val="0"/>
                  <a:lumOff val="0"/>
                  <a:alphaOff val="0"/>
                </a:srgbClr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41" name="Ellipse 4"/>
              <p:cNvSpPr txBox="1"/>
              <p:nvPr/>
            </p:nvSpPr>
            <p:spPr>
              <a:xfrm>
                <a:off x="4275551" y="3226121"/>
                <a:ext cx="571824" cy="43274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/>
                <a:r>
                  <a:rPr lang="en-US" sz="900" dirty="0"/>
                  <a:t>CEOS    WG Disasters </a:t>
                </a:r>
                <a:endParaRPr lang="fr-FR" sz="900" dirty="0">
                  <a:solidFill>
                    <a:sysClr val="window" lastClr="FFFFFF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50" name="Groupe 51"/>
          <p:cNvGrpSpPr/>
          <p:nvPr/>
        </p:nvGrpSpPr>
        <p:grpSpPr>
          <a:xfrm>
            <a:off x="2912377" y="4089810"/>
            <a:ext cx="756000" cy="756000"/>
            <a:chOff x="2730023" y="4009428"/>
            <a:chExt cx="756000" cy="756000"/>
          </a:xfrm>
        </p:grpSpPr>
        <p:sp>
          <p:nvSpPr>
            <p:cNvPr id="51" name="Ellipse 53"/>
            <p:cNvSpPr/>
            <p:nvPr/>
          </p:nvSpPr>
          <p:spPr>
            <a:xfrm>
              <a:off x="2730023" y="4009428"/>
              <a:ext cx="756000" cy="756000"/>
            </a:xfrm>
            <a:prstGeom prst="ellipse">
              <a:avLst/>
            </a:prstGeom>
            <a:solidFill>
              <a:srgbClr val="5B9BD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52" name="ZoneTexte 62"/>
            <p:cNvSpPr txBox="1"/>
            <p:nvPr/>
          </p:nvSpPr>
          <p:spPr>
            <a:xfrm>
              <a:off x="2774338" y="4091024"/>
              <a:ext cx="655949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1" dirty="0" err="1">
                  <a:solidFill>
                    <a:schemeClr val="bg1"/>
                  </a:solidFill>
                </a:rPr>
                <a:t>Geo</a:t>
              </a:r>
              <a:endParaRPr lang="fr-FR" sz="1100" b="1" dirty="0">
                <a:solidFill>
                  <a:schemeClr val="bg1"/>
                </a:solidFill>
              </a:endParaRPr>
            </a:p>
            <a:p>
              <a:pPr algn="ctr"/>
              <a:r>
                <a:rPr lang="fr-FR" sz="1100" b="1" dirty="0">
                  <a:solidFill>
                    <a:schemeClr val="bg1"/>
                  </a:solidFill>
                </a:rPr>
                <a:t>Hazard</a:t>
              </a:r>
            </a:p>
            <a:p>
              <a:pPr algn="ctr"/>
              <a:r>
                <a:rPr lang="fr-FR" sz="1100" b="1" dirty="0">
                  <a:solidFill>
                    <a:schemeClr val="bg1"/>
                  </a:solidFill>
                </a:rPr>
                <a:t> Office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3" name="Rectangle 65">
            <a:extLst>
              <a:ext uri="{FF2B5EF4-FFF2-40B4-BE49-F238E27FC236}">
                <a16:creationId xmlns:a16="http://schemas.microsoft.com/office/drawing/2014/main" id="{92D0370B-7D9A-F94A-A904-749AF9EE912B}"/>
              </a:ext>
            </a:extLst>
          </p:cNvPr>
          <p:cNvSpPr/>
          <p:nvPr/>
        </p:nvSpPr>
        <p:spPr>
          <a:xfrm>
            <a:off x="245096" y="1494982"/>
            <a:ext cx="5266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200" b="1" dirty="0">
                <a:solidFill>
                  <a:srgbClr val="475769"/>
                </a:solidFill>
                <a:latin typeface="Tahoma" pitchFamily="-106" charset="0"/>
                <a:cs typeface="Tahoma" pitchFamily="-106" charset="0"/>
              </a:rPr>
              <a:t>An activity of scientific animation within the Geohazards Lab</a:t>
            </a:r>
            <a:endParaRPr lang="en-US" sz="1200" b="1" dirty="0">
              <a:solidFill>
                <a:srgbClr val="4757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18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27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it-IT" dirty="0" smtClean="0"/>
              <a:t>Reference to the </a:t>
            </a:r>
            <a:r>
              <a:rPr lang="it-IT" dirty="0" err="1" smtClean="0"/>
              <a:t>workplan</a:t>
            </a:r>
            <a:endParaRPr lang="it-IT" dirty="0"/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367724"/>
              </p:ext>
            </p:extLst>
          </p:nvPr>
        </p:nvGraphicFramePr>
        <p:xfrm>
          <a:off x="152400" y="1343322"/>
          <a:ext cx="6858000" cy="4307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48200">
                  <a:extLst>
                    <a:ext uri="{9D8B030D-6E8A-4147-A177-3AD203B41FA5}">
                      <a16:colId xmlns:a16="http://schemas.microsoft.com/office/drawing/2014/main" val="400593719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427786008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DAEEF3"/>
                          </a:solidFill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Observations for Disasters Objectives/Deliverables: 2018-2020</a:t>
                      </a:r>
                      <a:endParaRPr lang="it-IT" sz="16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662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244061"/>
                          </a:solidFill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Objective/Deliverable</a:t>
                      </a:r>
                      <a:endParaRPr lang="it-IT" sz="18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4718" marR="3471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244061"/>
                          </a:solidFill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Projected Completion Date</a:t>
                      </a:r>
                      <a:endParaRPr lang="it-IT" sz="18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4718" marR="3471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794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DIS-10</a:t>
                      </a:r>
                      <a:r>
                        <a:rPr lang="en-US" sz="1800" dirty="0" smtClean="0"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: Implementation of data coordination for the GEO-GNSL initiative</a:t>
                      </a:r>
                      <a:endParaRPr lang="it-IT" sz="18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Calibri"/>
                        </a:rPr>
                        <a:t>Q4 2020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545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DIS-12</a:t>
                      </a:r>
                      <a:r>
                        <a:rPr lang="en-US" sz="1800" dirty="0" smtClean="0"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: Report on survey of donors for post-2017 operation of a Recovery Observatory</a:t>
                      </a:r>
                      <a:endParaRPr lang="it-IT" sz="18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Calibri"/>
                        </a:rPr>
                        <a:t>Q4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Calibri"/>
                        </a:rPr>
                        <a:t>2018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34718" marR="34718" marT="0" marB="0"/>
                </a:tc>
                <a:extLst>
                  <a:ext uri="{0D108BD9-81ED-4DB2-BD59-A6C34878D82A}">
                    <a16:rowId xmlns:a16="http://schemas.microsoft.com/office/drawing/2014/main" val="3921327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DIS-15:  </a:t>
                      </a:r>
                      <a:r>
                        <a:rPr lang="en-US" sz="1800" dirty="0" smtClean="0"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Support for GEO-DARMA identification of major hazards and DRR issues for each selected region</a:t>
                      </a:r>
                      <a:endParaRPr lang="it-IT" sz="1800" dirty="0" smtClean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Calibri"/>
                        </a:rPr>
                        <a:t>Q2 2018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34718" marR="34718" marT="0" marB="0"/>
                </a:tc>
                <a:extLst>
                  <a:ext uri="{0D108BD9-81ED-4DB2-BD59-A6C34878D82A}">
                    <a16:rowId xmlns:a16="http://schemas.microsoft.com/office/drawing/2014/main" val="1304542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DIS-16: </a:t>
                      </a:r>
                      <a:r>
                        <a:rPr lang="en-US" sz="1800" b="0" dirty="0"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Report on Landslide Pilot and </a:t>
                      </a:r>
                      <a:r>
                        <a:rPr lang="en-US" sz="1800" b="0" dirty="0" smtClean="0"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follow-on </a:t>
                      </a:r>
                      <a:r>
                        <a:rPr lang="en-US" sz="1800" b="0" dirty="0"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actions</a:t>
                      </a:r>
                      <a:r>
                        <a:rPr lang="en-US" sz="1800" b="1" dirty="0"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34718" marR="347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Calibri"/>
                        </a:rPr>
                        <a:t>Q4 2019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34718" marR="34718" marT="0" marB="0"/>
                </a:tc>
                <a:extLst>
                  <a:ext uri="{0D108BD9-81ED-4DB2-BD59-A6C34878D82A}">
                    <a16:rowId xmlns:a16="http://schemas.microsoft.com/office/drawing/2014/main" val="1826225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b="1" dirty="0"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DIS-17: </a:t>
                      </a:r>
                      <a:r>
                        <a:rPr lang="it-IT" sz="1800" dirty="0" err="1"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Demonstrators</a:t>
                      </a:r>
                      <a:r>
                        <a:rPr lang="it-IT" sz="1800" dirty="0"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800" dirty="0" err="1"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Implementation</a:t>
                      </a:r>
                      <a:r>
                        <a:rPr lang="it-IT" sz="1800" dirty="0"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Plan</a:t>
                      </a:r>
                    </a:p>
                  </a:txBody>
                  <a:tcPr marL="34718" marR="347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  <a:sym typeface="Calibri"/>
                        </a:rPr>
                        <a:t>Q2 2018 </a:t>
                      </a:r>
                    </a:p>
                  </a:txBody>
                  <a:tcPr marL="34718" marR="34718" marT="0" marB="0"/>
                </a:tc>
                <a:extLst>
                  <a:ext uri="{0D108BD9-81ED-4DB2-BD59-A6C34878D82A}">
                    <a16:rowId xmlns:a16="http://schemas.microsoft.com/office/drawing/2014/main" val="1845122081"/>
                  </a:ext>
                </a:extLst>
              </a:tr>
            </a:tbl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7211411" y="2373870"/>
            <a:ext cx="1600200" cy="369330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FillTx/>
              </a:rPr>
              <a:t>ON TRACK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211411" y="5289330"/>
            <a:ext cx="1600200" cy="369330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FillTx/>
              </a:rPr>
              <a:t>COMPLETED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211411" y="4785105"/>
            <a:ext cx="1600200" cy="369330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FillTx/>
              </a:rPr>
              <a:t>ON TRACK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211411" y="3198697"/>
            <a:ext cx="1600200" cy="369330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FillTx/>
              </a:rPr>
              <a:t> 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FillTx/>
              </a:rPr>
              <a:t>+ 6 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FillTx/>
              </a:rPr>
              <a:t>months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211411" y="4006335"/>
            <a:ext cx="1600200" cy="369330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FillTx/>
              </a:rPr>
              <a:t> 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FillTx/>
              </a:rPr>
              <a:t>+ 12 </a:t>
            </a:r>
            <a:r>
              <a:rPr kumimoji="0" lang="it-IT" sz="1800" b="0" i="0" u="none" strike="noStrike" cap="none" spc="0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uFillTx/>
              </a:rPr>
              <a:t>months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09600" y="6018562"/>
            <a:ext cx="6934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</a:rPr>
              <a:t>Plan</a:t>
            </a:r>
            <a:r>
              <a:rPr kumimoji="0" lang="en-GB" sz="18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</a:rPr>
              <a:t> to update the </a:t>
            </a:r>
            <a:r>
              <a:rPr kumimoji="0" lang="en-GB" sz="1800" b="1" i="0" u="none" strike="noStrike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</a:rPr>
              <a:t>workplan</a:t>
            </a:r>
            <a:r>
              <a:rPr kumimoji="0" lang="en-GB" sz="18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</a:rPr>
              <a:t> to reflect the new activities</a:t>
            </a:r>
            <a:endParaRPr kumimoji="0" lang="en-GB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412739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28</a:t>
            </a:fld>
            <a:endParaRPr lang="uk-UA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Understanding Risk Forum, Mexico, 2018</a:t>
            </a:r>
          </a:p>
          <a:p>
            <a:r>
              <a:rPr lang="en-US" dirty="0" smtClean="0"/>
              <a:t>City on Volcanoes, Italy, 2018</a:t>
            </a:r>
          </a:p>
          <a:p>
            <a:r>
              <a:rPr lang="en-US" dirty="0" smtClean="0"/>
              <a:t>Proposed sessions to: </a:t>
            </a:r>
          </a:p>
          <a:p>
            <a:pPr lvl="1"/>
            <a:r>
              <a:rPr lang="en-US" dirty="0" smtClean="0"/>
              <a:t>Living Planet Symposium, Italy, 2019</a:t>
            </a:r>
          </a:p>
          <a:p>
            <a:pPr lvl="1"/>
            <a:r>
              <a:rPr lang="en-US" dirty="0" smtClean="0"/>
              <a:t>EGU, Austria, 2019</a:t>
            </a:r>
          </a:p>
          <a:p>
            <a:r>
              <a:rPr lang="en-US" dirty="0" smtClean="0"/>
              <a:t>CEOS WG Disasters Web Pages update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smtClean="0"/>
              <a:t>Communication and Outreach</a:t>
            </a:r>
            <a:endParaRPr lang="en-GB" dirty="0"/>
          </a:p>
        </p:txBody>
      </p:sp>
      <p:pic>
        <p:nvPicPr>
          <p:cNvPr id="5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0" b="26341"/>
          <a:stretch/>
        </p:blipFill>
        <p:spPr>
          <a:xfrm>
            <a:off x="2590800" y="3996466"/>
            <a:ext cx="4883484" cy="2160899"/>
          </a:xfrm>
          <a:prstGeom prst="rect">
            <a:avLst/>
          </a:prstGeom>
        </p:spPr>
      </p:pic>
      <p:pic>
        <p:nvPicPr>
          <p:cNvPr id="6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52600"/>
            <a:ext cx="1660291" cy="295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792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29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smtClean="0"/>
              <a:t>2018 Meetings</a:t>
            </a:r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01" y="4104826"/>
            <a:ext cx="3759740" cy="270062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32134" y="1486185"/>
            <a:ext cx="360166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EC, </a:t>
            </a:r>
            <a:r>
              <a:rPr kumimoji="0" lang="it-IT" sz="1800" b="0" i="0" u="none" strike="noStrike" cap="none" spc="0" normalizeH="0" baseline="0" dirty="0" err="1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Brussels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, </a:t>
            </a:r>
            <a:r>
              <a:rPr lang="it-IT" dirty="0" smtClean="0"/>
              <a:t>Marc, 13-15, 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2018</a:t>
            </a:r>
            <a:r>
              <a:rPr kumimoji="0" lang="it-IT" sz="18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143000" y="6353712"/>
            <a:ext cx="40386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INGV, </a:t>
            </a:r>
            <a:r>
              <a:rPr lang="it-IT" dirty="0" err="1" smtClean="0"/>
              <a:t>Naples</a:t>
            </a:r>
            <a:r>
              <a:rPr lang="it-IT" dirty="0" smtClean="0"/>
              <a:t>, </a:t>
            </a:r>
            <a:r>
              <a:rPr kumimoji="0" lang="it-IT" sz="1800" b="0" i="0" u="none" strike="noStrike" cap="none" spc="0" normalizeH="0" dirty="0" err="1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Sept</a:t>
            </a:r>
            <a:r>
              <a:rPr lang="it-IT" dirty="0" err="1" smtClean="0"/>
              <a:t>ember</a:t>
            </a:r>
            <a:r>
              <a:rPr lang="it-IT" dirty="0" smtClean="0"/>
              <a:t>, 5-7, 2018 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9" name="Picture 2" descr="f4814c60-2543-4af0-a11d-c4dc3b019976@eurprd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62" y="3414717"/>
            <a:ext cx="3760452" cy="282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1219200"/>
            <a:ext cx="4876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110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it-IT" dirty="0" smtClean="0"/>
              <a:t>GSNL: the 2018 network</a:t>
            </a:r>
            <a:endParaRPr lang="it-IT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7" y="1154910"/>
            <a:ext cx="8886825" cy="471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5735846" y="5795040"/>
            <a:ext cx="3279566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en-US" sz="1100" kern="1200" dirty="0">
                <a:solidFill>
                  <a:schemeClr val="tx2"/>
                </a:solidFill>
                <a:latin typeface="+mj-lt"/>
              </a:rPr>
              <a:t>Courtesy of Stefano Salvi (INGV)</a:t>
            </a:r>
          </a:p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en-US" sz="1100" kern="1200" dirty="0">
                <a:solidFill>
                  <a:schemeClr val="tx2"/>
                </a:solidFill>
                <a:latin typeface="+mj-lt"/>
              </a:rPr>
              <a:t>Chair of the Supersites Advisory </a:t>
            </a:r>
            <a:r>
              <a:rPr lang="en-US" sz="1100" kern="1200" dirty="0" smtClean="0">
                <a:solidFill>
                  <a:schemeClr val="tx2"/>
                </a:solidFill>
                <a:latin typeface="+mj-lt"/>
              </a:rPr>
              <a:t>Committee</a:t>
            </a:r>
          </a:p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lang="en-US" sz="1100" kern="12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7" name="Gruppo 6"/>
          <p:cNvGrpSpPr>
            <a:grpSpLocks noChangeAspect="1"/>
          </p:cNvGrpSpPr>
          <p:nvPr/>
        </p:nvGrpSpPr>
        <p:grpSpPr>
          <a:xfrm>
            <a:off x="128587" y="5797680"/>
            <a:ext cx="5607259" cy="679320"/>
            <a:chOff x="449494" y="228600"/>
            <a:chExt cx="8237306" cy="1066800"/>
          </a:xfrm>
        </p:grpSpPr>
        <p:pic>
          <p:nvPicPr>
            <p:cNvPr id="8" name="Picture 2" descr="http://supersites.earthobservations.org/Supersites_website_banner_new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94" y="228600"/>
              <a:ext cx="8237306" cy="1066800"/>
            </a:xfrm>
            <a:prstGeom prst="rect">
              <a:avLst/>
            </a:prstGeom>
            <a:noFill/>
          </p:spPr>
        </p:pic>
        <p:pic>
          <p:nvPicPr>
            <p:cNvPr id="9" name="Immagine 8" descr="GSNL-NEW-logo_titl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79226" y="228600"/>
              <a:ext cx="2531374" cy="1059180"/>
            </a:xfrm>
            <a:prstGeom prst="rect">
              <a:avLst/>
            </a:prstGeom>
          </p:spPr>
        </p:pic>
        <p:sp>
          <p:nvSpPr>
            <p:cNvPr id="10" name="Rettangolo 9"/>
            <p:cNvSpPr/>
            <p:nvPr/>
          </p:nvSpPr>
          <p:spPr>
            <a:xfrm>
              <a:off x="5334000" y="304800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9269029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30</a:t>
            </a:fld>
            <a:endParaRPr lang="uk-UA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November 2017 – November 2019</a:t>
            </a:r>
          </a:p>
          <a:p>
            <a:r>
              <a:rPr lang="en-US" sz="2400" dirty="0"/>
              <a:t>Chair:		</a:t>
            </a:r>
            <a:r>
              <a:rPr lang="en-US" sz="2400" dirty="0" smtClean="0"/>
              <a:t>Simona </a:t>
            </a:r>
            <a:r>
              <a:rPr lang="en-US" sz="2400" dirty="0"/>
              <a:t>Zoffoli (ASI)</a:t>
            </a:r>
          </a:p>
          <a:p>
            <a:r>
              <a:rPr lang="en-US" sz="2400" dirty="0"/>
              <a:t>Vice Chair:	</a:t>
            </a:r>
            <a:r>
              <a:rPr lang="en-US" sz="2400" dirty="0" smtClean="0"/>
              <a:t>David </a:t>
            </a:r>
            <a:r>
              <a:rPr lang="en-US" sz="2400" dirty="0"/>
              <a:t>Green (NASA)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November 2019 – November 2021</a:t>
            </a:r>
          </a:p>
          <a:p>
            <a:r>
              <a:rPr lang="en-US" sz="2400" dirty="0"/>
              <a:t>Chair:		</a:t>
            </a:r>
            <a:r>
              <a:rPr lang="en-US" sz="2400" dirty="0" smtClean="0"/>
              <a:t>David </a:t>
            </a:r>
            <a:r>
              <a:rPr lang="en-US" sz="2400" dirty="0"/>
              <a:t>Green (NASA)</a:t>
            </a:r>
          </a:p>
          <a:p>
            <a:r>
              <a:rPr lang="en-US" sz="2400" dirty="0"/>
              <a:t>Vice Chair:	</a:t>
            </a:r>
            <a:r>
              <a:rPr lang="en-US" sz="2400" dirty="0" smtClean="0"/>
              <a:t>asking </a:t>
            </a:r>
            <a:r>
              <a:rPr lang="en-US" sz="2400" dirty="0"/>
              <a:t>for proposals by </a:t>
            </a:r>
            <a:r>
              <a:rPr lang="en-US" sz="2400" dirty="0" smtClean="0"/>
              <a:t>Agencies</a:t>
            </a:r>
            <a:endParaRPr lang="en-US" sz="2400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Chairmanship handover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4084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31</a:t>
            </a:fld>
            <a:endParaRPr lang="uk-UA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451104" y="1600199"/>
            <a:ext cx="8153400" cy="4724400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THANK YOU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28600" y="5216603"/>
            <a:ext cx="3505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11D1E"/>
                </a:solidFill>
                <a:latin typeface="+mj-lt"/>
              </a:rPr>
              <a:t>CRED. Natural Disasters 2017. Brussels: CRED; 2018 EM-DAT file dated 02/07/2018. </a:t>
            </a:r>
          </a:p>
          <a:p>
            <a:r>
              <a:rPr lang="en-US" sz="1100" dirty="0" smtClean="0">
                <a:solidFill>
                  <a:srgbClr val="211D1E"/>
                </a:solidFill>
                <a:latin typeface="+mj-lt"/>
              </a:rPr>
              <a:t>Centre </a:t>
            </a:r>
            <a:r>
              <a:rPr lang="en-US" sz="1100" dirty="0">
                <a:solidFill>
                  <a:srgbClr val="211D1E"/>
                </a:solidFill>
                <a:latin typeface="+mj-lt"/>
              </a:rPr>
              <a:t>for Research on the Epidemiology of Disasters (CRED) </a:t>
            </a:r>
          </a:p>
          <a:p>
            <a:r>
              <a:rPr lang="it-IT" sz="1100" dirty="0" err="1">
                <a:solidFill>
                  <a:srgbClr val="211D1E"/>
                </a:solidFill>
                <a:latin typeface="+mj-lt"/>
              </a:rPr>
              <a:t>Institute</a:t>
            </a:r>
            <a:r>
              <a:rPr lang="it-IT" sz="1100" dirty="0">
                <a:solidFill>
                  <a:srgbClr val="211D1E"/>
                </a:solidFill>
                <a:latin typeface="+mj-lt"/>
              </a:rPr>
              <a:t> </a:t>
            </a:r>
            <a:r>
              <a:rPr lang="it-IT" sz="1100" dirty="0" err="1">
                <a:solidFill>
                  <a:srgbClr val="211D1E"/>
                </a:solidFill>
                <a:latin typeface="+mj-lt"/>
              </a:rPr>
              <a:t>Health</a:t>
            </a:r>
            <a:r>
              <a:rPr lang="it-IT" sz="1100" dirty="0">
                <a:solidFill>
                  <a:srgbClr val="211D1E"/>
                </a:solidFill>
                <a:latin typeface="+mj-lt"/>
              </a:rPr>
              <a:t> and Society, </a:t>
            </a:r>
            <a:r>
              <a:rPr lang="it-IT" sz="1100" dirty="0" err="1">
                <a:solidFill>
                  <a:srgbClr val="211D1E"/>
                </a:solidFill>
                <a:latin typeface="+mj-lt"/>
              </a:rPr>
              <a:t>Université</a:t>
            </a:r>
            <a:r>
              <a:rPr lang="it-IT" sz="1100" dirty="0">
                <a:solidFill>
                  <a:srgbClr val="211D1E"/>
                </a:solidFill>
                <a:latin typeface="+mj-lt"/>
              </a:rPr>
              <a:t> </a:t>
            </a:r>
            <a:r>
              <a:rPr lang="it-IT" sz="1100" dirty="0" err="1">
                <a:solidFill>
                  <a:srgbClr val="211D1E"/>
                </a:solidFill>
                <a:latin typeface="+mj-lt"/>
              </a:rPr>
              <a:t>Catholique</a:t>
            </a:r>
            <a:r>
              <a:rPr lang="it-IT" sz="1100" dirty="0">
                <a:solidFill>
                  <a:srgbClr val="211D1E"/>
                </a:solidFill>
                <a:latin typeface="+mj-lt"/>
              </a:rPr>
              <a:t> de </a:t>
            </a:r>
            <a:r>
              <a:rPr lang="it-IT" sz="1100" dirty="0" err="1">
                <a:solidFill>
                  <a:srgbClr val="211D1E"/>
                </a:solidFill>
                <a:latin typeface="+mj-lt"/>
              </a:rPr>
              <a:t>Louvain</a:t>
            </a:r>
            <a:r>
              <a:rPr lang="it-IT" sz="1100" dirty="0">
                <a:solidFill>
                  <a:srgbClr val="211D1E"/>
                </a:solidFill>
                <a:latin typeface="+mj-lt"/>
              </a:rPr>
              <a:t> </a:t>
            </a:r>
            <a:endParaRPr lang="it-IT" sz="1100" dirty="0">
              <a:latin typeface="+mj-lt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38470"/>
            <a:ext cx="4001412" cy="559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579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4</a:t>
            </a:fld>
            <a:endParaRPr lang="uk-UA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400" dirty="0" smtClean="0"/>
              <a:t>Supersite Periodic Review process</a:t>
            </a:r>
          </a:p>
          <a:p>
            <a:pPr lvl="1"/>
            <a:r>
              <a:rPr lang="en-US" sz="2400" dirty="0" smtClean="0"/>
              <a:t>Biennial report from Iceland, Marmara, Etna, </a:t>
            </a:r>
            <a:r>
              <a:rPr lang="en-US" sz="2400" dirty="0" err="1" smtClean="0"/>
              <a:t>Vesuvio</a:t>
            </a:r>
            <a:r>
              <a:rPr lang="en-US" sz="2400" dirty="0" smtClean="0"/>
              <a:t> &amp; </a:t>
            </a:r>
            <a:r>
              <a:rPr lang="en-US" sz="2400" dirty="0" err="1" smtClean="0"/>
              <a:t>Campi</a:t>
            </a:r>
            <a:r>
              <a:rPr lang="en-US" sz="2400" dirty="0" smtClean="0"/>
              <a:t> </a:t>
            </a:r>
            <a:r>
              <a:rPr lang="en-US" sz="2400" dirty="0" err="1" smtClean="0"/>
              <a:t>Flegrei</a:t>
            </a:r>
            <a:r>
              <a:rPr lang="en-US" sz="2400" dirty="0" smtClean="0"/>
              <a:t> Supersites</a:t>
            </a:r>
          </a:p>
          <a:p>
            <a:pPr lvl="1"/>
            <a:r>
              <a:rPr lang="en-US" sz="2400" dirty="0" smtClean="0"/>
              <a:t>Positive evaluations from Agencies with comments and remarks to Supersite coordinators (meeting at WG Disasters n.10)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WG Disasters supports the continuation of Iceland, Marmara, Etna, </a:t>
            </a:r>
            <a:r>
              <a:rPr lang="en-US" sz="2400" dirty="0" err="1" smtClean="0">
                <a:solidFill>
                  <a:srgbClr val="FF0000"/>
                </a:solidFill>
              </a:rPr>
              <a:t>Vesuvio</a:t>
            </a:r>
            <a:r>
              <a:rPr lang="en-US" sz="2400" dirty="0" smtClean="0">
                <a:solidFill>
                  <a:srgbClr val="FF0000"/>
                </a:solidFill>
              </a:rPr>
              <a:t> &amp; </a:t>
            </a:r>
            <a:r>
              <a:rPr lang="en-US" sz="2400" dirty="0" err="1" smtClean="0">
                <a:solidFill>
                  <a:srgbClr val="FF0000"/>
                </a:solidFill>
              </a:rPr>
              <a:t>Campi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Flegrei</a:t>
            </a:r>
            <a:r>
              <a:rPr lang="en-US" sz="2400" dirty="0" smtClean="0">
                <a:solidFill>
                  <a:srgbClr val="FF0000"/>
                </a:solidFill>
              </a:rPr>
              <a:t> Supersites</a:t>
            </a:r>
          </a:p>
          <a:p>
            <a:r>
              <a:rPr lang="en-US" sz="2400" dirty="0" smtClean="0"/>
              <a:t>Good progress on the Virunga Supersite (approved at Plenary 2017)</a:t>
            </a:r>
          </a:p>
          <a:p>
            <a:r>
              <a:rPr lang="en-US" sz="2400" dirty="0" smtClean="0"/>
              <a:t>Plans for 2019: review Hawaii, New Zealand and Ecuador Supersites</a:t>
            </a:r>
          </a:p>
          <a:p>
            <a:pPr marL="0" indent="0">
              <a:buNone/>
            </a:pPr>
            <a:endParaRPr lang="it-IT" sz="2400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5257800" cy="533400"/>
          </a:xfrm>
        </p:spPr>
        <p:txBody>
          <a:bodyPr/>
          <a:lstStyle/>
          <a:p>
            <a:r>
              <a:rPr lang="en-GB" dirty="0" smtClean="0"/>
              <a:t>GSNL: key activities in 2018 (DIS-10)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97916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5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it-IT" dirty="0" err="1" smtClean="0"/>
              <a:t>Virunga</a:t>
            </a:r>
            <a:r>
              <a:rPr lang="it-IT" dirty="0" smtClean="0"/>
              <a:t> </a:t>
            </a:r>
            <a:r>
              <a:rPr lang="it-IT" dirty="0" err="1" smtClean="0"/>
              <a:t>Supersite</a:t>
            </a:r>
            <a:endParaRPr lang="it-IT" dirty="0"/>
          </a:p>
        </p:txBody>
      </p:sp>
      <p:pic>
        <p:nvPicPr>
          <p:cNvPr id="12" name="Immagine 7" descr="GSNL-NEW-logo_titl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4017" y="3994200"/>
            <a:ext cx="1072772" cy="71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OVG logo NEW2ligh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1542167"/>
            <a:ext cx="10398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IAVCEIvolcano.org - International Association of Volcanology and Chemistry of the Earth's Interio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8599" y="2903990"/>
            <a:ext cx="1817687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03" y="1143001"/>
            <a:ext cx="6618855" cy="570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4746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CARLOS\Documents\MY COMPUTER\CARLOS' DATA\CHARLES' PAPERS\Natural hazards\Photos\P11602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ZoneTexte 3"/>
          <p:cNvSpPr txBox="1">
            <a:spLocks noChangeArrowheads="1"/>
          </p:cNvSpPr>
          <p:nvPr/>
        </p:nvSpPr>
        <p:spPr bwMode="auto">
          <a:xfrm>
            <a:off x="7651750" y="1857375"/>
            <a:ext cx="149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latin typeface="Arial" panose="020B0604020202020204" pitchFamily="34" charset="0"/>
              </a:rPr>
              <a:t>Nyirangongo</a:t>
            </a:r>
          </a:p>
        </p:txBody>
      </p:sp>
      <p:sp>
        <p:nvSpPr>
          <p:cNvPr id="26628" name="ZoneTexte 4"/>
          <p:cNvSpPr txBox="1">
            <a:spLocks noChangeArrowheads="1"/>
          </p:cNvSpPr>
          <p:nvPr/>
        </p:nvSpPr>
        <p:spPr bwMode="auto">
          <a:xfrm>
            <a:off x="2571750" y="3500438"/>
            <a:ext cx="147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latin typeface="Arial" panose="020B0604020202020204" pitchFamily="34" charset="0"/>
              </a:rPr>
              <a:t>Nyamulagira</a:t>
            </a:r>
          </a:p>
        </p:txBody>
      </p:sp>
    </p:spTree>
    <p:extLst>
      <p:ext uri="{BB962C8B-B14F-4D97-AF65-F5344CB8AC3E}">
        <p14:creationId xmlns:p14="http://schemas.microsoft.com/office/powerpoint/2010/main" val="2282566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7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it-IT" dirty="0" err="1"/>
              <a:t>Copernicus</a:t>
            </a:r>
            <a:r>
              <a:rPr lang="it-IT" dirty="0"/>
              <a:t> Emergency (EMS) </a:t>
            </a:r>
            <a:r>
              <a:rPr lang="it-IT" dirty="0" err="1"/>
              <a:t>Risk</a:t>
            </a:r>
            <a:r>
              <a:rPr lang="it-IT" dirty="0"/>
              <a:t> &amp; </a:t>
            </a:r>
            <a:r>
              <a:rPr lang="it-IT" dirty="0" err="1"/>
              <a:t>Recovery</a:t>
            </a:r>
            <a:r>
              <a:rPr lang="it-IT" dirty="0"/>
              <a:t> </a:t>
            </a:r>
            <a:r>
              <a:rPr lang="it-IT" dirty="0" err="1"/>
              <a:t>Map</a:t>
            </a:r>
            <a:r>
              <a:rPr lang="it-IT" dirty="0"/>
              <a:t> </a:t>
            </a:r>
            <a:r>
              <a:rPr lang="it-IT" dirty="0" err="1"/>
              <a:t>Activation</a:t>
            </a:r>
            <a:r>
              <a:rPr lang="it-IT" dirty="0"/>
              <a:t> </a:t>
            </a:r>
          </a:p>
        </p:txBody>
      </p:sp>
      <p:grpSp>
        <p:nvGrpSpPr>
          <p:cNvPr id="16" name="Gruppo 15"/>
          <p:cNvGrpSpPr>
            <a:grpSpLocks noChangeAspect="1"/>
          </p:cNvGrpSpPr>
          <p:nvPr/>
        </p:nvGrpSpPr>
        <p:grpSpPr>
          <a:xfrm>
            <a:off x="4139634" y="1432905"/>
            <a:ext cx="4896000" cy="5037245"/>
            <a:chOff x="4049645" y="1476892"/>
            <a:chExt cx="5001590" cy="5145882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049" b="14331"/>
            <a:stretch>
              <a:fillRect/>
            </a:stretch>
          </p:blipFill>
          <p:spPr bwMode="auto">
            <a:xfrm>
              <a:off x="4049645" y="1476892"/>
              <a:ext cx="5001590" cy="514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5597" y="1513422"/>
              <a:ext cx="2176461" cy="499915"/>
            </a:xfrm>
            <a:prstGeom prst="rect">
              <a:avLst/>
            </a:prstGeom>
          </p:spPr>
        </p:pic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0" t="11993" r="16377" b="4451"/>
          <a:stretch>
            <a:fillRect/>
          </a:stretch>
        </p:blipFill>
        <p:spPr bwMode="auto">
          <a:xfrm>
            <a:off x="46892" y="1458305"/>
            <a:ext cx="4092742" cy="293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3" r="48138" b="90982"/>
          <a:stretch/>
        </p:blipFill>
        <p:spPr bwMode="auto">
          <a:xfrm>
            <a:off x="1044000" y="5103312"/>
            <a:ext cx="30960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4227008" y="1449527"/>
            <a:ext cx="4954496" cy="5004000"/>
            <a:chOff x="-6266298" y="5131262"/>
            <a:chExt cx="4954496" cy="5004000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659" b="14340"/>
            <a:stretch>
              <a:fillRect/>
            </a:stretch>
          </p:blipFill>
          <p:spPr bwMode="auto">
            <a:xfrm>
              <a:off x="-6266298" y="5131262"/>
              <a:ext cx="4954496" cy="50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-6266298" y="5444924"/>
              <a:ext cx="4124351" cy="36933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latin typeface="Arial" panose="020B0604020202020204" pitchFamily="34" charset="0"/>
                </a:rPr>
                <a:t>2. Land Use and Land Cover Map</a:t>
              </a:r>
              <a:endParaRPr lang="en-US" altLang="en-US" sz="1800" dirty="0">
                <a:latin typeface="Arial" panose="020B0604020202020204" pitchFamily="34" charset="0"/>
              </a:endParaRPr>
            </a:p>
          </p:txBody>
        </p:sp>
      </p:grpSp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8" r="47184" b="90013"/>
          <a:stretch/>
        </p:blipFill>
        <p:spPr bwMode="auto">
          <a:xfrm>
            <a:off x="1044000" y="5000834"/>
            <a:ext cx="3204000" cy="146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o 9"/>
          <p:cNvGrpSpPr/>
          <p:nvPr/>
        </p:nvGrpSpPr>
        <p:grpSpPr>
          <a:xfrm>
            <a:off x="4201608" y="1374260"/>
            <a:ext cx="5048824" cy="5004000"/>
            <a:chOff x="13411200" y="5011422"/>
            <a:chExt cx="5048824" cy="5004000"/>
          </a:xfrm>
        </p:grpSpPr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778" b="14223"/>
            <a:stretch>
              <a:fillRect/>
            </a:stretch>
          </p:blipFill>
          <p:spPr bwMode="auto">
            <a:xfrm>
              <a:off x="13411200" y="5011422"/>
              <a:ext cx="5048824" cy="50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4"/>
            <p:cNvSpPr>
              <a:spLocks noChangeArrowheads="1"/>
            </p:cNvSpPr>
            <p:nvPr/>
          </p:nvSpPr>
          <p:spPr bwMode="auto">
            <a:xfrm>
              <a:off x="13723624" y="5300245"/>
              <a:ext cx="2916238" cy="36988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latin typeface="Arial" panose="020B0604020202020204" pitchFamily="34" charset="0"/>
                </a:rPr>
                <a:t>3. Lava Flow Hazard Map</a:t>
              </a:r>
              <a:endParaRPr lang="en-US" altLang="en-US" sz="1800" dirty="0">
                <a:latin typeface="Arial" panose="020B0604020202020204" pitchFamily="34" charset="0"/>
              </a:endParaRPr>
            </a:p>
          </p:txBody>
        </p:sp>
      </p:grpSp>
      <p:pic>
        <p:nvPicPr>
          <p:cNvPr id="32" name="Picture 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9" r="45398" b="90250"/>
          <a:stretch/>
        </p:blipFill>
        <p:spPr bwMode="auto">
          <a:xfrm>
            <a:off x="864000" y="4998472"/>
            <a:ext cx="33120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o 10"/>
          <p:cNvGrpSpPr/>
          <p:nvPr/>
        </p:nvGrpSpPr>
        <p:grpSpPr>
          <a:xfrm>
            <a:off x="4071842" y="1138862"/>
            <a:ext cx="5031583" cy="5004000"/>
            <a:chOff x="12572998" y="-3886200"/>
            <a:chExt cx="5031583" cy="5004000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617" b="14116"/>
            <a:stretch>
              <a:fillRect/>
            </a:stretch>
          </p:blipFill>
          <p:spPr bwMode="auto">
            <a:xfrm>
              <a:off x="12572998" y="-3886200"/>
              <a:ext cx="5031583" cy="50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4"/>
            <p:cNvSpPr>
              <a:spLocks noChangeArrowheads="1"/>
            </p:cNvSpPr>
            <p:nvPr/>
          </p:nvSpPr>
          <p:spPr bwMode="auto">
            <a:xfrm>
              <a:off x="12852796" y="-3627543"/>
              <a:ext cx="4471988" cy="36988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latin typeface="Arial" panose="020B0604020202020204" pitchFamily="34" charset="0"/>
                </a:rPr>
                <a:t>4. Transportation Network Vulnerability</a:t>
              </a:r>
              <a:endParaRPr lang="en-US" altLang="en-US" sz="1800" dirty="0">
                <a:latin typeface="Arial" panose="020B0604020202020204" pitchFamily="34" charset="0"/>
              </a:endParaRPr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4" t="-724" r="50758" b="90868"/>
          <a:stretch/>
        </p:blipFill>
        <p:spPr bwMode="auto">
          <a:xfrm>
            <a:off x="879008" y="4743358"/>
            <a:ext cx="3348000" cy="171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1247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8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>
          <a:xfrm>
            <a:off x="2057399" y="314630"/>
            <a:ext cx="4953000" cy="533400"/>
          </a:xfrm>
        </p:spPr>
        <p:txBody>
          <a:bodyPr/>
          <a:lstStyle/>
          <a:p>
            <a:r>
              <a:rPr lang="en-US" sz="2000" dirty="0" smtClean="0"/>
              <a:t>Acquisition of field data and HR images (Pleiades &amp; COSMO-</a:t>
            </a:r>
            <a:r>
              <a:rPr lang="en-US" sz="2000" dirty="0" err="1" smtClean="0"/>
              <a:t>SkyMed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618" y="1428141"/>
            <a:ext cx="7802563" cy="520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981" y="1219200"/>
            <a:ext cx="2339819" cy="294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53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9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smtClean="0"/>
              <a:t>Rain plumes-interactions  and water pollution</a:t>
            </a:r>
            <a:endParaRPr lang="en-GB" dirty="0"/>
          </a:p>
        </p:txBody>
      </p:sp>
      <p:pic>
        <p:nvPicPr>
          <p:cNvPr id="5" name="Picture 2" descr="C:\Users\CARLOS\Documents\MY COMPUTER\CARLOS' DATA\CHARLES' PAPERS\Natural hazards\Photos\P1160251.JPG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1164431"/>
            <a:ext cx="8229600" cy="546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5955" y="1225439"/>
            <a:ext cx="3633422" cy="242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030" y="3745706"/>
            <a:ext cx="3988870" cy="265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9482" y="3760220"/>
            <a:ext cx="3966368" cy="264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1283494"/>
            <a:ext cx="4137075" cy="230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e 9"/>
          <p:cNvSpPr/>
          <p:nvPr/>
        </p:nvSpPr>
        <p:spPr>
          <a:xfrm>
            <a:off x="5169099" y="5095985"/>
            <a:ext cx="1841301" cy="847616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1828800" y="5486400"/>
            <a:ext cx="1295400" cy="762000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3" name="Ovale 12"/>
          <p:cNvSpPr/>
          <p:nvPr/>
        </p:nvSpPr>
        <p:spPr>
          <a:xfrm>
            <a:off x="5617766" y="2438399"/>
            <a:ext cx="2764234" cy="1147989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914400" y="2301365"/>
            <a:ext cx="2764234" cy="1147989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289259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14317</TotalTime>
  <Words>1468</Words>
  <Application>Microsoft Office PowerPoint</Application>
  <PresentationFormat>Presentazione su schermo (4:3)</PresentationFormat>
  <Paragraphs>260</Paragraphs>
  <Slides>31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5" baseType="lpstr">
      <vt:lpstr>Arial</vt:lpstr>
      <vt:lpstr>Arial Bold</vt:lpstr>
      <vt:lpstr>Avenir Roman</vt:lpstr>
      <vt:lpstr>Calibri</vt:lpstr>
      <vt:lpstr>Courier New</vt:lpstr>
      <vt:lpstr>Droid Serif</vt:lpstr>
      <vt:lpstr>Georgia</vt:lpstr>
      <vt:lpstr>Helvetica</vt:lpstr>
      <vt:lpstr>MS Mincho</vt:lpstr>
      <vt:lpstr>Proxima Nova Regular</vt:lpstr>
      <vt:lpstr>Tahoma</vt:lpstr>
      <vt:lpstr>Times New Roman</vt:lpstr>
      <vt:lpstr>Wingdings</vt:lpstr>
      <vt:lpstr>Default</vt:lpstr>
      <vt:lpstr>Report from WG Disasters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Zoffoli Simona</cp:lastModifiedBy>
  <cp:revision>230</cp:revision>
  <dcterms:modified xsi:type="dcterms:W3CDTF">2018-10-16T09:30:05Z</dcterms:modified>
</cp:coreProperties>
</file>