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8" r:id="rId4"/>
    <p:sldId id="261" r:id="rId5"/>
    <p:sldId id="262" r:id="rId6"/>
    <p:sldId id="269" r:id="rId7"/>
    <p:sldId id="265" r:id="rId8"/>
    <p:sldId id="263" r:id="rId9"/>
    <p:sldId id="264" r:id="rId10"/>
    <p:sldId id="266" r:id="rId11"/>
    <p:sldId id="278" r:id="rId12"/>
    <p:sldId id="279" r:id="rId13"/>
    <p:sldId id="280" r:id="rId14"/>
    <p:sldId id="277" r:id="rId15"/>
    <p:sldId id="271" r:id="rId16"/>
    <p:sldId id="273" r:id="rId17"/>
    <p:sldId id="272" r:id="rId18"/>
    <p:sldId id="274" r:id="rId19"/>
    <p:sldId id="276" r:id="rId20"/>
    <p:sldId id="270" r:id="rId2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94"/>
  </p:normalViewPr>
  <p:slideViewPr>
    <p:cSldViewPr>
      <p:cViewPr varScale="1">
        <p:scale>
          <a:sx n="83" d="100"/>
          <a:sy n="83" d="100"/>
        </p:scale>
        <p:origin x="1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EO@ceo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378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3600" b="1" dirty="0" smtClean="0">
                <a:solidFill>
                  <a:srgbClr val="FFFFFF"/>
                </a:solidFill>
                <a:latin typeface="+mj-lt"/>
              </a:rPr>
              <a:t>Report on</a:t>
            </a:r>
            <a:br>
              <a:rPr lang="fr-FR" sz="3600" b="1" dirty="0" smtClean="0">
                <a:solidFill>
                  <a:srgbClr val="FFFFFF"/>
                </a:solidFill>
                <a:latin typeface="+mj-lt"/>
              </a:rPr>
            </a:br>
            <a:r>
              <a:rPr lang="fr-FR" sz="3600" b="1" dirty="0" smtClean="0">
                <a:solidFill>
                  <a:srgbClr val="FFFFFF"/>
                </a:solidFill>
                <a:latin typeface="+mj-lt"/>
              </a:rPr>
              <a:t>CEOS </a:t>
            </a:r>
            <a:r>
              <a:rPr lang="fr-FR" sz="3600" b="1" dirty="0" err="1" smtClean="0">
                <a:solidFill>
                  <a:srgbClr val="FFFFFF"/>
                </a:solidFill>
                <a:latin typeface="+mj-lt"/>
              </a:rPr>
              <a:t>Executive</a:t>
            </a:r>
            <a:r>
              <a:rPr lang="fr-FR" sz="36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600" b="1" dirty="0" err="1" smtClean="0">
                <a:solidFill>
                  <a:srgbClr val="FFFFFF"/>
                </a:solidFill>
                <a:latin typeface="+mj-lt"/>
              </a:rPr>
              <a:t>Officer</a:t>
            </a:r>
            <a:r>
              <a:rPr lang="fr-FR" sz="36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600" b="1" dirty="0" err="1" smtClean="0">
                <a:solidFill>
                  <a:srgbClr val="FFFFFF"/>
                </a:solidFill>
                <a:latin typeface="+mj-lt"/>
              </a:rPr>
              <a:t>functions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1.4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</a:rPr>
              <a:t>Ha 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Information </a:t>
            </a:r>
            <a:r>
              <a:rPr lang="fr-FR" dirty="0" smtClean="0"/>
              <a:t>Flow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2639"/>
            <a:ext cx="732263" cy="10177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84" y="3833091"/>
            <a:ext cx="4578493" cy="275563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CEO participates in as many WG/VC/AHT meetings as possible</a:t>
            </a:r>
          </a:p>
          <a:p>
            <a:r>
              <a:rPr lang="en-IE" dirty="0" smtClean="0"/>
              <a:t>Either in person or virtually </a:t>
            </a:r>
          </a:p>
          <a:p>
            <a:r>
              <a:rPr lang="en-IE" dirty="0" smtClean="0"/>
              <a:t>Providing a “CEOS news and context” presentation which relays news and info “down”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Since Plenary 2017, 25 WG/VC/AHT meetings</a:t>
            </a:r>
          </a:p>
          <a:p>
            <a:r>
              <a:rPr lang="en-IE" dirty="0"/>
              <a:t>9</a:t>
            </a:r>
            <a:r>
              <a:rPr lang="en-IE" dirty="0" smtClean="0"/>
              <a:t> Physical participations </a:t>
            </a:r>
          </a:p>
          <a:p>
            <a:r>
              <a:rPr lang="en-IE" dirty="0" smtClean="0"/>
              <a:t>11 Virtual participations</a:t>
            </a:r>
          </a:p>
          <a:p>
            <a:r>
              <a:rPr lang="en-IE" dirty="0" smtClean="0"/>
              <a:t>5 Absences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fr-FR" b="1" dirty="0"/>
              <a:t>Total time </a:t>
            </a:r>
            <a:r>
              <a:rPr lang="fr-FR" b="1" dirty="0" err="1"/>
              <a:t>investment</a:t>
            </a:r>
            <a:r>
              <a:rPr lang="fr-FR" b="1" dirty="0"/>
              <a:t> </a:t>
            </a:r>
            <a:r>
              <a:rPr lang="fr-FR" b="1" dirty="0" smtClean="0"/>
              <a:t>~ 3.5 </a:t>
            </a:r>
            <a:r>
              <a:rPr lang="fr-FR" b="1" dirty="0" err="1"/>
              <a:t>months</a:t>
            </a:r>
            <a:r>
              <a:rPr lang="fr-FR" b="1" dirty="0"/>
              <a:t> FTE</a:t>
            </a:r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994419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82911" y="616094"/>
            <a:ext cx="4800614" cy="6080266"/>
            <a:chOff x="3545603" y="320534"/>
            <a:chExt cx="4800614" cy="60802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91" y="3812613"/>
              <a:ext cx="4428224" cy="251907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763" y="323788"/>
              <a:ext cx="4422454" cy="34888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799" y="320534"/>
              <a:ext cx="370446" cy="34920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r="3288" b="14792"/>
            <a:stretch/>
          </p:blipFill>
          <p:spPr>
            <a:xfrm>
              <a:off x="3545603" y="3796145"/>
              <a:ext cx="361379" cy="260465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5017896" y="2179095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WGCapD</a:t>
            </a:r>
            <a:endParaRPr lang="en-GB" b="1" dirty="0" smtClean="0"/>
          </a:p>
          <a:p>
            <a:r>
              <a:rPr lang="en-GB" b="1" dirty="0" smtClean="0"/>
              <a:t>India</a:t>
            </a:r>
          </a:p>
          <a:p>
            <a:r>
              <a:rPr lang="en-GB" b="1" dirty="0" smtClean="0"/>
              <a:t>UTC+530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5170296" y="4696007"/>
            <a:ext cx="1620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WGDisasters</a:t>
            </a:r>
            <a:endParaRPr lang="en-GB" b="1" dirty="0" smtClean="0"/>
          </a:p>
          <a:p>
            <a:r>
              <a:rPr lang="en-GB" b="1" dirty="0" smtClean="0"/>
              <a:t>Greece</a:t>
            </a:r>
          </a:p>
          <a:p>
            <a:r>
              <a:rPr lang="en-GB" b="1" dirty="0" smtClean="0"/>
              <a:t>UTC+2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8074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2639"/>
            <a:ext cx="732263" cy="1017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" y="914037"/>
            <a:ext cx="9102227" cy="568889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Information </a:t>
            </a:r>
            <a:r>
              <a:rPr lang="fr-FR" dirty="0" smtClean="0"/>
              <a:t>Flow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92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37" y="62639"/>
            <a:ext cx="732263" cy="1017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" y="914037"/>
            <a:ext cx="9102227" cy="5688892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34266" y="1006123"/>
            <a:ext cx="3699000" cy="4932000"/>
            <a:chOff x="1514583" y="1969143"/>
            <a:chExt cx="2895374" cy="3860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32020" y="2451706"/>
              <a:ext cx="3860499" cy="289537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 rot="10800000">
              <a:off x="3773686" y="3899393"/>
              <a:ext cx="540685" cy="447746"/>
            </a:xfrm>
            <a:prstGeom prst="rightArrow">
              <a:avLst/>
            </a:prstGeom>
            <a:solidFill>
              <a:srgbClr val="FFFF00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716286" y="3915264"/>
              <a:ext cx="540685" cy="447746"/>
            </a:xfrm>
            <a:prstGeom prst="rightArrow">
              <a:avLst/>
            </a:prstGeom>
            <a:solidFill>
              <a:srgbClr val="FFFF00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Information </a:t>
            </a:r>
            <a:r>
              <a:rPr lang="fr-FR" dirty="0" smtClean="0"/>
              <a:t>Flow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rot="20362938">
            <a:off x="1700939" y="3347049"/>
            <a:ext cx="1451677" cy="369330"/>
          </a:xfrm>
          <a:prstGeom prst="rect">
            <a:avLst/>
          </a:prstGeom>
          <a:solidFill>
            <a:srgbClr val="FFFFFF">
              <a:alpha val="63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WGDisasters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 rot="2387975">
            <a:off x="5631906" y="3442672"/>
            <a:ext cx="1079781" cy="369330"/>
          </a:xfrm>
          <a:prstGeom prst="rect">
            <a:avLst/>
          </a:prstGeom>
          <a:solidFill>
            <a:srgbClr val="FFFFFF">
              <a:alpha val="63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WGCapD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6314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1600200" cy="36663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7" y="1981200"/>
            <a:ext cx="2213480" cy="22111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00" y="2877248"/>
            <a:ext cx="2349323" cy="2794521"/>
          </a:xfrm>
          <a:prstGeom prst="rect">
            <a:avLst/>
          </a:prstGeom>
        </p:spPr>
      </p:pic>
      <p:sp>
        <p:nvSpPr>
          <p:cNvPr id="1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Information </a:t>
            </a:r>
            <a:r>
              <a:rPr lang="fr-FR" dirty="0" smtClean="0"/>
              <a:t>Flow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/>
          <a:stretch/>
        </p:blipFill>
        <p:spPr>
          <a:xfrm>
            <a:off x="1207771" y="4080412"/>
            <a:ext cx="2934000" cy="27432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3" y="752764"/>
            <a:ext cx="1586472" cy="23622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9600"/>
            <a:ext cx="2476543" cy="25043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84" y="837547"/>
            <a:ext cx="2605487" cy="25908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62639"/>
            <a:ext cx="732263" cy="1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91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Relationship </a:t>
            </a:r>
            <a:r>
              <a:rPr lang="fr-FR" b="1" dirty="0" err="1" smtClean="0"/>
              <a:t>with</a:t>
            </a:r>
            <a:r>
              <a:rPr lang="fr-FR" b="1" dirty="0" smtClean="0"/>
              <a:t> GEO</a:t>
            </a:r>
          </a:p>
          <a:p>
            <a:r>
              <a:rPr lang="fr-FR" sz="1800" dirty="0"/>
              <a:t>CEOS-GEO </a:t>
            </a:r>
            <a:r>
              <a:rPr lang="fr-FR" sz="1800" dirty="0" err="1"/>
              <a:t>Bilateral</a:t>
            </a:r>
            <a:endParaRPr lang="fr-FR" sz="1800" dirty="0"/>
          </a:p>
          <a:p>
            <a:r>
              <a:rPr lang="fr-FR" sz="1800" dirty="0" smtClean="0"/>
              <a:t>CEOS </a:t>
            </a:r>
            <a:r>
              <a:rPr lang="fr-FR" sz="1800" dirty="0" err="1" smtClean="0"/>
              <a:t>representative</a:t>
            </a:r>
            <a:r>
              <a:rPr lang="fr-FR" sz="1800" dirty="0" smtClean="0"/>
              <a:t> (or </a:t>
            </a:r>
            <a:r>
              <a:rPr lang="fr-FR" sz="1800" dirty="0" err="1" smtClean="0"/>
              <a:t>alternate</a:t>
            </a:r>
            <a:r>
              <a:rPr lang="fr-FR" sz="1800" dirty="0" smtClean="0"/>
              <a:t>) to Programme Board</a:t>
            </a:r>
          </a:p>
          <a:p>
            <a:r>
              <a:rPr lang="fr-FR" sz="1800" dirty="0" smtClean="0"/>
              <a:t>CEOS </a:t>
            </a:r>
            <a:r>
              <a:rPr lang="fr-FR" sz="1800" dirty="0" err="1" smtClean="0"/>
              <a:t>delegation</a:t>
            </a:r>
            <a:r>
              <a:rPr lang="fr-FR" sz="1800" dirty="0" smtClean="0"/>
              <a:t> to </a:t>
            </a:r>
            <a:r>
              <a:rPr lang="fr-FR" sz="1800" dirty="0" err="1" smtClean="0"/>
              <a:t>ExCom</a:t>
            </a:r>
            <a:endParaRPr lang="fr-FR" sz="1800" dirty="0" smtClean="0"/>
          </a:p>
          <a:p>
            <a:r>
              <a:rPr lang="en-US" sz="1800" dirty="0" smtClean="0"/>
              <a:t>CEOS </a:t>
            </a:r>
            <a:r>
              <a:rPr lang="en-US" sz="1800" dirty="0"/>
              <a:t>representation at GEO meetings </a:t>
            </a:r>
            <a:r>
              <a:rPr lang="en-US" sz="1800" dirty="0" smtClean="0"/>
              <a:t>(GEO Plenary, Work Plan Symposium) </a:t>
            </a:r>
          </a:p>
          <a:p>
            <a:r>
              <a:rPr lang="en-US" sz="1800" dirty="0" smtClean="0"/>
              <a:t>CEOS inputs to GEO Work </a:t>
            </a:r>
            <a:r>
              <a:rPr lang="en-US" sz="1800" dirty="0" err="1" smtClean="0"/>
              <a:t>Programme</a:t>
            </a:r>
            <a:endParaRPr lang="fr-FR" sz="1800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Relationship </a:t>
            </a:r>
            <a:r>
              <a:rPr lang="fr-FR" b="1" dirty="0" err="1" smtClean="0"/>
              <a:t>with</a:t>
            </a:r>
            <a:r>
              <a:rPr lang="fr-FR" b="1" dirty="0" smtClean="0"/>
              <a:t> UN and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agencies</a:t>
            </a:r>
            <a:r>
              <a:rPr lang="fr-FR" b="1" dirty="0" smtClean="0"/>
              <a:t> (as </a:t>
            </a:r>
            <a:r>
              <a:rPr lang="fr-FR" b="1" dirty="0" err="1" smtClean="0"/>
              <a:t>required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Contact point for all </a:t>
            </a:r>
            <a:r>
              <a:rPr lang="fr-FR" b="1" dirty="0" err="1" smtClean="0"/>
              <a:t>general</a:t>
            </a:r>
            <a:r>
              <a:rPr lang="fr-FR" b="1" dirty="0" smtClean="0"/>
              <a:t> external </a:t>
            </a:r>
            <a:r>
              <a:rPr lang="fr-FR" b="1" dirty="0" err="1" smtClean="0"/>
              <a:t>inquiries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Support to CEOS leadership for correspondance (</a:t>
            </a:r>
            <a:r>
              <a:rPr lang="fr-FR" b="1" dirty="0" err="1" smtClean="0"/>
              <a:t>letters</a:t>
            </a:r>
            <a:r>
              <a:rPr lang="fr-FR" b="1" dirty="0" smtClean="0"/>
              <a:t>, emails etc.) </a:t>
            </a:r>
            <a:r>
              <a:rPr lang="fr-FR" b="1" dirty="0" err="1" smtClean="0"/>
              <a:t>with</a:t>
            </a:r>
            <a:r>
              <a:rPr lang="fr-FR" b="1" dirty="0" smtClean="0"/>
              <a:t> external </a:t>
            </a:r>
            <a:r>
              <a:rPr lang="fr-FR" b="1" dirty="0" err="1" smtClean="0"/>
              <a:t>entities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Interface for external contacts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172200" y="-304800"/>
            <a:ext cx="1676400" cy="1676400"/>
            <a:chOff x="6172200" y="-304800"/>
            <a:chExt cx="1676400" cy="16764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400800" y="135137"/>
              <a:ext cx="1143000" cy="77926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-304800"/>
              <a:ext cx="1676400" cy="167640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18" y="1143000"/>
            <a:ext cx="1853882" cy="10752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80" y="3962400"/>
            <a:ext cx="1869620" cy="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5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914400" y="1936650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Contact point for external activities that want to work with CEOS or CEOS data (potential new initiatives)</a:t>
            </a:r>
            <a:endParaRPr lang="en-IE" b="1" dirty="0"/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r>
              <a:rPr lang="en-IE" b="1" dirty="0" smtClean="0"/>
              <a:t>For </a:t>
            </a:r>
            <a:r>
              <a:rPr lang="en-IE" b="1" dirty="0"/>
              <a:t>the CEO to be an effective </a:t>
            </a:r>
            <a:r>
              <a:rPr lang="en-IE" b="1" dirty="0" smtClean="0"/>
              <a:t>POC for CEOS:</a:t>
            </a:r>
          </a:p>
          <a:p>
            <a:r>
              <a:rPr lang="en-IE" dirty="0" smtClean="0"/>
              <a:t>Need for clear contact information to CEOS Executive Officer on CEOS Website</a:t>
            </a:r>
          </a:p>
          <a:p>
            <a:r>
              <a:rPr lang="en-IE" dirty="0" smtClean="0"/>
              <a:t>Requirement to inform external partners at each change in CEOS Executive Officer</a:t>
            </a:r>
          </a:p>
          <a:p>
            <a:r>
              <a:rPr lang="en-IE" dirty="0" smtClean="0"/>
              <a:t>… alternatively, create a </a:t>
            </a:r>
            <a:r>
              <a:rPr lang="en-IE" dirty="0" smtClean="0">
                <a:hlinkClick r:id="rId2"/>
              </a:rPr>
              <a:t>CEO@ceos.org</a:t>
            </a:r>
            <a:r>
              <a:rPr lang="en-IE" dirty="0" smtClean="0"/>
              <a:t> email address that reroutes communications</a:t>
            </a:r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r>
              <a:rPr lang="fr-FR" b="1" dirty="0"/>
              <a:t>Total time </a:t>
            </a:r>
            <a:r>
              <a:rPr lang="fr-FR" b="1" dirty="0" err="1"/>
              <a:t>investment</a:t>
            </a:r>
            <a:r>
              <a:rPr lang="fr-FR" b="1" dirty="0"/>
              <a:t> ~ </a:t>
            </a:r>
            <a:r>
              <a:rPr lang="fr-FR" b="1" dirty="0" smtClean="0"/>
              <a:t>1.5 </a:t>
            </a:r>
            <a:r>
              <a:rPr lang="fr-FR" b="1" dirty="0" err="1"/>
              <a:t>months</a:t>
            </a:r>
            <a:r>
              <a:rPr lang="fr-FR" b="1" dirty="0"/>
              <a:t> FTE</a:t>
            </a:r>
          </a:p>
          <a:p>
            <a:pPr marL="0" indent="0">
              <a:buNone/>
            </a:pPr>
            <a:endParaRPr lang="en-IE" b="1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Interface for external contacts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172200" y="-304800"/>
            <a:ext cx="1676400" cy="1676400"/>
            <a:chOff x="6172200" y="-304800"/>
            <a:chExt cx="1676400" cy="16764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400800" y="135137"/>
              <a:ext cx="1143000" cy="77926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-304800"/>
              <a:ext cx="1676400" cy="1676400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1273461" cy="17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048000" cy="4724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CEOS </a:t>
            </a:r>
            <a:r>
              <a:rPr lang="fr-FR" dirty="0" err="1" smtClean="0"/>
              <a:t>Website</a:t>
            </a:r>
            <a:r>
              <a:rPr lang="fr-FR" dirty="0" smtClean="0"/>
              <a:t> @ www.ceos.org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Maintain</a:t>
            </a:r>
            <a:r>
              <a:rPr lang="fr-FR" dirty="0" smtClean="0"/>
              <a:t> full site up-to-date,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updates to:</a:t>
            </a:r>
          </a:p>
          <a:p>
            <a:r>
              <a:rPr lang="fr-FR" dirty="0" smtClean="0"/>
              <a:t>Agency </a:t>
            </a:r>
            <a:r>
              <a:rPr lang="fr-FR" dirty="0" err="1" smtClean="0"/>
              <a:t>representatives</a:t>
            </a:r>
            <a:endParaRPr lang="fr-FR" dirty="0" smtClean="0"/>
          </a:p>
          <a:p>
            <a:r>
              <a:rPr lang="fr-FR" dirty="0" smtClean="0"/>
              <a:t>Organisation chart</a:t>
            </a:r>
          </a:p>
          <a:p>
            <a:r>
              <a:rPr lang="fr-FR" dirty="0" smtClean="0"/>
              <a:t>CEOS </a:t>
            </a:r>
            <a:r>
              <a:rPr lang="fr-FR" dirty="0" err="1"/>
              <a:t>e</a:t>
            </a:r>
            <a:r>
              <a:rPr lang="fr-FR" dirty="0" err="1" smtClean="0"/>
              <a:t>ntity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pages</a:t>
            </a:r>
          </a:p>
          <a:p>
            <a:r>
              <a:rPr lang="fr-FR" dirty="0" err="1" smtClean="0"/>
              <a:t>Calendar</a:t>
            </a:r>
            <a:r>
              <a:rPr lang="fr-FR" dirty="0" smtClean="0"/>
              <a:t> / Meeting pages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/>
              <a:t>Total time </a:t>
            </a:r>
            <a:r>
              <a:rPr lang="fr-FR" b="1" dirty="0" err="1"/>
              <a:t>investment</a:t>
            </a:r>
            <a:r>
              <a:rPr lang="fr-FR" b="1" dirty="0"/>
              <a:t> ~ 1.5 </a:t>
            </a:r>
            <a:r>
              <a:rPr lang="fr-FR" b="1" dirty="0" err="1"/>
              <a:t>months</a:t>
            </a:r>
            <a:r>
              <a:rPr lang="fr-FR" b="1" dirty="0"/>
              <a:t> FTE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</a:t>
            </a:r>
            <a:r>
              <a:rPr lang="fr-FR" dirty="0" err="1" smtClean="0"/>
              <a:t>Housekeeping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50" y="1374561"/>
            <a:ext cx="5336350" cy="3667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762000" cy="9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505200" cy="47244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Email distribution lists</a:t>
            </a:r>
          </a:p>
          <a:p>
            <a:r>
              <a:rPr lang="en-IE" dirty="0" smtClean="0"/>
              <a:t>Maintain consistency with updates to agency representatives and CEOS entity leadership </a:t>
            </a:r>
          </a:p>
          <a:p>
            <a:r>
              <a:rPr lang="en-IE" dirty="0" smtClean="0"/>
              <a:t>Some synchronising required after system upgrade implemented in July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</a:t>
            </a:r>
            <a:r>
              <a:rPr lang="fr-FR" dirty="0" err="1" smtClean="0"/>
              <a:t>Housekeeping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32" y="1371600"/>
            <a:ext cx="4814868" cy="33861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762000" cy="9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3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CEO is responsible for </a:t>
            </a:r>
            <a:r>
              <a:rPr lang="en-IE" dirty="0" smtClean="0"/>
              <a:t>maintaining </a:t>
            </a:r>
            <a:r>
              <a:rPr lang="en-IE" dirty="0" smtClean="0"/>
              <a:t>CEOS guiding documents and other documentation up-to-date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r>
              <a:rPr lang="en-IE" b="1" dirty="0" smtClean="0"/>
              <a:t>Total </a:t>
            </a:r>
            <a:r>
              <a:rPr lang="en-IE" b="1" dirty="0" smtClean="0"/>
              <a:t>time investment ~ 1.5 months FTE</a:t>
            </a:r>
          </a:p>
          <a:p>
            <a:endParaRPr lang="en-I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</a:t>
            </a:r>
            <a:r>
              <a:rPr lang="fr-FR" dirty="0" err="1" smtClean="0"/>
              <a:t>Housekeeping</a:t>
            </a:r>
            <a:endParaRPr lang="fr-F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219200"/>
            <a:ext cx="81534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sz="2800" i="1" smtClean="0">
                <a:latin typeface="Calibri" charset="0"/>
                <a:ea typeface="Calibri" charset="0"/>
                <a:cs typeface="Calibri" charset="0"/>
              </a:rPr>
              <a:t>Governing documents</a:t>
            </a:r>
            <a:endParaRPr lang="en-AU" sz="2800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85" y="2604818"/>
            <a:ext cx="2019426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40888"/>
            <a:ext cx="2025022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15" y="2893288"/>
            <a:ext cx="2030616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458"/>
          <a:stretch/>
        </p:blipFill>
        <p:spPr>
          <a:xfrm>
            <a:off x="6230188" y="3091418"/>
            <a:ext cx="1990367" cy="26394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762000" cy="9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96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5029200"/>
            <a:ext cx="8153400" cy="12954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CEOS “Executive Officer” role created in </a:t>
            </a:r>
            <a:r>
              <a:rPr lang="en-IE" dirty="0" smtClean="0"/>
              <a:t>2006 </a:t>
            </a:r>
            <a:r>
              <a:rPr lang="en-IE" dirty="0" smtClean="0"/>
              <a:t>to support CEOS interactions with the emerging Group on Earth Observations</a:t>
            </a:r>
          </a:p>
          <a:p>
            <a:pPr marL="0" indent="0">
              <a:buNone/>
            </a:pPr>
            <a:r>
              <a:rPr lang="en-IE" dirty="0" smtClean="0"/>
              <a:t>Quickly evolved toward marshalling CEOS efforts to respond to GEO’s first 10-year Work Plan   </a:t>
            </a:r>
            <a:endParaRPr lang="en-I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 </a:t>
            </a:r>
            <a:r>
              <a:rPr lang="fr-FR" dirty="0" err="1" smtClean="0"/>
              <a:t>Role</a:t>
            </a:r>
            <a:endParaRPr lang="fr-FR" dirty="0"/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5029200" cy="36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8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20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CEOS </a:t>
            </a:r>
            <a:r>
              <a:rPr lang="fr-FR" b="1" i="1" dirty="0" err="1" smtClean="0">
                <a:solidFill>
                  <a:srgbClr val="FF0000"/>
                </a:solidFill>
              </a:rPr>
              <a:t>Executive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Officer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is</a:t>
            </a:r>
            <a:r>
              <a:rPr lang="fr-FR" b="1" i="1" dirty="0" smtClean="0">
                <a:solidFill>
                  <a:srgbClr val="FF0000"/>
                </a:solidFill>
              </a:rPr>
              <a:t> a vital </a:t>
            </a:r>
            <a:r>
              <a:rPr lang="fr-FR" b="1" i="1" dirty="0" err="1" smtClean="0">
                <a:solidFill>
                  <a:srgbClr val="FF0000"/>
                </a:solidFill>
              </a:rPr>
              <a:t>role</a:t>
            </a:r>
            <a:r>
              <a:rPr lang="fr-FR" b="1" i="1" dirty="0" smtClean="0">
                <a:solidFill>
                  <a:srgbClr val="FF0000"/>
                </a:solidFill>
              </a:rPr>
              <a:t> for CEOS.</a:t>
            </a:r>
          </a:p>
          <a:p>
            <a:pPr marL="0" indent="0">
              <a:buNone/>
            </a:pPr>
            <a:r>
              <a:rPr lang="fr-FR" dirty="0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oil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of the </a:t>
            </a:r>
            <a:r>
              <a:rPr lang="fr-FR" dirty="0" err="1" smtClean="0"/>
              <a:t>moving</a:t>
            </a:r>
            <a:r>
              <a:rPr lang="fr-FR" dirty="0" smtClean="0"/>
              <a:t> parts of CEOS to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turning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523972" cy="40973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762000" cy="9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0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/>
              <a:t>planning and </a:t>
            </a:r>
            <a:r>
              <a:rPr lang="fr-FR" dirty="0" smtClean="0"/>
              <a:t>monitoring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/>
              <a:t>information flow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Interface </a:t>
            </a:r>
            <a:r>
              <a:rPr lang="fr-FR" dirty="0"/>
              <a:t>for external contacts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CEOS </a:t>
            </a:r>
            <a:r>
              <a:rPr lang="fr-FR" dirty="0" err="1"/>
              <a:t>housekeeping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Principal CEO </a:t>
            </a:r>
            <a:r>
              <a:rPr lang="fr-FR" dirty="0" err="1" smtClean="0"/>
              <a:t>Functions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90" y="1371600"/>
            <a:ext cx="1295400" cy="10883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90" y="3733800"/>
            <a:ext cx="2209800" cy="2209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4787590" y="2743199"/>
            <a:ext cx="1066800" cy="14478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64" y="5501828"/>
            <a:ext cx="1051651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7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8" y="2261825"/>
            <a:ext cx="6999306" cy="42326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Rigorous work planning, execution and monitoring is critical to CEOS’s credibility</a:t>
            </a:r>
            <a:endParaRPr lang="en-IE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Planning and monitoring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838200" y="4572000"/>
            <a:ext cx="3536412" cy="2133599"/>
            <a:chOff x="997488" y="4683086"/>
            <a:chExt cx="3536412" cy="21335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2" r="-91"/>
            <a:stretch/>
          </p:blipFill>
          <p:spPr>
            <a:xfrm>
              <a:off x="2942542" y="4683086"/>
              <a:ext cx="1591358" cy="2133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997488" y="5334000"/>
              <a:ext cx="2964912" cy="9541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CEOS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Work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Plan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updated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annually</a:t>
              </a:r>
              <a:endPara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876800" y="2209800"/>
            <a:ext cx="3962400" cy="2134800"/>
            <a:chOff x="4800600" y="2514600"/>
            <a:chExt cx="3962400" cy="21348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/>
            <a:stretch/>
          </p:blipFill>
          <p:spPr>
            <a:xfrm>
              <a:off x="4800600" y="2514600"/>
              <a:ext cx="1610193" cy="21348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5790072" y="2743200"/>
              <a:ext cx="2972928" cy="138499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CEOS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Work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Plan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Progress</a:t>
              </a:r>
              <a:r>
                <a:rPr kumimoji="0" lang="fr-FR" sz="2800" b="0" i="0" u="none" strike="noStrike" cap="none" spc="0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</a:t>
              </a:r>
              <a:r>
                <a:rPr kumimoji="0" lang="fr-FR" sz="2800" b="0" i="0" u="none" strike="noStrike" cap="none" spc="0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reported</a:t>
              </a:r>
              <a:endParaRPr kumimoji="0" lang="fr-FR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annually</a:t>
              </a:r>
              <a:endPara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400800" y="135137"/>
            <a:ext cx="1143000" cy="779263"/>
            <a:chOff x="6400800" y="135137"/>
            <a:chExt cx="1143000" cy="779263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6400800" y="135137"/>
              <a:ext cx="1143000" cy="77926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76" y="135137"/>
              <a:ext cx="874447" cy="734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055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/>
              <a:t>Work</a:t>
            </a:r>
            <a:r>
              <a:rPr lang="fr-FR" dirty="0"/>
              <a:t> Planning and monitoring</a:t>
            </a:r>
          </a:p>
          <a:p>
            <a:endParaRPr lang="fr-FR" dirty="0"/>
          </a:p>
        </p:txBody>
      </p:sp>
      <p:grpSp>
        <p:nvGrpSpPr>
          <p:cNvPr id="5" name="Group 34"/>
          <p:cNvGrpSpPr/>
          <p:nvPr/>
        </p:nvGrpSpPr>
        <p:grpSpPr>
          <a:xfrm>
            <a:off x="83783" y="1219200"/>
            <a:ext cx="7017462" cy="5472000"/>
            <a:chOff x="157649" y="1172916"/>
            <a:chExt cx="7017462" cy="5472000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Arc 46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6" name="Content Placeholder 1"/>
          <p:cNvSpPr>
            <a:spLocks noGrp="1"/>
          </p:cNvSpPr>
          <p:nvPr/>
        </p:nvSpPr>
        <p:spPr>
          <a:xfrm rot="20815872">
            <a:off x="4435548" y="5841718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>
            <a:off x="1844260" y="1470684"/>
            <a:ext cx="5004000" cy="4938839"/>
            <a:chOff x="2115406" y="1424400"/>
            <a:chExt cx="5004000" cy="4938839"/>
          </a:xfrm>
        </p:grpSpPr>
        <p:sp>
          <p:nvSpPr>
            <p:cNvPr id="38" name="Arc 3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39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40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8" name="Content Placeholder 1"/>
          <p:cNvSpPr txBox="1">
            <a:spLocks/>
          </p:cNvSpPr>
          <p:nvPr/>
        </p:nvSpPr>
        <p:spPr>
          <a:xfrm rot="18852440">
            <a:off x="5344388" y="5181539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 rot="17414780">
            <a:off x="5951122" y="3955063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 rot="15539337">
            <a:off x="5796921" y="2713498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 rot="2533477">
            <a:off x="5559098" y="2106109"/>
            <a:ext cx="666714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963985">
            <a:off x="4586999" y="1588576"/>
            <a:ext cx="758141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 rot="20423997">
            <a:off x="3490445" y="1529591"/>
            <a:ext cx="758141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 rot="18919172">
            <a:off x="2406054" y="2129147"/>
            <a:ext cx="952528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 rot="17409751">
            <a:off x="1625710" y="310523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3985976">
            <a:off x="1550576" y="438930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 rot="2399681">
            <a:off x="2141540" y="5314901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 rot="800160">
            <a:off x="3183029" y="587616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 rot="439333">
            <a:off x="7171017" y="4049518"/>
            <a:ext cx="1090736" cy="6858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0" name="Group 4"/>
          <p:cNvGrpSpPr/>
          <p:nvPr/>
        </p:nvGrpSpPr>
        <p:grpSpPr>
          <a:xfrm>
            <a:off x="1648045" y="1252193"/>
            <a:ext cx="7524360" cy="5593771"/>
            <a:chOff x="1919191" y="1205909"/>
            <a:chExt cx="7524360" cy="5593771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1" name="Group 10"/>
          <p:cNvGrpSpPr/>
          <p:nvPr/>
        </p:nvGrpSpPr>
        <p:grpSpPr>
          <a:xfrm>
            <a:off x="1037814" y="1374562"/>
            <a:ext cx="5942908" cy="5184000"/>
            <a:chOff x="1308960" y="1328278"/>
            <a:chExt cx="5942908" cy="5184000"/>
          </a:xfrm>
        </p:grpSpPr>
        <p:sp>
          <p:nvSpPr>
            <p:cNvPr id="34" name="Arc 33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1308960" y="4648200"/>
              <a:ext cx="2241120" cy="60784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CEOS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Plenary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1190214" y="1360837"/>
            <a:ext cx="5799193" cy="5184000"/>
            <a:chOff x="1461360" y="1314553"/>
            <a:chExt cx="5799193" cy="5184000"/>
          </a:xfrm>
        </p:grpSpPr>
        <p:sp>
          <p:nvSpPr>
            <p:cNvPr id="32" name="Arc 31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1792168" y="1363200"/>
            <a:ext cx="7482021" cy="5184000"/>
            <a:chOff x="2063314" y="1316916"/>
            <a:chExt cx="7482021" cy="5184000"/>
          </a:xfrm>
        </p:grpSpPr>
        <p:sp>
          <p:nvSpPr>
            <p:cNvPr id="30" name="Arc 29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SIT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-130188" y="1233295"/>
            <a:ext cx="7231433" cy="5472000"/>
            <a:chOff x="-56322" y="1187011"/>
            <a:chExt cx="7231433" cy="5472000"/>
          </a:xfrm>
        </p:grpSpPr>
        <p:sp>
          <p:nvSpPr>
            <p:cNvPr id="28" name="Arc 27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defTabSz="914400">
                <a:buSzPct val="100000"/>
                <a:buFont typeface="Arial"/>
                <a:buNone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 defTabSz="914400">
                <a:buSzPct val="100000"/>
                <a:buFont typeface="Arial"/>
                <a:buNone/>
              </a:pP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6916400" y="4101857"/>
            <a:ext cx="2103922" cy="973627"/>
            <a:chOff x="6990266" y="4055573"/>
            <a:chExt cx="2103922" cy="9736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</a:t>
              </a:r>
            </a:p>
          </p:txBody>
        </p:sp>
        <p:sp>
          <p:nvSpPr>
            <p:cNvPr id="27" name="Right Arrow 21"/>
            <p:cNvSpPr/>
            <p:nvPr/>
          </p:nvSpPr>
          <p:spPr>
            <a:xfrm rot="11435779">
              <a:off x="6990266" y="4225042"/>
              <a:ext cx="292128" cy="34038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400800" y="135137"/>
            <a:ext cx="1143000" cy="779263"/>
            <a:chOff x="6400800" y="135137"/>
            <a:chExt cx="1143000" cy="779263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6400800" y="135137"/>
              <a:ext cx="1143000" cy="77926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76" y="135137"/>
              <a:ext cx="874447" cy="734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291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CEOS Work Plan annual update: November – February</a:t>
            </a:r>
          </a:p>
          <a:p>
            <a:r>
              <a:rPr lang="en-IE" dirty="0" smtClean="0"/>
              <a:t>Organisation and implementation of WP update process</a:t>
            </a:r>
          </a:p>
          <a:p>
            <a:r>
              <a:rPr lang="en-IE" dirty="0" smtClean="0"/>
              <a:t>Update of generic parts of WP and monitoring of the update/creation of 100+ deliverables </a:t>
            </a:r>
          </a:p>
          <a:p>
            <a:r>
              <a:rPr lang="en-IE" dirty="0" smtClean="0"/>
              <a:t>Checking and completion of WP with contributors</a:t>
            </a:r>
          </a:p>
          <a:p>
            <a:r>
              <a:rPr lang="en-IE" dirty="0" smtClean="0"/>
              <a:t>Submission of WP to CEOS Principals for validation</a:t>
            </a:r>
          </a:p>
          <a:p>
            <a:pPr marL="0" indent="0">
              <a:buNone/>
            </a:pPr>
            <a:endParaRPr lang="en-IE" sz="1200" dirty="0" smtClean="0"/>
          </a:p>
          <a:p>
            <a:pPr marL="0" indent="0">
              <a:buNone/>
            </a:pPr>
            <a:r>
              <a:rPr lang="en-IE" sz="2400" dirty="0" smtClean="0"/>
              <a:t>CEOS Work Plan Progress reporting: August – October</a:t>
            </a:r>
          </a:p>
          <a:p>
            <a:r>
              <a:rPr lang="en-IE" dirty="0" smtClean="0"/>
              <a:t>Organisation and implementation of WP progress reporting process</a:t>
            </a:r>
          </a:p>
          <a:p>
            <a:r>
              <a:rPr lang="en-IE" dirty="0" smtClean="0"/>
              <a:t>Generation of CEOS Work Plan Progress Report </a:t>
            </a:r>
          </a:p>
          <a:p>
            <a:r>
              <a:rPr lang="en-IE" dirty="0" smtClean="0"/>
              <a:t>Submission to CEOS Principals at CEOS Plenary</a:t>
            </a:r>
          </a:p>
          <a:p>
            <a:pPr marL="0" indent="0">
              <a:buNone/>
            </a:pPr>
            <a:endParaRPr lang="en-IE" sz="1200" dirty="0" smtClean="0"/>
          </a:p>
          <a:p>
            <a:pPr marL="0" indent="0">
              <a:buNone/>
            </a:pPr>
            <a:r>
              <a:rPr lang="en-IE" dirty="0" smtClean="0"/>
              <a:t>Contribute to maintaining/developing CEOS deliverable tracking database</a:t>
            </a:r>
          </a:p>
          <a:p>
            <a:pPr marL="0" indent="0">
              <a:buNone/>
            </a:pPr>
            <a:endParaRPr lang="en-IE" sz="1100" dirty="0" smtClean="0"/>
          </a:p>
          <a:p>
            <a:pPr marL="0" indent="0">
              <a:buNone/>
            </a:pPr>
            <a:r>
              <a:rPr lang="en-IE" b="1" dirty="0" smtClean="0"/>
              <a:t>Total time investment ~4.5 months FTE</a:t>
            </a:r>
            <a:endParaRPr lang="en-IE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Planning and monitoring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6400800" y="135137"/>
            <a:ext cx="1143000" cy="779263"/>
            <a:chOff x="6400800" y="135137"/>
            <a:chExt cx="1143000" cy="779263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6400800" y="135137"/>
              <a:ext cx="1143000" cy="77926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76" y="135137"/>
              <a:ext cx="874447" cy="734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869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Information Flow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0714"/>
            <a:ext cx="5392180" cy="51888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2639"/>
            <a:ext cx="732263" cy="1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3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Information Flow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73" y="2820479"/>
            <a:ext cx="1282474" cy="10840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2593"/>
            <a:ext cx="3780005" cy="1266638"/>
          </a:xfrm>
          <a:prstGeom prst="rect">
            <a:avLst/>
          </a:prstGeom>
        </p:spPr>
      </p:pic>
      <p:sp>
        <p:nvSpPr>
          <p:cNvPr id="10" name="Flèche courbée vers le bas 9"/>
          <p:cNvSpPr/>
          <p:nvPr/>
        </p:nvSpPr>
        <p:spPr>
          <a:xfrm rot="5220487">
            <a:off x="5281242" y="2192057"/>
            <a:ext cx="1006082" cy="762000"/>
          </a:xfrm>
          <a:prstGeom prst="curved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308" y="4545781"/>
            <a:ext cx="3780005" cy="2286043"/>
          </a:xfrm>
          <a:prstGeom prst="rect">
            <a:avLst/>
          </a:prstGeom>
        </p:spPr>
      </p:pic>
      <p:sp>
        <p:nvSpPr>
          <p:cNvPr id="15" name="Flèche courbée vers le bas 14"/>
          <p:cNvSpPr/>
          <p:nvPr/>
        </p:nvSpPr>
        <p:spPr>
          <a:xfrm rot="5834516" flipH="1" flipV="1">
            <a:off x="3128822" y="2071057"/>
            <a:ext cx="1006082" cy="762000"/>
          </a:xfrm>
          <a:prstGeom prst="curved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Flèche courbée vers le bas 15"/>
          <p:cNvSpPr/>
          <p:nvPr/>
        </p:nvSpPr>
        <p:spPr>
          <a:xfrm rot="5220487">
            <a:off x="5338622" y="3738373"/>
            <a:ext cx="1006082" cy="762000"/>
          </a:xfrm>
          <a:prstGeom prst="curved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5834516" flipH="1" flipV="1">
            <a:off x="3138733" y="3671651"/>
            <a:ext cx="1006082" cy="762000"/>
          </a:xfrm>
          <a:prstGeom prst="curved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229" y="62639"/>
            <a:ext cx="732263" cy="1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3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Opportunities for information flow between CEOS Leadership and WGs/VCs/AHTs:</a:t>
            </a:r>
          </a:p>
          <a:p>
            <a:r>
              <a:rPr lang="en-IE" dirty="0" smtClean="0"/>
              <a:t>2 annual telephone tag-ups with SIT Chair</a:t>
            </a:r>
            <a:endParaRPr lang="en-IE" dirty="0"/>
          </a:p>
          <a:p>
            <a:r>
              <a:rPr lang="en-IE" dirty="0"/>
              <a:t>3 Major meetings: SIT, SIT Tech Workshop, Plenary</a:t>
            </a:r>
          </a:p>
          <a:p>
            <a:r>
              <a:rPr lang="en-IE" dirty="0" smtClean="0"/>
              <a:t>Monthly CEOS-SEC calls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CEO is the reference for all CEOS </a:t>
            </a:r>
            <a:r>
              <a:rPr lang="en-IE" dirty="0" smtClean="0"/>
              <a:t>entities </a:t>
            </a:r>
            <a:r>
              <a:rPr lang="en-IE" dirty="0" smtClean="0"/>
              <a:t>on governance and process questions</a:t>
            </a:r>
          </a:p>
          <a:p>
            <a:endParaRPr lang="en-I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Information </a:t>
            </a:r>
            <a:r>
              <a:rPr lang="fr-FR" dirty="0" smtClean="0"/>
              <a:t>Flow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7725031" y="2362200"/>
            <a:ext cx="304800" cy="838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Flèche vers le bas 5"/>
          <p:cNvSpPr/>
          <p:nvPr/>
        </p:nvSpPr>
        <p:spPr>
          <a:xfrm flipV="1">
            <a:off x="7464101" y="2362200"/>
            <a:ext cx="304800" cy="838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19703" y="2596635"/>
            <a:ext cx="1248097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rgbClr val="FF0000"/>
                </a:solidFill>
              </a:rPr>
              <a:t>+</a:t>
            </a:r>
            <a:r>
              <a:rPr lang="fr-FR" sz="1600" b="1" dirty="0" err="1" smtClean="0">
                <a:solidFill>
                  <a:srgbClr val="FF0000"/>
                </a:solidFill>
              </a:rPr>
              <a:t>Fr</a:t>
            </a:r>
            <a:r>
              <a:rPr kumimoji="0" lang="fr-FR" sz="1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equency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16851" y="2590800"/>
            <a:ext cx="772004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rgbClr val="FF0000"/>
                </a:solidFill>
              </a:rPr>
              <a:t>+</a:t>
            </a:r>
            <a:r>
              <a:rPr lang="fr-FR" sz="1600" b="1" dirty="0" err="1" smtClean="0">
                <a:solidFill>
                  <a:srgbClr val="FF0000"/>
                </a:solidFill>
              </a:rPr>
              <a:t>Detail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2639"/>
            <a:ext cx="732263" cy="1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3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15748</TotalTime>
  <Words>630</Words>
  <Application>Microsoft Office PowerPoint</Application>
  <PresentationFormat>Affichage à l'écran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Report on CEOS Executive Officer functions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Hosford Steven</cp:lastModifiedBy>
  <cp:revision>173</cp:revision>
  <dcterms:modified xsi:type="dcterms:W3CDTF">2019-10-15T00:37:00Z</dcterms:modified>
</cp:coreProperties>
</file>