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51" r:id="rId2"/>
    <p:sldMasterId id="2147483665" r:id="rId3"/>
    <p:sldMasterId id="2147483675" r:id="rId4"/>
  </p:sldMasterIdLst>
  <p:notesMasterIdLst>
    <p:notesMasterId r:id="rId19"/>
  </p:notesMasterIdLst>
  <p:sldIdLst>
    <p:sldId id="256" r:id="rId5"/>
    <p:sldId id="581" r:id="rId6"/>
    <p:sldId id="582" r:id="rId7"/>
    <p:sldId id="592" r:id="rId8"/>
    <p:sldId id="586" r:id="rId9"/>
    <p:sldId id="435" r:id="rId10"/>
    <p:sldId id="487" r:id="rId11"/>
    <p:sldId id="594" r:id="rId12"/>
    <p:sldId id="263" r:id="rId13"/>
    <p:sldId id="583" r:id="rId14"/>
    <p:sldId id="467" r:id="rId15"/>
    <p:sldId id="492" r:id="rId16"/>
    <p:sldId id="588" r:id="rId17"/>
    <p:sldId id="259" r:id="rId18"/>
  </p:sldIdLst>
  <p:sldSz cx="9144000" cy="6858000" type="screen4x3"/>
  <p:notesSz cx="6858000" cy="9144000"/>
  <p:defaultTextStyle>
    <a:lvl1pPr defTabSz="457200">
      <a:defRPr>
        <a:solidFill>
          <a:srgbClr val="002569"/>
        </a:solidFill>
      </a:defRPr>
    </a:lvl1pPr>
    <a:lvl2pPr indent="457200" defTabSz="457200">
      <a:defRPr>
        <a:solidFill>
          <a:srgbClr val="002569"/>
        </a:solidFill>
      </a:defRPr>
    </a:lvl2pPr>
    <a:lvl3pPr indent="914400" defTabSz="457200">
      <a:defRPr>
        <a:solidFill>
          <a:srgbClr val="002569"/>
        </a:solidFill>
      </a:defRPr>
    </a:lvl3pPr>
    <a:lvl4pPr indent="1371600" defTabSz="457200">
      <a:defRPr>
        <a:solidFill>
          <a:srgbClr val="002569"/>
        </a:solidFill>
      </a:defRPr>
    </a:lvl4pPr>
    <a:lvl5pPr indent="1828800" defTabSz="457200">
      <a:defRPr>
        <a:solidFill>
          <a:srgbClr val="002569"/>
        </a:solidFill>
      </a:defRPr>
    </a:lvl5pPr>
    <a:lvl6pPr indent="2286000" defTabSz="457200">
      <a:defRPr>
        <a:solidFill>
          <a:srgbClr val="002569"/>
        </a:solidFill>
      </a:defRPr>
    </a:lvl6pPr>
    <a:lvl7pPr indent="2743200" defTabSz="457200">
      <a:defRPr>
        <a:solidFill>
          <a:srgbClr val="002569"/>
        </a:solidFill>
      </a:defRPr>
    </a:lvl7pPr>
    <a:lvl8pPr indent="3200400" defTabSz="457200">
      <a:defRPr>
        <a:solidFill>
          <a:srgbClr val="002569"/>
        </a:solidFill>
      </a:defRPr>
    </a:lvl8pPr>
    <a:lvl9pPr indent="3657600" defTabSz="457200">
      <a:defRPr>
        <a:solidFill>
          <a:srgbClr val="002569"/>
        </a:solidFil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30D2B"/>
    <a:srgbClr val="2660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DDCA"/>
          </a:solidFill>
        </a:fill>
      </a:tcStyle>
    </a:wholeTbl>
    <a:band2H>
      <a:tcTxStyle/>
      <a:tcStyle>
        <a:tcBdr/>
        <a:fill>
          <a:solidFill>
            <a:srgbClr val="FFEFE6"/>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9A00"/>
          </a:solidFill>
        </a:fill>
      </a:tcStyle>
    </a:firstRow>
  </a:tblStyle>
  <a:tblStyle styleId="{C7B018BB-80A7-4F77-B60F-C8B233D01FF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FFFFF"/>
          </a:solidFill>
        </a:fill>
      </a:tcStyle>
    </a:firstRow>
  </a:tblStyle>
  <a:tblStyle styleId="{EEE7283C-3CF3-47DC-8721-378D4A62B228}"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BCBCB"/>
          </a:solidFill>
        </a:fill>
      </a:tcStyle>
    </a:wholeTbl>
    <a:band2H>
      <a:tcTxStyle/>
      <a:tcStyle>
        <a:tcBdr/>
        <a:fill>
          <a:solidFill>
            <a:srgbClr val="EEE7E7"/>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90281C"/>
          </a:solidFill>
        </a:fill>
      </a:tcStyle>
    </a:firstRow>
  </a:tblStyle>
  <a:tblStyle styleId="{CF821DB8-F4EB-4A41-A1BA-3FCAFE7338EE}" styleName="">
    <a:tblBg/>
    <a:wholeTbl>
      <a:tcTxStyle b="on" i="on">
        <a:fontRef idx="major">
          <a:srgbClr val="002569"/>
        </a:fontRef>
        <a:srgbClr val="002569"/>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7EA"/>
          </a:solidFill>
        </a:fill>
      </a:tcStyle>
    </a:wholeTbl>
    <a:band2H>
      <a:tcTxStyle/>
      <a:tcStyle>
        <a:tcBdr/>
        <a:fill>
          <a:solidFill>
            <a:srgbClr val="FFFFFF"/>
          </a:solidFill>
        </a:fill>
      </a:tcStyle>
    </a:band2H>
    <a:firstCol>
      <a:tcTxStyle b="on" i="on">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9A00"/>
          </a:solidFill>
        </a:fill>
      </a:tcStyle>
    </a:firstCol>
    <a:lastRow>
      <a:tcTxStyle b="on" i="on">
        <a:fontRef idx="major">
          <a:srgbClr val="002569"/>
        </a:fontRef>
        <a:srgbClr val="002569"/>
      </a:tcTxStyle>
      <a:tcStyle>
        <a:tcBdr>
          <a:left>
            <a:ln w="12700" cap="flat">
              <a:noFill/>
              <a:miter lim="400000"/>
            </a:ln>
          </a:left>
          <a:right>
            <a:ln w="12700" cap="flat">
              <a:noFill/>
              <a:miter lim="400000"/>
            </a:ln>
          </a:right>
          <a:top>
            <a:ln w="508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Ref idx="major">
          <a:srgbClr val="FFFFFF"/>
        </a:fontRef>
        <a:srgbClr val="FFFFFF"/>
      </a:tcTxStyle>
      <a:tcStyle>
        <a:tcBdr>
          <a:left>
            <a:ln w="12700" cap="flat">
              <a:noFill/>
              <a:miter lim="400000"/>
            </a:ln>
          </a:left>
          <a:right>
            <a:ln w="12700" cap="flat">
              <a:noFill/>
              <a:miter lim="400000"/>
            </a:ln>
          </a:right>
          <a:top>
            <a:ln w="25400" cap="flat">
              <a:solidFill>
                <a:srgbClr val="002569"/>
              </a:solidFill>
              <a:prstDash val="solid"/>
              <a:bevel/>
            </a:ln>
          </a:top>
          <a:bottom>
            <a:ln w="25400" cap="flat">
              <a:solidFill>
                <a:srgbClr val="002569"/>
              </a:solidFill>
              <a:prstDash val="solid"/>
              <a:bevel/>
            </a:ln>
          </a:bottom>
          <a:insideH>
            <a:ln w="12700" cap="flat">
              <a:noFill/>
              <a:miter lim="400000"/>
            </a:ln>
          </a:insideH>
          <a:insideV>
            <a:ln w="12700" cap="flat">
              <a:noFill/>
              <a:miter lim="400000"/>
            </a:ln>
          </a:insideV>
        </a:tcBdr>
        <a:fill>
          <a:solidFill>
            <a:srgbClr val="FF9A00"/>
          </a:solidFill>
        </a:fill>
      </a:tcStyle>
    </a:firstRow>
  </a:tblStyle>
  <a:tblStyle styleId="{33BA23B1-9221-436E-865A-0063620EA4FD}" styleName="">
    <a:tblBg/>
    <a:wholeTbl>
      <a:tcTxStyle b="on" i="on">
        <a:fontRef idx="major">
          <a:srgbClr val="002569"/>
        </a:fontRef>
        <a:srgbClr val="002569"/>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BD3"/>
          </a:solidFill>
        </a:fill>
      </a:tcStyle>
    </a:wholeTbl>
    <a:band2H>
      <a:tcTxStyle/>
      <a:tcStyle>
        <a:tcBdr/>
        <a:fill>
          <a:solidFill>
            <a:srgbClr val="E6E7EA"/>
          </a:solidFill>
        </a:fill>
      </a:tcStyle>
    </a:band2H>
    <a:firstCol>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Col>
    <a:la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lastRow>
    <a:firstRow>
      <a:tcTxStyle b="on" i="on">
        <a:fontRef idx="major">
          <a:srgbClr val="FFFFFF"/>
        </a:fontRef>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2569"/>
          </a:solidFill>
        </a:fill>
      </a:tcStyle>
    </a:firstRow>
  </a:tblStyle>
  <a:tblStyle styleId="{2708684C-4D16-4618-839F-0558EEFCDFE6}" styleName="">
    <a:tblBg/>
    <a:wholeTb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wholeTbl>
    <a:band2H>
      <a:tcTxStyle/>
      <a:tcStyle>
        <a:tcBdr/>
        <a:fill>
          <a:solidFill>
            <a:srgbClr val="FFFFFF"/>
          </a:solidFill>
        </a:fill>
      </a:tcStyle>
    </a:band2H>
    <a:firstCol>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solidFill>
            <a:srgbClr val="002569">
              <a:alpha val="20000"/>
            </a:srgbClr>
          </a:solidFill>
        </a:fill>
      </a:tcStyle>
    </a:firstCol>
    <a:la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50800" cap="flat">
              <a:solidFill>
                <a:srgbClr val="002569"/>
              </a:solidFill>
              <a:prstDash val="solid"/>
              <a:bevel/>
            </a:ln>
          </a:top>
          <a:bottom>
            <a:ln w="127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lastRow>
    <a:firstRow>
      <a:tcTxStyle b="on" i="on">
        <a:fontRef idx="major">
          <a:srgbClr val="002569"/>
        </a:fontRef>
        <a:srgbClr val="002569"/>
      </a:tcTxStyle>
      <a:tcStyle>
        <a:tcBdr>
          <a:left>
            <a:ln w="12700" cap="flat">
              <a:solidFill>
                <a:srgbClr val="002569"/>
              </a:solidFill>
              <a:prstDash val="solid"/>
              <a:bevel/>
            </a:ln>
          </a:left>
          <a:right>
            <a:ln w="12700" cap="flat">
              <a:solidFill>
                <a:srgbClr val="002569"/>
              </a:solidFill>
              <a:prstDash val="solid"/>
              <a:bevel/>
            </a:ln>
          </a:right>
          <a:top>
            <a:ln w="12700" cap="flat">
              <a:solidFill>
                <a:srgbClr val="002569"/>
              </a:solidFill>
              <a:prstDash val="solid"/>
              <a:bevel/>
            </a:ln>
          </a:top>
          <a:bottom>
            <a:ln w="25400" cap="flat">
              <a:solidFill>
                <a:srgbClr val="002569"/>
              </a:solidFill>
              <a:prstDash val="solid"/>
              <a:bevel/>
            </a:ln>
          </a:bottom>
          <a:insideH>
            <a:ln w="12700" cap="flat">
              <a:solidFill>
                <a:srgbClr val="002569"/>
              </a:solidFill>
              <a:prstDash val="solid"/>
              <a:bevel/>
            </a:ln>
          </a:insideH>
          <a:insideV>
            <a:ln w="12700" cap="flat">
              <a:solidFill>
                <a:srgbClr val="002569"/>
              </a:solidFill>
              <a:prstDash val="solid"/>
              <a:bevel/>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p:restoredTop sz="84170" autoAdjust="0"/>
  </p:normalViewPr>
  <p:slideViewPr>
    <p:cSldViewPr>
      <p:cViewPr varScale="1">
        <p:scale>
          <a:sx n="49" d="100"/>
          <a:sy n="49" d="100"/>
        </p:scale>
        <p:origin x="1790" y="16"/>
      </p:cViewPr>
      <p:guideLst>
        <p:guide orient="horz" pos="2160"/>
        <p:guide pos="2880"/>
      </p:guideLst>
    </p:cSldViewPr>
  </p:slideViewPr>
  <p:notesTextViewPr>
    <p:cViewPr>
      <p:scale>
        <a:sx n="1" d="1"/>
        <a:sy n="1" d="1"/>
      </p:scale>
      <p:origin x="0" y="0"/>
    </p:cViewPr>
  </p:notesTextViewPr>
  <p:sorterViewPr>
    <p:cViewPr>
      <p:scale>
        <a:sx n="100" d="100"/>
        <a:sy n="100" d="100"/>
      </p:scale>
      <p:origin x="0" y="-314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hape 7"/>
          <p:cNvSpPr>
            <a:spLocks noGrp="1" noRot="1" noChangeAspect="1"/>
          </p:cNvSpPr>
          <p:nvPr>
            <p:ph type="sldImg"/>
          </p:nvPr>
        </p:nvSpPr>
        <p:spPr>
          <a:xfrm>
            <a:off x="1143000" y="685800"/>
            <a:ext cx="4572000" cy="3429000"/>
          </a:xfrm>
          <a:prstGeom prst="rect">
            <a:avLst/>
          </a:prstGeom>
        </p:spPr>
        <p:txBody>
          <a:bodyPr/>
          <a:lstStyle/>
          <a:p>
            <a:pPr lvl="0"/>
            <a:endParaRPr dirty="0"/>
          </a:p>
        </p:txBody>
      </p:sp>
      <p:sp>
        <p:nvSpPr>
          <p:cNvPr id="8" name="Shape 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3530218368"/>
      </p:ext>
    </p:extLst>
  </p:cSld>
  <p:clrMap bg1="lt1" tx1="dk1" bg2="lt2" tx2="dk2" accent1="accent1" accent2="accent2" accent3="accent3" accent4="accent4" accent5="accent5" accent6="accent6" hlink="hlink" folHlink="folHlink"/>
  <p:notesStyle>
    <a:lvl1pPr defTabSz="457200">
      <a:lnSpc>
        <a:spcPct val="125000"/>
      </a:lnSpc>
      <a:defRPr sz="2400">
        <a:latin typeface="+mn-lt"/>
        <a:ea typeface="+mn-ea"/>
        <a:cs typeface="+mn-cs"/>
        <a:sym typeface="Avenir Roman"/>
      </a:defRPr>
    </a:lvl1pPr>
    <a:lvl2pPr indent="228600" defTabSz="457200">
      <a:lnSpc>
        <a:spcPct val="125000"/>
      </a:lnSpc>
      <a:defRPr sz="2400">
        <a:latin typeface="+mn-lt"/>
        <a:ea typeface="+mn-ea"/>
        <a:cs typeface="+mn-cs"/>
        <a:sym typeface="Avenir Roman"/>
      </a:defRPr>
    </a:lvl2pPr>
    <a:lvl3pPr indent="457200" defTabSz="457200">
      <a:lnSpc>
        <a:spcPct val="125000"/>
      </a:lnSpc>
      <a:defRPr sz="2400">
        <a:latin typeface="+mn-lt"/>
        <a:ea typeface="+mn-ea"/>
        <a:cs typeface="+mn-cs"/>
        <a:sym typeface="Avenir Roman"/>
      </a:defRPr>
    </a:lvl3pPr>
    <a:lvl4pPr indent="685800" defTabSz="457200">
      <a:lnSpc>
        <a:spcPct val="125000"/>
      </a:lnSpc>
      <a:defRPr sz="2400">
        <a:latin typeface="+mn-lt"/>
        <a:ea typeface="+mn-ea"/>
        <a:cs typeface="+mn-cs"/>
        <a:sym typeface="Avenir Roman"/>
      </a:defRPr>
    </a:lvl4pPr>
    <a:lvl5pPr indent="914400" defTabSz="457200">
      <a:lnSpc>
        <a:spcPct val="125000"/>
      </a:lnSpc>
      <a:defRPr sz="2400">
        <a:latin typeface="+mn-lt"/>
        <a:ea typeface="+mn-ea"/>
        <a:cs typeface="+mn-cs"/>
        <a:sym typeface="Avenir Roman"/>
      </a:defRPr>
    </a:lvl5pPr>
    <a:lvl6pPr indent="1143000" defTabSz="457200">
      <a:lnSpc>
        <a:spcPct val="125000"/>
      </a:lnSpc>
      <a:defRPr sz="2400">
        <a:latin typeface="+mn-lt"/>
        <a:ea typeface="+mn-ea"/>
        <a:cs typeface="+mn-cs"/>
        <a:sym typeface="Avenir Roman"/>
      </a:defRPr>
    </a:lvl6pPr>
    <a:lvl7pPr indent="1371600" defTabSz="457200">
      <a:lnSpc>
        <a:spcPct val="125000"/>
      </a:lnSpc>
      <a:defRPr sz="2400">
        <a:latin typeface="+mn-lt"/>
        <a:ea typeface="+mn-ea"/>
        <a:cs typeface="+mn-cs"/>
        <a:sym typeface="Avenir Roman"/>
      </a:defRPr>
    </a:lvl7pPr>
    <a:lvl8pPr indent="1600200" defTabSz="457200">
      <a:lnSpc>
        <a:spcPct val="125000"/>
      </a:lnSpc>
      <a:defRPr sz="2400">
        <a:latin typeface="+mn-lt"/>
        <a:ea typeface="+mn-ea"/>
        <a:cs typeface="+mn-cs"/>
        <a:sym typeface="Avenir Roman"/>
      </a:defRPr>
    </a:lvl8pPr>
    <a:lvl9pPr indent="1828800" defTabSz="457200">
      <a:lnSpc>
        <a:spcPct val="125000"/>
      </a:lnSpc>
      <a:defRPr sz="2400">
        <a:latin typeface="+mn-lt"/>
        <a:ea typeface="+mn-ea"/>
        <a:cs typeface="+mn-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effectLst/>
              <a:latin typeface="+mn-lt"/>
              <a:ea typeface="+mn-ea"/>
              <a:cs typeface="+mn-cs"/>
              <a:sym typeface="Avenir Roman"/>
            </a:endParaRPr>
          </a:p>
        </p:txBody>
      </p:sp>
    </p:spTree>
    <p:extLst>
      <p:ext uri="{BB962C8B-B14F-4D97-AF65-F5344CB8AC3E}">
        <p14:creationId xmlns:p14="http://schemas.microsoft.com/office/powerpoint/2010/main" val="1263847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7050840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4489077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2072382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9428857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657831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279235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691919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099180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2400" dirty="0">
              <a:effectLst/>
              <a:latin typeface="+mn-lt"/>
              <a:ea typeface="+mn-ea"/>
              <a:cs typeface="+mn-cs"/>
              <a:sym typeface="Avenir Roman"/>
            </a:endParaRPr>
          </a:p>
        </p:txBody>
      </p:sp>
    </p:spTree>
    <p:extLst>
      <p:ext uri="{BB962C8B-B14F-4D97-AF65-F5344CB8AC3E}">
        <p14:creationId xmlns:p14="http://schemas.microsoft.com/office/powerpoint/2010/main" val="24679329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46242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sz="2400" b="0" i="0" dirty="0">
              <a:effectLst/>
              <a:latin typeface="+mn-lt"/>
              <a:ea typeface="+mn-ea"/>
              <a:cs typeface="+mn-cs"/>
              <a:sym typeface="Avenir Roman"/>
            </a:endParaRPr>
          </a:p>
        </p:txBody>
      </p:sp>
    </p:spTree>
    <p:extLst>
      <p:ext uri="{BB962C8B-B14F-4D97-AF65-F5344CB8AC3E}">
        <p14:creationId xmlns:p14="http://schemas.microsoft.com/office/powerpoint/2010/main" val="1936860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5188" y="739775"/>
            <a:ext cx="4938712" cy="3703638"/>
          </a:xfrm>
        </p:spPr>
      </p:sp>
      <p:sp>
        <p:nvSpPr>
          <p:cNvPr id="3" name="Notes Placeholder 2"/>
          <p:cNvSpPr>
            <a:spLocks noGrp="1"/>
          </p:cNvSpPr>
          <p:nvPr>
            <p:ph type="body" idx="1"/>
          </p:nvPr>
        </p:nvSpPr>
        <p:spPr/>
        <p:txBody>
          <a:bodyPr/>
          <a:lstStyle/>
          <a:p>
            <a:endParaRPr lang="en-GB" sz="900" b="1" kern="1200" dirty="0">
              <a:solidFill>
                <a:schemeClr val="tx1"/>
              </a:solidFill>
              <a:effectLst/>
              <a:latin typeface="+mn-lt"/>
              <a:ea typeface="+mn-ea"/>
              <a:cs typeface="+mn-cs"/>
            </a:endParaRPr>
          </a:p>
          <a:p>
            <a:endParaRPr lang="en-GB" sz="1100" dirty="0"/>
          </a:p>
          <a:p>
            <a:pPr marL="0" lvl="0" indent="0">
              <a:buFont typeface="Arial" panose="020B0604020202020204" pitchFamily="34" charset="0"/>
              <a:buNone/>
            </a:pPr>
            <a:endParaRPr lang="en-GB" sz="1100" dirty="0"/>
          </a:p>
        </p:txBody>
      </p:sp>
      <p:sp>
        <p:nvSpPr>
          <p:cNvPr id="4" name="Slide Number Placeholder 3"/>
          <p:cNvSpPr>
            <a:spLocks noGrp="1"/>
          </p:cNvSpPr>
          <p:nvPr>
            <p:ph type="sldNum" sz="quarter" idx="10"/>
          </p:nvPr>
        </p:nvSpPr>
        <p:spPr/>
        <p:txBody>
          <a:bodyPr/>
          <a:lstStyle/>
          <a:p>
            <a:pPr marL="0" marR="0" lvl="0" indent="0" algn="r" defTabSz="685471" rtl="0" eaLnBrk="1" fontAlgn="auto" latinLnBrk="0" hangingPunct="1">
              <a:lnSpc>
                <a:spcPct val="100000"/>
              </a:lnSpc>
              <a:spcBef>
                <a:spcPts val="0"/>
              </a:spcBef>
              <a:spcAft>
                <a:spcPts val="0"/>
              </a:spcAft>
              <a:buClrTx/>
              <a:buSzTx/>
              <a:buFontTx/>
              <a:buNone/>
              <a:tabLst/>
              <a:defRPr/>
            </a:pPr>
            <a:fld id="{324DF892-AA49-4C0F-AD7A-18757F13FAD9}"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685471"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04560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9212713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4" Type="http://schemas.openxmlformats.org/officeDocument/2006/relationships/image" Target="../media/image6.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3.xml"/><Relationship Id="rId6" Type="http://schemas.openxmlformats.org/officeDocument/2006/relationships/image" Target="../media/image11.png"/><Relationship Id="rId5" Type="http://schemas.openxmlformats.org/officeDocument/2006/relationships/image" Target="../media/image10.jpeg"/><Relationship Id="rId4" Type="http://schemas.openxmlformats.org/officeDocument/2006/relationships/image" Target="../media/image9.jpe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png"/><Relationship Id="rId1" Type="http://schemas.openxmlformats.org/officeDocument/2006/relationships/slideMaster" Target="../slideMasters/slideMaster4.xml"/><Relationship Id="rId4" Type="http://schemas.openxmlformats.org/officeDocument/2006/relationships/image" Target="../media/image6.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bg>
      <p:bgPr>
        <a:blipFill rotWithShape="1">
          <a:blip r:embed="rId2"/>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4C32A9-8B8C-4056-9801-37C994E5EA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AE5030B-00D8-4CD8-86A6-8ADE24330862}"/>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1A65153F-A648-4040-98EC-9101F6F6DF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43B14AD-B021-44DF-96E8-DDE097C15BF6}"/>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6" name="Footer Placeholder 5">
            <a:extLst>
              <a:ext uri="{FF2B5EF4-FFF2-40B4-BE49-F238E27FC236}">
                <a16:creationId xmlns:a16="http://schemas.microsoft.com/office/drawing/2014/main" id="{DBE4912E-B6CC-467B-84D9-5D42F95D402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C92A60-3E63-45DF-BEDF-A71C01D5552F}"/>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299264546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4CD52-E525-411B-8CD1-7FD4B9F2BCFC}"/>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3BB92CCE-490A-4BE7-AE8B-B47673C42D1B}"/>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F1BED0A0-E994-4E56-8987-A10EB825D36C}"/>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14191AF7-C03A-4DE2-A8BE-9AD11723029F}"/>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6" name="Footer Placeholder 5">
            <a:extLst>
              <a:ext uri="{FF2B5EF4-FFF2-40B4-BE49-F238E27FC236}">
                <a16:creationId xmlns:a16="http://schemas.microsoft.com/office/drawing/2014/main" id="{2B26437A-1F02-437F-9F0A-D90F1A625E8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9CA42A-5380-4819-A330-47B42F3E17C7}"/>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262820232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F7824A-3FA6-4307-8B4D-9245D51C886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18C3B4-90DC-4802-9E20-5BC05C55D6B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02CAD5-B248-4D21-B537-E8EFDA6A09BC}"/>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5" name="Footer Placeholder 4">
            <a:extLst>
              <a:ext uri="{FF2B5EF4-FFF2-40B4-BE49-F238E27FC236}">
                <a16:creationId xmlns:a16="http://schemas.microsoft.com/office/drawing/2014/main" id="{3654C488-324E-4AC7-BAAF-4DF1E2F074D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501618-5E22-497F-870A-99D52C1296AA}"/>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19544165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AC4D17-20CA-413B-8308-CF29FB30C1C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4CD9642-60BE-427E-A6A2-19A2D8EB326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F5AD96-6B17-42DB-80A5-AB46E3559077}"/>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5" name="Footer Placeholder 4">
            <a:extLst>
              <a:ext uri="{FF2B5EF4-FFF2-40B4-BE49-F238E27FC236}">
                <a16:creationId xmlns:a16="http://schemas.microsoft.com/office/drawing/2014/main" id="{ED8938B7-5C15-421A-A8CA-EE767DB87D5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060E8BA-37E7-4803-BAE0-E5884314AF8F}"/>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1075176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2"/>
            </p:custDataLst>
          </p:nvPr>
        </p:nvGraphicFramePr>
        <p:xfrm>
          <a:off x="1467" y="1592"/>
          <a:ext cx="1465" cy="1587"/>
        </p:xfrm>
        <a:graphic>
          <a:graphicData uri="http://schemas.openxmlformats.org/presentationml/2006/ole">
            <mc:AlternateContent xmlns:mc="http://schemas.openxmlformats.org/markup-compatibility/2006">
              <mc:Choice xmlns:v="urn:schemas-microsoft-com:vml" Requires="v">
                <p:oleObj spid="_x0000_s2076" name="think-cell Slide" r:id="rId4" imgW="270" imgH="270" progId="TCLayout.ActiveDocument.1">
                  <p:embed/>
                </p:oleObj>
              </mc:Choice>
              <mc:Fallback>
                <p:oleObj name="think-cell Slide" r:id="rId4" imgW="270" imgH="270" progId="TCLayout.ActiveDocument.1">
                  <p:embed/>
                  <p:pic>
                    <p:nvPicPr>
                      <p:cNvPr id="5" name="Object 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7" y="1592"/>
                        <a:ext cx="1465"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a:t>Click to edit Master title style</a:t>
            </a:r>
            <a:endParaRPr lang="en-GB"/>
          </a:p>
        </p:txBody>
      </p:sp>
      <p:sp>
        <p:nvSpPr>
          <p:cNvPr id="4" name="Text Placeholder 3"/>
          <p:cNvSpPr>
            <a:spLocks noGrp="1"/>
          </p:cNvSpPr>
          <p:nvPr>
            <p:ph type="body" sz="quarter" idx="10"/>
          </p:nvPr>
        </p:nvSpPr>
        <p:spPr>
          <a:xfrm>
            <a:off x="422031" y="1508760"/>
            <a:ext cx="8305565" cy="4590288"/>
          </a:xfrm>
        </p:spPr>
        <p:txBody>
          <a:bodyPr lIns="0" tIns="0" rIns="0" bIns="0"/>
          <a:lstStyle>
            <a:lvl1pPr marL="0" indent="0">
              <a:spcBef>
                <a:spcPts val="216"/>
              </a:spcBef>
              <a:buNone/>
              <a:defRPr b="1"/>
            </a:lvl1pPr>
            <a:lvl2pPr marL="257175">
              <a:spcBef>
                <a:spcPts val="216"/>
              </a:spcBef>
              <a:defRPr/>
            </a:lvl2pPr>
            <a:lvl3pPr marL="514350">
              <a:spcBef>
                <a:spcPts val="216"/>
              </a:spcBef>
              <a:buFont typeface="Arial" pitchFamily="34" charset="0"/>
              <a:buChar char="‒"/>
              <a:defRPr/>
            </a:lvl3pPr>
            <a:lvl4pPr marL="776669" indent="-133731">
              <a:spcBef>
                <a:spcPts val="216"/>
              </a:spcBef>
              <a:buFont typeface="Arial" pitchFamily="34" charset="0"/>
              <a:buChar char="‒"/>
              <a:defRPr/>
            </a:lvl4pPr>
            <a:lvl5pPr>
              <a:spcBef>
                <a:spcPts val="216"/>
              </a:spcBef>
              <a:buFont typeface="Arial"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483275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AB38002-A15F-4140-AB75-FE6BB7A2684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t="17813" r="5936" b="19561"/>
          <a:stretch/>
        </p:blipFill>
        <p:spPr>
          <a:xfrm>
            <a:off x="4018192" y="32654"/>
            <a:ext cx="5125808" cy="6825346"/>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3483" cy="6858000"/>
          </a:xfrm>
          <a:prstGeom prst="rect">
            <a:avLst/>
          </a:prstGeom>
        </p:spPr>
      </p:pic>
      <p:sp>
        <p:nvSpPr>
          <p:cNvPr id="2" name="Title 1"/>
          <p:cNvSpPr>
            <a:spLocks noGrp="1"/>
          </p:cNvSpPr>
          <p:nvPr>
            <p:ph type="ctrTitle"/>
          </p:nvPr>
        </p:nvSpPr>
        <p:spPr>
          <a:xfrm>
            <a:off x="324001" y="1914526"/>
            <a:ext cx="5019525" cy="2867025"/>
          </a:xfrm>
        </p:spPr>
        <p:txBody>
          <a:bodyPr anchor="t">
            <a:normAutofit/>
          </a:bodyPr>
          <a:lstStyle>
            <a:lvl1pPr algn="l">
              <a:defRPr sz="3750" b="1">
                <a:solidFill>
                  <a:schemeClr val="bg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334223" y="5505450"/>
            <a:ext cx="3473396" cy="924976"/>
          </a:xfrm>
        </p:spPr>
        <p:txBody>
          <a:bodyPr anchor="b"/>
          <a:lstStyle>
            <a:lvl1pPr marL="0" indent="0" algn="l">
              <a:buNone/>
              <a:defRPr sz="18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date / event info</a:t>
            </a:r>
            <a:endParaRPr lang="en-GB"/>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189" y="428625"/>
            <a:ext cx="1385887" cy="515273"/>
          </a:xfrm>
          <a:prstGeom prst="rect">
            <a:avLst/>
          </a:prstGeom>
        </p:spPr>
      </p:pic>
    </p:spTree>
    <p:extLst>
      <p:ext uri="{BB962C8B-B14F-4D97-AF65-F5344CB8AC3E}">
        <p14:creationId xmlns:p14="http://schemas.microsoft.com/office/powerpoint/2010/main" val="838925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9365751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4000" y="1825625"/>
            <a:ext cx="41908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41908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9120347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call-ou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4000" y="1825625"/>
            <a:ext cx="2794500" cy="4351338"/>
          </a:xfrm>
          <a:solidFill>
            <a:schemeClr val="accent1"/>
          </a:solidFill>
        </p:spPr>
        <p:txBody>
          <a:bodyPr lIns="144000" tIns="180000" rIns="144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31673" y="1825625"/>
            <a:ext cx="55883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40783537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680703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
        <p:nvSpPr>
          <p:cNvPr id="6" name="Shape 6"/>
          <p:cNvSpPr>
            <a:spLocks noGrp="1"/>
          </p:cNvSpPr>
          <p:nvPr>
            <p:ph type="sldNum" sz="quarter" idx="2"/>
          </p:nvPr>
        </p:nvSpPr>
        <p:spPr>
          <a:xfrm>
            <a:off x="8763000" y="6629400"/>
            <a:ext cx="304800" cy="187285"/>
          </a:xfrm>
          <a:prstGeom prst="roundRect">
            <a:avLst/>
          </a:prstGeom>
          <a:solidFill>
            <a:schemeClr val="lt1">
              <a:alpha val="49000"/>
            </a:schemeClr>
          </a:solidFill>
          <a:ln>
            <a:solidFill>
              <a:schemeClr val="tx2">
                <a:alpha val="60000"/>
              </a:schemeClr>
            </a:solidFill>
          </a:ln>
        </p:spPr>
        <p:style>
          <a:lnRef idx="2">
            <a:schemeClr val="dk1"/>
          </a:lnRef>
          <a:fillRef idx="1">
            <a:schemeClr val="lt1"/>
          </a:fillRef>
          <a:effectRef idx="0">
            <a:schemeClr val="dk1"/>
          </a:effectRef>
          <a:fontRef idx="minor">
            <a:schemeClr val="dk1"/>
          </a:fontRef>
        </p:style>
        <p:txBody>
          <a:bodyPr wrap="square" lIns="0" tIns="0" rIns="0" bIns="0">
            <a:spAutoFit/>
          </a:bodyPr>
          <a:lstStyle>
            <a:lvl1pPr algn="ctr">
              <a:defRPr lang="uk-UA" sz="1100" i="1" smtClean="0">
                <a:solidFill>
                  <a:schemeClr val="tx2"/>
                </a:solidFill>
                <a:latin typeface="+mj-lt"/>
                <a:ea typeface="+mj-ea"/>
                <a:cs typeface="Proxima Nova Regular"/>
              </a:defRPr>
            </a:lvl1pPr>
          </a:lstStyle>
          <a:p>
            <a:pPr defTabSz="914400"/>
            <a:fld id="{86CB4B4D-7CA3-9044-876B-883B54F8677D}" type="slidenum">
              <a:rPr lang="uk-UA" smtClean="0"/>
              <a:pPr defTabSz="914400"/>
              <a:t>‹#›</a:t>
            </a:fld>
            <a:endParaRPr lang="uk-UA" dirty="0"/>
          </a:p>
        </p:txBody>
      </p:sp>
      <p:sp>
        <p:nvSpPr>
          <p:cNvPr id="3" name="Content Placeholder 2"/>
          <p:cNvSpPr>
            <a:spLocks noGrp="1"/>
          </p:cNvSpPr>
          <p:nvPr>
            <p:ph sz="quarter" idx="10"/>
          </p:nvPr>
        </p:nvSpPr>
        <p:spPr>
          <a:xfrm>
            <a:off x="457200" y="1600200"/>
            <a:ext cx="8153400" cy="4724400"/>
          </a:xfrm>
          <a:prstGeom prst="rect">
            <a:avLst/>
          </a:prstGeom>
        </p:spPr>
        <p:txBody>
          <a:bodyPr/>
          <a:lstStyle>
            <a:lvl1pPr>
              <a:defRPr sz="2000">
                <a:latin typeface="+mj-lt"/>
                <a:cs typeface="Arial" panose="020B0604020202020204" pitchFamily="34" charset="0"/>
              </a:defRPr>
            </a:lvl1pPr>
            <a:lvl2pPr marL="768927" indent="-311727">
              <a:buFont typeface="Courier New" panose="02070309020205020404" pitchFamily="49" charset="0"/>
              <a:buChar char="o"/>
              <a:defRPr sz="2000">
                <a:latin typeface="+mj-lt"/>
                <a:cs typeface="Arial" panose="020B0604020202020204" pitchFamily="34" charset="0"/>
              </a:defRPr>
            </a:lvl2pPr>
            <a:lvl3pPr marL="1188719" indent="-274319">
              <a:buFont typeface="Wingdings" panose="05000000000000000000" pitchFamily="2" charset="2"/>
              <a:buChar char="§"/>
              <a:defRPr sz="2000">
                <a:latin typeface="+mj-lt"/>
                <a:cs typeface="Arial" panose="020B0604020202020204" pitchFamily="34" charset="0"/>
              </a:defRPr>
            </a:lvl3pPr>
            <a:lvl4pPr>
              <a:defRPr sz="2000">
                <a:latin typeface="+mj-lt"/>
                <a:cs typeface="Arial" panose="020B0604020202020204" pitchFamily="34" charset="0"/>
              </a:defRPr>
            </a:lvl4pPr>
            <a:lvl5pPr>
              <a:defRPr sz="2000">
                <a:latin typeface="+mj-lt"/>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hape 3"/>
          <p:cNvSpPr/>
          <p:nvPr userDrawn="1"/>
        </p:nvSpPr>
        <p:spPr>
          <a:xfrm>
            <a:off x="76200" y="6629400"/>
            <a:ext cx="2362200" cy="187285"/>
          </a:xfrm>
          <a:prstGeom prst="roundRect">
            <a:avLst/>
          </a:prstGeom>
          <a:solidFill>
            <a:schemeClr val="lt1">
              <a:alpha val="49000"/>
            </a:schemeClr>
          </a:solidFill>
          <a:ln>
            <a:solidFill>
              <a:schemeClr val="tx2">
                <a:alpha val="60000"/>
              </a:schemeClr>
            </a:solidFill>
          </a:ln>
          <a:extLst>
            <a:ext uri="{C572A759-6A51-4108-AA02-DFA0A04FC94B}">
              <ma14:wrappingTextBoxFlag xmlns:ma14="http://schemas.microsoft.com/office/mac/drawingml/2011/main" xmlns="" val="1"/>
            </a:ext>
          </a:extLst>
        </p:spPr>
        <p:style>
          <a:lnRef idx="2">
            <a:schemeClr val="dk1"/>
          </a:lnRef>
          <a:fillRef idx="1">
            <a:schemeClr val="lt1"/>
          </a:fillRef>
          <a:effectRef idx="0">
            <a:schemeClr val="dk1"/>
          </a:effectRef>
          <a:fontRef idx="minor">
            <a:schemeClr val="dk1"/>
          </a:fontRef>
        </p:style>
        <p:txBody>
          <a:bodyPr wrap="square" lIns="0" tIns="0" rIns="0" bIns="0">
            <a:spAutoFit/>
          </a:bodyPr>
          <a:lstStyle/>
          <a:p>
            <a:pPr lvl="0" algn="ctr" defTabSz="914400">
              <a:defRPr>
                <a:solidFill>
                  <a:srgbClr val="000000"/>
                </a:solidFill>
              </a:defRPr>
            </a:pPr>
            <a:r>
              <a:rPr lang="en-AU" sz="1100" i="1" dirty="0">
                <a:solidFill>
                  <a:schemeClr val="tx2"/>
                </a:solidFill>
                <a:latin typeface="+mj-ea"/>
                <a:ea typeface="+mj-ea"/>
                <a:cs typeface="Proxima Nova Regular"/>
                <a:sym typeface="Proxima Nova Regular"/>
              </a:rPr>
              <a:t>CEOS</a:t>
            </a:r>
            <a:r>
              <a:rPr lang="en-AU" sz="1100" i="1" baseline="0" dirty="0">
                <a:solidFill>
                  <a:schemeClr val="tx2"/>
                </a:solidFill>
                <a:latin typeface="+mj-ea"/>
                <a:ea typeface="+mj-ea"/>
                <a:cs typeface="Proxima Nova Regular"/>
                <a:sym typeface="Proxima Nova Regular"/>
              </a:rPr>
              <a:t> Plenary 20</a:t>
            </a:r>
            <a:r>
              <a:rPr lang="en-AU" sz="1100" i="1" dirty="0">
                <a:solidFill>
                  <a:schemeClr val="tx2"/>
                </a:solidFill>
                <a:latin typeface="+mj-ea"/>
                <a:ea typeface="+mj-ea"/>
                <a:cs typeface="Proxima Nova Regular"/>
                <a:sym typeface="Proxima Nova Regular"/>
              </a:rPr>
              <a:t>19, 14-16 October</a:t>
            </a:r>
            <a:endParaRPr sz="1100" i="1" dirty="0">
              <a:solidFill>
                <a:schemeClr val="tx2"/>
              </a:solidFill>
              <a:latin typeface="+mj-ea"/>
              <a:ea typeface="+mj-ea"/>
              <a:cs typeface="Proxima Nova Regular"/>
              <a:sym typeface="Proxima Nova Regular"/>
            </a:endParaRPr>
          </a:p>
        </p:txBody>
      </p:sp>
      <p:sp>
        <p:nvSpPr>
          <p:cNvPr id="9" name="Content Placeholder 3"/>
          <p:cNvSpPr>
            <a:spLocks noGrp="1"/>
          </p:cNvSpPr>
          <p:nvPr>
            <p:ph sz="quarter" idx="11" hasCustomPrompt="1"/>
          </p:nvPr>
        </p:nvSpPr>
        <p:spPr>
          <a:xfrm>
            <a:off x="2057400" y="304800"/>
            <a:ext cx="4953000" cy="533400"/>
          </a:xfrm>
          <a:prstGeom prst="rect">
            <a:avLst/>
          </a:prstGeom>
        </p:spPr>
        <p:txBody>
          <a:bodyPr/>
          <a:lstStyle>
            <a:lvl1pPr marL="0" indent="0">
              <a:buNone/>
              <a:defRPr>
                <a:solidFill>
                  <a:schemeClr val="bg1"/>
                </a:solidFill>
                <a:latin typeface="+mj-lt"/>
              </a:defRPr>
            </a:lvl1pPr>
          </a:lstStyle>
          <a:p>
            <a:pPr marL="342900" marR="0" lvl="0" indent="-342900" defTabSz="914400" eaLnBrk="1" fontAlgn="auto" latinLnBrk="0" hangingPunct="1">
              <a:lnSpc>
                <a:spcPct val="100000"/>
              </a:lnSpc>
              <a:spcBef>
                <a:spcPts val="500"/>
              </a:spcBef>
              <a:spcAft>
                <a:spcPts val="0"/>
              </a:spcAft>
              <a:buClrTx/>
              <a:buSzPct val="100000"/>
              <a:tabLst/>
              <a:defRPr/>
            </a:pPr>
            <a:r>
              <a:rPr lang="en-US" dirty="0"/>
              <a:t>Title TBA</a:t>
            </a:r>
          </a:p>
        </p:txBody>
      </p:sp>
    </p:spTree>
  </p:cSld>
  <p:clrMapOvr>
    <a:masterClrMapping/>
  </p:clrMapOvr>
  <p:transition spd="med"/>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13742547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Custom Layout">
    <p:bg>
      <p:bgPr>
        <a:solidFill>
          <a:srgbClr val="266093"/>
        </a:solidFill>
        <a:effectLst/>
      </p:bgPr>
    </p:bg>
    <p:spTree>
      <p:nvGrpSpPr>
        <p:cNvPr id="1" name=""/>
        <p:cNvGrpSpPr/>
        <p:nvPr/>
      </p:nvGrpSpPr>
      <p:grpSpPr>
        <a:xfrm>
          <a:off x="0" y="0"/>
          <a:ext cx="0" cy="0"/>
          <a:chOff x="0" y="0"/>
          <a:chExt cx="0" cy="0"/>
        </a:xfrm>
      </p:grpSpPr>
      <p:pic>
        <p:nvPicPr>
          <p:cNvPr id="2" name="Picture 6" descr="https://www.events.airbusgroup.com/file_uploads/2d62f6bbe4368bfb70133aedd0fbc08d_MarsRoverImage.jpg">
            <a:extLst>
              <a:ext uri="{FF2B5EF4-FFF2-40B4-BE49-F238E27FC236}">
                <a16:creationId xmlns:a16="http://schemas.microsoft.com/office/drawing/2014/main" id="{051F4A8C-E7AE-493F-88B2-2EE0F2FD97F1}"/>
              </a:ext>
            </a:extLst>
          </p:cNvPr>
          <p:cNvPicPr>
            <a:picLocks noChangeAspect="1" noChangeArrowheads="1"/>
          </p:cNvPicPr>
          <p:nvPr userDrawn="1"/>
        </p:nvPicPr>
        <p:blipFill rotWithShape="1">
          <a:blip r:embed="rId2" cstate="hqprint">
            <a:extLst>
              <a:ext uri="{28A0092B-C50C-407E-A947-70E740481C1C}">
                <a14:useLocalDpi xmlns:a14="http://schemas.microsoft.com/office/drawing/2010/main"/>
              </a:ext>
            </a:extLst>
          </a:blip>
          <a:srcRect/>
          <a:stretch/>
        </p:blipFill>
        <p:spPr bwMode="auto">
          <a:xfrm>
            <a:off x="3838273" y="4643626"/>
            <a:ext cx="3517363" cy="2279751"/>
          </a:xfrm>
          <a:prstGeom prst="triangle">
            <a:avLst/>
          </a:prstGeom>
          <a:noFill/>
          <a:extLst>
            <a:ext uri="{909E8E84-426E-40DD-AFC4-6F175D3DCCD1}">
              <a14:hiddenFill xmlns:a14="http://schemas.microsoft.com/office/drawing/2010/main">
                <a:solidFill>
                  <a:srgbClr val="FFFFFF"/>
                </a:solidFill>
              </a14:hiddenFill>
            </a:ext>
          </a:extLst>
        </p:spPr>
      </p:pic>
      <p:pic>
        <p:nvPicPr>
          <p:cNvPr id="1030" name="Picture 6"/>
          <p:cNvPicPr>
            <a:picLocks noChangeAspect="1" noChangeArrowheads="1"/>
          </p:cNvPicPr>
          <p:nvPr userDrawn="1"/>
        </p:nvPicPr>
        <p:blipFill>
          <a:blip r:embed="rId3">
            <a:extLst>
              <a:ext uri="{28A0092B-C50C-407E-A947-70E740481C1C}">
                <a14:useLocalDpi xmlns:a14="http://schemas.microsoft.com/office/drawing/2010/main"/>
              </a:ext>
            </a:extLst>
          </a:blip>
          <a:stretch>
            <a:fillRect/>
          </a:stretch>
        </p:blipFill>
        <p:spPr bwMode="auto">
          <a:xfrm>
            <a:off x="6310322" y="-173385"/>
            <a:ext cx="3663908" cy="3259303"/>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2"/>
          <p:cNvSpPr/>
          <p:nvPr userDrawn="1"/>
        </p:nvSpPr>
        <p:spPr>
          <a:xfrm>
            <a:off x="4040155" y="-238113"/>
            <a:ext cx="5176433" cy="3552394"/>
          </a:xfrm>
          <a:custGeom>
            <a:avLst/>
            <a:gdLst>
              <a:gd name="connsiteX0" fmla="*/ 0 w 5194300"/>
              <a:gd name="connsiteY0" fmla="*/ 76200 h 2692400"/>
              <a:gd name="connsiteX1" fmla="*/ 2438400 w 5194300"/>
              <a:gd name="connsiteY1" fmla="*/ 2692400 h 2692400"/>
              <a:gd name="connsiteX2" fmla="*/ 5194300 w 5194300"/>
              <a:gd name="connsiteY2" fmla="*/ 38100 h 2692400"/>
              <a:gd name="connsiteX3" fmla="*/ 114300 w 5194300"/>
              <a:gd name="connsiteY3" fmla="*/ 0 h 2692400"/>
            </a:gdLst>
            <a:ahLst/>
            <a:cxnLst>
              <a:cxn ang="0">
                <a:pos x="connsiteX0" y="connsiteY0"/>
              </a:cxn>
              <a:cxn ang="0">
                <a:pos x="connsiteX1" y="connsiteY1"/>
              </a:cxn>
              <a:cxn ang="0">
                <a:pos x="connsiteX2" y="connsiteY2"/>
              </a:cxn>
              <a:cxn ang="0">
                <a:pos x="connsiteX3" y="connsiteY3"/>
              </a:cxn>
            </a:cxnLst>
            <a:rect l="l" t="t" r="r" b="b"/>
            <a:pathLst>
              <a:path w="5194300" h="2692400">
                <a:moveTo>
                  <a:pt x="0" y="76200"/>
                </a:moveTo>
                <a:lnTo>
                  <a:pt x="2438400" y="2692400"/>
                </a:lnTo>
                <a:lnTo>
                  <a:pt x="5194300" y="38100"/>
                </a:lnTo>
                <a:lnTo>
                  <a:pt x="114300" y="0"/>
                </a:lnTo>
              </a:path>
            </a:pathLst>
          </a:custGeom>
          <a:blipFill dpi="0" rotWithShape="1">
            <a:blip r:embed="rId4" cstate="print">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11" name="Freeform 10"/>
          <p:cNvSpPr/>
          <p:nvPr userDrawn="1"/>
        </p:nvSpPr>
        <p:spPr>
          <a:xfrm>
            <a:off x="3873501" y="1456267"/>
            <a:ext cx="5930900" cy="5638800"/>
          </a:xfrm>
          <a:custGeom>
            <a:avLst/>
            <a:gdLst>
              <a:gd name="connsiteX0" fmla="*/ 0 w 6019800"/>
              <a:gd name="connsiteY0" fmla="*/ 4140200 h 4229100"/>
              <a:gd name="connsiteX1" fmla="*/ 4140200 w 6019800"/>
              <a:gd name="connsiteY1" fmla="*/ 0 h 4229100"/>
              <a:gd name="connsiteX2" fmla="*/ 5930900 w 6019800"/>
              <a:gd name="connsiteY2" fmla="*/ 1651000 h 4229100"/>
              <a:gd name="connsiteX3" fmla="*/ 6019800 w 6019800"/>
              <a:gd name="connsiteY3" fmla="*/ 4152900 h 4229100"/>
              <a:gd name="connsiteX4" fmla="*/ 88900 w 6019800"/>
              <a:gd name="connsiteY4" fmla="*/ 4229100 h 4229100"/>
              <a:gd name="connsiteX5" fmla="*/ 88900 w 6019800"/>
              <a:gd name="connsiteY5" fmla="*/ 4229100 h 4229100"/>
              <a:gd name="connsiteX6" fmla="*/ 0 w 6019800"/>
              <a:gd name="connsiteY6" fmla="*/ 4140200 h 4229100"/>
              <a:gd name="connsiteX0" fmla="*/ 0 w 6019800"/>
              <a:gd name="connsiteY0" fmla="*/ 4140200 h 4229100"/>
              <a:gd name="connsiteX1" fmla="*/ 1778000 w 6019800"/>
              <a:gd name="connsiteY1" fmla="*/ 2336800 h 4229100"/>
              <a:gd name="connsiteX2" fmla="*/ 4140200 w 6019800"/>
              <a:gd name="connsiteY2" fmla="*/ 0 h 4229100"/>
              <a:gd name="connsiteX3" fmla="*/ 5930900 w 6019800"/>
              <a:gd name="connsiteY3" fmla="*/ 1651000 h 4229100"/>
              <a:gd name="connsiteX4" fmla="*/ 6019800 w 6019800"/>
              <a:gd name="connsiteY4" fmla="*/ 4152900 h 4229100"/>
              <a:gd name="connsiteX5" fmla="*/ 88900 w 6019800"/>
              <a:gd name="connsiteY5" fmla="*/ 4229100 h 4229100"/>
              <a:gd name="connsiteX6" fmla="*/ 88900 w 6019800"/>
              <a:gd name="connsiteY6" fmla="*/ 4229100 h 4229100"/>
              <a:gd name="connsiteX7" fmla="*/ 0 w 6019800"/>
              <a:gd name="connsiteY7" fmla="*/ 4140200 h 4229100"/>
              <a:gd name="connsiteX0" fmla="*/ 0 w 6019800"/>
              <a:gd name="connsiteY0" fmla="*/ 4140200 h 4229100"/>
              <a:gd name="connsiteX1" fmla="*/ 1778000 w 6019800"/>
              <a:gd name="connsiteY1" fmla="*/ 2336800 h 4229100"/>
              <a:gd name="connsiteX2" fmla="*/ 4140200 w 6019800"/>
              <a:gd name="connsiteY2" fmla="*/ 0 h 4229100"/>
              <a:gd name="connsiteX3" fmla="*/ 5930900 w 6019800"/>
              <a:gd name="connsiteY3" fmla="*/ 1651000 h 4229100"/>
              <a:gd name="connsiteX4" fmla="*/ 6019800 w 6019800"/>
              <a:gd name="connsiteY4" fmla="*/ 4152900 h 4229100"/>
              <a:gd name="connsiteX5" fmla="*/ 88900 w 6019800"/>
              <a:gd name="connsiteY5" fmla="*/ 4229100 h 4229100"/>
              <a:gd name="connsiteX6" fmla="*/ 3556000 w 6019800"/>
              <a:gd name="connsiteY6" fmla="*/ 4191000 h 4229100"/>
              <a:gd name="connsiteX7" fmla="*/ 0 w 6019800"/>
              <a:gd name="connsiteY7" fmla="*/ 4140200 h 4229100"/>
              <a:gd name="connsiteX0" fmla="*/ 3454400 w 5930900"/>
              <a:gd name="connsiteY0" fmla="*/ 4165600 h 4229100"/>
              <a:gd name="connsiteX1" fmla="*/ 1689100 w 5930900"/>
              <a:gd name="connsiteY1" fmla="*/ 2336800 h 4229100"/>
              <a:gd name="connsiteX2" fmla="*/ 4051300 w 5930900"/>
              <a:gd name="connsiteY2" fmla="*/ 0 h 4229100"/>
              <a:gd name="connsiteX3" fmla="*/ 5842000 w 5930900"/>
              <a:gd name="connsiteY3" fmla="*/ 1651000 h 4229100"/>
              <a:gd name="connsiteX4" fmla="*/ 5930900 w 5930900"/>
              <a:gd name="connsiteY4" fmla="*/ 4152900 h 4229100"/>
              <a:gd name="connsiteX5" fmla="*/ 0 w 5930900"/>
              <a:gd name="connsiteY5" fmla="*/ 4229100 h 4229100"/>
              <a:gd name="connsiteX6" fmla="*/ 3467100 w 5930900"/>
              <a:gd name="connsiteY6" fmla="*/ 4191000 h 4229100"/>
              <a:gd name="connsiteX7" fmla="*/ 3454400 w 5930900"/>
              <a:gd name="connsiteY7" fmla="*/ 4165600 h 4229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30900" h="4229100">
                <a:moveTo>
                  <a:pt x="3454400" y="4165600"/>
                </a:moveTo>
                <a:lnTo>
                  <a:pt x="1689100" y="2336800"/>
                </a:lnTo>
                <a:lnTo>
                  <a:pt x="4051300" y="0"/>
                </a:lnTo>
                <a:lnTo>
                  <a:pt x="5842000" y="1651000"/>
                </a:lnTo>
                <a:lnTo>
                  <a:pt x="5930900" y="4152900"/>
                </a:lnTo>
                <a:lnTo>
                  <a:pt x="0" y="4229100"/>
                </a:lnTo>
                <a:lnTo>
                  <a:pt x="3467100" y="4191000"/>
                </a:lnTo>
                <a:lnTo>
                  <a:pt x="3454400" y="4165600"/>
                </a:lnTo>
                <a:close/>
              </a:path>
            </a:pathLst>
          </a:custGeom>
          <a:blipFill dpi="0" rotWithShape="1">
            <a:blip r:embed="rId5"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cxnSp>
        <p:nvCxnSpPr>
          <p:cNvPr id="5" name="Straight Connector 4"/>
          <p:cNvCxnSpPr/>
          <p:nvPr userDrawn="1"/>
        </p:nvCxnSpPr>
        <p:spPr>
          <a:xfrm>
            <a:off x="4040155" y="-142445"/>
            <a:ext cx="2461775" cy="3552395"/>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userDrawn="1"/>
        </p:nvCxnSpPr>
        <p:spPr>
          <a:xfrm flipH="1">
            <a:off x="3750660" y="-219405"/>
            <a:ext cx="5429854" cy="7218804"/>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7949626" y="1412777"/>
            <a:ext cx="1518918" cy="1977220"/>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6" cstate="screen">
            <a:extLst>
              <a:ext uri="{28A0092B-C50C-407E-A947-70E740481C1C}">
                <a14:useLocalDpi xmlns:a14="http://schemas.microsoft.com/office/drawing/2010/main"/>
              </a:ext>
            </a:extLst>
          </a:blip>
          <a:stretch>
            <a:fillRect/>
          </a:stretch>
        </p:blipFill>
        <p:spPr>
          <a:xfrm>
            <a:off x="357191" y="428627"/>
            <a:ext cx="1385887" cy="515273"/>
          </a:xfrm>
          <a:prstGeom prst="rect">
            <a:avLst/>
          </a:prstGeom>
        </p:spPr>
      </p:pic>
      <p:cxnSp>
        <p:nvCxnSpPr>
          <p:cNvPr id="19" name="Straight Connector 18"/>
          <p:cNvCxnSpPr/>
          <p:nvPr userDrawn="1"/>
        </p:nvCxnSpPr>
        <p:spPr>
          <a:xfrm>
            <a:off x="5596954" y="4536796"/>
            <a:ext cx="2461775" cy="3552395"/>
          </a:xfrm>
          <a:prstGeom prst="line">
            <a:avLst/>
          </a:prstGeom>
          <a:ln w="13652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542D73AD-CF6F-445F-ADEA-B87DC74E31DF}"/>
              </a:ext>
            </a:extLst>
          </p:cNvPr>
          <p:cNvSpPr>
            <a:spLocks noGrp="1"/>
          </p:cNvSpPr>
          <p:nvPr>
            <p:ph type="title"/>
          </p:nvPr>
        </p:nvSpPr>
        <p:spPr>
          <a:xfrm>
            <a:off x="324000" y="-1898903"/>
            <a:ext cx="8496000" cy="1325563"/>
          </a:xfrm>
        </p:spPr>
        <p:txBody>
          <a:bodyPr/>
          <a:lstStyle/>
          <a:p>
            <a:r>
              <a:rPr lang="en-US"/>
              <a:t>Click to edit Master title style</a:t>
            </a:r>
            <a:endParaRPr lang="en-GB"/>
          </a:p>
        </p:txBody>
      </p:sp>
    </p:spTree>
    <p:extLst>
      <p:ext uri="{BB962C8B-B14F-4D97-AF65-F5344CB8AC3E}">
        <p14:creationId xmlns:p14="http://schemas.microsoft.com/office/powerpoint/2010/main" val="24303871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userDrawn="1">
  <p:cSld name="1_Custom Layout">
    <p:bg>
      <p:bgPr>
        <a:solidFill>
          <a:srgbClr val="266093"/>
        </a:solidFill>
        <a:effectLst/>
      </p:bgPr>
    </p:bg>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57191" y="428627"/>
            <a:ext cx="1385887" cy="515273"/>
          </a:xfrm>
          <a:prstGeom prst="rect">
            <a:avLst/>
          </a:prstGeom>
        </p:spPr>
      </p:pic>
      <p:sp>
        <p:nvSpPr>
          <p:cNvPr id="2" name="Title 1">
            <a:extLst>
              <a:ext uri="{FF2B5EF4-FFF2-40B4-BE49-F238E27FC236}">
                <a16:creationId xmlns:a16="http://schemas.microsoft.com/office/drawing/2014/main" id="{AD9CDE5F-F3AF-4F8E-9285-E5593BC26070}"/>
              </a:ext>
            </a:extLst>
          </p:cNvPr>
          <p:cNvSpPr>
            <a:spLocks noGrp="1"/>
          </p:cNvSpPr>
          <p:nvPr>
            <p:ph type="title"/>
          </p:nvPr>
        </p:nvSpPr>
        <p:spPr>
          <a:xfrm>
            <a:off x="324000" y="-1623332"/>
            <a:ext cx="8496000" cy="1325563"/>
          </a:xfrm>
        </p:spPr>
        <p:txBody>
          <a:bodyPr/>
          <a:lstStyle/>
          <a:p>
            <a:r>
              <a:rPr lang="en-US"/>
              <a:t>Click to edit Master title style</a:t>
            </a:r>
            <a:endParaRPr lang="en-GB"/>
          </a:p>
        </p:txBody>
      </p:sp>
    </p:spTree>
    <p:extLst>
      <p:ext uri="{BB962C8B-B14F-4D97-AF65-F5344CB8AC3E}">
        <p14:creationId xmlns:p14="http://schemas.microsoft.com/office/powerpoint/2010/main" val="175508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9" y="0"/>
            <a:ext cx="9143483" cy="6858000"/>
          </a:xfrm>
          <a:prstGeom prst="rect">
            <a:avLst/>
          </a:prstGeom>
        </p:spPr>
      </p:pic>
      <p:sp>
        <p:nvSpPr>
          <p:cNvPr id="2" name="Title 1"/>
          <p:cNvSpPr>
            <a:spLocks noGrp="1"/>
          </p:cNvSpPr>
          <p:nvPr>
            <p:ph type="ctrTitle"/>
          </p:nvPr>
        </p:nvSpPr>
        <p:spPr>
          <a:xfrm>
            <a:off x="324001" y="1914526"/>
            <a:ext cx="5019525" cy="2867025"/>
          </a:xfrm>
        </p:spPr>
        <p:txBody>
          <a:bodyPr anchor="t">
            <a:normAutofit/>
          </a:bodyPr>
          <a:lstStyle>
            <a:lvl1pPr algn="l">
              <a:defRPr sz="3750" b="1">
                <a:solidFill>
                  <a:schemeClr val="bg1"/>
                </a:solidFill>
              </a:defRPr>
            </a:lvl1pPr>
          </a:lstStyle>
          <a:p>
            <a:r>
              <a:rPr lang="en-US"/>
              <a:t>Click to edit Master title style</a:t>
            </a:r>
            <a:endParaRPr lang="en-GB"/>
          </a:p>
        </p:txBody>
      </p:sp>
      <p:sp>
        <p:nvSpPr>
          <p:cNvPr id="3" name="Subtitle 2"/>
          <p:cNvSpPr>
            <a:spLocks noGrp="1"/>
          </p:cNvSpPr>
          <p:nvPr>
            <p:ph type="subTitle" idx="1" hasCustomPrompt="1"/>
          </p:nvPr>
        </p:nvSpPr>
        <p:spPr>
          <a:xfrm>
            <a:off x="334223" y="5505450"/>
            <a:ext cx="3473396" cy="924976"/>
          </a:xfrm>
        </p:spPr>
        <p:txBody>
          <a:bodyPr anchor="b"/>
          <a:lstStyle>
            <a:lvl1pPr marL="0" indent="0" algn="l">
              <a:buNone/>
              <a:defRPr sz="1800" b="0" baseline="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date / event info</a:t>
            </a:r>
            <a:endParaRPr lang="en-GB"/>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57189" y="428625"/>
            <a:ext cx="1385887" cy="515273"/>
          </a:xfrm>
          <a:prstGeom prst="rect">
            <a:avLst/>
          </a:prstGeom>
        </p:spPr>
      </p:pic>
    </p:spTree>
    <p:extLst>
      <p:ext uri="{BB962C8B-B14F-4D97-AF65-F5344CB8AC3E}">
        <p14:creationId xmlns:p14="http://schemas.microsoft.com/office/powerpoint/2010/main" val="58681911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2139395348"/>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4000" y="1825625"/>
            <a:ext cx="41908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41908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410278884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call-out)">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4000" y="1825625"/>
            <a:ext cx="2794500" cy="4351338"/>
          </a:xfrm>
          <a:solidFill>
            <a:schemeClr val="accent1"/>
          </a:solidFill>
        </p:spPr>
        <p:txBody>
          <a:bodyPr lIns="144000" tIns="180000" rIns="144000" bIns="18000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231673" y="1825625"/>
            <a:ext cx="5588327"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325546484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GB"/>
          </a:p>
        </p:txBody>
      </p:sp>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2664580214"/>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642EECE-B15D-402B-B309-7FABA9D582F9}" type="slidenum">
              <a:rPr lang="en-GB" smtClean="0"/>
              <a:t>‹#›</a:t>
            </a:fld>
            <a:endParaRPr lang="en-GB"/>
          </a:p>
        </p:txBody>
      </p:sp>
    </p:spTree>
    <p:extLst>
      <p:ext uri="{BB962C8B-B14F-4D97-AF65-F5344CB8AC3E}">
        <p14:creationId xmlns:p14="http://schemas.microsoft.com/office/powerpoint/2010/main" val="2841232545"/>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5" name="Slide Number Placeholder 4"/>
          <p:cNvSpPr>
            <a:spLocks noGrp="1"/>
          </p:cNvSpPr>
          <p:nvPr>
            <p:ph type="sldNum" sz="quarter" idx="10"/>
          </p:nvPr>
        </p:nvSpPr>
        <p:spPr/>
        <p:txBody>
          <a:bodyPr/>
          <a:lstStyle>
            <a:lvl1pPr>
              <a:defRPr/>
            </a:lvl1pPr>
          </a:lstStyle>
          <a:p>
            <a:fld id="{7D9A8A42-CDD3-483B-A525-DE73108F9D72}" type="slidenum">
              <a:rPr lang="en-GB" altLang="en-US">
                <a:solidFill>
                  <a:srgbClr val="6C5E57"/>
                </a:solidFill>
              </a:rPr>
              <a:pPr/>
              <a:t>‹#›</a:t>
            </a:fld>
            <a:endParaRPr lang="en-GB" altLang="en-US">
              <a:solidFill>
                <a:srgbClr val="6C5E57"/>
              </a:solidFill>
            </a:endParaRPr>
          </a:p>
        </p:txBody>
      </p:sp>
      <p:sp>
        <p:nvSpPr>
          <p:cNvPr id="6" name="Content Placeholder 2"/>
          <p:cNvSpPr>
            <a:spLocks noGrp="1"/>
          </p:cNvSpPr>
          <p:nvPr>
            <p:ph idx="11"/>
          </p:nvPr>
        </p:nvSpPr>
        <p:spPr>
          <a:xfrm>
            <a:off x="424800" y="2276873"/>
            <a:ext cx="3888000" cy="3936437"/>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Content Placeholder 2"/>
          <p:cNvSpPr>
            <a:spLocks noGrp="1"/>
          </p:cNvSpPr>
          <p:nvPr>
            <p:ph idx="12"/>
          </p:nvPr>
        </p:nvSpPr>
        <p:spPr>
          <a:xfrm>
            <a:off x="4581327" y="2276873"/>
            <a:ext cx="3888000" cy="3936437"/>
          </a:xfrm>
        </p:spPr>
        <p:txBody>
          <a:bodyPr/>
          <a:lstStyle>
            <a:lvl1pPr>
              <a:buClr>
                <a:schemeClr val="accent1"/>
              </a:buClr>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95776950"/>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5F2D7-C294-4DEC-866E-75D6B5458CEE}"/>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a:extLst>
              <a:ext uri="{FF2B5EF4-FFF2-40B4-BE49-F238E27FC236}">
                <a16:creationId xmlns:a16="http://schemas.microsoft.com/office/drawing/2014/main" id="{58D40B08-BB14-4F16-B5BB-3BBA6FC3FCEC}"/>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529D55A5-27A7-4AD8-8AF4-E572B74F3E72}"/>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5" name="Footer Placeholder 4">
            <a:extLst>
              <a:ext uri="{FF2B5EF4-FFF2-40B4-BE49-F238E27FC236}">
                <a16:creationId xmlns:a16="http://schemas.microsoft.com/office/drawing/2014/main" id="{640D8049-0780-42B6-BF29-BA047A88570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237662-4606-4AA2-A238-85A3DDAF667D}"/>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147740631"/>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B5E4-DD4D-4DCD-917D-DC8EDC7511E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6482D2D-4AC7-4032-8A0B-26822A3F5EB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8DEF971-5B84-4A15-B99D-92D0B96738F8}"/>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5" name="Footer Placeholder 4">
            <a:extLst>
              <a:ext uri="{FF2B5EF4-FFF2-40B4-BE49-F238E27FC236}">
                <a16:creationId xmlns:a16="http://schemas.microsoft.com/office/drawing/2014/main" id="{9DAD7A72-4471-419A-AD2D-B18C06207B3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C8EA957-C4EF-4786-9EA7-13916BD8DF06}"/>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314184273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413646-B118-4C7A-81D1-569614C9824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A2ECB01B-81FE-4E4C-A326-FD746C3E1E77}"/>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5A6ADB5-38BD-4BD6-9ADB-DDD599D42A48}"/>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5" name="Footer Placeholder 4">
            <a:extLst>
              <a:ext uri="{FF2B5EF4-FFF2-40B4-BE49-F238E27FC236}">
                <a16:creationId xmlns:a16="http://schemas.microsoft.com/office/drawing/2014/main" id="{D6D2D1C2-B36E-4DA6-A812-444985CFE89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304FB9-3D50-4B84-9FF7-F7114EA05EA6}"/>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1382852100"/>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0D7D-82E9-4C9A-948D-5B0AC3F78B1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D648F19-BA2A-49FE-8752-CF9BD1AD2FF4}"/>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7486E3A-EC3A-4923-9DED-A7DA42E4D5D3}"/>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EAEB6CB-2176-4899-B7FB-B7A5E6BEB55A}"/>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6" name="Footer Placeholder 5">
            <a:extLst>
              <a:ext uri="{FF2B5EF4-FFF2-40B4-BE49-F238E27FC236}">
                <a16:creationId xmlns:a16="http://schemas.microsoft.com/office/drawing/2014/main" id="{9EF94C44-A57A-4C1E-92CE-A7728C07486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C600058-C050-4A20-98DC-166ECA6FD57D}"/>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215925478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9F9E70-F999-4FC3-BFD4-765EE940E6FC}"/>
              </a:ext>
            </a:extLst>
          </p:cNvPr>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659A19-97B0-4C1F-B101-CA1158251924}"/>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DEFE9F77-6CC4-4629-BDA7-C4B4D8D08F2C}"/>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AB8951A-F32F-48D0-A8C5-40C4F14D3FE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01B0ABF5-33C8-4C15-A0B7-BD9C25965BE2}"/>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009100BC-48B3-462D-A33E-0233E9D44943}"/>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8" name="Footer Placeholder 7">
            <a:extLst>
              <a:ext uri="{FF2B5EF4-FFF2-40B4-BE49-F238E27FC236}">
                <a16:creationId xmlns:a16="http://schemas.microsoft.com/office/drawing/2014/main" id="{C0D72BC2-BDA9-40F9-A5C0-F7474DBA1CA7}"/>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4402E69-994F-4699-B70F-E08B3EB22804}"/>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264218011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7601F-3833-4087-A921-85C9A6A6264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FE80AF-688B-42E1-BF30-A5C5D1B39C0D}"/>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4" name="Footer Placeholder 3">
            <a:extLst>
              <a:ext uri="{FF2B5EF4-FFF2-40B4-BE49-F238E27FC236}">
                <a16:creationId xmlns:a16="http://schemas.microsoft.com/office/drawing/2014/main" id="{2023B130-B957-41BC-A709-44AC8C473629}"/>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54F3D30-77E9-4B20-975C-B61525AA2908}"/>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3188942623"/>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123B7D-FFA3-4B39-8205-A57DD87FF16C}"/>
              </a:ext>
            </a:extLst>
          </p:cNvPr>
          <p:cNvSpPr>
            <a:spLocks noGrp="1"/>
          </p:cNvSpPr>
          <p:nvPr>
            <p:ph type="dt" sz="half" idx="10"/>
          </p:nvPr>
        </p:nvSpPr>
        <p:spPr/>
        <p:txBody>
          <a:bodyPr/>
          <a:lstStyle/>
          <a:p>
            <a:fld id="{DD4CDAD3-F48E-4A27-AEEF-3093B1B1E9C3}" type="datetimeFigureOut">
              <a:rPr lang="en-GB" smtClean="0"/>
              <a:t>14/10/2019</a:t>
            </a:fld>
            <a:endParaRPr lang="en-GB"/>
          </a:p>
        </p:txBody>
      </p:sp>
      <p:sp>
        <p:nvSpPr>
          <p:cNvPr id="3" name="Footer Placeholder 2">
            <a:extLst>
              <a:ext uri="{FF2B5EF4-FFF2-40B4-BE49-F238E27FC236}">
                <a16:creationId xmlns:a16="http://schemas.microsoft.com/office/drawing/2014/main" id="{00E9ABB7-FA48-4033-91FE-587CBD4FF00C}"/>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7B78759-E6BA-4C54-A05E-576E2CE16F0B}"/>
              </a:ext>
            </a:extLst>
          </p:cNvPr>
          <p:cNvSpPr>
            <a:spLocks noGrp="1"/>
          </p:cNvSpPr>
          <p:nvPr>
            <p:ph type="sldNum" sz="quarter" idx="12"/>
          </p:nvPr>
        </p:nvSpPr>
        <p:spPr/>
        <p:txBody>
          <a:bodyPr/>
          <a:lstStyle/>
          <a:p>
            <a:fld id="{A7F8860C-FA03-4C5A-8686-36D516AA3EFB}" type="slidenum">
              <a:rPr lang="en-GB" smtClean="0"/>
              <a:t>‹#›</a:t>
            </a:fld>
            <a:endParaRPr lang="en-GB"/>
          </a:p>
        </p:txBody>
      </p:sp>
    </p:spTree>
    <p:extLst>
      <p:ext uri="{BB962C8B-B14F-4D97-AF65-F5344CB8AC3E}">
        <p14:creationId xmlns:p14="http://schemas.microsoft.com/office/powerpoint/2010/main" val="3487590509"/>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5" Type="http://schemas.openxmlformats.org/officeDocument/2006/relationships/slideLayout" Target="../slideLayouts/slideLayout19.xml"/><Relationship Id="rId4" Type="http://schemas.openxmlformats.org/officeDocument/2006/relationships/slideLayout" Target="../slideLayouts/slideLayout18.xml"/><Relationship Id="rId9"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4"/>
          <a:srcRect/>
          <a:stretch>
            <a:fillRect/>
          </a:stretch>
        </a:blipFill>
        <a:effectLst/>
      </p:bgPr>
    </p:bg>
    <p:spTree>
      <p:nvGrpSpPr>
        <p:cNvPr id="1" name=""/>
        <p:cNvGrpSpPr/>
        <p:nvPr/>
      </p:nvGrpSpPr>
      <p:grpSpPr>
        <a:xfrm>
          <a:off x="0" y="0"/>
          <a:ext cx="0" cy="0"/>
          <a:chOff x="0" y="0"/>
          <a:chExt cx="0" cy="0"/>
        </a:xfrm>
      </p:grpSpPr>
      <p:sp>
        <p:nvSpPr>
          <p:cNvPr id="2" name="Shape 2"/>
          <p:cNvSpPr>
            <a:spLocks noGrp="1"/>
          </p:cNvSpPr>
          <p:nvPr>
            <p:ph type="sldNum" sz="quarter" idx="2"/>
          </p:nvPr>
        </p:nvSpPr>
        <p:spPr>
          <a:xfrm>
            <a:off x="7239000" y="6546850"/>
            <a:ext cx="1905000" cy="256540"/>
          </a:xfrm>
          <a:prstGeom prst="rect">
            <a:avLst/>
          </a:prstGeom>
          <a:ln w="12700">
            <a:miter lim="400000"/>
          </a:ln>
        </p:spPr>
        <p:txBody>
          <a:bodyPr lIns="45719" rIns="45719">
            <a:spAutoFit/>
          </a:bodyPr>
          <a:lstStyle>
            <a:lvl1pPr algn="r">
              <a:spcBef>
                <a:spcPts val="600"/>
              </a:spcBef>
              <a:defRPr sz="1000">
                <a:latin typeface="Calibri"/>
                <a:ea typeface="Calibri"/>
                <a:cs typeface="Calibri"/>
                <a:sym typeface="Calibri"/>
              </a:defRPr>
            </a:lvl1pPr>
          </a:lstStyle>
          <a:p>
            <a:pPr lvl="0"/>
            <a:fld id="{86CB4B4D-7CA3-9044-876B-883B54F8677D}" type="slidenum">
              <a:rPr/>
              <a:t>‹#›</a:t>
            </a:fld>
            <a:endParaRP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hf hdr="0" ftr="0" dt="0"/>
  <p:txStyles>
    <p:titleStyle>
      <a:lvl1pPr algn="r">
        <a:defRPr sz="3200">
          <a:solidFill>
            <a:srgbClr val="FFFFFF"/>
          </a:solidFill>
          <a:latin typeface="Arial Bold"/>
          <a:ea typeface="Arial Bold"/>
          <a:cs typeface="Arial Bold"/>
          <a:sym typeface="Arial Bold"/>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p:titleStyle>
    <p:body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p:bodyStyle>
    <p:otherStyle>
      <a:lvl1pPr algn="r" defTabSz="457200">
        <a:spcBef>
          <a:spcPts val="600"/>
        </a:spcBef>
        <a:defRPr sz="1000">
          <a:solidFill>
            <a:schemeClr val="tx1"/>
          </a:solidFill>
          <a:latin typeface="+mn-lt"/>
          <a:ea typeface="+mn-ea"/>
          <a:cs typeface="+mn-cs"/>
          <a:sym typeface="Calibri"/>
        </a:defRPr>
      </a:lvl1pPr>
      <a:lvl2pPr indent="457200" algn="r" defTabSz="457200">
        <a:spcBef>
          <a:spcPts val="600"/>
        </a:spcBef>
        <a:defRPr sz="1000">
          <a:solidFill>
            <a:schemeClr val="tx1"/>
          </a:solidFill>
          <a:latin typeface="+mn-lt"/>
          <a:ea typeface="+mn-ea"/>
          <a:cs typeface="+mn-cs"/>
          <a:sym typeface="Calibri"/>
        </a:defRPr>
      </a:lvl2pPr>
      <a:lvl3pPr indent="914400" algn="r" defTabSz="457200">
        <a:spcBef>
          <a:spcPts val="600"/>
        </a:spcBef>
        <a:defRPr sz="1000">
          <a:solidFill>
            <a:schemeClr val="tx1"/>
          </a:solidFill>
          <a:latin typeface="+mn-lt"/>
          <a:ea typeface="+mn-ea"/>
          <a:cs typeface="+mn-cs"/>
          <a:sym typeface="Calibri"/>
        </a:defRPr>
      </a:lvl3pPr>
      <a:lvl4pPr indent="1371600" algn="r" defTabSz="457200">
        <a:spcBef>
          <a:spcPts val="600"/>
        </a:spcBef>
        <a:defRPr sz="1000">
          <a:solidFill>
            <a:schemeClr val="tx1"/>
          </a:solidFill>
          <a:latin typeface="+mn-lt"/>
          <a:ea typeface="+mn-ea"/>
          <a:cs typeface="+mn-cs"/>
          <a:sym typeface="Calibri"/>
        </a:defRPr>
      </a:lvl4pPr>
      <a:lvl5pPr indent="1828800" algn="r" defTabSz="457200">
        <a:spcBef>
          <a:spcPts val="600"/>
        </a:spcBef>
        <a:defRPr sz="1000">
          <a:solidFill>
            <a:schemeClr val="tx1"/>
          </a:solidFill>
          <a:latin typeface="+mn-lt"/>
          <a:ea typeface="+mn-ea"/>
          <a:cs typeface="+mn-cs"/>
          <a:sym typeface="Calibri"/>
        </a:defRPr>
      </a:lvl5pPr>
      <a:lvl6pPr indent="2286000" algn="r" defTabSz="457200">
        <a:spcBef>
          <a:spcPts val="600"/>
        </a:spcBef>
        <a:defRPr sz="1000">
          <a:solidFill>
            <a:schemeClr val="tx1"/>
          </a:solidFill>
          <a:latin typeface="+mn-lt"/>
          <a:ea typeface="+mn-ea"/>
          <a:cs typeface="+mn-cs"/>
          <a:sym typeface="Calibri"/>
        </a:defRPr>
      </a:lvl6pPr>
      <a:lvl7pPr indent="2743200" algn="r" defTabSz="457200">
        <a:spcBef>
          <a:spcPts val="600"/>
        </a:spcBef>
        <a:defRPr sz="1000">
          <a:solidFill>
            <a:schemeClr val="tx1"/>
          </a:solidFill>
          <a:latin typeface="+mn-lt"/>
          <a:ea typeface="+mn-ea"/>
          <a:cs typeface="+mn-cs"/>
          <a:sym typeface="Calibri"/>
        </a:defRPr>
      </a:lvl7pPr>
      <a:lvl8pPr indent="3200400" algn="r" defTabSz="457200">
        <a:spcBef>
          <a:spcPts val="600"/>
        </a:spcBef>
        <a:defRPr sz="1000">
          <a:solidFill>
            <a:schemeClr val="tx1"/>
          </a:solidFill>
          <a:latin typeface="+mn-lt"/>
          <a:ea typeface="+mn-ea"/>
          <a:cs typeface="+mn-cs"/>
          <a:sym typeface="Calibri"/>
        </a:defRPr>
      </a:lvl8pPr>
      <a:lvl9pPr indent="3657600" algn="r" defTabSz="457200">
        <a:spcBef>
          <a:spcPts val="600"/>
        </a:spcBef>
        <a:defRPr sz="1000">
          <a:solidFill>
            <a:schemeClr val="tx1"/>
          </a:solidFill>
          <a:latin typeface="+mn-lt"/>
          <a:ea typeface="+mn-ea"/>
          <a:cs typeface="+mn-cs"/>
          <a:sym typeface="Calibri"/>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787DD3-6DAD-4317-9C6C-A4BE0AE57F7C}"/>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3E2F479-9D84-49B2-B051-F33CAEDEF55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BA7C0B6-1C3B-4F37-AE58-60AB5C1D250E}"/>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DD4CDAD3-F48E-4A27-AEEF-3093B1B1E9C3}" type="datetimeFigureOut">
              <a:rPr lang="en-GB" smtClean="0"/>
              <a:t>14/10/2019</a:t>
            </a:fld>
            <a:endParaRPr lang="en-GB"/>
          </a:p>
        </p:txBody>
      </p:sp>
      <p:sp>
        <p:nvSpPr>
          <p:cNvPr id="5" name="Footer Placeholder 4">
            <a:extLst>
              <a:ext uri="{FF2B5EF4-FFF2-40B4-BE49-F238E27FC236}">
                <a16:creationId xmlns:a16="http://schemas.microsoft.com/office/drawing/2014/main" id="{49D43896-56AE-47A9-803E-047672B7E8DD}"/>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E57DD59-736B-4C41-82BB-90860BD2A7E6}"/>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A7F8860C-FA03-4C5A-8686-36D516AA3EFB}" type="slidenum">
              <a:rPr lang="en-GB" smtClean="0"/>
              <a:t>‹#›</a:t>
            </a:fld>
            <a:endParaRPr lang="en-GB"/>
          </a:p>
        </p:txBody>
      </p:sp>
    </p:spTree>
    <p:extLst>
      <p:ext uri="{BB962C8B-B14F-4D97-AF65-F5344CB8AC3E}">
        <p14:creationId xmlns:p14="http://schemas.microsoft.com/office/powerpoint/2010/main" val="2404911823"/>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Isosceles Triangle 8"/>
          <p:cNvSpPr/>
          <p:nvPr/>
        </p:nvSpPr>
        <p:spPr>
          <a:xfrm>
            <a:off x="1" y="5910264"/>
            <a:ext cx="535781" cy="947737"/>
          </a:xfrm>
          <a:prstGeom prst="triangle">
            <a:avLst>
              <a:gd name="adj" fmla="val 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Isosceles Triangle 9"/>
          <p:cNvSpPr/>
          <p:nvPr/>
        </p:nvSpPr>
        <p:spPr>
          <a:xfrm>
            <a:off x="7779544" y="5910263"/>
            <a:ext cx="1364456" cy="947308"/>
          </a:xfrm>
          <a:prstGeom prst="triangle">
            <a:avLst>
              <a:gd name="adj" fmla="val 10000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p:cNvSpPr>
            <a:spLocks noGrp="1"/>
          </p:cNvSpPr>
          <p:nvPr>
            <p:ph type="title"/>
          </p:nvPr>
        </p:nvSpPr>
        <p:spPr>
          <a:xfrm>
            <a:off x="324000" y="365126"/>
            <a:ext cx="84960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24000" y="1825625"/>
            <a:ext cx="8496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24001" y="6364818"/>
            <a:ext cx="5791050" cy="365125"/>
          </a:xfrm>
          <a:prstGeom prst="rect">
            <a:avLst/>
          </a:prstGeom>
        </p:spPr>
        <p:txBody>
          <a:bodyPr vert="horz" lIns="91440" tIns="45720" rIns="91440" bIns="45720" rtlCol="0" anchor="ctr"/>
          <a:lstStyle>
            <a:lvl1pPr algn="l">
              <a:defRPr sz="900">
                <a:solidFill>
                  <a:schemeClr val="tx2"/>
                </a:solidFill>
              </a:defRPr>
            </a:lvl1pPr>
          </a:lstStyle>
          <a:p>
            <a:endParaRPr lang="en-GB"/>
          </a:p>
        </p:txBody>
      </p:sp>
      <p:sp>
        <p:nvSpPr>
          <p:cNvPr id="6" name="Slide Number Placeholder 5"/>
          <p:cNvSpPr>
            <a:spLocks noGrp="1"/>
          </p:cNvSpPr>
          <p:nvPr>
            <p:ph type="sldNum" sz="quarter" idx="4"/>
          </p:nvPr>
        </p:nvSpPr>
        <p:spPr>
          <a:xfrm>
            <a:off x="8248650" y="6364818"/>
            <a:ext cx="571350" cy="365125"/>
          </a:xfrm>
          <a:prstGeom prst="rect">
            <a:avLst/>
          </a:prstGeom>
        </p:spPr>
        <p:txBody>
          <a:bodyPr vert="horz" lIns="91440" tIns="45720" rIns="91440" bIns="45720" rtlCol="0" anchor="ctr"/>
          <a:lstStyle>
            <a:lvl1pPr algn="r">
              <a:defRPr sz="900" b="1">
                <a:solidFill>
                  <a:schemeClr val="bg1"/>
                </a:solidFill>
              </a:defRPr>
            </a:lvl1pPr>
          </a:lstStyle>
          <a:p>
            <a:fld id="{5642EECE-B15D-402B-B309-7FABA9D582F9}" type="slidenum">
              <a:rPr lang="en-GB" smtClean="0"/>
              <a:pPr/>
              <a:t>‹#›</a:t>
            </a:fld>
            <a:endParaRPr lang="en-GB"/>
          </a:p>
        </p:txBody>
      </p:sp>
    </p:spTree>
    <p:extLst>
      <p:ext uri="{BB962C8B-B14F-4D97-AF65-F5344CB8AC3E}">
        <p14:creationId xmlns:p14="http://schemas.microsoft.com/office/powerpoint/2010/main" val="84395326"/>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Lst>
  <p:hf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4000" y="365126"/>
            <a:ext cx="84960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324000" y="1825625"/>
            <a:ext cx="84960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sz="quarter" idx="3"/>
          </p:nvPr>
        </p:nvSpPr>
        <p:spPr>
          <a:xfrm>
            <a:off x="324001" y="6364818"/>
            <a:ext cx="5791050" cy="365125"/>
          </a:xfrm>
          <a:prstGeom prst="rect">
            <a:avLst/>
          </a:prstGeom>
        </p:spPr>
        <p:txBody>
          <a:bodyPr vert="horz" lIns="91440" tIns="45720" rIns="91440" bIns="45720" rtlCol="0" anchor="ctr"/>
          <a:lstStyle>
            <a:lvl1pPr algn="l">
              <a:defRPr sz="900">
                <a:solidFill>
                  <a:schemeClr val="tx2"/>
                </a:solidFill>
              </a:defRPr>
            </a:lvl1pPr>
          </a:lstStyle>
          <a:p>
            <a:endParaRPr lang="en-GB"/>
          </a:p>
        </p:txBody>
      </p:sp>
      <p:sp>
        <p:nvSpPr>
          <p:cNvPr id="6" name="Slide Number Placeholder 5"/>
          <p:cNvSpPr>
            <a:spLocks noGrp="1"/>
          </p:cNvSpPr>
          <p:nvPr>
            <p:ph type="sldNum" sz="quarter" idx="4"/>
          </p:nvPr>
        </p:nvSpPr>
        <p:spPr>
          <a:xfrm>
            <a:off x="8248650" y="6364818"/>
            <a:ext cx="571350" cy="365125"/>
          </a:xfrm>
          <a:prstGeom prst="rect">
            <a:avLst/>
          </a:prstGeom>
        </p:spPr>
        <p:txBody>
          <a:bodyPr vert="horz" lIns="91440" tIns="45720" rIns="91440" bIns="45720" rtlCol="0" anchor="ctr"/>
          <a:lstStyle>
            <a:lvl1pPr algn="r">
              <a:defRPr sz="900" b="1">
                <a:solidFill>
                  <a:schemeClr val="bg1"/>
                </a:solidFill>
              </a:defRPr>
            </a:lvl1pPr>
          </a:lstStyle>
          <a:p>
            <a:fld id="{5642EECE-B15D-402B-B309-7FABA9D582F9}" type="slidenum">
              <a:rPr lang="en-GB" smtClean="0"/>
              <a:pPr/>
              <a:t>‹#›</a:t>
            </a:fld>
            <a:endParaRPr lang="en-GB"/>
          </a:p>
        </p:txBody>
      </p:sp>
    </p:spTree>
    <p:extLst>
      <p:ext uri="{BB962C8B-B14F-4D97-AF65-F5344CB8AC3E}">
        <p14:creationId xmlns:p14="http://schemas.microsoft.com/office/powerpoint/2010/main" val="2320210257"/>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Lst>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hf hdr="0" ftr="0" dt="0"/>
  <p:txStyles>
    <p:titleStyle>
      <a:lvl1pPr algn="l" defTabSz="685800" rtl="0" eaLnBrk="1" latinLnBrk="0" hangingPunct="1">
        <a:lnSpc>
          <a:spcPct val="90000"/>
        </a:lnSpc>
        <a:spcBef>
          <a:spcPct val="0"/>
        </a:spcBef>
        <a:buNone/>
        <a:defRPr sz="3000" kern="1200">
          <a:solidFill>
            <a:schemeClr val="tx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135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20.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8.jpg"/></Relationships>
</file>

<file path=ppt/slides/_rels/slide13.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png"/><Relationship Id="rId4" Type="http://schemas.openxmlformats.org/officeDocument/2006/relationships/image" Target="../media/image42.jpeg"/></Relationships>
</file>

<file path=ppt/slides/_rels/slide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hyperlink" Target="https://www.gov.uk/government/publications/living-planet-symposium-13-17-may-2019"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8" Type="http://schemas.openxmlformats.org/officeDocument/2006/relationships/image" Target="../media/image25.jpg"/><Relationship Id="rId13" Type="http://schemas.openxmlformats.org/officeDocument/2006/relationships/image" Target="../media/image14.png"/><Relationship Id="rId3" Type="http://schemas.openxmlformats.org/officeDocument/2006/relationships/image" Target="../media/image20.jpeg"/><Relationship Id="rId7" Type="http://schemas.openxmlformats.org/officeDocument/2006/relationships/image" Target="../media/image24.jpeg"/><Relationship Id="rId12"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24.xml"/><Relationship Id="rId6" Type="http://schemas.openxmlformats.org/officeDocument/2006/relationships/image" Target="../media/image23.jpg"/><Relationship Id="rId11" Type="http://schemas.microsoft.com/office/2007/relationships/hdphoto" Target="../media/hdphoto1.wdp"/><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jpg"/><Relationship Id="rId9"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hape 10"/>
          <p:cNvSpPr>
            <a:spLocks noGrp="1"/>
          </p:cNvSpPr>
          <p:nvPr>
            <p:ph type="title" idx="4294967295"/>
          </p:nvPr>
        </p:nvSpPr>
        <p:spPr>
          <a:xfrm>
            <a:off x="622789" y="2514600"/>
            <a:ext cx="6692411" cy="993131"/>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latin typeface="Droid Serif"/>
                <a:ea typeface="Droid Serif"/>
                <a:cs typeface="Droid Serif"/>
                <a:sym typeface="Droid Serif"/>
              </a:defRPr>
            </a:lvl1pPr>
          </a:lstStyle>
          <a:p>
            <a:pPr lvl="0">
              <a:defRPr sz="1800" b="0">
                <a:solidFill>
                  <a:srgbClr val="000000"/>
                </a:solidFill>
              </a:defRPr>
            </a:pPr>
            <a:r>
              <a:rPr lang="en-GB" sz="4200" b="1" dirty="0">
                <a:solidFill>
                  <a:srgbClr val="FFFFFF"/>
                </a:solidFill>
                <a:latin typeface="+mj-lt"/>
              </a:rPr>
              <a:t>UK Space Agency Update</a:t>
            </a:r>
            <a:endParaRPr sz="4200" b="1" dirty="0">
              <a:solidFill>
                <a:srgbClr val="FFFFFF"/>
              </a:solidFill>
              <a:latin typeface="+mj-lt"/>
            </a:endParaRPr>
          </a:p>
        </p:txBody>
      </p:sp>
      <p:sp>
        <p:nvSpPr>
          <p:cNvPr id="11" name="Shape 11"/>
          <p:cNvSpPr/>
          <p:nvPr/>
        </p:nvSpPr>
        <p:spPr>
          <a:xfrm>
            <a:off x="622789" y="3759200"/>
            <a:ext cx="4810858" cy="2541589"/>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CEOS Plenary 2019</a:t>
            </a:r>
          </a:p>
          <a:p>
            <a:pPr lvl="0" defTabSz="914400">
              <a:lnSpc>
                <a:spcPct val="150000"/>
              </a:lnSpc>
              <a:defRPr>
                <a:solidFill>
                  <a:srgbClr val="000000"/>
                </a:solidFill>
              </a:defRPr>
            </a:pPr>
            <a:r>
              <a:rPr dirty="0">
                <a:solidFill>
                  <a:schemeClr val="bg1"/>
                </a:solidFill>
                <a:latin typeface="+mj-lt"/>
                <a:ea typeface="Arial Bold"/>
                <a:cs typeface="Arial Bold"/>
                <a:sym typeface="Arial Bold"/>
              </a:rPr>
              <a:t>Agenda Item </a:t>
            </a:r>
            <a:r>
              <a:rPr lang="en-GB" dirty="0">
                <a:solidFill>
                  <a:schemeClr val="bg1"/>
                </a:solidFill>
                <a:latin typeface="+mj-lt"/>
                <a:ea typeface="Arial Bold"/>
                <a:cs typeface="Arial Bold"/>
                <a:sym typeface="Arial Bold"/>
              </a:rPr>
              <a:t>4.3</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rPr>
              <a:t>Ha Noi, Viet Nam</a:t>
            </a:r>
            <a:endParaRPr dirty="0">
              <a:solidFill>
                <a:schemeClr val="bg1"/>
              </a:solidFill>
              <a:latin typeface="+mj-lt"/>
              <a:ea typeface="Arial Bold"/>
              <a:cs typeface="Arial Bold"/>
              <a:sym typeface="Arial Bold"/>
            </a:endParaRPr>
          </a:p>
          <a:p>
            <a:pPr lvl="0" defTabSz="914400">
              <a:lnSpc>
                <a:spcPct val="150000"/>
              </a:lnSpc>
              <a:defRPr>
                <a:solidFill>
                  <a:srgbClr val="000000"/>
                </a:solidFill>
              </a:defRPr>
            </a:pPr>
            <a:r>
              <a:rPr lang="en-AU" dirty="0">
                <a:solidFill>
                  <a:schemeClr val="bg1"/>
                </a:solidFill>
                <a:latin typeface="+mj-lt"/>
                <a:ea typeface="Arial Bold"/>
                <a:cs typeface="Arial Bold"/>
                <a:sym typeface="Arial Bold"/>
              </a:rPr>
              <a:t>14 – 16 October 2019</a:t>
            </a:r>
            <a:endParaRPr dirty="0">
              <a:solidFill>
                <a:schemeClr val="bg1"/>
              </a:solidFill>
              <a:latin typeface="+mj-lt"/>
              <a:ea typeface="Arial Bold"/>
              <a:cs typeface="Arial Bold"/>
              <a:sym typeface="Arial Bold"/>
            </a:endParaRPr>
          </a:p>
        </p:txBody>
      </p:sp>
      <p:pic>
        <p:nvPicPr>
          <p:cNvPr id="12" name="ceos_logo.png"/>
          <p:cNvPicPr/>
          <p:nvPr/>
        </p:nvPicPr>
        <p:blipFill>
          <a:blip r:embed="rId3"/>
          <a:stretch>
            <a:fillRect/>
          </a:stretch>
        </p:blipFill>
        <p:spPr>
          <a:xfrm>
            <a:off x="622789" y="1217405"/>
            <a:ext cx="2507906" cy="993132"/>
          </a:xfrm>
          <a:prstGeom prst="rect">
            <a:avLst/>
          </a:prstGeom>
          <a:ln w="12700">
            <a:miter lim="400000"/>
          </a:ln>
        </p:spPr>
      </p:pic>
      <p:sp>
        <p:nvSpPr>
          <p:cNvPr id="5" name="Shape 10"/>
          <p:cNvSpPr txBox="1">
            <a:spLocks/>
          </p:cNvSpPr>
          <p:nvPr/>
        </p:nvSpPr>
        <p:spPr>
          <a:xfrm>
            <a:off x="622789" y="2246634"/>
            <a:ext cx="2806211" cy="210183"/>
          </a:xfrm>
          <a:prstGeom prst="rect">
            <a:avLst/>
          </a:prstGeom>
          <a:ln w="12700">
            <a:miter lim="400000"/>
          </a:ln>
          <a:extLst>
            <a:ext uri="{C572A759-6A51-4108-AA02-DFA0A04FC94B}">
              <ma14:wrappingTextBoxFlag xmlns:ma14="http://schemas.microsoft.com/office/mac/drawingml/2011/main" xmlns="" val="1"/>
            </a:ext>
          </a:extLst>
        </p:spPr>
        <p:txBody>
          <a:bodyPr lIns="0" tIns="0" rIns="0" bIns="0"/>
          <a:lstStyle>
            <a:lvl1pPr algn="l">
              <a:defRPr sz="4200" b="1">
                <a:solidFill>
                  <a:srgbClr val="FFFFFF"/>
                </a:solidFill>
                <a:latin typeface="Droid Serif"/>
                <a:ea typeface="Droid Serif"/>
                <a:cs typeface="Droid Serif"/>
                <a:sym typeface="Droid Serif"/>
              </a:defRPr>
            </a:lvl1pPr>
            <a:lvl2pPr algn="r">
              <a:defRPr sz="3200">
                <a:solidFill>
                  <a:srgbClr val="FFFFFF"/>
                </a:solidFill>
                <a:latin typeface="Arial Bold"/>
                <a:ea typeface="Arial Bold"/>
                <a:cs typeface="Arial Bold"/>
                <a:sym typeface="Arial Bold"/>
              </a:defRPr>
            </a:lvl2pPr>
            <a:lvl3pPr algn="r">
              <a:defRPr sz="3200">
                <a:solidFill>
                  <a:srgbClr val="FFFFFF"/>
                </a:solidFill>
                <a:latin typeface="Arial Bold"/>
                <a:ea typeface="Arial Bold"/>
                <a:cs typeface="Arial Bold"/>
                <a:sym typeface="Arial Bold"/>
              </a:defRPr>
            </a:lvl3pPr>
            <a:lvl4pPr algn="r">
              <a:defRPr sz="3200">
                <a:solidFill>
                  <a:srgbClr val="FFFFFF"/>
                </a:solidFill>
                <a:latin typeface="Arial Bold"/>
                <a:ea typeface="Arial Bold"/>
                <a:cs typeface="Arial Bold"/>
                <a:sym typeface="Arial Bold"/>
              </a:defRPr>
            </a:lvl4pPr>
            <a:lvl5pPr algn="r">
              <a:defRPr sz="3200">
                <a:solidFill>
                  <a:srgbClr val="FFFFFF"/>
                </a:solidFill>
                <a:latin typeface="Arial Bold"/>
                <a:ea typeface="Arial Bold"/>
                <a:cs typeface="Arial Bold"/>
                <a:sym typeface="Arial Bold"/>
              </a:defRPr>
            </a:lvl5pPr>
            <a:lvl6pPr indent="457200" algn="r">
              <a:defRPr sz="3200">
                <a:solidFill>
                  <a:srgbClr val="FFFFFF"/>
                </a:solidFill>
                <a:latin typeface="Arial Bold"/>
                <a:ea typeface="Arial Bold"/>
                <a:cs typeface="Arial Bold"/>
                <a:sym typeface="Arial Bold"/>
              </a:defRPr>
            </a:lvl6pPr>
            <a:lvl7pPr indent="914400" algn="r">
              <a:defRPr sz="3200">
                <a:solidFill>
                  <a:srgbClr val="FFFFFF"/>
                </a:solidFill>
                <a:latin typeface="Arial Bold"/>
                <a:ea typeface="Arial Bold"/>
                <a:cs typeface="Arial Bold"/>
                <a:sym typeface="Arial Bold"/>
              </a:defRPr>
            </a:lvl7pPr>
            <a:lvl8pPr indent="1371600" algn="r">
              <a:defRPr sz="3200">
                <a:solidFill>
                  <a:srgbClr val="FFFFFF"/>
                </a:solidFill>
                <a:latin typeface="Arial Bold"/>
                <a:ea typeface="Arial Bold"/>
                <a:cs typeface="Arial Bold"/>
                <a:sym typeface="Arial Bold"/>
              </a:defRPr>
            </a:lvl8pPr>
            <a:lvl9pPr indent="1828800" algn="r">
              <a:defRPr sz="3200">
                <a:solidFill>
                  <a:srgbClr val="FFFFFF"/>
                </a:solidFill>
                <a:latin typeface="Arial Bold"/>
                <a:ea typeface="Arial Bold"/>
                <a:cs typeface="Arial Bold"/>
                <a:sym typeface="Arial Bold"/>
              </a:defRPr>
            </a:lvl9pPr>
          </a:lstStyle>
          <a:p>
            <a:pPr defTabSz="914400">
              <a:defRPr sz="1800" b="0">
                <a:solidFill>
                  <a:srgbClr val="000000"/>
                </a:solidFill>
              </a:defRPr>
            </a:pPr>
            <a:r>
              <a:rPr lang="en-US" sz="1050" dirty="0">
                <a:solidFill>
                  <a:schemeClr val="bg1">
                    <a:lumMod val="20000"/>
                    <a:lumOff val="80000"/>
                  </a:schemeClr>
                </a:solidFill>
                <a:latin typeface="+mj-lt"/>
              </a:rPr>
              <a:t>Committee on Earth Observation Satellites</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4C0BE1-D8F3-433B-AD37-19FDA691C17E}"/>
              </a:ext>
            </a:extLst>
          </p:cNvPr>
          <p:cNvSpPr>
            <a:spLocks noGrp="1"/>
          </p:cNvSpPr>
          <p:nvPr>
            <p:ph type="sldNum" sz="quarter" idx="2"/>
          </p:nvPr>
        </p:nvSpPr>
        <p:spPr/>
        <p:txBody>
          <a:bodyPr/>
          <a:lstStyle/>
          <a:p>
            <a:pPr defTabSz="914400"/>
            <a:fld id="{86CB4B4D-7CA3-9044-876B-883B54F8677D}" type="slidenum">
              <a:rPr lang="uk-UA" smtClean="0"/>
              <a:pPr defTabSz="914400"/>
              <a:t>10</a:t>
            </a:fld>
            <a:endParaRPr lang="uk-UA" dirty="0"/>
          </a:p>
        </p:txBody>
      </p:sp>
      <p:sp>
        <p:nvSpPr>
          <p:cNvPr id="3" name="Content Placeholder 2">
            <a:extLst>
              <a:ext uri="{FF2B5EF4-FFF2-40B4-BE49-F238E27FC236}">
                <a16:creationId xmlns:a16="http://schemas.microsoft.com/office/drawing/2014/main" id="{60314150-152B-4E1B-916F-4411D0731E6C}"/>
              </a:ext>
            </a:extLst>
          </p:cNvPr>
          <p:cNvSpPr>
            <a:spLocks noGrp="1"/>
          </p:cNvSpPr>
          <p:nvPr>
            <p:ph sz="quarter" idx="10"/>
          </p:nvPr>
        </p:nvSpPr>
        <p:spPr>
          <a:xfrm>
            <a:off x="457200" y="1447800"/>
            <a:ext cx="8153400" cy="4724400"/>
          </a:xfrm>
        </p:spPr>
        <p:txBody>
          <a:bodyPr/>
          <a:lstStyle/>
          <a:p>
            <a:r>
              <a:rPr lang="en-GB" dirty="0"/>
              <a:t>IPP is a five-year, £152 million programme using </a:t>
            </a:r>
            <a:r>
              <a:rPr lang="en-GB" b="1" dirty="0"/>
              <a:t>data and technology</a:t>
            </a:r>
            <a:r>
              <a:rPr lang="en-GB" dirty="0"/>
              <a:t> to solve specific challenges across the globe. </a:t>
            </a:r>
          </a:p>
          <a:p>
            <a:r>
              <a:rPr lang="en-GB" dirty="0"/>
              <a:t>IPP will benefit over seven million people in 29 developing countries through the 112 international partnerships it has formed, including government ministries, research institutes/academia, NGOs and private sector. IPP consortiums have trained over 1,200 people in developing countries on using space solutions to address development challenges. </a:t>
            </a:r>
          </a:p>
          <a:p>
            <a:endParaRPr lang="en-GB" dirty="0"/>
          </a:p>
        </p:txBody>
      </p:sp>
      <p:sp>
        <p:nvSpPr>
          <p:cNvPr id="4" name="Content Placeholder 3">
            <a:extLst>
              <a:ext uri="{FF2B5EF4-FFF2-40B4-BE49-F238E27FC236}">
                <a16:creationId xmlns:a16="http://schemas.microsoft.com/office/drawing/2014/main" id="{9B3406B3-1A73-4623-8F1F-585A7B2EA4BF}"/>
              </a:ext>
            </a:extLst>
          </p:cNvPr>
          <p:cNvSpPr>
            <a:spLocks noGrp="1"/>
          </p:cNvSpPr>
          <p:nvPr>
            <p:ph sz="quarter" idx="11"/>
          </p:nvPr>
        </p:nvSpPr>
        <p:spPr/>
        <p:txBody>
          <a:bodyPr/>
          <a:lstStyle/>
          <a:p>
            <a:r>
              <a:rPr lang="en-GB" dirty="0"/>
              <a:t>International Partnership Programme</a:t>
            </a:r>
          </a:p>
        </p:txBody>
      </p:sp>
      <p:grpSp>
        <p:nvGrpSpPr>
          <p:cNvPr id="5" name="Group 4">
            <a:extLst>
              <a:ext uri="{FF2B5EF4-FFF2-40B4-BE49-F238E27FC236}">
                <a16:creationId xmlns:a16="http://schemas.microsoft.com/office/drawing/2014/main" id="{9C1AA207-1F3C-4C69-A544-D8E8BB329C5C}"/>
              </a:ext>
            </a:extLst>
          </p:cNvPr>
          <p:cNvGrpSpPr/>
          <p:nvPr/>
        </p:nvGrpSpPr>
        <p:grpSpPr>
          <a:xfrm>
            <a:off x="76200" y="4124021"/>
            <a:ext cx="8763000" cy="2267558"/>
            <a:chOff x="660702" y="2932602"/>
            <a:chExt cx="10784094" cy="2790546"/>
          </a:xfrm>
        </p:grpSpPr>
        <p:grpSp>
          <p:nvGrpSpPr>
            <p:cNvPr id="6" name="Group 5">
              <a:extLst>
                <a:ext uri="{FF2B5EF4-FFF2-40B4-BE49-F238E27FC236}">
                  <a16:creationId xmlns:a16="http://schemas.microsoft.com/office/drawing/2014/main" id="{9C974CA0-F53B-498C-8205-0225E793E1DA}"/>
                </a:ext>
              </a:extLst>
            </p:cNvPr>
            <p:cNvGrpSpPr/>
            <p:nvPr/>
          </p:nvGrpSpPr>
          <p:grpSpPr>
            <a:xfrm>
              <a:off x="8876001" y="2932603"/>
              <a:ext cx="2568795" cy="2728990"/>
              <a:chOff x="8876001" y="2932603"/>
              <a:chExt cx="2568795" cy="2728990"/>
            </a:xfrm>
          </p:grpSpPr>
          <p:pic>
            <p:nvPicPr>
              <p:cNvPr id="16" name="Picture 15">
                <a:extLst>
                  <a:ext uri="{FF2B5EF4-FFF2-40B4-BE49-F238E27FC236}">
                    <a16:creationId xmlns:a16="http://schemas.microsoft.com/office/drawing/2014/main" id="{341CA716-9FE8-4668-96C4-CA08949DD7B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379"/>
              <a:stretch/>
            </p:blipFill>
            <p:spPr>
              <a:xfrm>
                <a:off x="9401667" y="2932603"/>
                <a:ext cx="1621266" cy="1420566"/>
              </a:xfrm>
              <a:prstGeom prst="rect">
                <a:avLst/>
              </a:prstGeom>
            </p:spPr>
          </p:pic>
          <p:sp>
            <p:nvSpPr>
              <p:cNvPr id="17" name="TextBox 16">
                <a:extLst>
                  <a:ext uri="{FF2B5EF4-FFF2-40B4-BE49-F238E27FC236}">
                    <a16:creationId xmlns:a16="http://schemas.microsoft.com/office/drawing/2014/main" id="{77C76809-2879-4B87-9482-CE2DBF796103}"/>
                  </a:ext>
                </a:extLst>
              </p:cNvPr>
              <p:cNvSpPr txBox="1"/>
              <p:nvPr/>
            </p:nvSpPr>
            <p:spPr>
              <a:xfrm>
                <a:off x="8876001" y="4492042"/>
                <a:ext cx="2568795" cy="1169551"/>
              </a:xfrm>
              <a:prstGeom prst="rect">
                <a:avLst/>
              </a:prstGeom>
              <a:noFill/>
            </p:spPr>
            <p:txBody>
              <a:bodyPr wrap="square" rtlCol="0">
                <a:spAutoFit/>
              </a:bodyPr>
              <a:lstStyle/>
              <a:p>
                <a:pPr algn="ctr"/>
                <a:r>
                  <a:rPr lang="en-GB" sz="1400">
                    <a:solidFill>
                      <a:schemeClr val="accent1"/>
                    </a:solidFill>
                  </a:rPr>
                  <a:t>contribute to the continued </a:t>
                </a:r>
                <a:r>
                  <a:rPr lang="en-GB" sz="1400" b="1">
                    <a:solidFill>
                      <a:schemeClr val="accent1"/>
                    </a:solidFill>
                  </a:rPr>
                  <a:t>strength of the UK’s space sector</a:t>
                </a:r>
                <a:r>
                  <a:rPr lang="en-GB" sz="1400">
                    <a:solidFill>
                      <a:schemeClr val="accent1"/>
                    </a:solidFill>
                  </a:rPr>
                  <a:t>, building on it’s unique strengths to deliver aid objectives</a:t>
                </a:r>
              </a:p>
            </p:txBody>
          </p:sp>
        </p:grpSp>
        <p:grpSp>
          <p:nvGrpSpPr>
            <p:cNvPr id="7" name="Group 6">
              <a:extLst>
                <a:ext uri="{FF2B5EF4-FFF2-40B4-BE49-F238E27FC236}">
                  <a16:creationId xmlns:a16="http://schemas.microsoft.com/office/drawing/2014/main" id="{70379B03-A42A-4370-AF7C-607DD32FD6B0}"/>
                </a:ext>
              </a:extLst>
            </p:cNvPr>
            <p:cNvGrpSpPr/>
            <p:nvPr/>
          </p:nvGrpSpPr>
          <p:grpSpPr>
            <a:xfrm>
              <a:off x="6137568" y="2932602"/>
              <a:ext cx="2568795" cy="2575102"/>
              <a:chOff x="6137568" y="2932602"/>
              <a:chExt cx="2568795" cy="2575102"/>
            </a:xfrm>
          </p:grpSpPr>
          <p:pic>
            <p:nvPicPr>
              <p:cNvPr id="14" name="Picture 13">
                <a:extLst>
                  <a:ext uri="{FF2B5EF4-FFF2-40B4-BE49-F238E27FC236}">
                    <a16:creationId xmlns:a16="http://schemas.microsoft.com/office/drawing/2014/main" id="{96192D15-2B82-47A6-A5D4-7FC86FD76DB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8239"/>
              <a:stretch/>
            </p:blipFill>
            <p:spPr>
              <a:xfrm>
                <a:off x="6611333" y="2932602"/>
                <a:ext cx="1621267" cy="1325564"/>
              </a:xfrm>
              <a:prstGeom prst="rect">
                <a:avLst/>
              </a:prstGeom>
            </p:spPr>
          </p:pic>
          <p:sp>
            <p:nvSpPr>
              <p:cNvPr id="15" name="Rectangle 14">
                <a:extLst>
                  <a:ext uri="{FF2B5EF4-FFF2-40B4-BE49-F238E27FC236}">
                    <a16:creationId xmlns:a16="http://schemas.microsoft.com/office/drawing/2014/main" id="{F224353D-06C2-4B4A-9EDB-5BD2832DE8D1}"/>
                  </a:ext>
                </a:extLst>
              </p:cNvPr>
              <p:cNvSpPr/>
              <p:nvPr/>
            </p:nvSpPr>
            <p:spPr>
              <a:xfrm>
                <a:off x="6137568" y="4553597"/>
                <a:ext cx="2568795" cy="954107"/>
              </a:xfrm>
              <a:prstGeom prst="rect">
                <a:avLst/>
              </a:prstGeom>
            </p:spPr>
            <p:txBody>
              <a:bodyPr wrap="square">
                <a:spAutoFit/>
              </a:bodyPr>
              <a:lstStyle/>
              <a:p>
                <a:pPr algn="ctr"/>
                <a:r>
                  <a:rPr lang="en-GB" sz="1400">
                    <a:solidFill>
                      <a:schemeClr val="accent1"/>
                    </a:solidFill>
                    <a:latin typeface="Arial" panose="020B0604020202020204" pitchFamily="34" charset="0"/>
                  </a:rPr>
                  <a:t>develop valued and sustainable </a:t>
                </a:r>
                <a:r>
                  <a:rPr lang="en-GB" sz="1400" b="1">
                    <a:solidFill>
                      <a:schemeClr val="accent1"/>
                    </a:solidFill>
                    <a:latin typeface="Arial" panose="020B0604020202020204" pitchFamily="34" charset="0"/>
                  </a:rPr>
                  <a:t>partnership arrangements which lead to growth</a:t>
                </a:r>
                <a:r>
                  <a:rPr lang="en-GB" sz="1400">
                    <a:solidFill>
                      <a:schemeClr val="accent1"/>
                    </a:solidFill>
                    <a:latin typeface="Arial" panose="020B0604020202020204" pitchFamily="34" charset="0"/>
                  </a:rPr>
                  <a:t> opportunities</a:t>
                </a:r>
                <a:endParaRPr lang="en-GB" sz="1400">
                  <a:solidFill>
                    <a:schemeClr val="accent1"/>
                  </a:solidFill>
                </a:endParaRPr>
              </a:p>
            </p:txBody>
          </p:sp>
        </p:grpSp>
        <p:grpSp>
          <p:nvGrpSpPr>
            <p:cNvPr id="8" name="Group 7">
              <a:extLst>
                <a:ext uri="{FF2B5EF4-FFF2-40B4-BE49-F238E27FC236}">
                  <a16:creationId xmlns:a16="http://schemas.microsoft.com/office/drawing/2014/main" id="{442A1363-D65A-4638-87D6-4F030286D70A}"/>
                </a:ext>
              </a:extLst>
            </p:cNvPr>
            <p:cNvGrpSpPr/>
            <p:nvPr/>
          </p:nvGrpSpPr>
          <p:grpSpPr>
            <a:xfrm>
              <a:off x="3399135" y="2977182"/>
              <a:ext cx="2568795" cy="2745966"/>
              <a:chOff x="3399135" y="2977182"/>
              <a:chExt cx="2568795" cy="2745966"/>
            </a:xfrm>
          </p:grpSpPr>
          <p:pic>
            <p:nvPicPr>
              <p:cNvPr id="12" name="Picture 11">
                <a:extLst>
                  <a:ext uri="{FF2B5EF4-FFF2-40B4-BE49-F238E27FC236}">
                    <a16:creationId xmlns:a16="http://schemas.microsoft.com/office/drawing/2014/main" id="{954188D7-A5F6-4BA0-8EA3-E32791D6879D}"/>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b="14594"/>
              <a:stretch/>
            </p:blipFill>
            <p:spPr>
              <a:xfrm>
                <a:off x="3890200" y="2977182"/>
                <a:ext cx="1552066" cy="1325563"/>
              </a:xfrm>
              <a:prstGeom prst="rect">
                <a:avLst/>
              </a:prstGeom>
            </p:spPr>
          </p:pic>
          <p:sp>
            <p:nvSpPr>
              <p:cNvPr id="13" name="Rectangle 12">
                <a:extLst>
                  <a:ext uri="{FF2B5EF4-FFF2-40B4-BE49-F238E27FC236}">
                    <a16:creationId xmlns:a16="http://schemas.microsoft.com/office/drawing/2014/main" id="{E9C75D46-56F2-4F3B-B479-E39ADD6417AA}"/>
                  </a:ext>
                </a:extLst>
              </p:cNvPr>
              <p:cNvSpPr/>
              <p:nvPr/>
            </p:nvSpPr>
            <p:spPr>
              <a:xfrm>
                <a:off x="3399135" y="4553597"/>
                <a:ext cx="2568795" cy="1169551"/>
              </a:xfrm>
              <a:prstGeom prst="rect">
                <a:avLst/>
              </a:prstGeom>
            </p:spPr>
            <p:txBody>
              <a:bodyPr wrap="square">
                <a:spAutoFit/>
              </a:bodyPr>
              <a:lstStyle/>
              <a:p>
                <a:pPr algn="ctr"/>
                <a:r>
                  <a:rPr lang="en-GB" sz="1400" dirty="0">
                    <a:solidFill>
                      <a:schemeClr val="accent1"/>
                    </a:solidFill>
                    <a:latin typeface="Arial" panose="020B0604020202020204" pitchFamily="34" charset="0"/>
                  </a:rPr>
                  <a:t>show the </a:t>
                </a:r>
                <a:r>
                  <a:rPr lang="en-GB" sz="1400" b="1" dirty="0">
                    <a:solidFill>
                      <a:schemeClr val="accent1"/>
                    </a:solidFill>
                    <a:latin typeface="Arial" panose="020B0604020202020204" pitchFamily="34" charset="0"/>
                  </a:rPr>
                  <a:t>cost-effectiveness </a:t>
                </a:r>
                <a:r>
                  <a:rPr lang="en-GB" sz="1400" dirty="0">
                    <a:solidFill>
                      <a:schemeClr val="accent1"/>
                    </a:solidFill>
                    <a:latin typeface="Arial" panose="020B0604020202020204" pitchFamily="34" charset="0"/>
                  </a:rPr>
                  <a:t>and additional benefit of space-based solutions and applications over terrestrial systems.</a:t>
                </a:r>
                <a:endParaRPr lang="en-GB" sz="1400" dirty="0">
                  <a:solidFill>
                    <a:schemeClr val="accent1"/>
                  </a:solidFill>
                </a:endParaRPr>
              </a:p>
            </p:txBody>
          </p:sp>
        </p:grpSp>
        <p:grpSp>
          <p:nvGrpSpPr>
            <p:cNvPr id="9" name="Group 8">
              <a:extLst>
                <a:ext uri="{FF2B5EF4-FFF2-40B4-BE49-F238E27FC236}">
                  <a16:creationId xmlns:a16="http://schemas.microsoft.com/office/drawing/2014/main" id="{75FCBB27-7FEA-4334-AC8A-35D51F51DE18}"/>
                </a:ext>
              </a:extLst>
            </p:cNvPr>
            <p:cNvGrpSpPr/>
            <p:nvPr/>
          </p:nvGrpSpPr>
          <p:grpSpPr>
            <a:xfrm>
              <a:off x="660702" y="2977182"/>
              <a:ext cx="2568795" cy="2315079"/>
              <a:chOff x="660702" y="2977182"/>
              <a:chExt cx="2568795" cy="2315079"/>
            </a:xfrm>
          </p:grpSpPr>
          <p:pic>
            <p:nvPicPr>
              <p:cNvPr id="10" name="Picture 9">
                <a:extLst>
                  <a:ext uri="{FF2B5EF4-FFF2-40B4-BE49-F238E27FC236}">
                    <a16:creationId xmlns:a16="http://schemas.microsoft.com/office/drawing/2014/main" id="{9BE306FC-9A8B-4BA3-9B4D-8B5129A89F5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14594"/>
              <a:stretch/>
            </p:blipFill>
            <p:spPr>
              <a:xfrm>
                <a:off x="1169067" y="2977182"/>
                <a:ext cx="1552066" cy="1325563"/>
              </a:xfrm>
              <a:prstGeom prst="rect">
                <a:avLst/>
              </a:prstGeom>
            </p:spPr>
          </p:pic>
          <p:sp>
            <p:nvSpPr>
              <p:cNvPr id="11" name="Rectangle 10">
                <a:extLst>
                  <a:ext uri="{FF2B5EF4-FFF2-40B4-BE49-F238E27FC236}">
                    <a16:creationId xmlns:a16="http://schemas.microsoft.com/office/drawing/2014/main" id="{07CB81E1-76FC-4096-ACF3-3801FE16B055}"/>
                  </a:ext>
                </a:extLst>
              </p:cNvPr>
              <p:cNvSpPr/>
              <p:nvPr/>
            </p:nvSpPr>
            <p:spPr>
              <a:xfrm>
                <a:off x="660702" y="4553597"/>
                <a:ext cx="2568795" cy="738664"/>
              </a:xfrm>
              <a:prstGeom prst="rect">
                <a:avLst/>
              </a:prstGeom>
            </p:spPr>
            <p:txBody>
              <a:bodyPr wrap="square">
                <a:spAutoFit/>
              </a:bodyPr>
              <a:lstStyle/>
              <a:p>
                <a:pPr algn="ctr"/>
                <a:r>
                  <a:rPr lang="en-GB" sz="1400" b="1">
                    <a:solidFill>
                      <a:schemeClr val="accent1"/>
                    </a:solidFill>
                    <a:latin typeface="+mj-lt"/>
                  </a:rPr>
                  <a:t>ODA-compliant</a:t>
                </a:r>
                <a:r>
                  <a:rPr lang="en-GB" sz="1400">
                    <a:solidFill>
                      <a:schemeClr val="accent1"/>
                    </a:solidFill>
                    <a:latin typeface="+mj-lt"/>
                  </a:rPr>
                  <a:t>, providing a </a:t>
                </a:r>
                <a:r>
                  <a:rPr lang="en-GB" sz="1400" b="1">
                    <a:solidFill>
                      <a:schemeClr val="accent1"/>
                    </a:solidFill>
                    <a:latin typeface="+mj-lt"/>
                  </a:rPr>
                  <a:t>measurable and sustainable </a:t>
                </a:r>
                <a:r>
                  <a:rPr lang="en-GB" sz="1400">
                    <a:solidFill>
                      <a:schemeClr val="accent1"/>
                    </a:solidFill>
                    <a:latin typeface="+mj-lt"/>
                  </a:rPr>
                  <a:t>benefit.</a:t>
                </a:r>
              </a:p>
            </p:txBody>
          </p:sp>
        </p:grpSp>
      </p:grpSp>
    </p:spTree>
    <p:extLst>
      <p:ext uri="{BB962C8B-B14F-4D97-AF65-F5344CB8AC3E}">
        <p14:creationId xmlns:p14="http://schemas.microsoft.com/office/powerpoint/2010/main" val="1499280185"/>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49B6D17-802D-4210-86BC-1ECED3BF78E0}"/>
              </a:ext>
            </a:extLst>
          </p:cNvPr>
          <p:cNvSpPr>
            <a:spLocks noGrp="1"/>
          </p:cNvSpPr>
          <p:nvPr>
            <p:ph type="sldNum" sz="quarter" idx="12"/>
          </p:nvPr>
        </p:nvSpPr>
        <p:spPr/>
        <p:txBody>
          <a:bodyPr/>
          <a:lstStyle/>
          <a:p>
            <a:pPr defTabSz="685800" rtl="0"/>
            <a:fld id="{5642EECE-B15D-402B-B309-7FABA9D582F9}" type="slidenum">
              <a:rPr lang="en-GB" kern="1200">
                <a:solidFill>
                  <a:prstClr val="white"/>
                </a:solidFill>
                <a:latin typeface="Arial"/>
                <a:ea typeface="+mn-ea"/>
                <a:cs typeface="+mn-cs"/>
              </a:rPr>
              <a:pPr defTabSz="685800" rtl="0"/>
              <a:t>11</a:t>
            </a:fld>
            <a:endParaRPr lang="en-GB" kern="1200">
              <a:solidFill>
                <a:prstClr val="white"/>
              </a:solidFill>
              <a:latin typeface="Arial"/>
              <a:ea typeface="+mn-ea"/>
              <a:cs typeface="+mn-cs"/>
            </a:endParaRPr>
          </a:p>
        </p:txBody>
      </p:sp>
      <p:sp>
        <p:nvSpPr>
          <p:cNvPr id="3" name="Rectangle 2">
            <a:extLst>
              <a:ext uri="{FF2B5EF4-FFF2-40B4-BE49-F238E27FC236}">
                <a16:creationId xmlns:a16="http://schemas.microsoft.com/office/drawing/2014/main" id="{BA918BF1-8612-47BB-AA5C-022FFB1AFBB1}"/>
              </a:ext>
            </a:extLst>
          </p:cNvPr>
          <p:cNvSpPr/>
          <p:nvPr/>
        </p:nvSpPr>
        <p:spPr>
          <a:xfrm>
            <a:off x="0" y="5250657"/>
            <a:ext cx="9144000" cy="7500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rtl="0"/>
            <a:endParaRPr lang="en-GB" sz="1350" kern="1200">
              <a:solidFill>
                <a:prstClr val="white"/>
              </a:solidFill>
              <a:latin typeface="Arial"/>
            </a:endParaRPr>
          </a:p>
        </p:txBody>
      </p:sp>
      <p:pic>
        <p:nvPicPr>
          <p:cNvPr id="4" name="Picture 3">
            <a:extLst>
              <a:ext uri="{FF2B5EF4-FFF2-40B4-BE49-F238E27FC236}">
                <a16:creationId xmlns:a16="http://schemas.microsoft.com/office/drawing/2014/main" id="{334F2EBC-ED06-474B-A59F-EDC3E33299CD}"/>
              </a:ext>
            </a:extLst>
          </p:cNvPr>
          <p:cNvPicPr>
            <a:picLocks noChangeAspect="1"/>
          </p:cNvPicPr>
          <p:nvPr/>
        </p:nvPicPr>
        <p:blipFill>
          <a:blip r:embed="rId3"/>
          <a:stretch>
            <a:fillRect/>
          </a:stretch>
        </p:blipFill>
        <p:spPr>
          <a:xfrm>
            <a:off x="-8022" y="274669"/>
            <a:ext cx="4503821" cy="6407630"/>
          </a:xfrm>
          <a:prstGeom prst="rect">
            <a:avLst/>
          </a:prstGeom>
        </p:spPr>
      </p:pic>
      <p:pic>
        <p:nvPicPr>
          <p:cNvPr id="5" name="Picture 4">
            <a:extLst>
              <a:ext uri="{FF2B5EF4-FFF2-40B4-BE49-F238E27FC236}">
                <a16:creationId xmlns:a16="http://schemas.microsoft.com/office/drawing/2014/main" id="{EE66A08A-0A57-4A78-A093-F604D6AD2EA3}"/>
              </a:ext>
            </a:extLst>
          </p:cNvPr>
          <p:cNvPicPr>
            <a:picLocks noChangeAspect="1"/>
          </p:cNvPicPr>
          <p:nvPr/>
        </p:nvPicPr>
        <p:blipFill>
          <a:blip r:embed="rId4"/>
          <a:stretch>
            <a:fillRect/>
          </a:stretch>
        </p:blipFill>
        <p:spPr>
          <a:xfrm>
            <a:off x="4552720" y="75920"/>
            <a:ext cx="4591280" cy="6806143"/>
          </a:xfrm>
          <a:prstGeom prst="rect">
            <a:avLst/>
          </a:prstGeom>
        </p:spPr>
      </p:pic>
    </p:spTree>
    <p:extLst>
      <p:ext uri="{BB962C8B-B14F-4D97-AF65-F5344CB8AC3E}">
        <p14:creationId xmlns:p14="http://schemas.microsoft.com/office/powerpoint/2010/main" val="16579139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C627E"/>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5497734-3CF3-4CC0-98D2-B86B69D58D3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82" y="4989499"/>
            <a:ext cx="2573981" cy="718244"/>
          </a:xfrm>
          <a:prstGeom prst="rect">
            <a:avLst/>
          </a:prstGeom>
        </p:spPr>
      </p:pic>
      <p:sp>
        <p:nvSpPr>
          <p:cNvPr id="3" name="Title 1">
            <a:extLst>
              <a:ext uri="{FF2B5EF4-FFF2-40B4-BE49-F238E27FC236}">
                <a16:creationId xmlns:a16="http://schemas.microsoft.com/office/drawing/2014/main" id="{59F27D76-7962-47C9-BCA7-DA2ABD4BE954}"/>
              </a:ext>
            </a:extLst>
          </p:cNvPr>
          <p:cNvSpPr>
            <a:spLocks noGrp="1"/>
          </p:cNvSpPr>
          <p:nvPr>
            <p:ph type="title"/>
          </p:nvPr>
        </p:nvSpPr>
        <p:spPr>
          <a:xfrm>
            <a:off x="323850" y="1104241"/>
            <a:ext cx="7395604" cy="598833"/>
          </a:xfrm>
        </p:spPr>
        <p:txBody>
          <a:bodyPr>
            <a:normAutofit/>
          </a:bodyPr>
          <a:lstStyle/>
          <a:p>
            <a:r>
              <a:rPr lang="en-GB" b="1" dirty="0">
                <a:solidFill>
                  <a:schemeClr val="bg1"/>
                </a:solidFill>
              </a:rPr>
              <a:t>We inspire the next generation</a:t>
            </a:r>
          </a:p>
        </p:txBody>
      </p:sp>
      <p:sp>
        <p:nvSpPr>
          <p:cNvPr id="5" name="Rectangle 4">
            <a:extLst>
              <a:ext uri="{FF2B5EF4-FFF2-40B4-BE49-F238E27FC236}">
                <a16:creationId xmlns:a16="http://schemas.microsoft.com/office/drawing/2014/main" id="{49373B2E-EF26-4E1D-A078-09959FC9298E}"/>
              </a:ext>
            </a:extLst>
          </p:cNvPr>
          <p:cNvSpPr/>
          <p:nvPr/>
        </p:nvSpPr>
        <p:spPr>
          <a:xfrm>
            <a:off x="323851" y="1703074"/>
            <a:ext cx="2900363" cy="2372444"/>
          </a:xfrm>
          <a:prstGeom prst="rect">
            <a:avLst/>
          </a:prstGeom>
        </p:spPr>
        <p:txBody>
          <a:bodyPr wrap="square">
            <a:spAutoFit/>
          </a:bodyPr>
          <a:lstStyle/>
          <a:p>
            <a:pPr algn="l" defTabSz="685800" rtl="0">
              <a:spcAft>
                <a:spcPts val="450"/>
              </a:spcAft>
              <a:defRPr/>
            </a:pPr>
            <a:r>
              <a:rPr lang="en-GB" b="1" kern="1200">
                <a:solidFill>
                  <a:prstClr val="white"/>
                </a:solidFill>
                <a:latin typeface="Calibri" panose="020F0502020204030204"/>
                <a:ea typeface="+mn-ea"/>
                <a:cs typeface="+mn-cs"/>
              </a:rPr>
              <a:t>EO-Pi: Exploring the science behind Earth Observation</a:t>
            </a:r>
          </a:p>
          <a:p>
            <a:pPr algn="l" defTabSz="685800" rtl="0">
              <a:spcAft>
                <a:spcPts val="450"/>
              </a:spcAft>
              <a:defRPr/>
            </a:pPr>
            <a:r>
              <a:rPr lang="en-GB" kern="1200">
                <a:solidFill>
                  <a:prstClr val="white"/>
                </a:solidFill>
                <a:latin typeface="Calibri Light" panose="020F0302020204030204"/>
                <a:ea typeface="+mn-ea"/>
                <a:cs typeface="+mn-cs"/>
              </a:rPr>
              <a:t>University of Edinburgh and Plymouth Marine Laboratory  development of innovative teaching tools covering Earth Observation science and climate monitoring. </a:t>
            </a:r>
          </a:p>
        </p:txBody>
      </p:sp>
      <p:pic>
        <p:nvPicPr>
          <p:cNvPr id="7" name="Picture 6" descr="A group of people sitting in a room&#10;&#10;Description automatically generated">
            <a:extLst>
              <a:ext uri="{FF2B5EF4-FFF2-40B4-BE49-F238E27FC236}">
                <a16:creationId xmlns:a16="http://schemas.microsoft.com/office/drawing/2014/main" id="{7184A351-D735-49D4-84A8-D84E50AB03A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91314" y="3970379"/>
            <a:ext cx="2473145" cy="1648763"/>
          </a:xfrm>
          <a:prstGeom prst="rect">
            <a:avLst/>
          </a:prstGeom>
        </p:spPr>
      </p:pic>
      <p:sp>
        <p:nvSpPr>
          <p:cNvPr id="11" name="Rectangle 10">
            <a:extLst>
              <a:ext uri="{FF2B5EF4-FFF2-40B4-BE49-F238E27FC236}">
                <a16:creationId xmlns:a16="http://schemas.microsoft.com/office/drawing/2014/main" id="{C20FCECF-5A2D-4536-A77F-A38F0F8616D8}"/>
              </a:ext>
            </a:extLst>
          </p:cNvPr>
          <p:cNvSpPr/>
          <p:nvPr/>
        </p:nvSpPr>
        <p:spPr>
          <a:xfrm>
            <a:off x="3292679" y="1719558"/>
            <a:ext cx="2831157" cy="1754326"/>
          </a:xfrm>
          <a:prstGeom prst="rect">
            <a:avLst/>
          </a:prstGeom>
        </p:spPr>
        <p:txBody>
          <a:bodyPr wrap="square">
            <a:spAutoFit/>
          </a:bodyPr>
          <a:lstStyle/>
          <a:p>
            <a:pPr algn="l" defTabSz="685800" rtl="0">
              <a:spcAft>
                <a:spcPts val="450"/>
              </a:spcAft>
              <a:defRPr/>
            </a:pPr>
            <a:r>
              <a:rPr lang="en-GB" kern="1200">
                <a:solidFill>
                  <a:prstClr val="white"/>
                </a:solidFill>
                <a:latin typeface="Calibri Light" panose="020F0302020204030204"/>
                <a:ea typeface="+mn-ea"/>
                <a:cs typeface="+mn-cs"/>
              </a:rPr>
              <a:t>Use of thermal imaging drone and Raspberry Pi units to allow students the opportunity to collect and apply real data to build models and images. </a:t>
            </a:r>
          </a:p>
        </p:txBody>
      </p:sp>
      <p:sp>
        <p:nvSpPr>
          <p:cNvPr id="12" name="Rectangle 11">
            <a:extLst>
              <a:ext uri="{FF2B5EF4-FFF2-40B4-BE49-F238E27FC236}">
                <a16:creationId xmlns:a16="http://schemas.microsoft.com/office/drawing/2014/main" id="{2496AD25-2EC2-4324-9EF5-632F571EBB69}"/>
              </a:ext>
            </a:extLst>
          </p:cNvPr>
          <p:cNvSpPr/>
          <p:nvPr/>
        </p:nvSpPr>
        <p:spPr>
          <a:xfrm>
            <a:off x="6131869" y="1703074"/>
            <a:ext cx="2831157" cy="3416320"/>
          </a:xfrm>
          <a:prstGeom prst="rect">
            <a:avLst/>
          </a:prstGeom>
        </p:spPr>
        <p:txBody>
          <a:bodyPr wrap="square">
            <a:spAutoFit/>
          </a:bodyPr>
          <a:lstStyle/>
          <a:p>
            <a:pPr algn="l" defTabSz="685800" rtl="0">
              <a:defRPr/>
            </a:pPr>
            <a:r>
              <a:rPr lang="en-GB" b="1" kern="1200" dirty="0">
                <a:solidFill>
                  <a:prstClr val="white"/>
                </a:solidFill>
                <a:latin typeface="Calibri Light" panose="020F0302020204030204"/>
                <a:ea typeface="+mn-ea"/>
                <a:cs typeface="+mn-cs"/>
              </a:rPr>
              <a:t>SPIN. </a:t>
            </a:r>
            <a:r>
              <a:rPr lang="en-GB" kern="1200" dirty="0">
                <a:solidFill>
                  <a:prstClr val="white"/>
                </a:solidFill>
                <a:latin typeface="Calibri Light" panose="020F0302020204030204"/>
                <a:ea typeface="+mn-ea"/>
                <a:cs typeface="+mn-cs"/>
              </a:rPr>
              <a:t> The Agency’s Space Placements in Industry (SPIN) programme supports post graduate students to have paid work experience in the sector including in EO jobs. Around 30% have secured posts within the company they were placed with and around 70% have secured employment across the sector more generally.</a:t>
            </a:r>
          </a:p>
        </p:txBody>
      </p:sp>
    </p:spTree>
    <p:extLst>
      <p:ext uri="{BB962C8B-B14F-4D97-AF65-F5344CB8AC3E}">
        <p14:creationId xmlns:p14="http://schemas.microsoft.com/office/powerpoint/2010/main" val="1464070772"/>
      </p:ext>
    </p:extLst>
  </p:cSld>
  <p:clrMapOvr>
    <a:masterClrMapping/>
  </p:clrMapOvr>
  <mc:AlternateContent xmlns:mc="http://schemas.openxmlformats.org/markup-compatibility/2006" xmlns:p14="http://schemas.microsoft.com/office/powerpoint/2010/main">
    <mc:Choice Requires="p14">
      <p:transition p14:dur="10" advClick="0" advTm="10000"/>
    </mc:Choice>
    <mc:Fallback xmlns="">
      <p:transition advClick="0" advTm="100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53489E1-D2EC-4CC2-8110-B730F8218746}"/>
              </a:ext>
            </a:extLst>
          </p:cNvPr>
          <p:cNvSpPr>
            <a:spLocks noGrp="1"/>
          </p:cNvSpPr>
          <p:nvPr>
            <p:ph type="sldNum" sz="quarter" idx="2"/>
          </p:nvPr>
        </p:nvSpPr>
        <p:spPr/>
        <p:txBody>
          <a:bodyPr/>
          <a:lstStyle/>
          <a:p>
            <a:pPr defTabSz="914400"/>
            <a:fld id="{86CB4B4D-7CA3-9044-876B-883B54F8677D}" type="slidenum">
              <a:rPr lang="uk-UA" smtClean="0"/>
              <a:pPr defTabSz="914400"/>
              <a:t>13</a:t>
            </a:fld>
            <a:endParaRPr lang="uk-UA" dirty="0"/>
          </a:p>
        </p:txBody>
      </p:sp>
      <p:sp>
        <p:nvSpPr>
          <p:cNvPr id="3" name="Content Placeholder 2">
            <a:extLst>
              <a:ext uri="{FF2B5EF4-FFF2-40B4-BE49-F238E27FC236}">
                <a16:creationId xmlns:a16="http://schemas.microsoft.com/office/drawing/2014/main" id="{F872158E-478E-45AF-AC3F-FEC1D2254469}"/>
              </a:ext>
            </a:extLst>
          </p:cNvPr>
          <p:cNvSpPr>
            <a:spLocks noGrp="1"/>
          </p:cNvSpPr>
          <p:nvPr>
            <p:ph sz="quarter" idx="10"/>
          </p:nvPr>
        </p:nvSpPr>
        <p:spPr>
          <a:xfrm>
            <a:off x="457200" y="1600200"/>
            <a:ext cx="5201187" cy="4724400"/>
          </a:xfrm>
        </p:spPr>
        <p:txBody>
          <a:bodyPr/>
          <a:lstStyle/>
          <a:p>
            <a:r>
              <a:rPr lang="en-GB" dirty="0"/>
              <a:t>Demonstrate Analysis Ready Data (ARD) in three areas of the CEOS specified standards to showcase the quality of the data in collaboration with non-specialist users. </a:t>
            </a:r>
          </a:p>
          <a:p>
            <a:r>
              <a:rPr lang="en-GB" dirty="0"/>
              <a:t>Hosted a Climate Benchmark workshop in September 2019 in UK (through chair of EGCV subgroup IVOS). </a:t>
            </a:r>
          </a:p>
          <a:p>
            <a:r>
              <a:rPr lang="en-GB" dirty="0"/>
              <a:t>Hosted a “Working Internationally in EO” event to engage wider UK community, and held CEOS/GEO sessions at conferences.</a:t>
            </a:r>
          </a:p>
          <a:p>
            <a:r>
              <a:rPr lang="en-GB" dirty="0"/>
              <a:t>Proposed TRUTHS mission as an ESA mission </a:t>
            </a:r>
          </a:p>
          <a:p>
            <a:pPr marL="0" indent="0">
              <a:buNone/>
            </a:pPr>
            <a:endParaRPr lang="en-GB" b="1" dirty="0"/>
          </a:p>
        </p:txBody>
      </p:sp>
      <p:sp>
        <p:nvSpPr>
          <p:cNvPr id="4" name="Content Placeholder 3">
            <a:extLst>
              <a:ext uri="{FF2B5EF4-FFF2-40B4-BE49-F238E27FC236}">
                <a16:creationId xmlns:a16="http://schemas.microsoft.com/office/drawing/2014/main" id="{D87E120B-C4C4-4B74-AFDF-72BB13D9B742}"/>
              </a:ext>
            </a:extLst>
          </p:cNvPr>
          <p:cNvSpPr>
            <a:spLocks noGrp="1"/>
          </p:cNvSpPr>
          <p:nvPr>
            <p:ph sz="quarter" idx="11"/>
          </p:nvPr>
        </p:nvSpPr>
        <p:spPr/>
        <p:txBody>
          <a:bodyPr/>
          <a:lstStyle/>
          <a:p>
            <a:r>
              <a:rPr lang="en-GB" dirty="0"/>
              <a:t>What we did in CEOS in 18/19</a:t>
            </a:r>
          </a:p>
        </p:txBody>
      </p:sp>
      <p:pic>
        <p:nvPicPr>
          <p:cNvPr id="5" name="Picture 4">
            <a:extLst>
              <a:ext uri="{FF2B5EF4-FFF2-40B4-BE49-F238E27FC236}">
                <a16:creationId xmlns:a16="http://schemas.microsoft.com/office/drawing/2014/main" id="{6E71BFE2-62A8-4AFA-9942-2109CFE31321}"/>
              </a:ext>
            </a:extLst>
          </p:cNvPr>
          <p:cNvPicPr>
            <a:picLocks noChangeAspect="1"/>
          </p:cNvPicPr>
          <p:nvPr/>
        </p:nvPicPr>
        <p:blipFill>
          <a:blip r:embed="rId3"/>
          <a:stretch>
            <a:fillRect/>
          </a:stretch>
        </p:blipFill>
        <p:spPr>
          <a:xfrm>
            <a:off x="5937787" y="1600200"/>
            <a:ext cx="2977613" cy="2175250"/>
          </a:xfrm>
          <a:prstGeom prst="rect">
            <a:avLst/>
          </a:prstGeom>
        </p:spPr>
      </p:pic>
      <p:pic>
        <p:nvPicPr>
          <p:cNvPr id="3074" name="Picture 2">
            <a:extLst>
              <a:ext uri="{FF2B5EF4-FFF2-40B4-BE49-F238E27FC236}">
                <a16:creationId xmlns:a16="http://schemas.microsoft.com/office/drawing/2014/main" id="{987E810F-B60C-4A3A-81CF-F42C9B03C07C}"/>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79534" y="4149685"/>
            <a:ext cx="2935866"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0855762"/>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457200" y="1447800"/>
            <a:ext cx="5638800" cy="4724400"/>
          </a:xfrm>
        </p:spPr>
        <p:txBody>
          <a:bodyPr/>
          <a:lstStyle/>
          <a:p>
            <a:pPr>
              <a:spcBef>
                <a:spcPts val="600"/>
              </a:spcBef>
              <a:spcAft>
                <a:spcPts val="600"/>
              </a:spcAft>
            </a:pPr>
            <a:r>
              <a:rPr lang="en-US" sz="1600" dirty="0"/>
              <a:t>A UK delegation will be at GEO Week 4-8</a:t>
            </a:r>
            <a:r>
              <a:rPr lang="en-US" sz="1600" baseline="30000" dirty="0"/>
              <a:t>th</a:t>
            </a:r>
            <a:r>
              <a:rPr lang="en-US" sz="1600" dirty="0"/>
              <a:t> November  led by Department for Environment, Food &amp; Rural Affairs and the UK Space Agency</a:t>
            </a:r>
          </a:p>
          <a:p>
            <a:pPr>
              <a:spcBef>
                <a:spcPts val="600"/>
              </a:spcBef>
              <a:spcAft>
                <a:spcPts val="600"/>
              </a:spcAft>
            </a:pPr>
            <a:r>
              <a:rPr lang="en-US" sz="1600" dirty="0"/>
              <a:t>Industry and academia will be represented</a:t>
            </a:r>
          </a:p>
          <a:p>
            <a:pPr>
              <a:spcBef>
                <a:spcPts val="600"/>
              </a:spcBef>
              <a:spcAft>
                <a:spcPts val="600"/>
              </a:spcAft>
            </a:pPr>
            <a:r>
              <a:rPr lang="en-US" sz="1600" dirty="0"/>
              <a:t>Part of the </a:t>
            </a:r>
            <a:r>
              <a:rPr lang="en-US" sz="1600" dirty="0" err="1"/>
              <a:t>EuroGEO</a:t>
            </a:r>
            <a:r>
              <a:rPr lang="en-US" sz="1600" dirty="0"/>
              <a:t> stand, Plenary, Ministerial, Industry Track and Side Events</a:t>
            </a:r>
          </a:p>
          <a:p>
            <a:pPr>
              <a:spcBef>
                <a:spcPts val="600"/>
              </a:spcBef>
              <a:spcAft>
                <a:spcPts val="600"/>
              </a:spcAft>
            </a:pPr>
            <a:r>
              <a:rPr lang="en-GB" sz="1600" i="1" dirty="0"/>
              <a:t>GEO provides an important platform to collaborate and demonstrate the benefits of Earth observations across the globe. Its focus on open data has done much to promote Earth observations to users both domestically and internationally to the benefit of society.</a:t>
            </a:r>
            <a:endParaRPr lang="en-US" sz="1600" dirty="0"/>
          </a:p>
        </p:txBody>
      </p:sp>
      <p:sp>
        <p:nvSpPr>
          <p:cNvPr id="3" name="Slide Number Placeholder 2"/>
          <p:cNvSpPr>
            <a:spLocks noGrp="1"/>
          </p:cNvSpPr>
          <p:nvPr>
            <p:ph type="sldNum" sz="quarter" idx="2"/>
          </p:nvPr>
        </p:nvSpPr>
        <p:spPr/>
        <p:txBody>
          <a:bodyPr/>
          <a:lstStyle/>
          <a:p>
            <a:pPr lvl="0"/>
            <a:fld id="{86CB4B4D-7CA3-9044-876B-883B54F8677D}" type="slidenum">
              <a:rPr lang="uk-UA" smtClean="0"/>
              <a:t>14</a:t>
            </a:fld>
            <a:endParaRPr lang="uk-UA" dirty="0"/>
          </a:p>
        </p:txBody>
      </p:sp>
      <p:sp>
        <p:nvSpPr>
          <p:cNvPr id="4" name="Content Placeholder 3"/>
          <p:cNvSpPr>
            <a:spLocks noGrp="1"/>
          </p:cNvSpPr>
          <p:nvPr>
            <p:ph sz="quarter" idx="11"/>
          </p:nvPr>
        </p:nvSpPr>
        <p:spPr>
          <a:xfrm>
            <a:off x="2057400" y="304800"/>
            <a:ext cx="4953000" cy="533400"/>
          </a:xfrm>
        </p:spPr>
        <p:txBody>
          <a:bodyPr/>
          <a:lstStyle/>
          <a:p>
            <a:pPr lvl="0">
              <a:spcBef>
                <a:spcPts val="0"/>
              </a:spcBef>
              <a:buSzTx/>
              <a:defRPr/>
            </a:pPr>
            <a:r>
              <a:rPr lang="en-US" dirty="0"/>
              <a:t>The UK at GEO Week, Nov 2019</a:t>
            </a:r>
          </a:p>
        </p:txBody>
      </p:sp>
      <p:pic>
        <p:nvPicPr>
          <p:cNvPr id="6"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08813" y="5422374"/>
            <a:ext cx="2058987" cy="1052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200" y="5422374"/>
            <a:ext cx="5238739" cy="1125281"/>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38800" y="5422374"/>
            <a:ext cx="1095520" cy="1088498"/>
          </a:xfrm>
          <a:prstGeom prst="rect">
            <a:avLst/>
          </a:prstGeom>
        </p:spPr>
      </p:pic>
      <p:pic>
        <p:nvPicPr>
          <p:cNvPr id="9" name="Picture 8"/>
          <p:cNvPicPr>
            <a:picLocks noChangeAspect="1"/>
          </p:cNvPicPr>
          <p:nvPr/>
        </p:nvPicPr>
        <p:blipFill rotWithShape="1">
          <a:blip r:embed="rId6" cstate="print">
            <a:extLst>
              <a:ext uri="{28A0092B-C50C-407E-A947-70E740481C1C}">
                <a14:useLocalDpi xmlns:a14="http://schemas.microsoft.com/office/drawing/2010/main" val="0"/>
              </a:ext>
            </a:extLst>
          </a:blip>
          <a:srcRect l="8987" r="14623"/>
          <a:stretch/>
        </p:blipFill>
        <p:spPr>
          <a:xfrm>
            <a:off x="6172200" y="1446374"/>
            <a:ext cx="2756196" cy="3582826"/>
          </a:xfrm>
          <a:prstGeom prst="rect">
            <a:avLst/>
          </a:prstGeom>
        </p:spPr>
      </p:pic>
    </p:spTree>
    <p:extLst>
      <p:ext uri="{BB962C8B-B14F-4D97-AF65-F5344CB8AC3E}">
        <p14:creationId xmlns:p14="http://schemas.microsoft.com/office/powerpoint/2010/main" val="1974323787"/>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A3E0"/>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E960674-FD01-4206-8104-401EAA3836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 y="5586412"/>
            <a:ext cx="2573981" cy="718244"/>
          </a:xfrm>
          <a:prstGeom prst="rect">
            <a:avLst/>
          </a:prstGeom>
        </p:spPr>
      </p:pic>
      <p:sp>
        <p:nvSpPr>
          <p:cNvPr id="3" name="Content Placeholder 2">
            <a:extLst>
              <a:ext uri="{FF2B5EF4-FFF2-40B4-BE49-F238E27FC236}">
                <a16:creationId xmlns:a16="http://schemas.microsoft.com/office/drawing/2014/main" id="{01268420-BB46-4905-90C9-12AE9424AF54}"/>
              </a:ext>
            </a:extLst>
          </p:cNvPr>
          <p:cNvSpPr txBox="1">
            <a:spLocks/>
          </p:cNvSpPr>
          <p:nvPr/>
        </p:nvSpPr>
        <p:spPr>
          <a:xfrm>
            <a:off x="194206" y="2209800"/>
            <a:ext cx="5070915" cy="205815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chemeClr val="tx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57175" indent="-257175" defTabSz="667941">
              <a:spcBef>
                <a:spcPts val="0"/>
              </a:spcBef>
              <a:spcAft>
                <a:spcPts val="450"/>
              </a:spcAft>
              <a:defRPr/>
            </a:pPr>
            <a:r>
              <a:rPr lang="en-GB" dirty="0">
                <a:solidFill>
                  <a:prstClr val="white"/>
                </a:solidFill>
                <a:latin typeface="Calibri Light" panose="020F0302020204030204" pitchFamily="34" charset="0"/>
                <a:cs typeface="Calibri Light" panose="020F0302020204030204" pitchFamily="34" charset="0"/>
              </a:rPr>
              <a:t>Funding UK programmes within the ESA Programme Board for Earth Observation (PBEO), the Committee on Earth Observation Satellites (CEOS) and other national and international forums;</a:t>
            </a:r>
          </a:p>
          <a:p>
            <a:pPr marL="257175" indent="-257175" defTabSz="667941">
              <a:spcBef>
                <a:spcPts val="0"/>
              </a:spcBef>
              <a:spcAft>
                <a:spcPts val="450"/>
              </a:spcAft>
              <a:defRPr/>
            </a:pPr>
            <a:r>
              <a:rPr lang="en-GB" dirty="0">
                <a:solidFill>
                  <a:prstClr val="white"/>
                </a:solidFill>
                <a:latin typeface="Calibri Light" panose="020F0302020204030204" pitchFamily="34" charset="0"/>
                <a:cs typeface="Calibri Light" panose="020F0302020204030204" pitchFamily="34" charset="0"/>
              </a:rPr>
              <a:t>Delivering the CEOI, Space4Climate, bilateral programmes, data and education programmes etc; </a:t>
            </a:r>
          </a:p>
          <a:p>
            <a:pPr marL="257175" indent="-257175" defTabSz="667941">
              <a:spcBef>
                <a:spcPts val="0"/>
              </a:spcBef>
              <a:spcAft>
                <a:spcPts val="450"/>
              </a:spcAft>
              <a:defRPr/>
            </a:pPr>
            <a:r>
              <a:rPr lang="en-GB" dirty="0">
                <a:solidFill>
                  <a:prstClr val="white"/>
                </a:solidFill>
                <a:latin typeface="Calibri Light" panose="020F0302020204030204" pitchFamily="34" charset="0"/>
                <a:cs typeface="Calibri Light" panose="020F0302020204030204" pitchFamily="34" charset="0"/>
              </a:rPr>
              <a:t>Advising Defra on the space and data elements of GEO and Copernicus and the Met Office on EUMETSAT. </a:t>
            </a:r>
          </a:p>
          <a:p>
            <a:pPr marL="301229" indent="0" defTabSz="685800">
              <a:spcBef>
                <a:spcPts val="750"/>
              </a:spcBef>
              <a:buNone/>
              <a:defRPr/>
            </a:pPr>
            <a:endParaRPr lang="en-GB" dirty="0">
              <a:solidFill>
                <a:prstClr val="white"/>
              </a:solidFill>
              <a:latin typeface="Calibri Light" panose="020F0302020204030204" pitchFamily="34" charset="0"/>
              <a:cs typeface="Calibri Light" panose="020F0302020204030204" pitchFamily="34" charset="0"/>
            </a:endParaRPr>
          </a:p>
        </p:txBody>
      </p:sp>
      <p:sp>
        <p:nvSpPr>
          <p:cNvPr id="5" name="Rectangle 4">
            <a:extLst>
              <a:ext uri="{FF2B5EF4-FFF2-40B4-BE49-F238E27FC236}">
                <a16:creationId xmlns:a16="http://schemas.microsoft.com/office/drawing/2014/main" id="{EFB9FA78-4CD5-4496-A21A-0271E9596ECB}"/>
              </a:ext>
            </a:extLst>
          </p:cNvPr>
          <p:cNvSpPr/>
          <p:nvPr/>
        </p:nvSpPr>
        <p:spPr>
          <a:xfrm>
            <a:off x="224985" y="914400"/>
            <a:ext cx="8371327" cy="2210862"/>
          </a:xfrm>
          <a:prstGeom prst="rect">
            <a:avLst/>
          </a:prstGeom>
        </p:spPr>
        <p:txBody>
          <a:bodyPr wrap="square">
            <a:spAutoFit/>
          </a:bodyPr>
          <a:lstStyle/>
          <a:p>
            <a:pPr algn="l" defTabSz="685800" rtl="0">
              <a:spcAft>
                <a:spcPts val="900"/>
              </a:spcAft>
              <a:defRPr/>
            </a:pPr>
            <a:r>
              <a:rPr lang="en-GB" kern="1200" dirty="0">
                <a:solidFill>
                  <a:prstClr val="white"/>
                </a:solidFill>
                <a:latin typeface="Calibri Light" panose="020F0302020204030204" pitchFamily="34" charset="0"/>
                <a:ea typeface="+mn-ea"/>
                <a:cs typeface="Calibri Light" panose="020F0302020204030204" pitchFamily="34" charset="0"/>
              </a:rPr>
              <a:t>The UK Space Agency is the </a:t>
            </a:r>
            <a:r>
              <a:rPr lang="en-GB" b="1" kern="1200" dirty="0">
                <a:solidFill>
                  <a:prstClr val="white"/>
                </a:solidFill>
                <a:latin typeface="Calibri" panose="020F0502020204030204" pitchFamily="34" charset="0"/>
                <a:ea typeface="+mn-ea"/>
                <a:cs typeface="Calibri" panose="020F0502020204030204" pitchFamily="34" charset="0"/>
              </a:rPr>
              <a:t>UK policy lead for satellite Earth Observation</a:t>
            </a:r>
            <a:r>
              <a:rPr lang="en-GB" kern="1200" dirty="0">
                <a:solidFill>
                  <a:prstClr val="white"/>
                </a:solidFill>
                <a:latin typeface="Calibri Light" panose="020F0302020204030204" pitchFamily="34" charset="0"/>
                <a:ea typeface="+mn-ea"/>
                <a:cs typeface="Calibri Light" panose="020F0302020204030204" pitchFamily="34" charset="0"/>
              </a:rPr>
              <a:t>. The Earth Observation and Climate policy team is responsible for:</a:t>
            </a:r>
          </a:p>
          <a:p>
            <a:pPr marL="257175" indent="-257175" algn="l" defTabSz="685800" rtl="0">
              <a:spcAft>
                <a:spcPts val="450"/>
              </a:spcAft>
              <a:buFont typeface="Arial" panose="020B0604020202020204" pitchFamily="34" charset="0"/>
              <a:buChar char="•"/>
              <a:defRPr/>
            </a:pPr>
            <a:r>
              <a:rPr lang="en-GB" kern="1200" dirty="0">
                <a:solidFill>
                  <a:prstClr val="white"/>
                </a:solidFill>
                <a:latin typeface="Calibri Light" panose="020F0302020204030204" pitchFamily="34" charset="0"/>
                <a:ea typeface="+mn-ea"/>
                <a:cs typeface="Calibri Light" panose="020F0302020204030204" pitchFamily="34" charset="0"/>
              </a:rPr>
              <a:t>Development and implementation of satellite Earth Observation and climate vision and policy and to support upstream and downstream EO activity in the UK;</a:t>
            </a:r>
          </a:p>
          <a:p>
            <a:pPr marL="257175" indent="-257175" algn="l" defTabSz="685800" rtl="0">
              <a:buFont typeface="Arial" panose="020B0604020202020204" pitchFamily="34" charset="0"/>
              <a:buChar char="•"/>
              <a:defRPr/>
            </a:pPr>
            <a:endParaRPr lang="en-GB" kern="1200" dirty="0">
              <a:solidFill>
                <a:prstClr val="white"/>
              </a:solidFill>
              <a:latin typeface="Calibri Light" panose="020F0302020204030204" pitchFamily="34" charset="0"/>
              <a:ea typeface="+mn-ea"/>
              <a:cs typeface="Calibri Light" panose="020F0302020204030204" pitchFamily="34" charset="0"/>
            </a:endParaRPr>
          </a:p>
          <a:p>
            <a:pPr marL="257175" indent="-257175" algn="l" defTabSz="685800" rtl="0">
              <a:buFont typeface="Arial" panose="020B0604020202020204" pitchFamily="34" charset="0"/>
              <a:buChar char="•"/>
              <a:defRPr/>
            </a:pPr>
            <a:endParaRPr lang="en-GB" kern="1200" dirty="0">
              <a:solidFill>
                <a:prstClr val="white"/>
              </a:solidFill>
              <a:latin typeface="Calibri Light" panose="020F0302020204030204" pitchFamily="34" charset="0"/>
              <a:ea typeface="+mn-ea"/>
              <a:cs typeface="Calibri Light" panose="020F0302020204030204" pitchFamily="34" charset="0"/>
            </a:endParaRPr>
          </a:p>
          <a:p>
            <a:pPr algn="l" defTabSz="685800" rtl="0">
              <a:defRPr/>
            </a:pPr>
            <a:endParaRPr lang="en-GB" kern="1200" dirty="0">
              <a:solidFill>
                <a:prstClr val="white"/>
              </a:solidFill>
              <a:latin typeface="Calibri Light" panose="020F0302020204030204" pitchFamily="34" charset="0"/>
              <a:ea typeface="+mn-ea"/>
              <a:cs typeface="Calibri Light" panose="020F0302020204030204" pitchFamily="34" charset="0"/>
            </a:endParaRPr>
          </a:p>
        </p:txBody>
      </p:sp>
      <p:pic>
        <p:nvPicPr>
          <p:cNvPr id="6" name="Picture 5" descr="A close up of a logo&#10;&#10;Description automatically generated">
            <a:extLst>
              <a:ext uri="{FF2B5EF4-FFF2-40B4-BE49-F238E27FC236}">
                <a16:creationId xmlns:a16="http://schemas.microsoft.com/office/drawing/2014/main" id="{D7E11F34-81E8-4DCF-85A8-1311B538A5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39920" y="2514600"/>
            <a:ext cx="3815190" cy="3071812"/>
          </a:xfrm>
          <a:prstGeom prst="rect">
            <a:avLst/>
          </a:prstGeom>
        </p:spPr>
      </p:pic>
    </p:spTree>
    <p:extLst>
      <p:ext uri="{BB962C8B-B14F-4D97-AF65-F5344CB8AC3E}">
        <p14:creationId xmlns:p14="http://schemas.microsoft.com/office/powerpoint/2010/main" val="1928219288"/>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266093"/>
        </a:solidFill>
        <a:effectLst/>
      </p:bgPr>
    </p:bg>
    <p:spTree>
      <p:nvGrpSpPr>
        <p:cNvPr id="1" name=""/>
        <p:cNvGrpSpPr/>
        <p:nvPr/>
      </p:nvGrpSpPr>
      <p:grpSpPr>
        <a:xfrm>
          <a:off x="0" y="0"/>
          <a:ext cx="0" cy="0"/>
          <a:chOff x="0" y="0"/>
          <a:chExt cx="0" cy="0"/>
        </a:xfrm>
      </p:grpSpPr>
      <p:pic>
        <p:nvPicPr>
          <p:cNvPr id="6" name="Picture 5" descr="A screenshot of a cell phone&#10;&#10;Description automatically generated">
            <a:extLst>
              <a:ext uri="{FF2B5EF4-FFF2-40B4-BE49-F238E27FC236}">
                <a16:creationId xmlns:a16="http://schemas.microsoft.com/office/drawing/2014/main" id="{FFD42C8E-0193-4807-8260-47614437BEE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85800"/>
            <a:ext cx="9144000" cy="5143499"/>
          </a:xfrm>
          <a:prstGeom prst="rect">
            <a:avLst/>
          </a:prstGeom>
        </p:spPr>
      </p:pic>
      <p:sp>
        <p:nvSpPr>
          <p:cNvPr id="2" name="Rectangle 1">
            <a:extLst>
              <a:ext uri="{FF2B5EF4-FFF2-40B4-BE49-F238E27FC236}">
                <a16:creationId xmlns:a16="http://schemas.microsoft.com/office/drawing/2014/main" id="{F4B2BCB8-93A5-44BD-B60E-CBDA8915880F}"/>
              </a:ext>
            </a:extLst>
          </p:cNvPr>
          <p:cNvSpPr/>
          <p:nvPr/>
        </p:nvSpPr>
        <p:spPr>
          <a:xfrm>
            <a:off x="4011" y="6096000"/>
            <a:ext cx="9144000" cy="369332"/>
          </a:xfrm>
          <a:prstGeom prst="rect">
            <a:avLst/>
          </a:prstGeom>
        </p:spPr>
        <p:txBody>
          <a:bodyPr wrap="square">
            <a:spAutoFit/>
          </a:bodyPr>
          <a:lstStyle/>
          <a:p>
            <a:pPr algn="ctr"/>
            <a:r>
              <a:rPr lang="en-GB" dirty="0">
                <a:solidFill>
                  <a:schemeClr val="bg1"/>
                </a:solidFill>
                <a:hlinkClick r:id="rId4">
                  <a:extLst>
                    <a:ext uri="{A12FA001-AC4F-418D-AE19-62706E023703}">
                      <ahyp:hlinkClr xmlns:ahyp="http://schemas.microsoft.com/office/drawing/2018/hyperlinkcolor" val="tx"/>
                    </a:ext>
                  </a:extLst>
                </a:hlinkClick>
              </a:rPr>
              <a:t>https://www.gov.uk/government/publications/living-planet-symposium-13-17-may-2019</a:t>
            </a:r>
            <a:endParaRPr lang="en-GB" dirty="0">
              <a:solidFill>
                <a:schemeClr val="bg1"/>
              </a:solidFill>
            </a:endParaRPr>
          </a:p>
        </p:txBody>
      </p:sp>
    </p:spTree>
    <p:extLst>
      <p:ext uri="{BB962C8B-B14F-4D97-AF65-F5344CB8AC3E}">
        <p14:creationId xmlns:p14="http://schemas.microsoft.com/office/powerpoint/2010/main" val="135725915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32FB7B-63E2-4F25-88F1-3B97099CB8CB}"/>
              </a:ext>
            </a:extLst>
          </p:cNvPr>
          <p:cNvSpPr>
            <a:spLocks noGrp="1"/>
          </p:cNvSpPr>
          <p:nvPr>
            <p:ph type="sldNum" sz="quarter" idx="2"/>
          </p:nvPr>
        </p:nvSpPr>
        <p:spPr/>
        <p:txBody>
          <a:bodyPr/>
          <a:lstStyle/>
          <a:p>
            <a:pPr defTabSz="914400"/>
            <a:fld id="{86CB4B4D-7CA3-9044-876B-883B54F8677D}" type="slidenum">
              <a:rPr lang="uk-UA" smtClean="0"/>
              <a:pPr defTabSz="914400"/>
              <a:t>4</a:t>
            </a:fld>
            <a:endParaRPr lang="uk-UA" dirty="0"/>
          </a:p>
        </p:txBody>
      </p:sp>
      <p:sp>
        <p:nvSpPr>
          <p:cNvPr id="3" name="Content Placeholder 2">
            <a:extLst>
              <a:ext uri="{FF2B5EF4-FFF2-40B4-BE49-F238E27FC236}">
                <a16:creationId xmlns:a16="http://schemas.microsoft.com/office/drawing/2014/main" id="{DA9AA4C2-BCF3-4CC7-90CB-5F464F8226BF}"/>
              </a:ext>
            </a:extLst>
          </p:cNvPr>
          <p:cNvSpPr>
            <a:spLocks noGrp="1"/>
          </p:cNvSpPr>
          <p:nvPr>
            <p:ph sz="quarter" idx="10"/>
          </p:nvPr>
        </p:nvSpPr>
        <p:spPr/>
        <p:txBody>
          <a:bodyPr/>
          <a:lstStyle/>
          <a:p>
            <a:r>
              <a:rPr lang="en-GB" dirty="0"/>
              <a:t>Many activities across the whole value chain : EO services support £92 billion of UK GDP, boasting a 25% annual growth rate.</a:t>
            </a:r>
          </a:p>
          <a:p>
            <a:r>
              <a:rPr lang="en-GB" dirty="0"/>
              <a:t>UK Space Conference (24-26 September 2019 in Newport, Wales) attracted 1,600 delegates and had sessions of EO data, Climate and SDGs. </a:t>
            </a:r>
          </a:p>
          <a:p>
            <a:r>
              <a:rPr lang="en-GB" dirty="0"/>
              <a:t>UK the first G7 country to put our Zero Emission target in law – we intend to monitor this with trusted EO data. Nominated to host COP-26 in Glasgow is 2020. </a:t>
            </a:r>
          </a:p>
          <a:p>
            <a:r>
              <a:rPr lang="en-GB" dirty="0"/>
              <a:t>Developing small sat launch capability in UK. </a:t>
            </a:r>
          </a:p>
          <a:p>
            <a:r>
              <a:rPr lang="en-GB" dirty="0"/>
              <a:t>Founding member of Space Climate Observatory.</a:t>
            </a:r>
          </a:p>
          <a:p>
            <a:r>
              <a:rPr lang="en-GB" dirty="0"/>
              <a:t>Current focus is on ESA Ministerial in November – funding for the next few years of EO activity.</a:t>
            </a:r>
          </a:p>
          <a:p>
            <a:endParaRPr lang="en-GB" dirty="0"/>
          </a:p>
        </p:txBody>
      </p:sp>
      <p:sp>
        <p:nvSpPr>
          <p:cNvPr id="4" name="Content Placeholder 3">
            <a:extLst>
              <a:ext uri="{FF2B5EF4-FFF2-40B4-BE49-F238E27FC236}">
                <a16:creationId xmlns:a16="http://schemas.microsoft.com/office/drawing/2014/main" id="{42C13513-DDBD-42CE-B152-46228BF8613B}"/>
              </a:ext>
            </a:extLst>
          </p:cNvPr>
          <p:cNvSpPr>
            <a:spLocks noGrp="1"/>
          </p:cNvSpPr>
          <p:nvPr>
            <p:ph sz="quarter" idx="11"/>
          </p:nvPr>
        </p:nvSpPr>
        <p:spPr/>
        <p:txBody>
          <a:bodyPr/>
          <a:lstStyle/>
          <a:p>
            <a:r>
              <a:rPr lang="en-GB" dirty="0"/>
              <a:t>EO in the UK</a:t>
            </a:r>
          </a:p>
        </p:txBody>
      </p:sp>
    </p:spTree>
    <p:extLst>
      <p:ext uri="{BB962C8B-B14F-4D97-AF65-F5344CB8AC3E}">
        <p14:creationId xmlns:p14="http://schemas.microsoft.com/office/powerpoint/2010/main" val="1870875771"/>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9336F6-E502-4ED0-B9C9-BC0F1ED6C109}"/>
              </a:ext>
            </a:extLst>
          </p:cNvPr>
          <p:cNvSpPr>
            <a:spLocks noGrp="1"/>
          </p:cNvSpPr>
          <p:nvPr>
            <p:ph type="sldNum" sz="quarter" idx="2"/>
          </p:nvPr>
        </p:nvSpPr>
        <p:spPr/>
        <p:txBody>
          <a:bodyPr/>
          <a:lstStyle/>
          <a:p>
            <a:pPr defTabSz="914400"/>
            <a:fld id="{86CB4B4D-7CA3-9044-876B-883B54F8677D}" type="slidenum">
              <a:rPr lang="uk-UA" smtClean="0"/>
              <a:pPr defTabSz="914400"/>
              <a:t>5</a:t>
            </a:fld>
            <a:endParaRPr lang="uk-UA" dirty="0"/>
          </a:p>
        </p:txBody>
      </p:sp>
      <p:sp>
        <p:nvSpPr>
          <p:cNvPr id="4" name="Content Placeholder 3">
            <a:extLst>
              <a:ext uri="{FF2B5EF4-FFF2-40B4-BE49-F238E27FC236}">
                <a16:creationId xmlns:a16="http://schemas.microsoft.com/office/drawing/2014/main" id="{91E98E63-0BDE-4283-BE2E-597FE001BBD4}"/>
              </a:ext>
            </a:extLst>
          </p:cNvPr>
          <p:cNvSpPr>
            <a:spLocks noGrp="1"/>
          </p:cNvSpPr>
          <p:nvPr>
            <p:ph sz="quarter" idx="11"/>
          </p:nvPr>
        </p:nvSpPr>
        <p:spPr/>
        <p:txBody>
          <a:bodyPr/>
          <a:lstStyle/>
          <a:p>
            <a:r>
              <a:rPr lang="en-GB" dirty="0" err="1"/>
              <a:t>NovaSAR</a:t>
            </a:r>
            <a:endParaRPr lang="en-GB" dirty="0"/>
          </a:p>
        </p:txBody>
      </p:sp>
      <p:sp>
        <p:nvSpPr>
          <p:cNvPr id="7" name="Rectangle 6">
            <a:extLst>
              <a:ext uri="{FF2B5EF4-FFF2-40B4-BE49-F238E27FC236}">
                <a16:creationId xmlns:a16="http://schemas.microsoft.com/office/drawing/2014/main" id="{0FE89CCF-BF20-4151-B232-B828F602A65E}"/>
              </a:ext>
            </a:extLst>
          </p:cNvPr>
          <p:cNvSpPr/>
          <p:nvPr/>
        </p:nvSpPr>
        <p:spPr>
          <a:xfrm>
            <a:off x="1295400" y="2590800"/>
            <a:ext cx="3397787" cy="369332"/>
          </a:xfrm>
          <a:prstGeom prst="rect">
            <a:avLst/>
          </a:prstGeom>
        </p:spPr>
        <p:txBody>
          <a:bodyPr wrap="square">
            <a:spAutoFit/>
          </a:bodyPr>
          <a:lstStyle/>
          <a:p>
            <a:r>
              <a:rPr lang="en-GB" dirty="0">
                <a:solidFill>
                  <a:srgbClr val="000000"/>
                </a:solidFill>
                <a:latin typeface="Times New Roman" panose="02020603050405020304" pitchFamily="18" charset="0"/>
              </a:rPr>
              <a:t> </a:t>
            </a:r>
            <a:endParaRPr lang="en-GB" dirty="0"/>
          </a:p>
        </p:txBody>
      </p:sp>
      <p:sp>
        <p:nvSpPr>
          <p:cNvPr id="6" name="Rectangle 3">
            <a:extLst>
              <a:ext uri="{FF2B5EF4-FFF2-40B4-BE49-F238E27FC236}">
                <a16:creationId xmlns:a16="http://schemas.microsoft.com/office/drawing/2014/main" id="{FBEDD9E4-E2E8-441D-9F5D-D38ABA1049AE}"/>
              </a:ext>
            </a:extLst>
          </p:cNvPr>
          <p:cNvSpPr txBox="1">
            <a:spLocks noChangeArrowheads="1"/>
          </p:cNvSpPr>
          <p:nvPr/>
        </p:nvSpPr>
        <p:spPr>
          <a:xfrm>
            <a:off x="230400" y="1252373"/>
            <a:ext cx="11664000" cy="4814827"/>
          </a:xfrm>
          <a:prstGeom prst="rect">
            <a:avLst/>
          </a:prstGeom>
        </p:spPr>
        <p:txBody>
          <a:bodyPr/>
          <a:lstStyle>
            <a:lvl1pPr marL="342900" indent="-342900">
              <a:spcBef>
                <a:spcPts val="500"/>
              </a:spcBef>
              <a:buSzPct val="100000"/>
              <a:buFont typeface="Arial"/>
              <a:buChar char="•"/>
              <a:defRPr sz="2400">
                <a:solidFill>
                  <a:srgbClr val="002569"/>
                </a:solidFill>
                <a:latin typeface="Arial Bold"/>
                <a:ea typeface="Arial Bold"/>
                <a:cs typeface="Arial Bold"/>
                <a:sym typeface="Arial Bold"/>
              </a:defRPr>
            </a:lvl1pPr>
            <a:lvl2pPr marL="768927" indent="-311727">
              <a:spcBef>
                <a:spcPts val="500"/>
              </a:spcBef>
              <a:buSzPct val="100000"/>
              <a:buFont typeface="Arial"/>
              <a:buChar char="•"/>
              <a:defRPr sz="2400">
                <a:solidFill>
                  <a:srgbClr val="002569"/>
                </a:solidFill>
                <a:latin typeface="Arial Bold"/>
                <a:ea typeface="Arial Bold"/>
                <a:cs typeface="Arial Bold"/>
                <a:sym typeface="Arial Bold"/>
              </a:defRPr>
            </a:lvl2pPr>
            <a:lvl3pPr marL="1188719" indent="-274319">
              <a:spcBef>
                <a:spcPts val="500"/>
              </a:spcBef>
              <a:buSzPct val="100000"/>
              <a:buFont typeface="Arial"/>
              <a:buChar char="o"/>
              <a:defRPr sz="2400">
                <a:solidFill>
                  <a:srgbClr val="002569"/>
                </a:solidFill>
                <a:latin typeface="Arial Bold"/>
                <a:ea typeface="Arial Bold"/>
                <a:cs typeface="Arial Bold"/>
                <a:sym typeface="Arial Bold"/>
              </a:defRPr>
            </a:lvl3pPr>
            <a:lvl4pPr marL="1676400" indent="-304800">
              <a:spcBef>
                <a:spcPts val="500"/>
              </a:spcBef>
              <a:buSzPct val="100000"/>
              <a:buFont typeface="Arial"/>
              <a:buChar char="▪"/>
              <a:defRPr sz="2400">
                <a:solidFill>
                  <a:srgbClr val="002569"/>
                </a:solidFill>
                <a:latin typeface="Arial Bold"/>
                <a:ea typeface="Arial Bold"/>
                <a:cs typeface="Arial Bold"/>
                <a:sym typeface="Arial Bold"/>
              </a:defRPr>
            </a:lvl4pPr>
            <a:lvl5pPr marL="2171700" indent="-342900">
              <a:spcBef>
                <a:spcPts val="500"/>
              </a:spcBef>
              <a:buSzPct val="100000"/>
              <a:buFont typeface="Arial"/>
              <a:buChar char="•"/>
              <a:defRPr sz="2400">
                <a:solidFill>
                  <a:srgbClr val="002569"/>
                </a:solidFill>
                <a:latin typeface="Arial Bold"/>
                <a:ea typeface="Arial Bold"/>
                <a:cs typeface="Arial Bold"/>
                <a:sym typeface="Arial Bold"/>
              </a:defRPr>
            </a:lvl5pPr>
            <a:lvl6pPr indent="2286000">
              <a:spcBef>
                <a:spcPts val="500"/>
              </a:spcBef>
              <a:buFont typeface="Arial"/>
              <a:defRPr sz="2400">
                <a:solidFill>
                  <a:srgbClr val="002569"/>
                </a:solidFill>
                <a:latin typeface="Arial Bold"/>
                <a:ea typeface="Arial Bold"/>
                <a:cs typeface="Arial Bold"/>
                <a:sym typeface="Arial Bold"/>
              </a:defRPr>
            </a:lvl6pPr>
            <a:lvl7pPr indent="2743200">
              <a:spcBef>
                <a:spcPts val="500"/>
              </a:spcBef>
              <a:buFont typeface="Arial"/>
              <a:defRPr sz="2400">
                <a:solidFill>
                  <a:srgbClr val="002569"/>
                </a:solidFill>
                <a:latin typeface="Arial Bold"/>
                <a:ea typeface="Arial Bold"/>
                <a:cs typeface="Arial Bold"/>
                <a:sym typeface="Arial Bold"/>
              </a:defRPr>
            </a:lvl7pPr>
            <a:lvl8pPr indent="3200400">
              <a:spcBef>
                <a:spcPts val="500"/>
              </a:spcBef>
              <a:buFont typeface="Arial"/>
              <a:defRPr sz="2400">
                <a:solidFill>
                  <a:srgbClr val="002569"/>
                </a:solidFill>
                <a:latin typeface="Arial Bold"/>
                <a:ea typeface="Arial Bold"/>
                <a:cs typeface="Arial Bold"/>
                <a:sym typeface="Arial Bold"/>
              </a:defRPr>
            </a:lvl8pPr>
            <a:lvl9pPr indent="3657600">
              <a:spcBef>
                <a:spcPts val="500"/>
              </a:spcBef>
              <a:buFont typeface="Arial"/>
              <a:defRPr sz="2400">
                <a:solidFill>
                  <a:srgbClr val="002569"/>
                </a:solidFill>
                <a:latin typeface="Arial Bold"/>
                <a:ea typeface="Arial Bold"/>
                <a:cs typeface="Arial Bold"/>
                <a:sym typeface="Arial Bold"/>
              </a:defRPr>
            </a:lvl9pPr>
          </a:lstStyle>
          <a:p>
            <a:pPr indent="0" defTabSz="914400"/>
            <a:r>
              <a:rPr lang="en-GB"/>
              <a:t> </a:t>
            </a:r>
          </a:p>
        </p:txBody>
      </p:sp>
      <p:pic>
        <p:nvPicPr>
          <p:cNvPr id="8" name="Picture 7" descr="A picture containing satellite&#10;&#10;Description automatically generated">
            <a:extLst>
              <a:ext uri="{FF2B5EF4-FFF2-40B4-BE49-F238E27FC236}">
                <a16:creationId xmlns:a16="http://schemas.microsoft.com/office/drawing/2014/main" id="{809165EE-93C3-42C5-A51E-8049624BDA80}"/>
              </a:ext>
            </a:extLst>
          </p:cNvPr>
          <p:cNvPicPr>
            <a:picLocks noChangeAspect="1"/>
          </p:cNvPicPr>
          <p:nvPr/>
        </p:nvPicPr>
        <p:blipFill rotWithShape="1">
          <a:blip r:embed="rId3"/>
          <a:srcRect t="5529" r="1" b="4946"/>
          <a:stretch/>
        </p:blipFill>
        <p:spPr>
          <a:xfrm>
            <a:off x="60594" y="1525845"/>
            <a:ext cx="4572000" cy="2660553"/>
          </a:xfrm>
          <a:prstGeom prst="rect">
            <a:avLst/>
          </a:prstGeom>
        </p:spPr>
      </p:pic>
      <p:sp>
        <p:nvSpPr>
          <p:cNvPr id="9" name="Title 1">
            <a:extLst>
              <a:ext uri="{FF2B5EF4-FFF2-40B4-BE49-F238E27FC236}">
                <a16:creationId xmlns:a16="http://schemas.microsoft.com/office/drawing/2014/main" id="{B05F586B-7B6C-4414-B8D5-A0278C37709F}"/>
              </a:ext>
            </a:extLst>
          </p:cNvPr>
          <p:cNvSpPr txBox="1">
            <a:spLocks/>
          </p:cNvSpPr>
          <p:nvPr/>
        </p:nvSpPr>
        <p:spPr>
          <a:xfrm>
            <a:off x="1" y="4298559"/>
            <a:ext cx="4571999" cy="2093723"/>
          </a:xfrm>
          <a:prstGeom prst="rect">
            <a:avLst/>
          </a:prstGeom>
        </p:spPr>
        <p:txBody>
          <a:bodyPr>
            <a:normAutofit/>
          </a:bodyPr>
          <a:lstStyle>
            <a:lvl1pPr algn="l" rtl="0" eaLnBrk="1" fontAlgn="base" hangingPunct="1">
              <a:spcBef>
                <a:spcPct val="0"/>
              </a:spcBef>
              <a:spcAft>
                <a:spcPct val="0"/>
              </a:spcAft>
              <a:defRPr lang="en-GB" sz="2933" b="0" dirty="0" smtClean="0">
                <a:solidFill>
                  <a:schemeClr val="bg1"/>
                </a:solidFill>
                <a:latin typeface="Verdana"/>
                <a:ea typeface="+mj-ea"/>
                <a:cs typeface="Verdana"/>
              </a:defRPr>
            </a:lvl1pPr>
            <a:lvl2pPr algn="l" rtl="0" eaLnBrk="1" fontAlgn="base" hangingPunct="1">
              <a:spcBef>
                <a:spcPct val="0"/>
              </a:spcBef>
              <a:spcAft>
                <a:spcPct val="0"/>
              </a:spcAft>
              <a:defRPr sz="2933" b="1">
                <a:solidFill>
                  <a:schemeClr val="bg1"/>
                </a:solidFill>
                <a:latin typeface="Verdana" pitchFamily="34" charset="0"/>
              </a:defRPr>
            </a:lvl2pPr>
            <a:lvl3pPr algn="l" rtl="0" eaLnBrk="1" fontAlgn="base" hangingPunct="1">
              <a:spcBef>
                <a:spcPct val="0"/>
              </a:spcBef>
              <a:spcAft>
                <a:spcPct val="0"/>
              </a:spcAft>
              <a:defRPr sz="2933" b="1">
                <a:solidFill>
                  <a:schemeClr val="bg1"/>
                </a:solidFill>
                <a:latin typeface="Verdana" pitchFamily="34" charset="0"/>
              </a:defRPr>
            </a:lvl3pPr>
            <a:lvl4pPr algn="l" rtl="0" eaLnBrk="1" fontAlgn="base" hangingPunct="1">
              <a:spcBef>
                <a:spcPct val="0"/>
              </a:spcBef>
              <a:spcAft>
                <a:spcPct val="0"/>
              </a:spcAft>
              <a:defRPr sz="2933" b="1">
                <a:solidFill>
                  <a:schemeClr val="bg1"/>
                </a:solidFill>
                <a:latin typeface="Verdana" pitchFamily="34" charset="0"/>
              </a:defRPr>
            </a:lvl4pPr>
            <a:lvl5pPr algn="l" rtl="0" eaLnBrk="1" fontAlgn="base" hangingPunct="1">
              <a:spcBef>
                <a:spcPct val="0"/>
              </a:spcBef>
              <a:spcAft>
                <a:spcPct val="0"/>
              </a:spcAft>
              <a:defRPr sz="2933" b="1">
                <a:solidFill>
                  <a:schemeClr val="bg1"/>
                </a:solidFill>
                <a:latin typeface="Verdana" pitchFamily="34" charset="0"/>
              </a:defRPr>
            </a:lvl5pPr>
            <a:lvl6pPr marL="609585" algn="l" rtl="0" eaLnBrk="1" fontAlgn="base" hangingPunct="1">
              <a:spcBef>
                <a:spcPct val="0"/>
              </a:spcBef>
              <a:spcAft>
                <a:spcPct val="0"/>
              </a:spcAft>
              <a:defRPr sz="2933" b="1">
                <a:solidFill>
                  <a:schemeClr val="bg1"/>
                </a:solidFill>
                <a:latin typeface="Verdana" pitchFamily="34" charset="0"/>
              </a:defRPr>
            </a:lvl6pPr>
            <a:lvl7pPr marL="1219170" algn="l" rtl="0" eaLnBrk="1" fontAlgn="base" hangingPunct="1">
              <a:spcBef>
                <a:spcPct val="0"/>
              </a:spcBef>
              <a:spcAft>
                <a:spcPct val="0"/>
              </a:spcAft>
              <a:defRPr sz="2933" b="1">
                <a:solidFill>
                  <a:schemeClr val="bg1"/>
                </a:solidFill>
                <a:latin typeface="Verdana" pitchFamily="34" charset="0"/>
              </a:defRPr>
            </a:lvl7pPr>
            <a:lvl8pPr marL="1828754" algn="l" rtl="0" eaLnBrk="1" fontAlgn="base" hangingPunct="1">
              <a:spcBef>
                <a:spcPct val="0"/>
              </a:spcBef>
              <a:spcAft>
                <a:spcPct val="0"/>
              </a:spcAft>
              <a:defRPr sz="2933" b="1">
                <a:solidFill>
                  <a:schemeClr val="bg1"/>
                </a:solidFill>
                <a:latin typeface="Verdana" pitchFamily="34" charset="0"/>
              </a:defRPr>
            </a:lvl8pPr>
            <a:lvl9pPr marL="2438339" algn="l" rtl="0" eaLnBrk="1" fontAlgn="base" hangingPunct="1">
              <a:spcBef>
                <a:spcPct val="0"/>
              </a:spcBef>
              <a:spcAft>
                <a:spcPct val="0"/>
              </a:spcAft>
              <a:defRPr sz="2933" b="1">
                <a:solidFill>
                  <a:schemeClr val="bg1"/>
                </a:solidFill>
                <a:latin typeface="Verdana" pitchFamily="34" charset="0"/>
              </a:defRPr>
            </a:lvl9pPr>
          </a:lstStyle>
          <a:p>
            <a:r>
              <a:rPr lang="en-GB" kern="0" dirty="0">
                <a:solidFill>
                  <a:schemeClr val="accent1">
                    <a:lumMod val="75000"/>
                  </a:schemeClr>
                </a:solidFill>
              </a:rPr>
              <a:t>NovaSAR-1 </a:t>
            </a:r>
          </a:p>
          <a:p>
            <a:r>
              <a:rPr lang="en-GB" kern="0" dirty="0">
                <a:solidFill>
                  <a:schemeClr val="accent1">
                    <a:lumMod val="75000"/>
                  </a:schemeClr>
                </a:solidFill>
              </a:rPr>
              <a:t>Technology demo of Low cost SAR </a:t>
            </a:r>
          </a:p>
        </p:txBody>
      </p:sp>
      <p:sp>
        <p:nvSpPr>
          <p:cNvPr id="10" name="Content Placeholder 2">
            <a:extLst>
              <a:ext uri="{FF2B5EF4-FFF2-40B4-BE49-F238E27FC236}">
                <a16:creationId xmlns:a16="http://schemas.microsoft.com/office/drawing/2014/main" id="{CFE63D39-FAC3-4E02-825E-79968ABA0C09}"/>
              </a:ext>
            </a:extLst>
          </p:cNvPr>
          <p:cNvSpPr txBox="1">
            <a:spLocks/>
          </p:cNvSpPr>
          <p:nvPr/>
        </p:nvSpPr>
        <p:spPr>
          <a:xfrm>
            <a:off x="4749608" y="1872378"/>
            <a:ext cx="4229252" cy="4852362"/>
          </a:xfrm>
          <a:prstGeom prst="rect">
            <a:avLst/>
          </a:prstGeom>
        </p:spPr>
        <p:txBody>
          <a:bodyPr anchor="ctr">
            <a:normAutofit lnSpcReduction="10000"/>
          </a:bodyPr>
          <a:lstStyle>
            <a:lvl1pPr marL="0" indent="-457189" algn="l" rtl="0" eaLnBrk="1" fontAlgn="base" hangingPunct="1">
              <a:lnSpc>
                <a:spcPct val="119000"/>
              </a:lnSpc>
              <a:spcBef>
                <a:spcPct val="20000"/>
              </a:spcBef>
              <a:spcAft>
                <a:spcPct val="0"/>
              </a:spcAft>
              <a:buClr>
                <a:schemeClr val="accent1"/>
              </a:buClr>
              <a:buFontTx/>
              <a:buNone/>
              <a:defRPr lang="en-GB" sz="2133" dirty="0" smtClean="0">
                <a:solidFill>
                  <a:schemeClr val="bg2"/>
                </a:solidFill>
                <a:latin typeface="Verdana"/>
                <a:ea typeface="+mn-ea"/>
                <a:cs typeface="Verdana"/>
              </a:defRPr>
            </a:lvl1pPr>
            <a:lvl2pPr marL="107997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2pPr>
            <a:lvl3pPr marL="187675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3pPr>
            <a:lvl4pPr marL="267353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4pPr>
            <a:lvl5pPr marL="3470313" indent="0" algn="l" rtl="0" eaLnBrk="1" fontAlgn="base" hangingPunct="1">
              <a:lnSpc>
                <a:spcPct val="119000"/>
              </a:lnSpc>
              <a:spcBef>
                <a:spcPct val="20000"/>
              </a:spcBef>
              <a:spcAft>
                <a:spcPct val="0"/>
              </a:spcAft>
              <a:buClr>
                <a:schemeClr val="accent1"/>
              </a:buClr>
              <a:buFont typeface="Verdana" pitchFamily="34" charset="0"/>
              <a:buNone/>
              <a:defRPr lang="en-GB" sz="2133" dirty="0" smtClean="0">
                <a:solidFill>
                  <a:schemeClr val="bg2"/>
                </a:solidFill>
                <a:latin typeface="Verdana"/>
                <a:ea typeface="+mn-ea"/>
                <a:cs typeface="Verdana"/>
              </a:defRPr>
            </a:lvl5pPr>
            <a:lvl6pPr marL="463961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6pPr>
            <a:lvl7pPr marL="524920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7pPr>
            <a:lvl8pPr marL="5858787"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8pPr>
            <a:lvl9pPr marL="6468372" indent="-558786" algn="l" rtl="0" eaLnBrk="1" fontAlgn="base" hangingPunct="1">
              <a:lnSpc>
                <a:spcPct val="119000"/>
              </a:lnSpc>
              <a:spcBef>
                <a:spcPct val="20000"/>
              </a:spcBef>
              <a:spcAft>
                <a:spcPct val="0"/>
              </a:spcAft>
              <a:buClr>
                <a:schemeClr val="accent1"/>
              </a:buClr>
              <a:buFont typeface="Verdana" pitchFamily="34" charset="0"/>
              <a:buChar char="–"/>
              <a:defRPr sz="2133">
                <a:solidFill>
                  <a:schemeClr val="bg2"/>
                </a:solidFill>
                <a:latin typeface="+mn-lt"/>
              </a:defRPr>
            </a:lvl9pPr>
          </a:lstStyle>
          <a:p>
            <a:pPr marL="342900" indent="-342900">
              <a:spcBef>
                <a:spcPts val="600"/>
              </a:spcBef>
              <a:spcAft>
                <a:spcPts val="600"/>
              </a:spcAft>
              <a:buSzPct val="100000"/>
              <a:buFont typeface="Arial"/>
              <a:buChar char="•"/>
              <a:defRPr/>
            </a:pPr>
            <a:r>
              <a:rPr lang="en-GB" sz="1600" kern="0" dirty="0">
                <a:solidFill>
                  <a:schemeClr val="accent2">
                    <a:lumMod val="50000"/>
                  </a:schemeClr>
                </a:solidFill>
                <a:latin typeface="Helvetica"/>
                <a:cs typeface="Arial" panose="020B0604020202020204" pitchFamily="34" charset="0"/>
                <a:sym typeface="Arial Bold"/>
              </a:rPr>
              <a:t>NovaSAR-1- a small low cost S Band Synthetic Aperture Radar (SAR) designed and built SSTL, Airbus and AIR </a:t>
            </a:r>
            <a:r>
              <a:rPr lang="en-GB" sz="1600" kern="0" dirty="0">
                <a:solidFill>
                  <a:schemeClr val="accent2">
                    <a:lumMod val="50000"/>
                  </a:schemeClr>
                </a:solidFill>
              </a:rPr>
              <a:t>supplied by Honeywell Aerospace. </a:t>
            </a:r>
            <a:endParaRPr lang="en-GB" sz="1600" kern="0" dirty="0">
              <a:solidFill>
                <a:schemeClr val="accent2">
                  <a:lumMod val="50000"/>
                </a:schemeClr>
              </a:solidFill>
              <a:latin typeface="Helvetica"/>
              <a:cs typeface="Arial" panose="020B0604020202020204" pitchFamily="34" charset="0"/>
              <a:sym typeface="Arial Bold"/>
            </a:endParaRPr>
          </a:p>
          <a:p>
            <a:pPr marL="342900" indent="-342900">
              <a:spcBef>
                <a:spcPts val="600"/>
              </a:spcBef>
              <a:spcAft>
                <a:spcPts val="600"/>
              </a:spcAft>
              <a:buSzPct val="100000"/>
              <a:buFont typeface="Arial"/>
              <a:buChar char="•"/>
              <a:defRPr/>
            </a:pPr>
            <a:r>
              <a:rPr lang="en-GB" sz="1600" kern="0" dirty="0">
                <a:solidFill>
                  <a:schemeClr val="accent2">
                    <a:lumMod val="50000"/>
                  </a:schemeClr>
                </a:solidFill>
                <a:latin typeface="Helvetica"/>
                <a:cs typeface="Arial" panose="020B0604020202020204" pitchFamily="34" charset="0"/>
                <a:sym typeface="Arial Bold"/>
              </a:rPr>
              <a:t>Launched 16 September 2018 from India. </a:t>
            </a:r>
          </a:p>
          <a:p>
            <a:pPr marL="342900" indent="-342900">
              <a:spcBef>
                <a:spcPts val="600"/>
              </a:spcBef>
              <a:spcAft>
                <a:spcPts val="600"/>
              </a:spcAft>
              <a:buSzPct val="100000"/>
              <a:buFont typeface="Arial"/>
              <a:buChar char="•"/>
              <a:defRPr/>
            </a:pPr>
            <a:r>
              <a:rPr lang="en-GB" sz="1600" kern="0" dirty="0">
                <a:solidFill>
                  <a:schemeClr val="accent2">
                    <a:lumMod val="50000"/>
                  </a:schemeClr>
                </a:solidFill>
                <a:latin typeface="Helvetica"/>
                <a:cs typeface="Arial" panose="020B0604020202020204" pitchFamily="34" charset="0"/>
                <a:sym typeface="Arial Bold"/>
              </a:rPr>
              <a:t>Commercial mission owned by SSTL. The technology grant from UKSA allows the UK a 15% share of the data for R&amp;D. </a:t>
            </a:r>
          </a:p>
          <a:p>
            <a:pPr marL="342900" indent="-342900">
              <a:spcBef>
                <a:spcPts val="600"/>
              </a:spcBef>
              <a:spcAft>
                <a:spcPts val="600"/>
              </a:spcAft>
              <a:buSzPct val="100000"/>
              <a:buFont typeface="Arial"/>
              <a:buChar char="•"/>
              <a:defRPr/>
            </a:pPr>
            <a:r>
              <a:rPr lang="en-GB" sz="1600" kern="0" dirty="0">
                <a:solidFill>
                  <a:schemeClr val="accent2">
                    <a:lumMod val="50000"/>
                  </a:schemeClr>
                </a:solidFill>
                <a:latin typeface="Helvetica"/>
                <a:cs typeface="Arial" panose="020B0604020202020204" pitchFamily="34" charset="0"/>
                <a:sym typeface="Arial Bold"/>
              </a:rPr>
              <a:t>Sharing agreements being discussed including with Italy (ASI) and CEOS activities. </a:t>
            </a:r>
          </a:p>
          <a:p>
            <a:pPr marL="342900" indent="-342900">
              <a:spcBef>
                <a:spcPts val="600"/>
              </a:spcBef>
              <a:spcAft>
                <a:spcPts val="600"/>
              </a:spcAft>
              <a:buSzPct val="100000"/>
              <a:buFont typeface="Arial"/>
              <a:buChar char="•"/>
              <a:defRPr/>
            </a:pPr>
            <a:r>
              <a:rPr lang="en-GB" sz="1600" kern="0" dirty="0">
                <a:solidFill>
                  <a:schemeClr val="accent2">
                    <a:lumMod val="50000"/>
                  </a:schemeClr>
                </a:solidFill>
                <a:latin typeface="Helvetica"/>
                <a:cs typeface="Arial" panose="020B0604020202020204" pitchFamily="34" charset="0"/>
                <a:sym typeface="Arial Bold"/>
              </a:rPr>
              <a:t>Mission partners Australia (CSIRO), India (ISRO) and The Philippines (DOST)</a:t>
            </a:r>
          </a:p>
          <a:p>
            <a:pPr marL="342900" indent="-342900">
              <a:spcBef>
                <a:spcPts val="600"/>
              </a:spcBef>
              <a:spcAft>
                <a:spcPts val="600"/>
              </a:spcAft>
              <a:buSzPct val="100000"/>
              <a:buFont typeface="Arial"/>
              <a:buChar char="•"/>
              <a:defRPr/>
            </a:pPr>
            <a:endParaRPr lang="en-GB" sz="1600" kern="0" dirty="0">
              <a:solidFill>
                <a:schemeClr val="accent2">
                  <a:lumMod val="50000"/>
                </a:schemeClr>
              </a:solidFill>
              <a:latin typeface="Helvetica"/>
              <a:cs typeface="Arial" panose="020B0604020202020204" pitchFamily="34" charset="0"/>
              <a:sym typeface="Arial Bold"/>
            </a:endParaRPr>
          </a:p>
          <a:p>
            <a:endParaRPr lang="en-GB" sz="1600" kern="0" dirty="0">
              <a:solidFill>
                <a:schemeClr val="accent2">
                  <a:lumMod val="50000"/>
                </a:schemeClr>
              </a:solidFill>
            </a:endParaRPr>
          </a:p>
        </p:txBody>
      </p:sp>
    </p:spTree>
    <p:extLst>
      <p:ext uri="{BB962C8B-B14F-4D97-AF65-F5344CB8AC3E}">
        <p14:creationId xmlns:p14="http://schemas.microsoft.com/office/powerpoint/2010/main" val="1396167338"/>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30D2B"/>
        </a:solidFill>
        <a:effectLst/>
      </p:bgPr>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066F17-EE6C-423C-9CB3-05F5A05B3AA0}"/>
              </a:ext>
            </a:extLst>
          </p:cNvPr>
          <p:cNvSpPr>
            <a:spLocks noGrp="1"/>
          </p:cNvSpPr>
          <p:nvPr>
            <p:ph type="sldNum" sz="quarter" idx="12"/>
          </p:nvPr>
        </p:nvSpPr>
        <p:spPr/>
        <p:txBody>
          <a:bodyPr/>
          <a:lstStyle/>
          <a:p>
            <a:pPr defTabSz="685800" rtl="0"/>
            <a:fld id="{139E80EF-F19E-1449-9A2C-4048A290265F}" type="slidenum">
              <a:rPr lang="en-US" kern="1200">
                <a:solidFill>
                  <a:prstClr val="white"/>
                </a:solidFill>
                <a:latin typeface="Arial"/>
                <a:ea typeface="+mn-ea"/>
                <a:cs typeface="+mn-cs"/>
              </a:rPr>
              <a:pPr defTabSz="685800" rtl="0"/>
              <a:t>6</a:t>
            </a:fld>
            <a:endParaRPr lang="en-US" kern="1200">
              <a:solidFill>
                <a:prstClr val="white"/>
              </a:solidFill>
              <a:latin typeface="Arial"/>
              <a:ea typeface="+mn-ea"/>
              <a:cs typeface="+mn-cs"/>
            </a:endParaRPr>
          </a:p>
        </p:txBody>
      </p:sp>
      <p:pic>
        <p:nvPicPr>
          <p:cNvPr id="10" name="Picture 9">
            <a:extLst>
              <a:ext uri="{FF2B5EF4-FFF2-40B4-BE49-F238E27FC236}">
                <a16:creationId xmlns:a16="http://schemas.microsoft.com/office/drawing/2014/main" id="{17EDBB6B-A033-48A5-81DD-2CF1EE2429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233345356"/>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D0932"/>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D4AA776-1CD2-4FD8-93EB-6D934ABBEF7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6382" y="4718684"/>
            <a:ext cx="2573981" cy="718244"/>
          </a:xfrm>
          <a:prstGeom prst="rect">
            <a:avLst/>
          </a:prstGeom>
        </p:spPr>
      </p:pic>
      <p:sp>
        <p:nvSpPr>
          <p:cNvPr id="2" name="Rectangle 1">
            <a:extLst>
              <a:ext uri="{FF2B5EF4-FFF2-40B4-BE49-F238E27FC236}">
                <a16:creationId xmlns:a16="http://schemas.microsoft.com/office/drawing/2014/main" id="{18F7A250-A1CC-4E9C-9C8B-BD4E6C4409AA}"/>
              </a:ext>
            </a:extLst>
          </p:cNvPr>
          <p:cNvSpPr/>
          <p:nvPr/>
        </p:nvSpPr>
        <p:spPr>
          <a:xfrm>
            <a:off x="209550" y="914400"/>
            <a:ext cx="8615363" cy="738664"/>
          </a:xfrm>
          <a:prstGeom prst="rect">
            <a:avLst/>
          </a:prstGeom>
        </p:spPr>
        <p:txBody>
          <a:bodyPr wrap="square">
            <a:spAutoFit/>
          </a:bodyPr>
          <a:lstStyle/>
          <a:p>
            <a:pPr algn="l" defTabSz="685800" rtl="0">
              <a:spcAft>
                <a:spcPts val="450"/>
              </a:spcAft>
            </a:pPr>
            <a:r>
              <a:rPr lang="en-GB" sz="2100" b="1" kern="1200" dirty="0">
                <a:solidFill>
                  <a:prstClr val="white"/>
                </a:solidFill>
                <a:latin typeface="Calibri" panose="020F0502020204030204"/>
                <a:ea typeface="+mn-ea"/>
                <a:cs typeface="+mn-cs"/>
              </a:rPr>
              <a:t>TRUTHS </a:t>
            </a:r>
            <a:r>
              <a:rPr lang="en-GB" sz="2100" kern="1200" dirty="0">
                <a:solidFill>
                  <a:prstClr val="white"/>
                </a:solidFill>
                <a:latin typeface="Calibri Light" panose="020F0302020204030204"/>
                <a:ea typeface="+mn-ea"/>
                <a:cs typeface="+mn-cs"/>
              </a:rPr>
              <a:t>(Traceable Radiometry Underpinning Terrestrial-&amp; Helio-Studies) proposed ESA mission.</a:t>
            </a:r>
          </a:p>
        </p:txBody>
      </p:sp>
      <p:sp>
        <p:nvSpPr>
          <p:cNvPr id="3" name="Rectangle 2">
            <a:extLst>
              <a:ext uri="{FF2B5EF4-FFF2-40B4-BE49-F238E27FC236}">
                <a16:creationId xmlns:a16="http://schemas.microsoft.com/office/drawing/2014/main" id="{E21A6391-8072-4D8E-8EF4-D713520DF6B6}"/>
              </a:ext>
            </a:extLst>
          </p:cNvPr>
          <p:cNvSpPr/>
          <p:nvPr/>
        </p:nvSpPr>
        <p:spPr>
          <a:xfrm>
            <a:off x="209550" y="2013637"/>
            <a:ext cx="4572000" cy="2354491"/>
          </a:xfrm>
          <a:prstGeom prst="rect">
            <a:avLst/>
          </a:prstGeom>
        </p:spPr>
        <p:txBody>
          <a:bodyPr>
            <a:spAutoFit/>
          </a:bodyPr>
          <a:lstStyle/>
          <a:p>
            <a:pPr algn="l" defTabSz="685800" rtl="0">
              <a:spcAft>
                <a:spcPts val="450"/>
              </a:spcAft>
            </a:pPr>
            <a:r>
              <a:rPr lang="en-GB" sz="2100" kern="1200" dirty="0">
                <a:solidFill>
                  <a:prstClr val="white"/>
                </a:solidFill>
                <a:latin typeface="Calibri" panose="020F0502020204030204"/>
                <a:ea typeface="+mn-ea"/>
                <a:cs typeface="+mn-cs"/>
              </a:rPr>
              <a:t>TRUTHS will establish the first elements of a </a:t>
            </a:r>
            <a:r>
              <a:rPr lang="en-GB" sz="2100" b="1" kern="1200" dirty="0">
                <a:solidFill>
                  <a:prstClr val="white"/>
                </a:solidFill>
                <a:latin typeface="Calibri" panose="020F0502020204030204"/>
                <a:ea typeface="+mn-ea"/>
                <a:cs typeface="+mn-cs"/>
              </a:rPr>
              <a:t>space-based climate and calibration observatory</a:t>
            </a:r>
            <a:r>
              <a:rPr lang="en-GB" sz="2100" kern="1200" dirty="0">
                <a:solidFill>
                  <a:prstClr val="white"/>
                </a:solidFill>
                <a:latin typeface="Calibri" panose="020F0502020204030204"/>
                <a:ea typeface="+mn-ea"/>
                <a:cs typeface="+mn-cs"/>
              </a:rPr>
              <a:t> to help provide society with trustable evidence, facilitating a timely and economically and socially sustainable international mitigation and adaptation strategy</a:t>
            </a:r>
          </a:p>
        </p:txBody>
      </p:sp>
      <p:pic>
        <p:nvPicPr>
          <p:cNvPr id="8" name="Picture 7">
            <a:extLst>
              <a:ext uri="{FF2B5EF4-FFF2-40B4-BE49-F238E27FC236}">
                <a16:creationId xmlns:a16="http://schemas.microsoft.com/office/drawing/2014/main" id="{AC260164-D99B-4E6F-8840-60F5B5E2CD3F}"/>
              </a:ext>
            </a:extLst>
          </p:cNvPr>
          <p:cNvPicPr/>
          <p:nvPr/>
        </p:nvPicPr>
        <p:blipFill>
          <a:blip r:embed="rId4"/>
          <a:stretch>
            <a:fillRect/>
          </a:stretch>
        </p:blipFill>
        <p:spPr>
          <a:xfrm>
            <a:off x="5099229" y="1802641"/>
            <a:ext cx="3617259" cy="3599329"/>
          </a:xfrm>
          <a:prstGeom prst="rect">
            <a:avLst/>
          </a:prstGeom>
        </p:spPr>
      </p:pic>
    </p:spTree>
    <p:extLst>
      <p:ext uri="{BB962C8B-B14F-4D97-AF65-F5344CB8AC3E}">
        <p14:creationId xmlns:p14="http://schemas.microsoft.com/office/powerpoint/2010/main" val="1300749073"/>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66083"/>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99137" y="763701"/>
            <a:ext cx="1871509" cy="1055018"/>
          </a:xfr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59377" y="742024"/>
            <a:ext cx="1918665" cy="10816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19618" y="743503"/>
            <a:ext cx="1916039" cy="10801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66324" y="737773"/>
            <a:ext cx="1943100" cy="10953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91223" y="1866623"/>
            <a:ext cx="1919013" cy="1080120"/>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47794" y="1860220"/>
            <a:ext cx="1916039" cy="1080120"/>
          </a:xfrm>
          <a:prstGeom prst="rect">
            <a:avLst/>
          </a:prstGeom>
        </p:spPr>
      </p:pic>
      <p:pic>
        <p:nvPicPr>
          <p:cNvPr id="16" name="Picture 15"/>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055708" y="3426031"/>
            <a:ext cx="2887048" cy="1217153"/>
          </a:xfrm>
          <a:prstGeom prst="rect">
            <a:avLst/>
          </a:prstGeom>
        </p:spPr>
      </p:pic>
      <p:pic>
        <p:nvPicPr>
          <p:cNvPr id="17" name="Picture 16"/>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backgroundMark x1="65797" y1="53083" x2="65797" y2="53083"/>
                        <a14:backgroundMark x1="67001" y1="64361" x2="67001" y2="64361"/>
                        <a14:backgroundMark x1="53862" y1="58496" x2="53862" y2="58496"/>
                        <a14:backgroundMark x1="54263" y1="67368" x2="54263" y2="67368"/>
                        <a14:backgroundMark x1="53761" y1="63609" x2="53761" y2="63609"/>
                        <a14:backgroundMark x1="65196" y1="66015" x2="65196" y2="66015"/>
                        <a14:backgroundMark x1="63892" y1="64361" x2="63892" y2="64361"/>
                        <a14:backgroundMark x1="51755" y1="69474" x2="51755" y2="69474"/>
                        <a14:backgroundMark x1="84253" y1="73383" x2="84253" y2="73383"/>
                        <a14:backgroundMark x1="72618" y1="75338" x2="72618" y2="75338"/>
                        <a14:backgroundMark x1="75527" y1="75338" x2="75527" y2="75338"/>
                        <a14:backgroundMark x1="78435" y1="72180" x2="89368" y2="70977"/>
                        <a14:backgroundMark x1="77934" y1="78195" x2="75025" y2="86917"/>
                      </a14:backgroundRemoval>
                    </a14:imgEffect>
                  </a14:imgLayer>
                </a14:imgProps>
              </a:ext>
              <a:ext uri="{28A0092B-C50C-407E-A947-70E740481C1C}">
                <a14:useLocalDpi xmlns:a14="http://schemas.microsoft.com/office/drawing/2010/main" val="0"/>
              </a:ext>
            </a:extLst>
          </a:blip>
          <a:srcRect l="22713" r="17963"/>
          <a:stretch/>
        </p:blipFill>
        <p:spPr>
          <a:xfrm>
            <a:off x="6067813" y="2129706"/>
            <a:ext cx="3107835" cy="2646294"/>
          </a:xfrm>
          <a:prstGeom prst="rect">
            <a:avLst/>
          </a:prstGeom>
        </p:spPr>
      </p:pic>
      <p:sp>
        <p:nvSpPr>
          <p:cNvPr id="18" name="Rounded Rectangle 17"/>
          <p:cNvSpPr/>
          <p:nvPr/>
        </p:nvSpPr>
        <p:spPr>
          <a:xfrm>
            <a:off x="282965" y="3426029"/>
            <a:ext cx="2131400" cy="393435"/>
          </a:xfrm>
          <a:prstGeom prst="roundRect">
            <a:avLst/>
          </a:prstGeom>
        </p:spPr>
        <p:style>
          <a:lnRef idx="1">
            <a:schemeClr val="accent1"/>
          </a:lnRef>
          <a:fillRef idx="3">
            <a:schemeClr val="accent1"/>
          </a:fillRef>
          <a:effectRef idx="2">
            <a:schemeClr val="accent1"/>
          </a:effectRef>
          <a:fontRef idx="minor">
            <a:schemeClr val="lt1"/>
          </a:fontRef>
        </p:style>
        <p:txBody>
          <a:bodyPr lIns="81629" tIns="40815" rIns="81629" bIns="40815" rtlCol="0" anchor="ctr"/>
          <a:lstStyle/>
          <a:p>
            <a:pPr algn="ctr" defTabSz="816266" rtl="0"/>
            <a:r>
              <a:rPr lang="en-GB" sz="1600" kern="1200" dirty="0">
                <a:solidFill>
                  <a:prstClr val="white"/>
                </a:solidFill>
                <a:latin typeface="Calibri Light" panose="020F0302020204030204" pitchFamily="34" charset="0"/>
                <a:cs typeface="Calibri Light" panose="020F0302020204030204" pitchFamily="34" charset="0"/>
              </a:rPr>
              <a:t>Copernicus Services</a:t>
            </a:r>
          </a:p>
        </p:txBody>
      </p:sp>
      <p:sp>
        <p:nvSpPr>
          <p:cNvPr id="19" name="Rounded Rectangle 18"/>
          <p:cNvSpPr/>
          <p:nvPr/>
        </p:nvSpPr>
        <p:spPr>
          <a:xfrm>
            <a:off x="282965" y="4166720"/>
            <a:ext cx="2131400" cy="393435"/>
          </a:xfrm>
          <a:prstGeom prst="roundRect">
            <a:avLst/>
          </a:prstGeom>
        </p:spPr>
        <p:style>
          <a:lnRef idx="1">
            <a:schemeClr val="accent1"/>
          </a:lnRef>
          <a:fillRef idx="3">
            <a:schemeClr val="accent1"/>
          </a:fillRef>
          <a:effectRef idx="2">
            <a:schemeClr val="accent1"/>
          </a:effectRef>
          <a:fontRef idx="minor">
            <a:schemeClr val="lt1"/>
          </a:fontRef>
        </p:style>
        <p:txBody>
          <a:bodyPr lIns="81629" tIns="40815" rIns="81629" bIns="40815" rtlCol="0" anchor="ctr"/>
          <a:lstStyle/>
          <a:p>
            <a:pPr algn="ctr" defTabSz="816266" rtl="0"/>
            <a:r>
              <a:rPr lang="en-GB" sz="1600" kern="1200">
                <a:solidFill>
                  <a:prstClr val="white"/>
                </a:solidFill>
                <a:latin typeface="Calibri"/>
              </a:rPr>
              <a:t>Copernicus Data</a:t>
            </a:r>
          </a:p>
        </p:txBody>
      </p:sp>
      <p:pic>
        <p:nvPicPr>
          <p:cNvPr id="8" name="Picture 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515546" y="1866623"/>
            <a:ext cx="1916039" cy="1080120"/>
          </a:xfrm>
          <a:prstGeom prst="rect">
            <a:avLst/>
          </a:prstGeom>
        </p:spPr>
      </p:pic>
      <p:cxnSp>
        <p:nvCxnSpPr>
          <p:cNvPr id="24" name="Straight Arrow Connector 23"/>
          <p:cNvCxnSpPr/>
          <p:nvPr/>
        </p:nvCxnSpPr>
        <p:spPr>
          <a:xfrm flipH="1">
            <a:off x="5942757" y="3966088"/>
            <a:ext cx="1872208" cy="0"/>
          </a:xfrm>
          <a:prstGeom prst="straightConnector1">
            <a:avLst/>
          </a:prstGeom>
          <a:ln w="508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flipH="1">
            <a:off x="2370533" y="4331278"/>
            <a:ext cx="864096" cy="0"/>
          </a:xfrm>
          <a:prstGeom prst="straightConnector1">
            <a:avLst/>
          </a:prstGeom>
          <a:ln w="50800">
            <a:solidFill>
              <a:srgbClr val="00B050"/>
            </a:solidFill>
            <a:tailEnd type="arrow"/>
          </a:ln>
        </p:spPr>
        <p:style>
          <a:lnRef idx="2">
            <a:schemeClr val="accent1"/>
          </a:lnRef>
          <a:fillRef idx="0">
            <a:schemeClr val="accent1"/>
          </a:fillRef>
          <a:effectRef idx="1">
            <a:schemeClr val="accent1"/>
          </a:effectRef>
          <a:fontRef idx="minor">
            <a:schemeClr val="tx1"/>
          </a:fontRef>
        </p:style>
      </p:cxnSp>
      <p:cxnSp>
        <p:nvCxnSpPr>
          <p:cNvPr id="26" name="Straight Arrow Connector 25"/>
          <p:cNvCxnSpPr/>
          <p:nvPr/>
        </p:nvCxnSpPr>
        <p:spPr>
          <a:xfrm flipH="1">
            <a:off x="2370533" y="3615049"/>
            <a:ext cx="864096" cy="0"/>
          </a:xfrm>
          <a:prstGeom prst="straightConnector1">
            <a:avLst/>
          </a:prstGeom>
          <a:ln w="50800">
            <a:solidFill>
              <a:srgbClr val="00B050"/>
            </a:solidFill>
            <a:tailEnd type="arrow"/>
          </a:ln>
        </p:spPr>
        <p:style>
          <a:lnRef idx="2">
            <a:schemeClr val="accent1"/>
          </a:lnRef>
          <a:fillRef idx="0">
            <a:schemeClr val="accent1"/>
          </a:fillRef>
          <a:effectRef idx="1">
            <a:schemeClr val="accent1"/>
          </a:effectRef>
          <a:fontRef idx="minor">
            <a:schemeClr val="tx1"/>
          </a:fontRef>
        </p:style>
      </p:cxnSp>
      <p:grpSp>
        <p:nvGrpSpPr>
          <p:cNvPr id="2" name="Group 1">
            <a:extLst>
              <a:ext uri="{FF2B5EF4-FFF2-40B4-BE49-F238E27FC236}">
                <a16:creationId xmlns:a16="http://schemas.microsoft.com/office/drawing/2014/main" id="{469F93DA-1064-408F-83FD-CF7235D8822F}"/>
              </a:ext>
            </a:extLst>
          </p:cNvPr>
          <p:cNvGrpSpPr/>
          <p:nvPr/>
        </p:nvGrpSpPr>
        <p:grpSpPr>
          <a:xfrm>
            <a:off x="6423054" y="1419398"/>
            <a:ext cx="1413354" cy="1232009"/>
            <a:chOff x="6414123" y="1557925"/>
            <a:chExt cx="1413354" cy="1232009"/>
          </a:xfrm>
        </p:grpSpPr>
        <p:sp>
          <p:nvSpPr>
            <p:cNvPr id="28" name="Arc 27"/>
            <p:cNvSpPr/>
            <p:nvPr/>
          </p:nvSpPr>
          <p:spPr>
            <a:xfrm rot="8616355">
              <a:off x="6691072" y="2118029"/>
              <a:ext cx="1136405" cy="671905"/>
            </a:xfrm>
            <a:prstGeom prst="arc">
              <a:avLst>
                <a:gd name="adj1" fmla="val 11841232"/>
                <a:gd name="adj2" fmla="val 20764789"/>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txBody>
            <a:bodyPr lIns="81629" tIns="40815" rIns="81629" bIns="40815" rtlCol="0" anchor="ctr"/>
            <a:lstStyle/>
            <a:p>
              <a:pPr algn="ctr" defTabSz="816266" rtl="0"/>
              <a:endParaRPr lang="en-GB" sz="1600" kern="1200">
                <a:solidFill>
                  <a:prstClr val="black"/>
                </a:solidFill>
                <a:latin typeface="Calibri"/>
              </a:endParaRPr>
            </a:p>
          </p:txBody>
        </p:sp>
        <p:sp>
          <p:nvSpPr>
            <p:cNvPr id="29" name="Arc 28"/>
            <p:cNvSpPr/>
            <p:nvPr/>
          </p:nvSpPr>
          <p:spPr>
            <a:xfrm rot="8616355">
              <a:off x="6617373" y="2080099"/>
              <a:ext cx="984668" cy="511976"/>
            </a:xfrm>
            <a:prstGeom prst="arc">
              <a:avLst>
                <a:gd name="adj1" fmla="val 11571611"/>
                <a:gd name="adj2" fmla="val 20831256"/>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txBody>
            <a:bodyPr lIns="81629" tIns="40815" rIns="81629" bIns="40815" rtlCol="0" anchor="ctr"/>
            <a:lstStyle/>
            <a:p>
              <a:pPr algn="ctr" defTabSz="816266" rtl="0"/>
              <a:endParaRPr lang="en-GB" sz="1600" kern="1200">
                <a:solidFill>
                  <a:prstClr val="black"/>
                </a:solidFill>
                <a:latin typeface="Calibri"/>
              </a:endParaRPr>
            </a:p>
          </p:txBody>
        </p:sp>
        <p:sp>
          <p:nvSpPr>
            <p:cNvPr id="31" name="Arc 30"/>
            <p:cNvSpPr/>
            <p:nvPr/>
          </p:nvSpPr>
          <p:spPr>
            <a:xfrm rot="8616355">
              <a:off x="6414123" y="1557925"/>
              <a:ext cx="820748" cy="920642"/>
            </a:xfrm>
            <a:prstGeom prst="arc">
              <a:avLst>
                <a:gd name="adj1" fmla="val 13721815"/>
                <a:gd name="adj2" fmla="val 18656743"/>
              </a:avLst>
            </a:prstGeom>
            <a:ln w="50800">
              <a:solidFill>
                <a:srgbClr val="00B050"/>
              </a:solidFill>
            </a:ln>
            <a:effectLst/>
          </p:spPr>
          <p:style>
            <a:lnRef idx="2">
              <a:schemeClr val="accent1"/>
            </a:lnRef>
            <a:fillRef idx="0">
              <a:schemeClr val="accent1"/>
            </a:fillRef>
            <a:effectRef idx="1">
              <a:schemeClr val="accent1"/>
            </a:effectRef>
            <a:fontRef idx="minor">
              <a:schemeClr val="tx1"/>
            </a:fontRef>
          </p:style>
          <p:txBody>
            <a:bodyPr lIns="81629" tIns="40815" rIns="81629" bIns="40815" rtlCol="0" anchor="ctr"/>
            <a:lstStyle/>
            <a:p>
              <a:pPr algn="ctr" defTabSz="816266" rtl="0"/>
              <a:endParaRPr lang="en-GB" sz="1600" kern="1200">
                <a:solidFill>
                  <a:prstClr val="black"/>
                </a:solidFill>
                <a:latin typeface="Calibri"/>
              </a:endParaRPr>
            </a:p>
          </p:txBody>
        </p:sp>
      </p:grpSp>
      <p:sp>
        <p:nvSpPr>
          <p:cNvPr id="34" name="TextBox 33"/>
          <p:cNvSpPr txBox="1"/>
          <p:nvPr/>
        </p:nvSpPr>
        <p:spPr>
          <a:xfrm>
            <a:off x="3060325" y="4403680"/>
            <a:ext cx="2887048" cy="297871"/>
          </a:xfrm>
          <a:prstGeom prst="rect">
            <a:avLst/>
          </a:prstGeom>
          <a:solidFill>
            <a:schemeClr val="tx2">
              <a:lumMod val="60000"/>
              <a:lumOff val="40000"/>
              <a:alpha val="87000"/>
            </a:schemeClr>
          </a:solidFill>
        </p:spPr>
        <p:txBody>
          <a:bodyPr wrap="square" lIns="81629" tIns="40815" rIns="81629" bIns="40815" rtlCol="0">
            <a:spAutoFit/>
          </a:bodyPr>
          <a:lstStyle/>
          <a:p>
            <a:pPr algn="ctr" defTabSz="816266" rtl="0"/>
            <a:r>
              <a:rPr lang="en-GB" sz="1400" kern="1200" dirty="0">
                <a:solidFill>
                  <a:prstClr val="white"/>
                </a:solidFill>
                <a:latin typeface="Calibri Light" panose="020F0302020204030204" pitchFamily="34" charset="0"/>
                <a:ea typeface="+mn-ea"/>
                <a:cs typeface="Calibri Light" panose="020F0302020204030204" pitchFamily="34" charset="0"/>
              </a:rPr>
              <a:t>Processing &amp; Archiving Centres</a:t>
            </a:r>
          </a:p>
        </p:txBody>
      </p:sp>
      <p:sp>
        <p:nvSpPr>
          <p:cNvPr id="35" name="TextBox 34"/>
          <p:cNvSpPr txBox="1"/>
          <p:nvPr/>
        </p:nvSpPr>
        <p:spPr>
          <a:xfrm>
            <a:off x="6008037" y="4398136"/>
            <a:ext cx="2887048" cy="297871"/>
          </a:xfrm>
          <a:prstGeom prst="rect">
            <a:avLst/>
          </a:prstGeom>
          <a:solidFill>
            <a:schemeClr val="tx2">
              <a:lumMod val="60000"/>
              <a:lumOff val="40000"/>
              <a:alpha val="87000"/>
            </a:schemeClr>
          </a:solidFill>
        </p:spPr>
        <p:txBody>
          <a:bodyPr wrap="square" lIns="81629" tIns="40815" rIns="81629" bIns="40815" rtlCol="0">
            <a:spAutoFit/>
          </a:bodyPr>
          <a:lstStyle/>
          <a:p>
            <a:pPr algn="ctr" defTabSz="816266" rtl="0"/>
            <a:r>
              <a:rPr lang="en-GB" sz="1400" kern="1200">
                <a:solidFill>
                  <a:prstClr val="white"/>
                </a:solidFill>
                <a:latin typeface="Calibri Light" panose="020F0302020204030204" pitchFamily="34" charset="0"/>
                <a:ea typeface="+mn-ea"/>
                <a:cs typeface="Calibri Light" panose="020F0302020204030204" pitchFamily="34" charset="0"/>
              </a:rPr>
              <a:t>Receiving Stations</a:t>
            </a:r>
          </a:p>
        </p:txBody>
      </p:sp>
      <p:sp>
        <p:nvSpPr>
          <p:cNvPr id="27" name="Rectangle 26">
            <a:extLst>
              <a:ext uri="{FF2B5EF4-FFF2-40B4-BE49-F238E27FC236}">
                <a16:creationId xmlns:a16="http://schemas.microsoft.com/office/drawing/2014/main" id="{4F1A8D2C-E037-4329-A346-75AC4EED86F9}"/>
              </a:ext>
            </a:extLst>
          </p:cNvPr>
          <p:cNvSpPr/>
          <p:nvPr/>
        </p:nvSpPr>
        <p:spPr>
          <a:xfrm>
            <a:off x="2933178" y="4940558"/>
            <a:ext cx="5961907" cy="1200329"/>
          </a:xfrm>
          <a:prstGeom prst="rect">
            <a:avLst/>
          </a:prstGeom>
        </p:spPr>
        <p:txBody>
          <a:bodyPr wrap="square">
            <a:spAutoFit/>
          </a:bodyPr>
          <a:lstStyle/>
          <a:p>
            <a:pPr algn="r" defTabSz="685800" rtl="0">
              <a:spcAft>
                <a:spcPts val="450"/>
              </a:spcAft>
            </a:pPr>
            <a:r>
              <a:rPr lang="en-GB" kern="1200" dirty="0">
                <a:solidFill>
                  <a:prstClr val="white"/>
                </a:solidFill>
                <a:latin typeface="Calibri Light" panose="020F0302020204030204"/>
                <a:ea typeface="+mn-ea"/>
                <a:cs typeface="+mn-cs"/>
              </a:rPr>
              <a:t>The UK has made significant science and financial contributions to the development of the Copernicus programme through ESA, the EU and EUMETSAT and intends to continue to do so. </a:t>
            </a:r>
          </a:p>
        </p:txBody>
      </p:sp>
      <p:pic>
        <p:nvPicPr>
          <p:cNvPr id="36" name="Picture 35">
            <a:extLst>
              <a:ext uri="{FF2B5EF4-FFF2-40B4-BE49-F238E27FC236}">
                <a16:creationId xmlns:a16="http://schemas.microsoft.com/office/drawing/2014/main" id="{D89B7613-7A94-48CE-9C9C-E958F12509EA}"/>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28600" y="5181600"/>
            <a:ext cx="2573981" cy="718244"/>
          </a:xfrm>
          <a:prstGeom prst="rect">
            <a:avLst/>
          </a:prstGeom>
        </p:spPr>
      </p:pic>
    </p:spTree>
    <p:extLst>
      <p:ext uri="{BB962C8B-B14F-4D97-AF65-F5344CB8AC3E}">
        <p14:creationId xmlns:p14="http://schemas.microsoft.com/office/powerpoint/2010/main" val="3581685311"/>
      </p:ext>
    </p:extLst>
  </p:cSld>
  <p:clrMapOvr>
    <a:masterClrMapping/>
  </p:clrMapOvr>
  <mc:AlternateContent xmlns:mc="http://schemas.openxmlformats.org/markup-compatibility/2006" xmlns:p14="http://schemas.microsoft.com/office/powerpoint/2010/main">
    <mc:Choice Requires="p14">
      <p:transition p14:dur="0" advClick="0" advTm="10000"/>
    </mc:Choice>
    <mc:Fallback xmlns="">
      <p:transition advClick="0" advTm="100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EB8ED4B-653D-4215-BA00-7F537C4D6EB4}"/>
              </a:ext>
            </a:extLst>
          </p:cNvPr>
          <p:cNvSpPr>
            <a:spLocks noGrp="1"/>
          </p:cNvSpPr>
          <p:nvPr>
            <p:ph type="sldNum" sz="quarter" idx="2"/>
          </p:nvPr>
        </p:nvSpPr>
        <p:spPr/>
        <p:txBody>
          <a:bodyPr/>
          <a:lstStyle/>
          <a:p>
            <a:pPr defTabSz="914400"/>
            <a:fld id="{86CB4B4D-7CA3-9044-876B-883B54F8677D}" type="slidenum">
              <a:rPr lang="uk-UA" smtClean="0"/>
              <a:pPr defTabSz="914400"/>
              <a:t>9</a:t>
            </a:fld>
            <a:endParaRPr lang="uk-UA" dirty="0"/>
          </a:p>
        </p:txBody>
      </p:sp>
      <p:sp>
        <p:nvSpPr>
          <p:cNvPr id="4" name="Content Placeholder 3">
            <a:extLst>
              <a:ext uri="{FF2B5EF4-FFF2-40B4-BE49-F238E27FC236}">
                <a16:creationId xmlns:a16="http://schemas.microsoft.com/office/drawing/2014/main" id="{8E007688-01CA-4736-8695-57CCB7D1F0DF}"/>
              </a:ext>
            </a:extLst>
          </p:cNvPr>
          <p:cNvSpPr>
            <a:spLocks noGrp="1"/>
          </p:cNvSpPr>
          <p:nvPr>
            <p:ph sz="quarter" idx="11"/>
          </p:nvPr>
        </p:nvSpPr>
        <p:spPr/>
        <p:txBody>
          <a:bodyPr/>
          <a:lstStyle/>
          <a:p>
            <a:r>
              <a:rPr lang="en-GB" dirty="0"/>
              <a:t>International Collaboration</a:t>
            </a:r>
          </a:p>
        </p:txBody>
      </p:sp>
      <p:sp>
        <p:nvSpPr>
          <p:cNvPr id="18" name="Content Placeholder 2">
            <a:extLst>
              <a:ext uri="{FF2B5EF4-FFF2-40B4-BE49-F238E27FC236}">
                <a16:creationId xmlns:a16="http://schemas.microsoft.com/office/drawing/2014/main" id="{A456DB87-654A-4AE0-B1F3-7946EDAA013A}"/>
              </a:ext>
            </a:extLst>
          </p:cNvPr>
          <p:cNvSpPr>
            <a:spLocks noGrp="1"/>
          </p:cNvSpPr>
          <p:nvPr>
            <p:ph sz="quarter" idx="10"/>
          </p:nvPr>
        </p:nvSpPr>
        <p:spPr>
          <a:xfrm>
            <a:off x="126344" y="1298025"/>
            <a:ext cx="6884056" cy="5255175"/>
          </a:xfrm>
        </p:spPr>
        <p:txBody>
          <a:bodyPr/>
          <a:lstStyle/>
          <a:p>
            <a:pPr marL="0" indent="0">
              <a:buNone/>
            </a:pPr>
            <a:r>
              <a:rPr lang="en-GB" sz="1400" dirty="0"/>
              <a:t>Our co-operation with </a:t>
            </a:r>
            <a:r>
              <a:rPr lang="en-GB" sz="1400" b="1" dirty="0"/>
              <a:t>CNES</a:t>
            </a:r>
            <a:r>
              <a:rPr lang="en-GB" sz="1400" dirty="0"/>
              <a:t> is an example of the successful collaboration in Earth Observation missions that these international partnerships facilitate. Together UKSA and CNES have supported work on </a:t>
            </a:r>
            <a:r>
              <a:rPr lang="en-GB" sz="1400" b="1" dirty="0"/>
              <a:t>three important climate and weather monitoring missions</a:t>
            </a:r>
            <a:r>
              <a:rPr lang="en-GB" sz="1400" dirty="0"/>
              <a:t>:</a:t>
            </a:r>
          </a:p>
          <a:p>
            <a:endParaRPr lang="en-GB" sz="1400" b="1" dirty="0"/>
          </a:p>
          <a:p>
            <a:r>
              <a:rPr lang="en-GB" sz="1400" b="1" dirty="0"/>
              <a:t>IASI-NG</a:t>
            </a:r>
            <a:r>
              <a:rPr lang="en-GB" sz="1400" dirty="0"/>
              <a:t> is a key instrument for the second generation </a:t>
            </a:r>
            <a:r>
              <a:rPr lang="en-GB" sz="1400" dirty="0" err="1"/>
              <a:t>MetOp</a:t>
            </a:r>
            <a:r>
              <a:rPr lang="en-GB" sz="1400" dirty="0"/>
              <a:t> satellites. With  financial support provided by UKSA, Leonardo UK have developed cutting edge infrared sensors, often described as the eyes of the instrument, key to its improved weather forecasting capability.</a:t>
            </a:r>
          </a:p>
          <a:p>
            <a:endParaRPr lang="en-GB" sz="1400" dirty="0"/>
          </a:p>
          <a:p>
            <a:r>
              <a:rPr lang="en-GB" sz="1400" b="1" dirty="0"/>
              <a:t>SWOT</a:t>
            </a:r>
            <a:r>
              <a:rPr lang="en-GB" sz="1400" dirty="0"/>
              <a:t> is a NASA-led mission to make the first global survey of the world’s surface waters and oceans. UKSA provided funding for Honeywell UK to develop and build a duplexer for the mission, a vital component to route radar signals around the satellite at a power of 1,500W – a level never seen in this kind of device. UKSA is also supporting UK scientists to be involved in the calibration of the mission for Estuarine environments. </a:t>
            </a:r>
          </a:p>
          <a:p>
            <a:endParaRPr lang="en-GB" sz="1400" dirty="0"/>
          </a:p>
          <a:p>
            <a:r>
              <a:rPr lang="en-GB" sz="1400" b="1" dirty="0"/>
              <a:t>MicroCarb </a:t>
            </a:r>
            <a:r>
              <a:rPr lang="en-GB" sz="1400" dirty="0"/>
              <a:t>is a CNES-led mission to monitor carbon fluxes. As a mission partner the UK is undertaking a suite of activities including the Assembly Integration and Testing (AIT), the batteries, and ground segment, as well as being part of the mission science preparation and essential calibration and validation.</a:t>
            </a:r>
          </a:p>
          <a:p>
            <a:pPr marL="0" indent="0">
              <a:buNone/>
            </a:pPr>
            <a:r>
              <a:rPr lang="en-GB" sz="1400" dirty="0"/>
              <a:t>	</a:t>
            </a:r>
            <a:r>
              <a:rPr lang="en-GB" sz="1400" b="1" dirty="0"/>
              <a:t>AIT has begun in Harwell, UK</a:t>
            </a:r>
          </a:p>
        </p:txBody>
      </p:sp>
      <p:grpSp>
        <p:nvGrpSpPr>
          <p:cNvPr id="20" name="Group 19">
            <a:extLst>
              <a:ext uri="{FF2B5EF4-FFF2-40B4-BE49-F238E27FC236}">
                <a16:creationId xmlns:a16="http://schemas.microsoft.com/office/drawing/2014/main" id="{FFF837DB-8291-4489-BB59-29B7635BA565}"/>
              </a:ext>
            </a:extLst>
          </p:cNvPr>
          <p:cNvGrpSpPr/>
          <p:nvPr/>
        </p:nvGrpSpPr>
        <p:grpSpPr>
          <a:xfrm>
            <a:off x="6687105" y="3610202"/>
            <a:ext cx="2478953" cy="1537633"/>
            <a:chOff x="4858065" y="2697150"/>
            <a:chExt cx="3359844" cy="2509436"/>
          </a:xfrm>
        </p:grpSpPr>
        <p:pic>
          <p:nvPicPr>
            <p:cNvPr id="27" name="Picture 26">
              <a:extLst>
                <a:ext uri="{FF2B5EF4-FFF2-40B4-BE49-F238E27FC236}">
                  <a16:creationId xmlns:a16="http://schemas.microsoft.com/office/drawing/2014/main" id="{EB132916-5E98-487F-8B37-F79E6C93343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10426" y="2697150"/>
              <a:ext cx="2731781" cy="2249035"/>
            </a:xfrm>
            <a:prstGeom prst="rect">
              <a:avLst/>
            </a:prstGeom>
          </p:spPr>
        </p:pic>
        <p:sp>
          <p:nvSpPr>
            <p:cNvPr id="28" name="Rectangle 27">
              <a:extLst>
                <a:ext uri="{FF2B5EF4-FFF2-40B4-BE49-F238E27FC236}">
                  <a16:creationId xmlns:a16="http://schemas.microsoft.com/office/drawing/2014/main" id="{963F78CF-DA2E-4CDC-82EE-EDF3B1DE74D7}"/>
                </a:ext>
              </a:extLst>
            </p:cNvPr>
            <p:cNvSpPr/>
            <p:nvPr/>
          </p:nvSpPr>
          <p:spPr>
            <a:xfrm>
              <a:off x="4858065" y="4880094"/>
              <a:ext cx="3359844" cy="326492"/>
            </a:xfrm>
            <a:prstGeom prst="rect">
              <a:avLst/>
            </a:prstGeom>
          </p:spPr>
          <p:txBody>
            <a:bodyPr wrap="square">
              <a:spAutoFit/>
            </a:bodyPr>
            <a:lstStyle/>
            <a:p>
              <a:pPr algn="r"/>
              <a:r>
                <a:rPr lang="en-GB" sz="700" dirty="0">
                  <a:solidFill>
                    <a:srgbClr val="002060"/>
                  </a:solidFill>
                  <a:latin typeface="Calibri Light" panose="020F0302020204030204" pitchFamily="34" charset="0"/>
                  <a:cs typeface="Calibri Light" panose="020F0302020204030204" pitchFamily="34" charset="0"/>
                </a:rPr>
                <a:t>SWOT Duplexer built by Honeywell UK</a:t>
              </a:r>
            </a:p>
          </p:txBody>
        </p:sp>
      </p:grpSp>
      <p:grpSp>
        <p:nvGrpSpPr>
          <p:cNvPr id="21" name="Group 20">
            <a:extLst>
              <a:ext uri="{FF2B5EF4-FFF2-40B4-BE49-F238E27FC236}">
                <a16:creationId xmlns:a16="http://schemas.microsoft.com/office/drawing/2014/main" id="{C2E3A98A-A825-497E-8E40-744D03840199}"/>
              </a:ext>
            </a:extLst>
          </p:cNvPr>
          <p:cNvGrpSpPr/>
          <p:nvPr/>
        </p:nvGrpSpPr>
        <p:grpSpPr>
          <a:xfrm>
            <a:off x="7076959" y="2262578"/>
            <a:ext cx="2089099" cy="1376536"/>
            <a:chOff x="4248464" y="6841134"/>
            <a:chExt cx="3083231" cy="2244071"/>
          </a:xfrm>
        </p:grpSpPr>
        <p:pic>
          <p:nvPicPr>
            <p:cNvPr id="25" name="Picture 24">
              <a:extLst>
                <a:ext uri="{FF2B5EF4-FFF2-40B4-BE49-F238E27FC236}">
                  <a16:creationId xmlns:a16="http://schemas.microsoft.com/office/drawing/2014/main" id="{52D6A938-1FBC-41B3-98BE-30198D0FC26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278078" y="6841134"/>
              <a:ext cx="3024002" cy="1987201"/>
            </a:xfrm>
            <a:prstGeom prst="rect">
              <a:avLst/>
            </a:prstGeom>
          </p:spPr>
        </p:pic>
        <p:sp>
          <p:nvSpPr>
            <p:cNvPr id="26" name="Rectangle 25">
              <a:extLst>
                <a:ext uri="{FF2B5EF4-FFF2-40B4-BE49-F238E27FC236}">
                  <a16:creationId xmlns:a16="http://schemas.microsoft.com/office/drawing/2014/main" id="{E47197AA-EDC5-441E-A597-9D6627306FFA}"/>
                </a:ext>
              </a:extLst>
            </p:cNvPr>
            <p:cNvSpPr/>
            <p:nvPr/>
          </p:nvSpPr>
          <p:spPr>
            <a:xfrm>
              <a:off x="4248464" y="8759069"/>
              <a:ext cx="3083231" cy="326136"/>
            </a:xfrm>
            <a:prstGeom prst="rect">
              <a:avLst/>
            </a:prstGeom>
          </p:spPr>
          <p:txBody>
            <a:bodyPr wrap="square">
              <a:spAutoFit/>
            </a:bodyPr>
            <a:lstStyle/>
            <a:p>
              <a:pPr algn="r"/>
              <a:r>
                <a:rPr lang="en-GB" sz="700" dirty="0" err="1">
                  <a:solidFill>
                    <a:srgbClr val="002060"/>
                  </a:solidFill>
                  <a:latin typeface="Calibri Light" panose="020F0302020204030204" pitchFamily="34" charset="0"/>
                  <a:cs typeface="Calibri Light" panose="020F0302020204030204" pitchFamily="34" charset="0"/>
                </a:rPr>
                <a:t>MetOp</a:t>
              </a:r>
              <a:r>
                <a:rPr lang="en-GB" sz="700" dirty="0">
                  <a:solidFill>
                    <a:srgbClr val="002060"/>
                  </a:solidFill>
                  <a:latin typeface="Calibri Light" panose="020F0302020204030204" pitchFamily="34" charset="0"/>
                  <a:cs typeface="Calibri Light" panose="020F0302020204030204" pitchFamily="34" charset="0"/>
                </a:rPr>
                <a:t> Second Generation © ESA-P. </a:t>
              </a:r>
              <a:r>
                <a:rPr lang="en-GB" sz="700" dirty="0" err="1">
                  <a:solidFill>
                    <a:srgbClr val="002060"/>
                  </a:solidFill>
                  <a:latin typeface="Calibri Light" panose="020F0302020204030204" pitchFamily="34" charset="0"/>
                  <a:cs typeface="Calibri Light" panose="020F0302020204030204" pitchFamily="34" charset="0"/>
                </a:rPr>
                <a:t>Carril</a:t>
              </a:r>
              <a:r>
                <a:rPr lang="en-GB" sz="700" dirty="0">
                  <a:solidFill>
                    <a:srgbClr val="002060"/>
                  </a:solidFill>
                  <a:latin typeface="Calibri Light" panose="020F0302020204030204" pitchFamily="34" charset="0"/>
                  <a:cs typeface="Calibri Light" panose="020F0302020204030204" pitchFamily="34" charset="0"/>
                </a:rPr>
                <a:t> 2012</a:t>
              </a:r>
            </a:p>
          </p:txBody>
        </p:sp>
      </p:grpSp>
      <p:grpSp>
        <p:nvGrpSpPr>
          <p:cNvPr id="22" name="Group 21">
            <a:extLst>
              <a:ext uri="{FF2B5EF4-FFF2-40B4-BE49-F238E27FC236}">
                <a16:creationId xmlns:a16="http://schemas.microsoft.com/office/drawing/2014/main" id="{3BD5D985-4EFA-4BFC-9F09-8A24A4A30F13}"/>
              </a:ext>
            </a:extLst>
          </p:cNvPr>
          <p:cNvGrpSpPr/>
          <p:nvPr/>
        </p:nvGrpSpPr>
        <p:grpSpPr>
          <a:xfrm>
            <a:off x="7032458" y="5130490"/>
            <a:ext cx="2133600" cy="1535800"/>
            <a:chOff x="173109" y="6854500"/>
            <a:chExt cx="2829374" cy="2196495"/>
          </a:xfrm>
        </p:grpSpPr>
        <p:pic>
          <p:nvPicPr>
            <p:cNvPr id="23" name="Picture 22">
              <a:extLst>
                <a:ext uri="{FF2B5EF4-FFF2-40B4-BE49-F238E27FC236}">
                  <a16:creationId xmlns:a16="http://schemas.microsoft.com/office/drawing/2014/main" id="{9B51AD7E-4EE1-4F77-A1E2-8BABBC3860D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83830" y="6854500"/>
              <a:ext cx="2644584" cy="1987201"/>
            </a:xfrm>
            <a:prstGeom prst="rect">
              <a:avLst/>
            </a:prstGeom>
          </p:spPr>
        </p:pic>
        <p:sp>
          <p:nvSpPr>
            <p:cNvPr id="24" name="Rectangle 23">
              <a:extLst>
                <a:ext uri="{FF2B5EF4-FFF2-40B4-BE49-F238E27FC236}">
                  <a16:creationId xmlns:a16="http://schemas.microsoft.com/office/drawing/2014/main" id="{58CE077F-382D-4AC1-9E55-577FA321F501}"/>
                </a:ext>
              </a:extLst>
            </p:cNvPr>
            <p:cNvSpPr/>
            <p:nvPr/>
          </p:nvSpPr>
          <p:spPr>
            <a:xfrm>
              <a:off x="173109" y="8764877"/>
              <a:ext cx="2829374" cy="286118"/>
            </a:xfrm>
            <a:prstGeom prst="rect">
              <a:avLst/>
            </a:prstGeom>
          </p:spPr>
          <p:txBody>
            <a:bodyPr wrap="square">
              <a:spAutoFit/>
            </a:bodyPr>
            <a:lstStyle/>
            <a:p>
              <a:pPr algn="r"/>
              <a:r>
                <a:rPr lang="en-GB" sz="700" dirty="0">
                  <a:solidFill>
                    <a:srgbClr val="002060"/>
                  </a:solidFill>
                  <a:latin typeface="Calibri Light" panose="020F0302020204030204" pitchFamily="34" charset="0"/>
                  <a:cs typeface="Calibri Light" panose="020F0302020204030204" pitchFamily="34" charset="0"/>
                </a:rPr>
                <a:t>Artist impression of MicroCarb satellite © Airbus DS</a:t>
              </a:r>
            </a:p>
          </p:txBody>
        </p:sp>
      </p:grpSp>
    </p:spTree>
    <p:extLst>
      <p:ext uri="{BB962C8B-B14F-4D97-AF65-F5344CB8AC3E}">
        <p14:creationId xmlns:p14="http://schemas.microsoft.com/office/powerpoint/2010/main" val="2115525324"/>
      </p:ext>
    </p:extLst>
  </p:cSld>
  <p:clrMapOvr>
    <a:masterClrMapping/>
  </p:clrMapOvr>
  <p:transition spd="med"/>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efaul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owerpoint template">
  <a:themeElements>
    <a:clrScheme name="UKSA Colours">
      <a:dk1>
        <a:sysClr val="windowText" lastClr="000000"/>
      </a:dk1>
      <a:lt1>
        <a:sysClr val="window" lastClr="FFFFFF"/>
      </a:lt1>
      <a:dk2>
        <a:srgbClr val="266093"/>
      </a:dk2>
      <a:lt2>
        <a:srgbClr val="E7E6E6"/>
      </a:lt2>
      <a:accent1>
        <a:srgbClr val="266093"/>
      </a:accent1>
      <a:accent2>
        <a:srgbClr val="DD0932"/>
      </a:accent2>
      <a:accent3>
        <a:srgbClr val="672565"/>
      </a:accent3>
      <a:accent4>
        <a:srgbClr val="47BCCA"/>
      </a:accent4>
      <a:accent5>
        <a:srgbClr val="EC627E"/>
      </a:accent5>
      <a:accent6>
        <a:srgbClr val="00837E"/>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6.3278_UKSA_CAP_PowerPoint Template-v1-280417.potx" id="{6887A201-599D-4F56-A134-0451FFA702ED}" vid="{21A107AD-0905-40BB-BDB3-268548E9D4DA}"/>
    </a:ext>
  </a:extLst>
</a:theme>
</file>

<file path=ppt/theme/theme4.xml><?xml version="1.0" encoding="utf-8"?>
<a:theme xmlns:a="http://schemas.openxmlformats.org/drawingml/2006/main" name="Office Theme">
  <a:themeElements>
    <a:clrScheme name="UKSA Colours">
      <a:dk1>
        <a:sysClr val="windowText" lastClr="000000"/>
      </a:dk1>
      <a:lt1>
        <a:sysClr val="window" lastClr="FFFFFF"/>
      </a:lt1>
      <a:dk2>
        <a:srgbClr val="266093"/>
      </a:dk2>
      <a:lt2>
        <a:srgbClr val="E7E6E6"/>
      </a:lt2>
      <a:accent1>
        <a:srgbClr val="266093"/>
      </a:accent1>
      <a:accent2>
        <a:srgbClr val="DD0932"/>
      </a:accent2>
      <a:accent3>
        <a:srgbClr val="672565"/>
      </a:accent3>
      <a:accent4>
        <a:srgbClr val="47BCCA"/>
      </a:accent4>
      <a:accent5>
        <a:srgbClr val="EC627E"/>
      </a:accent5>
      <a:accent6>
        <a:srgbClr val="00837E"/>
      </a:accent6>
      <a:hlink>
        <a:srgbClr val="0563C1"/>
      </a:hlink>
      <a:folHlink>
        <a:srgbClr val="954F72"/>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Template_ PLEASE DOWNLOAD ONLY" id="{3315CBB4-18C3-48C0-BB0D-48863568C7CA}" vid="{293186A5-6DA7-4915-9970-6EA2C086110F}"/>
    </a:ext>
  </a:extLst>
</a:theme>
</file>

<file path=ppt/theme/theme5.xml><?xml version="1.0" encoding="utf-8"?>
<a:theme xmlns:a="http://schemas.openxmlformats.org/drawingml/2006/main" name="Default">
  <a:themeElements>
    <a:clrScheme name="Default">
      <a:dk1>
        <a:srgbClr val="000000"/>
      </a:dk1>
      <a:lt1>
        <a:srgbClr val="FFFFFF"/>
      </a:lt1>
      <a:dk2>
        <a:srgbClr val="A7A7A7"/>
      </a:dk2>
      <a:lt2>
        <a:srgbClr val="535353"/>
      </a:lt2>
      <a:accent1>
        <a:srgbClr val="FF9A00"/>
      </a:accent1>
      <a:accent2>
        <a:srgbClr val="9F2D20"/>
      </a:accent2>
      <a:accent3>
        <a:srgbClr val="8F8F8F"/>
      </a:accent3>
      <a:accent4>
        <a:srgbClr val="001E59"/>
      </a:accent4>
      <a:accent5>
        <a:srgbClr val="FFCAAA"/>
      </a:accent5>
      <a:accent6>
        <a:srgbClr val="90281C"/>
      </a:accent6>
      <a:hlink>
        <a:srgbClr val="0000FF"/>
      </a:hlink>
      <a:folHlink>
        <a:srgbClr val="FF00FF"/>
      </a:folHlink>
    </a:clrScheme>
    <a:fontScheme name="Default">
      <a:majorFont>
        <a:latin typeface="Helvetica"/>
        <a:ea typeface="Helvetica"/>
        <a:cs typeface="Helvetica"/>
      </a:majorFont>
      <a:minorFont>
        <a:latin typeface="Avenir Roman"/>
        <a:ea typeface="Avenir Roman"/>
        <a:cs typeface="Avenir Roman"/>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FF9A00"/>
          </a:solidFill>
          <a:prstDash val="solid"/>
          <a:bevel/>
        </a:ln>
        <a:effectLst/>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FF9A00"/>
          </a:solidFill>
          <a:prstDash val="solid"/>
          <a:bevel/>
        </a:ln>
        <a:effectLst>
          <a:outerShdw blurRad="38100" dist="20000" dir="5400000" rotWithShape="0">
            <a:srgbClr val="000000">
              <a:alpha val="38000"/>
            </a:srgbClr>
          </a:outerShdw>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2569"/>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16959</TotalTime>
  <Words>1133</Words>
  <Application>Microsoft Office PowerPoint</Application>
  <PresentationFormat>On-screen Show (4:3)</PresentationFormat>
  <Paragraphs>81</Paragraphs>
  <Slides>14</Slides>
  <Notes>14</Notes>
  <HiddenSlides>0</HiddenSlides>
  <MMClips>0</MMClips>
  <ScaleCrop>false</ScaleCrop>
  <HeadingPairs>
    <vt:vector size="8" baseType="variant">
      <vt:variant>
        <vt:lpstr>Fonts Used</vt:lpstr>
      </vt:variant>
      <vt:variant>
        <vt:i4>10</vt:i4>
      </vt:variant>
      <vt:variant>
        <vt:lpstr>Theme</vt:lpstr>
      </vt:variant>
      <vt:variant>
        <vt:i4>4</vt:i4>
      </vt:variant>
      <vt:variant>
        <vt:lpstr>Embedded OLE Servers</vt:lpstr>
      </vt:variant>
      <vt:variant>
        <vt:i4>1</vt:i4>
      </vt:variant>
      <vt:variant>
        <vt:lpstr>Slide Titles</vt:lpstr>
      </vt:variant>
      <vt:variant>
        <vt:i4>14</vt:i4>
      </vt:variant>
    </vt:vector>
  </HeadingPairs>
  <TitlesOfParts>
    <vt:vector size="29" baseType="lpstr">
      <vt:lpstr>Arial</vt:lpstr>
      <vt:lpstr>Arial Bold</vt:lpstr>
      <vt:lpstr>Avenir Roman</vt:lpstr>
      <vt:lpstr>Calibri</vt:lpstr>
      <vt:lpstr>Calibri Light</vt:lpstr>
      <vt:lpstr>Courier New</vt:lpstr>
      <vt:lpstr>Helvetica</vt:lpstr>
      <vt:lpstr>Times New Roman</vt:lpstr>
      <vt:lpstr>Verdana</vt:lpstr>
      <vt:lpstr>Wingdings</vt:lpstr>
      <vt:lpstr>Default</vt:lpstr>
      <vt:lpstr>1_Office Theme</vt:lpstr>
      <vt:lpstr>Powerpoint template</vt:lpstr>
      <vt:lpstr>Office Theme</vt:lpstr>
      <vt:lpstr>think-cell Slide</vt:lpstr>
      <vt:lpstr>UK Space Agency Update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We inspire the next generation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Goes Here</dc:title>
  <dc:creator>Brian R. Williams</dc:creator>
  <cp:lastModifiedBy>Greenaway, Beth (UKSA)</cp:lastModifiedBy>
  <cp:revision>172</cp:revision>
  <dcterms:modified xsi:type="dcterms:W3CDTF">2019-10-14T14:07:25Z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a62f585-b40f-4ab9-bafe-39150f03d124_Enabled">
    <vt:lpwstr>true</vt:lpwstr>
  </property>
  <property fmtid="{D5CDD505-2E9C-101B-9397-08002B2CF9AE}" pid="3" name="MSIP_Label_ba62f585-b40f-4ab9-bafe-39150f03d124_SetDate">
    <vt:lpwstr>2019-09-20T09:37:17Z</vt:lpwstr>
  </property>
  <property fmtid="{D5CDD505-2E9C-101B-9397-08002B2CF9AE}" pid="4" name="MSIP_Label_ba62f585-b40f-4ab9-bafe-39150f03d124_Method">
    <vt:lpwstr>Standard</vt:lpwstr>
  </property>
  <property fmtid="{D5CDD505-2E9C-101B-9397-08002B2CF9AE}" pid="5" name="MSIP_Label_ba62f585-b40f-4ab9-bafe-39150f03d124_Name">
    <vt:lpwstr>OFFICIAL</vt:lpwstr>
  </property>
  <property fmtid="{D5CDD505-2E9C-101B-9397-08002B2CF9AE}" pid="6" name="MSIP_Label_ba62f585-b40f-4ab9-bafe-39150f03d124_SiteId">
    <vt:lpwstr>cbac7005-02c1-43eb-b497-e6492d1b2dd8</vt:lpwstr>
  </property>
  <property fmtid="{D5CDD505-2E9C-101B-9397-08002B2CF9AE}" pid="7" name="MSIP_Label_ba62f585-b40f-4ab9-bafe-39150f03d124_ActionId">
    <vt:lpwstr>2004519e-46d1-49db-8e25-00001d3e93b5</vt:lpwstr>
  </property>
  <property fmtid="{D5CDD505-2E9C-101B-9397-08002B2CF9AE}" pid="8" name="MSIP_Label_ba62f585-b40f-4ab9-bafe-39150f03d124_ContentBits">
    <vt:lpwstr>0</vt:lpwstr>
  </property>
</Properties>
</file>