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2" r:id="rId3"/>
  </p:sldMasterIdLst>
  <p:notesMasterIdLst>
    <p:notesMasterId r:id="rId16"/>
  </p:notesMasterIdLst>
  <p:handoutMasterIdLst>
    <p:handoutMasterId r:id="rId17"/>
  </p:handoutMasterIdLst>
  <p:sldIdLst>
    <p:sldId id="278" r:id="rId4"/>
    <p:sldId id="282" r:id="rId5"/>
    <p:sldId id="373" r:id="rId6"/>
    <p:sldId id="290" r:id="rId7"/>
    <p:sldId id="293" r:id="rId8"/>
    <p:sldId id="292" r:id="rId9"/>
    <p:sldId id="286" r:id="rId10"/>
    <p:sldId id="287" r:id="rId11"/>
    <p:sldId id="451" r:id="rId12"/>
    <p:sldId id="284" r:id="rId13"/>
    <p:sldId id="288" r:id="rId14"/>
    <p:sldId id="281" r:id="rId15"/>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99FFCC"/>
    <a:srgbClr val="E9EDF4"/>
    <a:srgbClr val="D0D8E8"/>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7" autoAdjust="0"/>
    <p:restoredTop sz="94660"/>
  </p:normalViewPr>
  <p:slideViewPr>
    <p:cSldViewPr snapToGrid="0">
      <p:cViewPr varScale="1">
        <p:scale>
          <a:sx n="63" d="100"/>
          <a:sy n="63" d="100"/>
        </p:scale>
        <p:origin x="700" y="48"/>
      </p:cViewPr>
      <p:guideLst/>
    </p:cSldViewPr>
  </p:slideViewPr>
  <p:notesTextViewPr>
    <p:cViewPr>
      <p:scale>
        <a:sx n="1" d="1"/>
        <a:sy n="1" d="1"/>
      </p:scale>
      <p:origin x="0" y="0"/>
    </p:cViewPr>
  </p:notesTextViewPr>
  <p:notesViewPr>
    <p:cSldViewPr snapToGrid="0">
      <p:cViewPr varScale="1">
        <p:scale>
          <a:sx n="50" d="100"/>
          <a:sy n="50" d="100"/>
        </p:scale>
        <p:origin x="2688"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06EC6-5A2E-461A-883A-75CFAD91315C}" type="doc">
      <dgm:prSet loTypeId="urn:microsoft.com/office/officeart/2005/8/layout/orgChart1" loCatId="hierarchy" qsTypeId="urn:microsoft.com/office/officeart/2005/8/quickstyle/simple1" qsCatId="simple" csTypeId="urn:microsoft.com/office/officeart/2005/8/colors/accent5_2" csCatId="accent5" phldr="1"/>
      <dgm:spPr/>
      <dgm:t>
        <a:bodyPr/>
        <a:lstStyle/>
        <a:p>
          <a:endParaRPr lang="en-AU"/>
        </a:p>
      </dgm:t>
    </dgm:pt>
    <dgm:pt modelId="{35B6D553-C351-43B5-91FA-A9B9B7C60BB7}">
      <dgm:prSet phldrT="[Text]"/>
      <dgm:spPr/>
      <dgm:t>
        <a:bodyPr/>
        <a:lstStyle/>
        <a:p>
          <a:r>
            <a:rPr lang="en-AU" dirty="0"/>
            <a:t>Concurrent in-situ &amp; satellite data availability on ESA Cube</a:t>
          </a:r>
        </a:p>
      </dgm:t>
    </dgm:pt>
    <dgm:pt modelId="{631B93E1-34CB-4CF5-8219-E80B239653F2}" type="parTrans" cxnId="{AB8DE066-9521-4A70-9794-97670E2B1B70}">
      <dgm:prSet/>
      <dgm:spPr/>
      <dgm:t>
        <a:bodyPr/>
        <a:lstStyle/>
        <a:p>
          <a:endParaRPr lang="en-AU"/>
        </a:p>
      </dgm:t>
    </dgm:pt>
    <dgm:pt modelId="{DDB58107-CBE5-4E5E-AFF3-3CCE6A38E870}" type="sibTrans" cxnId="{AB8DE066-9521-4A70-9794-97670E2B1B70}">
      <dgm:prSet/>
      <dgm:spPr/>
      <dgm:t>
        <a:bodyPr/>
        <a:lstStyle/>
        <a:p>
          <a:endParaRPr lang="en-AU"/>
        </a:p>
      </dgm:t>
    </dgm:pt>
    <dgm:pt modelId="{7861E178-1518-4F74-916F-F72FDB5BF64E}">
      <dgm:prSet/>
      <dgm:spPr/>
      <dgm:t>
        <a:bodyPr/>
        <a:lstStyle/>
        <a:p>
          <a:r>
            <a:rPr lang="en-AU" dirty="0"/>
            <a:t>Demonstration with </a:t>
          </a:r>
          <a:r>
            <a:rPr lang="en-AU" dirty="0" err="1"/>
            <a:t>RadCalNet</a:t>
          </a:r>
          <a:r>
            <a:rPr lang="en-AU" dirty="0"/>
            <a:t> &amp; ACIX, LPV</a:t>
          </a:r>
        </a:p>
      </dgm:t>
    </dgm:pt>
    <dgm:pt modelId="{0601E889-3A36-48E1-BF06-EE75A8332D6D}" type="parTrans" cxnId="{A0E9ADDC-D2C0-4BE2-8C18-B538AC23477B}">
      <dgm:prSet/>
      <dgm:spPr/>
      <dgm:t>
        <a:bodyPr/>
        <a:lstStyle/>
        <a:p>
          <a:endParaRPr lang="en-AU"/>
        </a:p>
      </dgm:t>
    </dgm:pt>
    <dgm:pt modelId="{C57024F9-6118-4AF9-A4ED-FF09A550879D}" type="sibTrans" cxnId="{A0E9ADDC-D2C0-4BE2-8C18-B538AC23477B}">
      <dgm:prSet/>
      <dgm:spPr/>
      <dgm:t>
        <a:bodyPr/>
        <a:lstStyle/>
        <a:p>
          <a:endParaRPr lang="en-AU"/>
        </a:p>
      </dgm:t>
    </dgm:pt>
    <dgm:pt modelId="{4BD5E3EB-6293-45CC-9A07-31E9A51BB90B}">
      <dgm:prSet/>
      <dgm:spPr>
        <a:solidFill>
          <a:srgbClr val="99FFCC"/>
        </a:solidFill>
        <a:ln>
          <a:prstDash val="sysDash"/>
        </a:ln>
      </dgm:spPr>
      <dgm:t>
        <a:bodyPr/>
        <a:lstStyle/>
        <a:p>
          <a:r>
            <a:rPr lang="en-AU" dirty="0"/>
            <a:t>Resolve challenges with inconsistencies with LPV supersites</a:t>
          </a:r>
        </a:p>
      </dgm:t>
    </dgm:pt>
    <dgm:pt modelId="{CDEDF26D-33AB-42C8-AE9E-9975D6C4C768}" type="parTrans" cxnId="{A26670AA-F3EA-417D-B59A-8BE9AEC9715B}">
      <dgm:prSet/>
      <dgm:spPr/>
      <dgm:t>
        <a:bodyPr/>
        <a:lstStyle/>
        <a:p>
          <a:endParaRPr lang="en-AU"/>
        </a:p>
      </dgm:t>
    </dgm:pt>
    <dgm:pt modelId="{C221B116-A7EA-4179-8E90-BE8AE4BAC194}" type="sibTrans" cxnId="{A26670AA-F3EA-417D-B59A-8BE9AEC9715B}">
      <dgm:prSet/>
      <dgm:spPr/>
      <dgm:t>
        <a:bodyPr/>
        <a:lstStyle/>
        <a:p>
          <a:endParaRPr lang="en-AU"/>
        </a:p>
      </dgm:t>
    </dgm:pt>
    <dgm:pt modelId="{1137ADB0-B6C0-4BD1-AA80-F6D173A11AB0}">
      <dgm:prSet/>
      <dgm:spPr>
        <a:solidFill>
          <a:srgbClr val="99FFCC"/>
        </a:solidFill>
        <a:ln>
          <a:prstDash val="sysDash"/>
        </a:ln>
      </dgm:spPr>
      <dgm:t>
        <a:bodyPr/>
        <a:lstStyle/>
        <a:p>
          <a:r>
            <a:rPr lang="en-AU" dirty="0"/>
            <a:t>Extension to other validation sites?</a:t>
          </a:r>
        </a:p>
      </dgm:t>
    </dgm:pt>
    <dgm:pt modelId="{6B77A53E-2268-4917-823A-B56452BE7056}" type="parTrans" cxnId="{940A947D-C5DB-41C5-BBC1-01BB30B26E12}">
      <dgm:prSet/>
      <dgm:spPr/>
      <dgm:t>
        <a:bodyPr/>
        <a:lstStyle/>
        <a:p>
          <a:endParaRPr lang="en-AU"/>
        </a:p>
      </dgm:t>
    </dgm:pt>
    <dgm:pt modelId="{3C653997-8052-4192-8C15-EA89EC70E8B0}" type="sibTrans" cxnId="{940A947D-C5DB-41C5-BBC1-01BB30B26E12}">
      <dgm:prSet/>
      <dgm:spPr/>
      <dgm:t>
        <a:bodyPr/>
        <a:lstStyle/>
        <a:p>
          <a:endParaRPr lang="en-AU"/>
        </a:p>
      </dgm:t>
    </dgm:pt>
    <dgm:pt modelId="{6124DAE1-3C5B-456A-803C-CE42E9A21BEB}">
      <dgm:prSet/>
      <dgm:spPr>
        <a:solidFill>
          <a:srgbClr val="99FFCC"/>
        </a:solidFill>
        <a:ln>
          <a:prstDash val="sysDash"/>
        </a:ln>
      </dgm:spPr>
      <dgm:t>
        <a:bodyPr/>
        <a:lstStyle/>
        <a:p>
          <a:r>
            <a:rPr lang="en-AU" dirty="0"/>
            <a:t>Data Formats, processing, etc.</a:t>
          </a:r>
        </a:p>
      </dgm:t>
    </dgm:pt>
    <dgm:pt modelId="{27236F54-DD90-41F8-86F3-B770F2778CD2}" type="parTrans" cxnId="{1D75C093-3BB7-4B7B-BDBD-EAED2DF830F4}">
      <dgm:prSet/>
      <dgm:spPr/>
      <dgm:t>
        <a:bodyPr/>
        <a:lstStyle/>
        <a:p>
          <a:endParaRPr lang="en-AU"/>
        </a:p>
      </dgm:t>
    </dgm:pt>
    <dgm:pt modelId="{FF86AFAD-D83E-4AAE-988C-7A01F81009C1}" type="sibTrans" cxnId="{1D75C093-3BB7-4B7B-BDBD-EAED2DF830F4}">
      <dgm:prSet/>
      <dgm:spPr/>
      <dgm:t>
        <a:bodyPr/>
        <a:lstStyle/>
        <a:p>
          <a:endParaRPr lang="en-AU"/>
        </a:p>
      </dgm:t>
    </dgm:pt>
    <dgm:pt modelId="{9E094EA8-DDBD-4748-8038-EC21106EAC98}">
      <dgm:prSet/>
      <dgm:spPr>
        <a:solidFill>
          <a:srgbClr val="99FFCC"/>
        </a:solidFill>
        <a:ln>
          <a:prstDash val="sysDash"/>
        </a:ln>
      </dgm:spPr>
      <dgm:t>
        <a:bodyPr/>
        <a:lstStyle/>
        <a:p>
          <a:r>
            <a:rPr lang="en-AU" dirty="0"/>
            <a:t>Access to WGCV beta testers</a:t>
          </a:r>
        </a:p>
      </dgm:t>
    </dgm:pt>
    <dgm:pt modelId="{DFF54368-334F-413A-9E3A-300D6BEDC693}" type="parTrans" cxnId="{57EE23CD-7958-46E5-A68F-9D2C7309BA4E}">
      <dgm:prSet/>
      <dgm:spPr/>
      <dgm:t>
        <a:bodyPr/>
        <a:lstStyle/>
        <a:p>
          <a:endParaRPr lang="en-AU"/>
        </a:p>
      </dgm:t>
    </dgm:pt>
    <dgm:pt modelId="{E99538FF-BF91-4BDB-B5F0-027940722EBA}" type="sibTrans" cxnId="{57EE23CD-7958-46E5-A68F-9D2C7309BA4E}">
      <dgm:prSet/>
      <dgm:spPr/>
      <dgm:t>
        <a:bodyPr/>
        <a:lstStyle/>
        <a:p>
          <a:endParaRPr lang="en-AU"/>
        </a:p>
      </dgm:t>
    </dgm:pt>
    <dgm:pt modelId="{537D2366-03CF-4AD5-823D-06E69607E3D3}" type="pres">
      <dgm:prSet presAssocID="{12F06EC6-5A2E-461A-883A-75CFAD91315C}" presName="hierChild1" presStyleCnt="0">
        <dgm:presLayoutVars>
          <dgm:orgChart val="1"/>
          <dgm:chPref val="1"/>
          <dgm:dir/>
          <dgm:animOne val="branch"/>
          <dgm:animLvl val="lvl"/>
          <dgm:resizeHandles/>
        </dgm:presLayoutVars>
      </dgm:prSet>
      <dgm:spPr/>
    </dgm:pt>
    <dgm:pt modelId="{D7939BF4-D22C-4840-B087-229996299ECE}" type="pres">
      <dgm:prSet presAssocID="{35B6D553-C351-43B5-91FA-A9B9B7C60BB7}" presName="hierRoot1" presStyleCnt="0">
        <dgm:presLayoutVars>
          <dgm:hierBranch val="init"/>
        </dgm:presLayoutVars>
      </dgm:prSet>
      <dgm:spPr/>
    </dgm:pt>
    <dgm:pt modelId="{435F9FCB-8027-4180-8A92-B130A6DB1D7F}" type="pres">
      <dgm:prSet presAssocID="{35B6D553-C351-43B5-91FA-A9B9B7C60BB7}" presName="rootComposite1" presStyleCnt="0"/>
      <dgm:spPr/>
    </dgm:pt>
    <dgm:pt modelId="{91DF6708-5F6B-45C7-A613-73637A08B381}" type="pres">
      <dgm:prSet presAssocID="{35B6D553-C351-43B5-91FA-A9B9B7C60BB7}" presName="rootText1" presStyleLbl="node0" presStyleIdx="0" presStyleCnt="1">
        <dgm:presLayoutVars>
          <dgm:chPref val="3"/>
        </dgm:presLayoutVars>
      </dgm:prSet>
      <dgm:spPr/>
    </dgm:pt>
    <dgm:pt modelId="{9269AD77-57E0-4D4A-AD29-3C247F0CBA03}" type="pres">
      <dgm:prSet presAssocID="{35B6D553-C351-43B5-91FA-A9B9B7C60BB7}" presName="rootConnector1" presStyleLbl="node1" presStyleIdx="0" presStyleCnt="0"/>
      <dgm:spPr/>
    </dgm:pt>
    <dgm:pt modelId="{79238E46-44BA-4A3E-9C2D-D6756035AEB2}" type="pres">
      <dgm:prSet presAssocID="{35B6D553-C351-43B5-91FA-A9B9B7C60BB7}" presName="hierChild2" presStyleCnt="0"/>
      <dgm:spPr/>
    </dgm:pt>
    <dgm:pt modelId="{A20DE5FB-62F0-4240-9496-37519DB61C88}" type="pres">
      <dgm:prSet presAssocID="{0601E889-3A36-48E1-BF06-EE75A8332D6D}" presName="Name37" presStyleLbl="parChTrans1D2" presStyleIdx="0" presStyleCnt="1"/>
      <dgm:spPr/>
    </dgm:pt>
    <dgm:pt modelId="{DEBBD4D9-6442-43D3-A1F6-AD37B4282C2F}" type="pres">
      <dgm:prSet presAssocID="{7861E178-1518-4F74-916F-F72FDB5BF64E}" presName="hierRoot2" presStyleCnt="0">
        <dgm:presLayoutVars>
          <dgm:hierBranch val="init"/>
        </dgm:presLayoutVars>
      </dgm:prSet>
      <dgm:spPr/>
    </dgm:pt>
    <dgm:pt modelId="{ADCA0E9B-56E7-41BD-AEB5-BDB26A1105EE}" type="pres">
      <dgm:prSet presAssocID="{7861E178-1518-4F74-916F-F72FDB5BF64E}" presName="rootComposite" presStyleCnt="0"/>
      <dgm:spPr/>
    </dgm:pt>
    <dgm:pt modelId="{76EC6255-01E1-45F3-B6FC-E59D4643A122}" type="pres">
      <dgm:prSet presAssocID="{7861E178-1518-4F74-916F-F72FDB5BF64E}" presName="rootText" presStyleLbl="node2" presStyleIdx="0" presStyleCnt="1">
        <dgm:presLayoutVars>
          <dgm:chPref val="3"/>
        </dgm:presLayoutVars>
      </dgm:prSet>
      <dgm:spPr/>
    </dgm:pt>
    <dgm:pt modelId="{3E977C3E-B8A6-4EAE-A171-2F661EBEE5A0}" type="pres">
      <dgm:prSet presAssocID="{7861E178-1518-4F74-916F-F72FDB5BF64E}" presName="rootConnector" presStyleLbl="node2" presStyleIdx="0" presStyleCnt="1"/>
      <dgm:spPr/>
    </dgm:pt>
    <dgm:pt modelId="{C0107536-51FD-49C2-9719-B840A22BE655}" type="pres">
      <dgm:prSet presAssocID="{7861E178-1518-4F74-916F-F72FDB5BF64E}" presName="hierChild4" presStyleCnt="0"/>
      <dgm:spPr/>
    </dgm:pt>
    <dgm:pt modelId="{F9B54B49-F580-4388-B3EC-2392B5BB91BF}" type="pres">
      <dgm:prSet presAssocID="{CDEDF26D-33AB-42C8-AE9E-9975D6C4C768}" presName="Name37" presStyleLbl="parChTrans1D3" presStyleIdx="0" presStyleCnt="2"/>
      <dgm:spPr/>
    </dgm:pt>
    <dgm:pt modelId="{B234B1A7-18FC-4C67-B312-DEA161080682}" type="pres">
      <dgm:prSet presAssocID="{4BD5E3EB-6293-45CC-9A07-31E9A51BB90B}" presName="hierRoot2" presStyleCnt="0">
        <dgm:presLayoutVars>
          <dgm:hierBranch val="init"/>
        </dgm:presLayoutVars>
      </dgm:prSet>
      <dgm:spPr/>
    </dgm:pt>
    <dgm:pt modelId="{969CE716-3E2F-4D51-8992-E86CEE1BD749}" type="pres">
      <dgm:prSet presAssocID="{4BD5E3EB-6293-45CC-9A07-31E9A51BB90B}" presName="rootComposite" presStyleCnt="0"/>
      <dgm:spPr/>
    </dgm:pt>
    <dgm:pt modelId="{56539018-7A8F-442B-A9DA-2E38148F1EFC}" type="pres">
      <dgm:prSet presAssocID="{4BD5E3EB-6293-45CC-9A07-31E9A51BB90B}" presName="rootText" presStyleLbl="node3" presStyleIdx="0" presStyleCnt="2">
        <dgm:presLayoutVars>
          <dgm:chPref val="3"/>
        </dgm:presLayoutVars>
      </dgm:prSet>
      <dgm:spPr/>
    </dgm:pt>
    <dgm:pt modelId="{18C028E1-89E8-4C52-9133-2AF60D0D1510}" type="pres">
      <dgm:prSet presAssocID="{4BD5E3EB-6293-45CC-9A07-31E9A51BB90B}" presName="rootConnector" presStyleLbl="node3" presStyleIdx="0" presStyleCnt="2"/>
      <dgm:spPr/>
    </dgm:pt>
    <dgm:pt modelId="{8173A3D6-8E4B-4AD0-B4A8-24BE707B3C45}" type="pres">
      <dgm:prSet presAssocID="{4BD5E3EB-6293-45CC-9A07-31E9A51BB90B}" presName="hierChild4" presStyleCnt="0"/>
      <dgm:spPr/>
    </dgm:pt>
    <dgm:pt modelId="{393B8BC3-CEC1-46D4-A71E-1BD6EA5CDD20}" type="pres">
      <dgm:prSet presAssocID="{27236F54-DD90-41F8-86F3-B770F2778CD2}" presName="Name37" presStyleLbl="parChTrans1D4" presStyleIdx="0" presStyleCnt="2"/>
      <dgm:spPr/>
    </dgm:pt>
    <dgm:pt modelId="{C17744E8-6406-4BEB-B0E0-BE2E571E41D8}" type="pres">
      <dgm:prSet presAssocID="{6124DAE1-3C5B-456A-803C-CE42E9A21BEB}" presName="hierRoot2" presStyleCnt="0">
        <dgm:presLayoutVars>
          <dgm:hierBranch val="init"/>
        </dgm:presLayoutVars>
      </dgm:prSet>
      <dgm:spPr/>
    </dgm:pt>
    <dgm:pt modelId="{221941AE-1B12-4EDC-BD77-16D10E76520B}" type="pres">
      <dgm:prSet presAssocID="{6124DAE1-3C5B-456A-803C-CE42E9A21BEB}" presName="rootComposite" presStyleCnt="0"/>
      <dgm:spPr/>
    </dgm:pt>
    <dgm:pt modelId="{853A94B9-A2CE-4CDA-B1FC-0088E6EF5227}" type="pres">
      <dgm:prSet presAssocID="{6124DAE1-3C5B-456A-803C-CE42E9A21BEB}" presName="rootText" presStyleLbl="node4" presStyleIdx="0" presStyleCnt="2">
        <dgm:presLayoutVars>
          <dgm:chPref val="3"/>
        </dgm:presLayoutVars>
      </dgm:prSet>
      <dgm:spPr/>
    </dgm:pt>
    <dgm:pt modelId="{CB28CB09-3011-4B93-9BB2-1AFB0E494E75}" type="pres">
      <dgm:prSet presAssocID="{6124DAE1-3C5B-456A-803C-CE42E9A21BEB}" presName="rootConnector" presStyleLbl="node4" presStyleIdx="0" presStyleCnt="2"/>
      <dgm:spPr/>
    </dgm:pt>
    <dgm:pt modelId="{F2717911-5587-4BAC-9EDE-9C0FCF134410}" type="pres">
      <dgm:prSet presAssocID="{6124DAE1-3C5B-456A-803C-CE42E9A21BEB}" presName="hierChild4" presStyleCnt="0"/>
      <dgm:spPr/>
    </dgm:pt>
    <dgm:pt modelId="{708BEB0A-CBF2-4EF7-8885-9D80BAADDB13}" type="pres">
      <dgm:prSet presAssocID="{6124DAE1-3C5B-456A-803C-CE42E9A21BEB}" presName="hierChild5" presStyleCnt="0"/>
      <dgm:spPr/>
    </dgm:pt>
    <dgm:pt modelId="{84B37D26-A28E-4B11-91BD-746CBB3220BE}" type="pres">
      <dgm:prSet presAssocID="{4BD5E3EB-6293-45CC-9A07-31E9A51BB90B}" presName="hierChild5" presStyleCnt="0"/>
      <dgm:spPr/>
    </dgm:pt>
    <dgm:pt modelId="{EC4CCCAC-66FC-47E2-A80F-9AFAFD979236}" type="pres">
      <dgm:prSet presAssocID="{6B77A53E-2268-4917-823A-B56452BE7056}" presName="Name37" presStyleLbl="parChTrans1D3" presStyleIdx="1" presStyleCnt="2"/>
      <dgm:spPr/>
    </dgm:pt>
    <dgm:pt modelId="{AFC47E82-2209-4C1C-A174-83E5FA2CFE86}" type="pres">
      <dgm:prSet presAssocID="{1137ADB0-B6C0-4BD1-AA80-F6D173A11AB0}" presName="hierRoot2" presStyleCnt="0">
        <dgm:presLayoutVars>
          <dgm:hierBranch val="init"/>
        </dgm:presLayoutVars>
      </dgm:prSet>
      <dgm:spPr/>
    </dgm:pt>
    <dgm:pt modelId="{BEBBFC80-F717-4CFE-BC22-3EDA73167764}" type="pres">
      <dgm:prSet presAssocID="{1137ADB0-B6C0-4BD1-AA80-F6D173A11AB0}" presName="rootComposite" presStyleCnt="0"/>
      <dgm:spPr/>
    </dgm:pt>
    <dgm:pt modelId="{C05D5745-CF30-40C2-B005-7AC0E5C276D3}" type="pres">
      <dgm:prSet presAssocID="{1137ADB0-B6C0-4BD1-AA80-F6D173A11AB0}" presName="rootText" presStyleLbl="node3" presStyleIdx="1" presStyleCnt="2">
        <dgm:presLayoutVars>
          <dgm:chPref val="3"/>
        </dgm:presLayoutVars>
      </dgm:prSet>
      <dgm:spPr/>
    </dgm:pt>
    <dgm:pt modelId="{28B80E9D-E368-4C18-8981-EE8F62118A46}" type="pres">
      <dgm:prSet presAssocID="{1137ADB0-B6C0-4BD1-AA80-F6D173A11AB0}" presName="rootConnector" presStyleLbl="node3" presStyleIdx="1" presStyleCnt="2"/>
      <dgm:spPr/>
    </dgm:pt>
    <dgm:pt modelId="{3321D0BB-535B-4415-932D-F9CF83D04435}" type="pres">
      <dgm:prSet presAssocID="{1137ADB0-B6C0-4BD1-AA80-F6D173A11AB0}" presName="hierChild4" presStyleCnt="0"/>
      <dgm:spPr/>
    </dgm:pt>
    <dgm:pt modelId="{582E0258-4546-4A92-B0A5-D0ADF910BCA8}" type="pres">
      <dgm:prSet presAssocID="{DFF54368-334F-413A-9E3A-300D6BEDC693}" presName="Name37" presStyleLbl="parChTrans1D4" presStyleIdx="1" presStyleCnt="2"/>
      <dgm:spPr/>
    </dgm:pt>
    <dgm:pt modelId="{26FFD36E-7369-4FA3-A167-9A38F9F0CDCF}" type="pres">
      <dgm:prSet presAssocID="{9E094EA8-DDBD-4748-8038-EC21106EAC98}" presName="hierRoot2" presStyleCnt="0">
        <dgm:presLayoutVars>
          <dgm:hierBranch val="init"/>
        </dgm:presLayoutVars>
      </dgm:prSet>
      <dgm:spPr/>
    </dgm:pt>
    <dgm:pt modelId="{E1E1DE42-E683-4F1B-8D6B-EFFC6FBBA8C0}" type="pres">
      <dgm:prSet presAssocID="{9E094EA8-DDBD-4748-8038-EC21106EAC98}" presName="rootComposite" presStyleCnt="0"/>
      <dgm:spPr/>
    </dgm:pt>
    <dgm:pt modelId="{C4456D6C-1FE6-46D5-91FA-7F738D1D1C68}" type="pres">
      <dgm:prSet presAssocID="{9E094EA8-DDBD-4748-8038-EC21106EAC98}" presName="rootText" presStyleLbl="node4" presStyleIdx="1" presStyleCnt="2">
        <dgm:presLayoutVars>
          <dgm:chPref val="3"/>
        </dgm:presLayoutVars>
      </dgm:prSet>
      <dgm:spPr/>
    </dgm:pt>
    <dgm:pt modelId="{851A6308-76E0-4F78-BD9E-29A7783F2303}" type="pres">
      <dgm:prSet presAssocID="{9E094EA8-DDBD-4748-8038-EC21106EAC98}" presName="rootConnector" presStyleLbl="node4" presStyleIdx="1" presStyleCnt="2"/>
      <dgm:spPr/>
    </dgm:pt>
    <dgm:pt modelId="{3CDD3866-689B-4DB7-BDA1-8BFE9E3A2FDD}" type="pres">
      <dgm:prSet presAssocID="{9E094EA8-DDBD-4748-8038-EC21106EAC98}" presName="hierChild4" presStyleCnt="0"/>
      <dgm:spPr/>
    </dgm:pt>
    <dgm:pt modelId="{F216241A-89AA-4194-B0FA-A4C561F09814}" type="pres">
      <dgm:prSet presAssocID="{9E094EA8-DDBD-4748-8038-EC21106EAC98}" presName="hierChild5" presStyleCnt="0"/>
      <dgm:spPr/>
    </dgm:pt>
    <dgm:pt modelId="{A0072BDC-C430-42EF-9244-E6B07550F2F2}" type="pres">
      <dgm:prSet presAssocID="{1137ADB0-B6C0-4BD1-AA80-F6D173A11AB0}" presName="hierChild5" presStyleCnt="0"/>
      <dgm:spPr/>
    </dgm:pt>
    <dgm:pt modelId="{248D9709-EB04-4147-8215-1404586AD0B6}" type="pres">
      <dgm:prSet presAssocID="{7861E178-1518-4F74-916F-F72FDB5BF64E}" presName="hierChild5" presStyleCnt="0"/>
      <dgm:spPr/>
    </dgm:pt>
    <dgm:pt modelId="{AF2AEED5-B1D1-4F79-8212-11B64A222AB3}" type="pres">
      <dgm:prSet presAssocID="{35B6D553-C351-43B5-91FA-A9B9B7C60BB7}" presName="hierChild3" presStyleCnt="0"/>
      <dgm:spPr/>
    </dgm:pt>
  </dgm:ptLst>
  <dgm:cxnLst>
    <dgm:cxn modelId="{9B1A2A1F-6F56-4281-861C-43C3B58680F1}" type="presOf" srcId="{0601E889-3A36-48E1-BF06-EE75A8332D6D}" destId="{A20DE5FB-62F0-4240-9496-37519DB61C88}" srcOrd="0" destOrd="0" presId="urn:microsoft.com/office/officeart/2005/8/layout/orgChart1"/>
    <dgm:cxn modelId="{214C3325-1DD4-42AF-8F1D-628A40938240}" type="presOf" srcId="{6B77A53E-2268-4917-823A-B56452BE7056}" destId="{EC4CCCAC-66FC-47E2-A80F-9AFAFD979236}" srcOrd="0" destOrd="0" presId="urn:microsoft.com/office/officeart/2005/8/layout/orgChart1"/>
    <dgm:cxn modelId="{4125C536-A3C1-4757-A588-14038EA7D4AB}" type="presOf" srcId="{35B6D553-C351-43B5-91FA-A9B9B7C60BB7}" destId="{9269AD77-57E0-4D4A-AD29-3C247F0CBA03}" srcOrd="1" destOrd="0" presId="urn:microsoft.com/office/officeart/2005/8/layout/orgChart1"/>
    <dgm:cxn modelId="{D55D623E-7D76-4EB6-88A1-9CF7CBC604AF}" type="presOf" srcId="{7861E178-1518-4F74-916F-F72FDB5BF64E}" destId="{3E977C3E-B8A6-4EAE-A171-2F661EBEE5A0}" srcOrd="1" destOrd="0" presId="urn:microsoft.com/office/officeart/2005/8/layout/orgChart1"/>
    <dgm:cxn modelId="{06F2E562-8544-40A1-BD0D-8555337CBD2F}" type="presOf" srcId="{4BD5E3EB-6293-45CC-9A07-31E9A51BB90B}" destId="{18C028E1-89E8-4C52-9133-2AF60D0D1510}" srcOrd="1" destOrd="0" presId="urn:microsoft.com/office/officeart/2005/8/layout/orgChart1"/>
    <dgm:cxn modelId="{EF4B4164-9A1E-4238-9768-0B6166711C34}" type="presOf" srcId="{27236F54-DD90-41F8-86F3-B770F2778CD2}" destId="{393B8BC3-CEC1-46D4-A71E-1BD6EA5CDD20}" srcOrd="0" destOrd="0" presId="urn:microsoft.com/office/officeart/2005/8/layout/orgChart1"/>
    <dgm:cxn modelId="{AB8DE066-9521-4A70-9794-97670E2B1B70}" srcId="{12F06EC6-5A2E-461A-883A-75CFAD91315C}" destId="{35B6D553-C351-43B5-91FA-A9B9B7C60BB7}" srcOrd="0" destOrd="0" parTransId="{631B93E1-34CB-4CF5-8219-E80B239653F2}" sibTransId="{DDB58107-CBE5-4E5E-AFF3-3CCE6A38E870}"/>
    <dgm:cxn modelId="{47DE5849-1256-4542-81A7-6EA76290D517}" type="presOf" srcId="{1137ADB0-B6C0-4BD1-AA80-F6D173A11AB0}" destId="{28B80E9D-E368-4C18-8981-EE8F62118A46}" srcOrd="1" destOrd="0" presId="urn:microsoft.com/office/officeart/2005/8/layout/orgChart1"/>
    <dgm:cxn modelId="{67D25C4C-6C3F-495A-84CC-5A0453A61E99}" type="presOf" srcId="{12F06EC6-5A2E-461A-883A-75CFAD91315C}" destId="{537D2366-03CF-4AD5-823D-06E69607E3D3}" srcOrd="0" destOrd="0" presId="urn:microsoft.com/office/officeart/2005/8/layout/orgChart1"/>
    <dgm:cxn modelId="{3A9A186D-CB0F-4735-9197-A2D30C3398D9}" type="presOf" srcId="{CDEDF26D-33AB-42C8-AE9E-9975D6C4C768}" destId="{F9B54B49-F580-4388-B3EC-2392B5BB91BF}" srcOrd="0" destOrd="0" presId="urn:microsoft.com/office/officeart/2005/8/layout/orgChart1"/>
    <dgm:cxn modelId="{50C4DF6F-7120-4B7A-BCB9-36650D369F28}" type="presOf" srcId="{6124DAE1-3C5B-456A-803C-CE42E9A21BEB}" destId="{CB28CB09-3011-4B93-9BB2-1AFB0E494E75}" srcOrd="1" destOrd="0" presId="urn:microsoft.com/office/officeart/2005/8/layout/orgChart1"/>
    <dgm:cxn modelId="{05277052-CB3B-4ACC-AD4D-8F8770EE82B6}" type="presOf" srcId="{9E094EA8-DDBD-4748-8038-EC21106EAC98}" destId="{C4456D6C-1FE6-46D5-91FA-7F738D1D1C68}" srcOrd="0" destOrd="0" presId="urn:microsoft.com/office/officeart/2005/8/layout/orgChart1"/>
    <dgm:cxn modelId="{40F16975-5858-4098-841B-D8E9BC89C905}" type="presOf" srcId="{6124DAE1-3C5B-456A-803C-CE42E9A21BEB}" destId="{853A94B9-A2CE-4CDA-B1FC-0088E6EF5227}" srcOrd="0" destOrd="0" presId="urn:microsoft.com/office/officeart/2005/8/layout/orgChart1"/>
    <dgm:cxn modelId="{940A947D-C5DB-41C5-BBC1-01BB30B26E12}" srcId="{7861E178-1518-4F74-916F-F72FDB5BF64E}" destId="{1137ADB0-B6C0-4BD1-AA80-F6D173A11AB0}" srcOrd="1" destOrd="0" parTransId="{6B77A53E-2268-4917-823A-B56452BE7056}" sibTransId="{3C653997-8052-4192-8C15-EA89EC70E8B0}"/>
    <dgm:cxn modelId="{2C60858F-2F45-4E1D-BBA2-258EEBEB77C9}" type="presOf" srcId="{DFF54368-334F-413A-9E3A-300D6BEDC693}" destId="{582E0258-4546-4A92-B0A5-D0ADF910BCA8}" srcOrd="0" destOrd="0" presId="urn:microsoft.com/office/officeart/2005/8/layout/orgChart1"/>
    <dgm:cxn modelId="{1D75C093-3BB7-4B7B-BDBD-EAED2DF830F4}" srcId="{4BD5E3EB-6293-45CC-9A07-31E9A51BB90B}" destId="{6124DAE1-3C5B-456A-803C-CE42E9A21BEB}" srcOrd="0" destOrd="0" parTransId="{27236F54-DD90-41F8-86F3-B770F2778CD2}" sibTransId="{FF86AFAD-D83E-4AAE-988C-7A01F81009C1}"/>
    <dgm:cxn modelId="{B0E47DA2-7E30-4BB1-B620-CBBAC7E96C6C}" type="presOf" srcId="{4BD5E3EB-6293-45CC-9A07-31E9A51BB90B}" destId="{56539018-7A8F-442B-A9DA-2E38148F1EFC}" srcOrd="0" destOrd="0" presId="urn:microsoft.com/office/officeart/2005/8/layout/orgChart1"/>
    <dgm:cxn modelId="{A26670AA-F3EA-417D-B59A-8BE9AEC9715B}" srcId="{7861E178-1518-4F74-916F-F72FDB5BF64E}" destId="{4BD5E3EB-6293-45CC-9A07-31E9A51BB90B}" srcOrd="0" destOrd="0" parTransId="{CDEDF26D-33AB-42C8-AE9E-9975D6C4C768}" sibTransId="{C221B116-A7EA-4179-8E90-BE8AE4BAC194}"/>
    <dgm:cxn modelId="{57EE23CD-7958-46E5-A68F-9D2C7309BA4E}" srcId="{1137ADB0-B6C0-4BD1-AA80-F6D173A11AB0}" destId="{9E094EA8-DDBD-4748-8038-EC21106EAC98}" srcOrd="0" destOrd="0" parTransId="{DFF54368-334F-413A-9E3A-300D6BEDC693}" sibTransId="{E99538FF-BF91-4BDB-B5F0-027940722EBA}"/>
    <dgm:cxn modelId="{6A7551D0-5BC5-4487-93F4-B2FA95C0E09C}" type="presOf" srcId="{9E094EA8-DDBD-4748-8038-EC21106EAC98}" destId="{851A6308-76E0-4F78-BD9E-29A7783F2303}" srcOrd="1" destOrd="0" presId="urn:microsoft.com/office/officeart/2005/8/layout/orgChart1"/>
    <dgm:cxn modelId="{A0E9ADDC-D2C0-4BE2-8C18-B538AC23477B}" srcId="{35B6D553-C351-43B5-91FA-A9B9B7C60BB7}" destId="{7861E178-1518-4F74-916F-F72FDB5BF64E}" srcOrd="0" destOrd="0" parTransId="{0601E889-3A36-48E1-BF06-EE75A8332D6D}" sibTransId="{C57024F9-6118-4AF9-A4ED-FF09A550879D}"/>
    <dgm:cxn modelId="{ACBBA9DF-89C0-46E3-B82B-87769CC3DF77}" type="presOf" srcId="{1137ADB0-B6C0-4BD1-AA80-F6D173A11AB0}" destId="{C05D5745-CF30-40C2-B005-7AC0E5C276D3}" srcOrd="0" destOrd="0" presId="urn:microsoft.com/office/officeart/2005/8/layout/orgChart1"/>
    <dgm:cxn modelId="{A08436EF-8403-4562-9C54-E36F02B66579}" type="presOf" srcId="{35B6D553-C351-43B5-91FA-A9B9B7C60BB7}" destId="{91DF6708-5F6B-45C7-A613-73637A08B381}" srcOrd="0" destOrd="0" presId="urn:microsoft.com/office/officeart/2005/8/layout/orgChart1"/>
    <dgm:cxn modelId="{9C0635FD-2FBF-4AE2-B717-D134AC703A6D}" type="presOf" srcId="{7861E178-1518-4F74-916F-F72FDB5BF64E}" destId="{76EC6255-01E1-45F3-B6FC-E59D4643A122}" srcOrd="0" destOrd="0" presId="urn:microsoft.com/office/officeart/2005/8/layout/orgChart1"/>
    <dgm:cxn modelId="{A5924566-6D37-496E-820B-B59AC5FEC197}" type="presParOf" srcId="{537D2366-03CF-4AD5-823D-06E69607E3D3}" destId="{D7939BF4-D22C-4840-B087-229996299ECE}" srcOrd="0" destOrd="0" presId="urn:microsoft.com/office/officeart/2005/8/layout/orgChart1"/>
    <dgm:cxn modelId="{D31E70DC-1EDF-4155-88F7-AA1A6ABC9AF6}" type="presParOf" srcId="{D7939BF4-D22C-4840-B087-229996299ECE}" destId="{435F9FCB-8027-4180-8A92-B130A6DB1D7F}" srcOrd="0" destOrd="0" presId="urn:microsoft.com/office/officeart/2005/8/layout/orgChart1"/>
    <dgm:cxn modelId="{FE73AB1A-0C26-4ECA-8CF2-65ADEEAF0794}" type="presParOf" srcId="{435F9FCB-8027-4180-8A92-B130A6DB1D7F}" destId="{91DF6708-5F6B-45C7-A613-73637A08B381}" srcOrd="0" destOrd="0" presId="urn:microsoft.com/office/officeart/2005/8/layout/orgChart1"/>
    <dgm:cxn modelId="{28771877-F4A7-42A8-8A7B-601FF8463395}" type="presParOf" srcId="{435F9FCB-8027-4180-8A92-B130A6DB1D7F}" destId="{9269AD77-57E0-4D4A-AD29-3C247F0CBA03}" srcOrd="1" destOrd="0" presId="urn:microsoft.com/office/officeart/2005/8/layout/orgChart1"/>
    <dgm:cxn modelId="{7F01D153-8321-4B95-9CD0-8AD9944EFB41}" type="presParOf" srcId="{D7939BF4-D22C-4840-B087-229996299ECE}" destId="{79238E46-44BA-4A3E-9C2D-D6756035AEB2}" srcOrd="1" destOrd="0" presId="urn:microsoft.com/office/officeart/2005/8/layout/orgChart1"/>
    <dgm:cxn modelId="{53647E2B-ADB9-472B-84DC-138185852211}" type="presParOf" srcId="{79238E46-44BA-4A3E-9C2D-D6756035AEB2}" destId="{A20DE5FB-62F0-4240-9496-37519DB61C88}" srcOrd="0" destOrd="0" presId="urn:microsoft.com/office/officeart/2005/8/layout/orgChart1"/>
    <dgm:cxn modelId="{87F200C5-0B2B-4EE8-B4E6-522C02FB55BD}" type="presParOf" srcId="{79238E46-44BA-4A3E-9C2D-D6756035AEB2}" destId="{DEBBD4D9-6442-43D3-A1F6-AD37B4282C2F}" srcOrd="1" destOrd="0" presId="urn:microsoft.com/office/officeart/2005/8/layout/orgChart1"/>
    <dgm:cxn modelId="{81953E11-3179-441F-AB2A-F1AF42559AF3}" type="presParOf" srcId="{DEBBD4D9-6442-43D3-A1F6-AD37B4282C2F}" destId="{ADCA0E9B-56E7-41BD-AEB5-BDB26A1105EE}" srcOrd="0" destOrd="0" presId="urn:microsoft.com/office/officeart/2005/8/layout/orgChart1"/>
    <dgm:cxn modelId="{1256F651-9106-48CD-B49C-B60F415DBDB3}" type="presParOf" srcId="{ADCA0E9B-56E7-41BD-AEB5-BDB26A1105EE}" destId="{76EC6255-01E1-45F3-B6FC-E59D4643A122}" srcOrd="0" destOrd="0" presId="urn:microsoft.com/office/officeart/2005/8/layout/orgChart1"/>
    <dgm:cxn modelId="{8E376041-D332-414C-A5A8-4C6C6A61482F}" type="presParOf" srcId="{ADCA0E9B-56E7-41BD-AEB5-BDB26A1105EE}" destId="{3E977C3E-B8A6-4EAE-A171-2F661EBEE5A0}" srcOrd="1" destOrd="0" presId="urn:microsoft.com/office/officeart/2005/8/layout/orgChart1"/>
    <dgm:cxn modelId="{C41A4158-D18A-44BA-8FFB-598EDBDD9BD0}" type="presParOf" srcId="{DEBBD4D9-6442-43D3-A1F6-AD37B4282C2F}" destId="{C0107536-51FD-49C2-9719-B840A22BE655}" srcOrd="1" destOrd="0" presId="urn:microsoft.com/office/officeart/2005/8/layout/orgChart1"/>
    <dgm:cxn modelId="{269DE31D-4D6B-419D-9285-22A2E9A250F7}" type="presParOf" srcId="{C0107536-51FD-49C2-9719-B840A22BE655}" destId="{F9B54B49-F580-4388-B3EC-2392B5BB91BF}" srcOrd="0" destOrd="0" presId="urn:microsoft.com/office/officeart/2005/8/layout/orgChart1"/>
    <dgm:cxn modelId="{04FB9AFB-E7EF-46E5-9211-F3F75B472ADE}" type="presParOf" srcId="{C0107536-51FD-49C2-9719-B840A22BE655}" destId="{B234B1A7-18FC-4C67-B312-DEA161080682}" srcOrd="1" destOrd="0" presId="urn:microsoft.com/office/officeart/2005/8/layout/orgChart1"/>
    <dgm:cxn modelId="{6AD01C91-F6C6-463C-BBAD-4843A647932E}" type="presParOf" srcId="{B234B1A7-18FC-4C67-B312-DEA161080682}" destId="{969CE716-3E2F-4D51-8992-E86CEE1BD749}" srcOrd="0" destOrd="0" presId="urn:microsoft.com/office/officeart/2005/8/layout/orgChart1"/>
    <dgm:cxn modelId="{70A2212A-E252-4937-9ED3-60AFBB4AB5A5}" type="presParOf" srcId="{969CE716-3E2F-4D51-8992-E86CEE1BD749}" destId="{56539018-7A8F-442B-A9DA-2E38148F1EFC}" srcOrd="0" destOrd="0" presId="urn:microsoft.com/office/officeart/2005/8/layout/orgChart1"/>
    <dgm:cxn modelId="{A53F1625-1027-401C-95E9-D60FFDD08782}" type="presParOf" srcId="{969CE716-3E2F-4D51-8992-E86CEE1BD749}" destId="{18C028E1-89E8-4C52-9133-2AF60D0D1510}" srcOrd="1" destOrd="0" presId="urn:microsoft.com/office/officeart/2005/8/layout/orgChart1"/>
    <dgm:cxn modelId="{A0462DA7-6242-4656-B8B4-D4B4FC7BA929}" type="presParOf" srcId="{B234B1A7-18FC-4C67-B312-DEA161080682}" destId="{8173A3D6-8E4B-4AD0-B4A8-24BE707B3C45}" srcOrd="1" destOrd="0" presId="urn:microsoft.com/office/officeart/2005/8/layout/orgChart1"/>
    <dgm:cxn modelId="{700EF83A-BB80-4E27-82D0-5DAF5A68119B}" type="presParOf" srcId="{8173A3D6-8E4B-4AD0-B4A8-24BE707B3C45}" destId="{393B8BC3-CEC1-46D4-A71E-1BD6EA5CDD20}" srcOrd="0" destOrd="0" presId="urn:microsoft.com/office/officeart/2005/8/layout/orgChart1"/>
    <dgm:cxn modelId="{23095D69-B5F3-4D66-872B-0567E00BB9C9}" type="presParOf" srcId="{8173A3D6-8E4B-4AD0-B4A8-24BE707B3C45}" destId="{C17744E8-6406-4BEB-B0E0-BE2E571E41D8}" srcOrd="1" destOrd="0" presId="urn:microsoft.com/office/officeart/2005/8/layout/orgChart1"/>
    <dgm:cxn modelId="{BF782DC4-5B22-4299-93E5-1E88484FDCD4}" type="presParOf" srcId="{C17744E8-6406-4BEB-B0E0-BE2E571E41D8}" destId="{221941AE-1B12-4EDC-BD77-16D10E76520B}" srcOrd="0" destOrd="0" presId="urn:microsoft.com/office/officeart/2005/8/layout/orgChart1"/>
    <dgm:cxn modelId="{038A39DB-08DE-4A89-8C86-995BFA226968}" type="presParOf" srcId="{221941AE-1B12-4EDC-BD77-16D10E76520B}" destId="{853A94B9-A2CE-4CDA-B1FC-0088E6EF5227}" srcOrd="0" destOrd="0" presId="urn:microsoft.com/office/officeart/2005/8/layout/orgChart1"/>
    <dgm:cxn modelId="{B31DA47C-21D7-4DC0-A339-28CDCE8C8D72}" type="presParOf" srcId="{221941AE-1B12-4EDC-BD77-16D10E76520B}" destId="{CB28CB09-3011-4B93-9BB2-1AFB0E494E75}" srcOrd="1" destOrd="0" presId="urn:microsoft.com/office/officeart/2005/8/layout/orgChart1"/>
    <dgm:cxn modelId="{D54E7FC2-111C-4BD8-B268-73330CAF39D1}" type="presParOf" srcId="{C17744E8-6406-4BEB-B0E0-BE2E571E41D8}" destId="{F2717911-5587-4BAC-9EDE-9C0FCF134410}" srcOrd="1" destOrd="0" presId="urn:microsoft.com/office/officeart/2005/8/layout/orgChart1"/>
    <dgm:cxn modelId="{1420BF63-9A30-4DA3-B725-0A2A19C4A1BF}" type="presParOf" srcId="{C17744E8-6406-4BEB-B0E0-BE2E571E41D8}" destId="{708BEB0A-CBF2-4EF7-8885-9D80BAADDB13}" srcOrd="2" destOrd="0" presId="urn:microsoft.com/office/officeart/2005/8/layout/orgChart1"/>
    <dgm:cxn modelId="{076B77BC-B0CF-4C85-BC2A-05677F5E94E5}" type="presParOf" srcId="{B234B1A7-18FC-4C67-B312-DEA161080682}" destId="{84B37D26-A28E-4B11-91BD-746CBB3220BE}" srcOrd="2" destOrd="0" presId="urn:microsoft.com/office/officeart/2005/8/layout/orgChart1"/>
    <dgm:cxn modelId="{F7B99939-DEAA-4855-8569-C86BCBB57791}" type="presParOf" srcId="{C0107536-51FD-49C2-9719-B840A22BE655}" destId="{EC4CCCAC-66FC-47E2-A80F-9AFAFD979236}" srcOrd="2" destOrd="0" presId="urn:microsoft.com/office/officeart/2005/8/layout/orgChart1"/>
    <dgm:cxn modelId="{AF48342D-3D6C-4868-9545-E544D0BA9F4A}" type="presParOf" srcId="{C0107536-51FD-49C2-9719-B840A22BE655}" destId="{AFC47E82-2209-4C1C-A174-83E5FA2CFE86}" srcOrd="3" destOrd="0" presId="urn:microsoft.com/office/officeart/2005/8/layout/orgChart1"/>
    <dgm:cxn modelId="{9F98BBE9-3DCA-4987-ACAB-C3343242E570}" type="presParOf" srcId="{AFC47E82-2209-4C1C-A174-83E5FA2CFE86}" destId="{BEBBFC80-F717-4CFE-BC22-3EDA73167764}" srcOrd="0" destOrd="0" presId="urn:microsoft.com/office/officeart/2005/8/layout/orgChart1"/>
    <dgm:cxn modelId="{F400D7FF-A138-4321-82C5-1AC35B7A05C2}" type="presParOf" srcId="{BEBBFC80-F717-4CFE-BC22-3EDA73167764}" destId="{C05D5745-CF30-40C2-B005-7AC0E5C276D3}" srcOrd="0" destOrd="0" presId="urn:microsoft.com/office/officeart/2005/8/layout/orgChart1"/>
    <dgm:cxn modelId="{5F138674-2D01-4F54-99F0-325D5A8409B8}" type="presParOf" srcId="{BEBBFC80-F717-4CFE-BC22-3EDA73167764}" destId="{28B80E9D-E368-4C18-8981-EE8F62118A46}" srcOrd="1" destOrd="0" presId="urn:microsoft.com/office/officeart/2005/8/layout/orgChart1"/>
    <dgm:cxn modelId="{84DDDC5D-8650-4488-BE74-9B19E9490E36}" type="presParOf" srcId="{AFC47E82-2209-4C1C-A174-83E5FA2CFE86}" destId="{3321D0BB-535B-4415-932D-F9CF83D04435}" srcOrd="1" destOrd="0" presId="urn:microsoft.com/office/officeart/2005/8/layout/orgChart1"/>
    <dgm:cxn modelId="{FB0739CA-BCB4-46EC-AB43-A121F05EF5F7}" type="presParOf" srcId="{3321D0BB-535B-4415-932D-F9CF83D04435}" destId="{582E0258-4546-4A92-B0A5-D0ADF910BCA8}" srcOrd="0" destOrd="0" presId="urn:microsoft.com/office/officeart/2005/8/layout/orgChart1"/>
    <dgm:cxn modelId="{DEC1B1D9-AE39-4851-B39E-A7CBA3222F66}" type="presParOf" srcId="{3321D0BB-535B-4415-932D-F9CF83D04435}" destId="{26FFD36E-7369-4FA3-A167-9A38F9F0CDCF}" srcOrd="1" destOrd="0" presId="urn:microsoft.com/office/officeart/2005/8/layout/orgChart1"/>
    <dgm:cxn modelId="{64996BAE-68D1-4968-8888-A2F9C3DEBFA0}" type="presParOf" srcId="{26FFD36E-7369-4FA3-A167-9A38F9F0CDCF}" destId="{E1E1DE42-E683-4F1B-8D6B-EFFC6FBBA8C0}" srcOrd="0" destOrd="0" presId="urn:microsoft.com/office/officeart/2005/8/layout/orgChart1"/>
    <dgm:cxn modelId="{8E364D55-A8A0-424D-A712-2A460852D34E}" type="presParOf" srcId="{E1E1DE42-E683-4F1B-8D6B-EFFC6FBBA8C0}" destId="{C4456D6C-1FE6-46D5-91FA-7F738D1D1C68}" srcOrd="0" destOrd="0" presId="urn:microsoft.com/office/officeart/2005/8/layout/orgChart1"/>
    <dgm:cxn modelId="{B3CB40EC-A9E0-4708-AC4C-8978915627EB}" type="presParOf" srcId="{E1E1DE42-E683-4F1B-8D6B-EFFC6FBBA8C0}" destId="{851A6308-76E0-4F78-BD9E-29A7783F2303}" srcOrd="1" destOrd="0" presId="urn:microsoft.com/office/officeart/2005/8/layout/orgChart1"/>
    <dgm:cxn modelId="{E19CCB03-2491-4647-9E82-14331359403D}" type="presParOf" srcId="{26FFD36E-7369-4FA3-A167-9A38F9F0CDCF}" destId="{3CDD3866-689B-4DB7-BDA1-8BFE9E3A2FDD}" srcOrd="1" destOrd="0" presId="urn:microsoft.com/office/officeart/2005/8/layout/orgChart1"/>
    <dgm:cxn modelId="{6C3B9005-F50B-417D-B270-7FD152026E40}" type="presParOf" srcId="{26FFD36E-7369-4FA3-A167-9A38F9F0CDCF}" destId="{F216241A-89AA-4194-B0FA-A4C561F09814}" srcOrd="2" destOrd="0" presId="urn:microsoft.com/office/officeart/2005/8/layout/orgChart1"/>
    <dgm:cxn modelId="{67C21FB8-0AA9-419F-9963-CADA8038271A}" type="presParOf" srcId="{AFC47E82-2209-4C1C-A174-83E5FA2CFE86}" destId="{A0072BDC-C430-42EF-9244-E6B07550F2F2}" srcOrd="2" destOrd="0" presId="urn:microsoft.com/office/officeart/2005/8/layout/orgChart1"/>
    <dgm:cxn modelId="{B8928171-DC67-48E1-84F1-9A9DA57EF729}" type="presParOf" srcId="{DEBBD4D9-6442-43D3-A1F6-AD37B4282C2F}" destId="{248D9709-EB04-4147-8215-1404586AD0B6}" srcOrd="2" destOrd="0" presId="urn:microsoft.com/office/officeart/2005/8/layout/orgChart1"/>
    <dgm:cxn modelId="{45B28739-CCE0-48C7-AF9B-2E36D913C55D}" type="presParOf" srcId="{D7939BF4-D22C-4840-B087-229996299ECE}" destId="{AF2AEED5-B1D1-4F79-8212-11B64A222AB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0F50E9-49F6-42BE-8D93-0AF4E006507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AU"/>
        </a:p>
      </dgm:t>
    </dgm:pt>
    <dgm:pt modelId="{58E998B8-6791-43B8-8661-D74780231BD7}">
      <dgm:prSet phldrT="[Text]" custT="1"/>
      <dgm:spPr/>
      <dgm:t>
        <a:bodyPr/>
        <a:lstStyle/>
        <a:p>
          <a:r>
            <a:rPr lang="en-AU" sz="1400" dirty="0"/>
            <a:t>ARD SR data available for site on ODC</a:t>
          </a:r>
        </a:p>
      </dgm:t>
    </dgm:pt>
    <dgm:pt modelId="{BB6E6868-D8FF-4C01-9851-14E6F311F9B6}" type="parTrans" cxnId="{A8FF2C6C-6F56-4618-B684-0409ACEE46A6}">
      <dgm:prSet/>
      <dgm:spPr/>
      <dgm:t>
        <a:bodyPr/>
        <a:lstStyle/>
        <a:p>
          <a:endParaRPr lang="en-AU"/>
        </a:p>
      </dgm:t>
    </dgm:pt>
    <dgm:pt modelId="{79ECE2F6-A20F-4C66-B05C-95B107236034}" type="sibTrans" cxnId="{A8FF2C6C-6F56-4618-B684-0409ACEE46A6}">
      <dgm:prSet/>
      <dgm:spPr/>
      <dgm:t>
        <a:bodyPr/>
        <a:lstStyle/>
        <a:p>
          <a:endParaRPr lang="en-AU"/>
        </a:p>
      </dgm:t>
    </dgm:pt>
    <dgm:pt modelId="{A9A21205-FC50-4D28-9123-EA5A0C78DE07}">
      <dgm:prSet phldrT="[Text]" custT="1"/>
      <dgm:spPr/>
      <dgm:t>
        <a:bodyPr/>
        <a:lstStyle/>
        <a:p>
          <a:r>
            <a:rPr lang="en-AU" sz="1400" dirty="0"/>
            <a:t>Field data uncertainties</a:t>
          </a:r>
        </a:p>
      </dgm:t>
    </dgm:pt>
    <dgm:pt modelId="{E1425EF3-0C5F-43CD-81BC-CE9B56E87C1B}" type="parTrans" cxnId="{9704E7C7-0B8D-40AC-83ED-5F9AD16CE18F}">
      <dgm:prSet/>
      <dgm:spPr/>
      <dgm:t>
        <a:bodyPr/>
        <a:lstStyle/>
        <a:p>
          <a:endParaRPr lang="en-AU"/>
        </a:p>
      </dgm:t>
    </dgm:pt>
    <dgm:pt modelId="{F6F834D3-BA6B-4123-89CB-2186D710460B}" type="sibTrans" cxnId="{9704E7C7-0B8D-40AC-83ED-5F9AD16CE18F}">
      <dgm:prSet/>
      <dgm:spPr/>
      <dgm:t>
        <a:bodyPr/>
        <a:lstStyle/>
        <a:p>
          <a:endParaRPr lang="en-AU"/>
        </a:p>
      </dgm:t>
    </dgm:pt>
    <dgm:pt modelId="{68D7CE5E-1706-4BEC-8567-94D73CA09AD2}">
      <dgm:prSet custT="1"/>
      <dgm:spPr>
        <a:solidFill>
          <a:srgbClr val="FFCCFF"/>
        </a:solidFill>
        <a:ln>
          <a:prstDash val="sysDash"/>
        </a:ln>
      </dgm:spPr>
      <dgm:t>
        <a:bodyPr/>
        <a:lstStyle/>
        <a:p>
          <a:r>
            <a:rPr lang="en-AU" sz="1400" dirty="0"/>
            <a:t>Satellite data uncertainties</a:t>
          </a:r>
        </a:p>
      </dgm:t>
    </dgm:pt>
    <dgm:pt modelId="{A3DFD6F2-7C0F-4917-A1AC-E6F3E55B02EB}" type="parTrans" cxnId="{5724CFFA-DF05-4704-88EA-E57EBAB20490}">
      <dgm:prSet/>
      <dgm:spPr/>
      <dgm:t>
        <a:bodyPr/>
        <a:lstStyle/>
        <a:p>
          <a:endParaRPr lang="en-AU"/>
        </a:p>
      </dgm:t>
    </dgm:pt>
    <dgm:pt modelId="{F2BD9942-ACEC-4C3D-86C8-A6B1BE87C6E6}" type="sibTrans" cxnId="{5724CFFA-DF05-4704-88EA-E57EBAB20490}">
      <dgm:prSet/>
      <dgm:spPr/>
      <dgm:t>
        <a:bodyPr/>
        <a:lstStyle/>
        <a:p>
          <a:endParaRPr lang="en-AU"/>
        </a:p>
      </dgm:t>
    </dgm:pt>
    <dgm:pt modelId="{21974A53-BC16-4613-9210-698EBC6A4155}" type="pres">
      <dgm:prSet presAssocID="{A70F50E9-49F6-42BE-8D93-0AF4E006507A}" presName="hierChild1" presStyleCnt="0">
        <dgm:presLayoutVars>
          <dgm:orgChart val="1"/>
          <dgm:chPref val="1"/>
          <dgm:dir/>
          <dgm:animOne val="branch"/>
          <dgm:animLvl val="lvl"/>
          <dgm:resizeHandles/>
        </dgm:presLayoutVars>
      </dgm:prSet>
      <dgm:spPr/>
    </dgm:pt>
    <dgm:pt modelId="{EAF0F8C0-F6C9-4B31-9A08-E24031429187}" type="pres">
      <dgm:prSet presAssocID="{58E998B8-6791-43B8-8661-D74780231BD7}" presName="hierRoot1" presStyleCnt="0">
        <dgm:presLayoutVars>
          <dgm:hierBranch val="init"/>
        </dgm:presLayoutVars>
      </dgm:prSet>
      <dgm:spPr/>
    </dgm:pt>
    <dgm:pt modelId="{CE1EB30F-60F6-4C47-9773-51C76CE8A831}" type="pres">
      <dgm:prSet presAssocID="{58E998B8-6791-43B8-8661-D74780231BD7}" presName="rootComposite1" presStyleCnt="0"/>
      <dgm:spPr/>
    </dgm:pt>
    <dgm:pt modelId="{104CAFF6-C87C-401D-8785-FC5CF09E8045}" type="pres">
      <dgm:prSet presAssocID="{58E998B8-6791-43B8-8661-D74780231BD7}" presName="rootText1" presStyleLbl="node0" presStyleIdx="0" presStyleCnt="1" custLinFactNeighborY="-5636">
        <dgm:presLayoutVars>
          <dgm:chPref val="3"/>
        </dgm:presLayoutVars>
      </dgm:prSet>
      <dgm:spPr/>
    </dgm:pt>
    <dgm:pt modelId="{29C5060F-5B1B-41A2-A615-ADAE71AF9AF8}" type="pres">
      <dgm:prSet presAssocID="{58E998B8-6791-43B8-8661-D74780231BD7}" presName="rootConnector1" presStyleLbl="node1" presStyleIdx="0" presStyleCnt="0"/>
      <dgm:spPr/>
    </dgm:pt>
    <dgm:pt modelId="{0B4477E2-E6E8-48BC-A46A-35F8FC617C52}" type="pres">
      <dgm:prSet presAssocID="{58E998B8-6791-43B8-8661-D74780231BD7}" presName="hierChild2" presStyleCnt="0"/>
      <dgm:spPr/>
    </dgm:pt>
    <dgm:pt modelId="{877DB163-9B9F-4E21-A6C2-AD17027A061A}" type="pres">
      <dgm:prSet presAssocID="{E1425EF3-0C5F-43CD-81BC-CE9B56E87C1B}" presName="Name37" presStyleLbl="parChTrans1D2" presStyleIdx="0" presStyleCnt="2"/>
      <dgm:spPr/>
    </dgm:pt>
    <dgm:pt modelId="{8261A473-FE8B-4222-BEDA-989C32AA2102}" type="pres">
      <dgm:prSet presAssocID="{A9A21205-FC50-4D28-9123-EA5A0C78DE07}" presName="hierRoot2" presStyleCnt="0">
        <dgm:presLayoutVars>
          <dgm:hierBranch val="init"/>
        </dgm:presLayoutVars>
      </dgm:prSet>
      <dgm:spPr/>
    </dgm:pt>
    <dgm:pt modelId="{B9829FB4-A19C-4EDB-A0D5-8A6395A6CC35}" type="pres">
      <dgm:prSet presAssocID="{A9A21205-FC50-4D28-9123-EA5A0C78DE07}" presName="rootComposite" presStyleCnt="0"/>
      <dgm:spPr/>
    </dgm:pt>
    <dgm:pt modelId="{1131CAD0-25E7-4781-8A7C-1AD14C98235D}" type="pres">
      <dgm:prSet presAssocID="{A9A21205-FC50-4D28-9123-EA5A0C78DE07}" presName="rootText" presStyleLbl="node2" presStyleIdx="0" presStyleCnt="2">
        <dgm:presLayoutVars>
          <dgm:chPref val="3"/>
        </dgm:presLayoutVars>
      </dgm:prSet>
      <dgm:spPr/>
    </dgm:pt>
    <dgm:pt modelId="{D48D21C7-2573-4509-9139-38BF29A520F4}" type="pres">
      <dgm:prSet presAssocID="{A9A21205-FC50-4D28-9123-EA5A0C78DE07}" presName="rootConnector" presStyleLbl="node2" presStyleIdx="0" presStyleCnt="2"/>
      <dgm:spPr/>
    </dgm:pt>
    <dgm:pt modelId="{A5E331A8-AA46-4840-B053-5C56B5BD9906}" type="pres">
      <dgm:prSet presAssocID="{A9A21205-FC50-4D28-9123-EA5A0C78DE07}" presName="hierChild4" presStyleCnt="0"/>
      <dgm:spPr/>
    </dgm:pt>
    <dgm:pt modelId="{79EC7F3C-0874-48F4-96D9-360FA1DD8A9A}" type="pres">
      <dgm:prSet presAssocID="{A9A21205-FC50-4D28-9123-EA5A0C78DE07}" presName="hierChild5" presStyleCnt="0"/>
      <dgm:spPr/>
    </dgm:pt>
    <dgm:pt modelId="{D24B784F-C4A5-4B1D-AEDF-C46F3CF8AD6B}" type="pres">
      <dgm:prSet presAssocID="{A3DFD6F2-7C0F-4917-A1AC-E6F3E55B02EB}" presName="Name37" presStyleLbl="parChTrans1D2" presStyleIdx="1" presStyleCnt="2"/>
      <dgm:spPr/>
    </dgm:pt>
    <dgm:pt modelId="{A3A70CFE-290C-467C-A9AE-8813586AB161}" type="pres">
      <dgm:prSet presAssocID="{68D7CE5E-1706-4BEC-8567-94D73CA09AD2}" presName="hierRoot2" presStyleCnt="0">
        <dgm:presLayoutVars>
          <dgm:hierBranch val="init"/>
        </dgm:presLayoutVars>
      </dgm:prSet>
      <dgm:spPr/>
    </dgm:pt>
    <dgm:pt modelId="{60083D23-8E00-45B9-8AD1-D7EE6C8D4774}" type="pres">
      <dgm:prSet presAssocID="{68D7CE5E-1706-4BEC-8567-94D73CA09AD2}" presName="rootComposite" presStyleCnt="0"/>
      <dgm:spPr/>
    </dgm:pt>
    <dgm:pt modelId="{73FDB727-0D43-4231-B07F-B70806905AED}" type="pres">
      <dgm:prSet presAssocID="{68D7CE5E-1706-4BEC-8567-94D73CA09AD2}" presName="rootText" presStyleLbl="node2" presStyleIdx="1" presStyleCnt="2">
        <dgm:presLayoutVars>
          <dgm:chPref val="3"/>
        </dgm:presLayoutVars>
      </dgm:prSet>
      <dgm:spPr/>
    </dgm:pt>
    <dgm:pt modelId="{6C01E9E1-2B3D-44B1-9D07-38420E27E8F1}" type="pres">
      <dgm:prSet presAssocID="{68D7CE5E-1706-4BEC-8567-94D73CA09AD2}" presName="rootConnector" presStyleLbl="node2" presStyleIdx="1" presStyleCnt="2"/>
      <dgm:spPr/>
    </dgm:pt>
    <dgm:pt modelId="{389097D9-0AD7-4073-ADA8-CC4900C4E08C}" type="pres">
      <dgm:prSet presAssocID="{68D7CE5E-1706-4BEC-8567-94D73CA09AD2}" presName="hierChild4" presStyleCnt="0"/>
      <dgm:spPr/>
    </dgm:pt>
    <dgm:pt modelId="{38A6CAB8-3D83-448F-87B2-D87861D27B9E}" type="pres">
      <dgm:prSet presAssocID="{68D7CE5E-1706-4BEC-8567-94D73CA09AD2}" presName="hierChild5" presStyleCnt="0"/>
      <dgm:spPr/>
    </dgm:pt>
    <dgm:pt modelId="{7CED2204-FB59-4B67-BFA3-98414F548242}" type="pres">
      <dgm:prSet presAssocID="{58E998B8-6791-43B8-8661-D74780231BD7}" presName="hierChild3" presStyleCnt="0"/>
      <dgm:spPr/>
    </dgm:pt>
  </dgm:ptLst>
  <dgm:cxnLst>
    <dgm:cxn modelId="{15A33D0F-DB02-431F-922A-9BBA939801C8}" type="presOf" srcId="{68D7CE5E-1706-4BEC-8567-94D73CA09AD2}" destId="{73FDB727-0D43-4231-B07F-B70806905AED}" srcOrd="0" destOrd="0" presId="urn:microsoft.com/office/officeart/2005/8/layout/orgChart1"/>
    <dgm:cxn modelId="{4E844313-F539-492F-A541-1B522FB02FD5}" type="presOf" srcId="{A9A21205-FC50-4D28-9123-EA5A0C78DE07}" destId="{1131CAD0-25E7-4781-8A7C-1AD14C98235D}" srcOrd="0" destOrd="0" presId="urn:microsoft.com/office/officeart/2005/8/layout/orgChart1"/>
    <dgm:cxn modelId="{A0FB7828-4B14-4686-91B0-65DD880D8427}" type="presOf" srcId="{58E998B8-6791-43B8-8661-D74780231BD7}" destId="{29C5060F-5B1B-41A2-A615-ADAE71AF9AF8}" srcOrd="1" destOrd="0" presId="urn:microsoft.com/office/officeart/2005/8/layout/orgChart1"/>
    <dgm:cxn modelId="{76A11C63-1D2F-4720-881A-603D2B58FD92}" type="presOf" srcId="{68D7CE5E-1706-4BEC-8567-94D73CA09AD2}" destId="{6C01E9E1-2B3D-44B1-9D07-38420E27E8F1}" srcOrd="1" destOrd="0" presId="urn:microsoft.com/office/officeart/2005/8/layout/orgChart1"/>
    <dgm:cxn modelId="{84E85F45-3C16-41AC-8C92-66532694E563}" type="presOf" srcId="{E1425EF3-0C5F-43CD-81BC-CE9B56E87C1B}" destId="{877DB163-9B9F-4E21-A6C2-AD17027A061A}" srcOrd="0" destOrd="0" presId="urn:microsoft.com/office/officeart/2005/8/layout/orgChart1"/>
    <dgm:cxn modelId="{A8FF2C6C-6F56-4618-B684-0409ACEE46A6}" srcId="{A70F50E9-49F6-42BE-8D93-0AF4E006507A}" destId="{58E998B8-6791-43B8-8661-D74780231BD7}" srcOrd="0" destOrd="0" parTransId="{BB6E6868-D8FF-4C01-9851-14E6F311F9B6}" sibTransId="{79ECE2F6-A20F-4C66-B05C-95B107236034}"/>
    <dgm:cxn modelId="{CB5A6283-1CAC-4890-9448-EE4C76D1CFD8}" type="presOf" srcId="{A9A21205-FC50-4D28-9123-EA5A0C78DE07}" destId="{D48D21C7-2573-4509-9139-38BF29A520F4}" srcOrd="1" destOrd="0" presId="urn:microsoft.com/office/officeart/2005/8/layout/orgChart1"/>
    <dgm:cxn modelId="{4FC16585-BC2A-461F-9F82-424B812155E1}" type="presOf" srcId="{58E998B8-6791-43B8-8661-D74780231BD7}" destId="{104CAFF6-C87C-401D-8785-FC5CF09E8045}" srcOrd="0" destOrd="0" presId="urn:microsoft.com/office/officeart/2005/8/layout/orgChart1"/>
    <dgm:cxn modelId="{D142E18F-B759-4D63-93AD-0282A9A71D1F}" type="presOf" srcId="{A70F50E9-49F6-42BE-8D93-0AF4E006507A}" destId="{21974A53-BC16-4613-9210-698EBC6A4155}" srcOrd="0" destOrd="0" presId="urn:microsoft.com/office/officeart/2005/8/layout/orgChart1"/>
    <dgm:cxn modelId="{9704E7C7-0B8D-40AC-83ED-5F9AD16CE18F}" srcId="{58E998B8-6791-43B8-8661-D74780231BD7}" destId="{A9A21205-FC50-4D28-9123-EA5A0C78DE07}" srcOrd="0" destOrd="0" parTransId="{E1425EF3-0C5F-43CD-81BC-CE9B56E87C1B}" sibTransId="{F6F834D3-BA6B-4123-89CB-2186D710460B}"/>
    <dgm:cxn modelId="{1A9F3BDA-568F-4DD8-8917-8B9D50C88191}" type="presOf" srcId="{A3DFD6F2-7C0F-4917-A1AC-E6F3E55B02EB}" destId="{D24B784F-C4A5-4B1D-AEDF-C46F3CF8AD6B}" srcOrd="0" destOrd="0" presId="urn:microsoft.com/office/officeart/2005/8/layout/orgChart1"/>
    <dgm:cxn modelId="{5724CFFA-DF05-4704-88EA-E57EBAB20490}" srcId="{58E998B8-6791-43B8-8661-D74780231BD7}" destId="{68D7CE5E-1706-4BEC-8567-94D73CA09AD2}" srcOrd="1" destOrd="0" parTransId="{A3DFD6F2-7C0F-4917-A1AC-E6F3E55B02EB}" sibTransId="{F2BD9942-ACEC-4C3D-86C8-A6B1BE87C6E6}"/>
    <dgm:cxn modelId="{B5AE1B75-DE9E-477C-916E-EF6FD9BD86E5}" type="presParOf" srcId="{21974A53-BC16-4613-9210-698EBC6A4155}" destId="{EAF0F8C0-F6C9-4B31-9A08-E24031429187}" srcOrd="0" destOrd="0" presId="urn:microsoft.com/office/officeart/2005/8/layout/orgChart1"/>
    <dgm:cxn modelId="{092FC741-0337-4660-B6C1-FA34A789918F}" type="presParOf" srcId="{EAF0F8C0-F6C9-4B31-9A08-E24031429187}" destId="{CE1EB30F-60F6-4C47-9773-51C76CE8A831}" srcOrd="0" destOrd="0" presId="urn:microsoft.com/office/officeart/2005/8/layout/orgChart1"/>
    <dgm:cxn modelId="{2A68099B-6DAE-49AF-A03E-72FD4353EFFF}" type="presParOf" srcId="{CE1EB30F-60F6-4C47-9773-51C76CE8A831}" destId="{104CAFF6-C87C-401D-8785-FC5CF09E8045}" srcOrd="0" destOrd="0" presId="urn:microsoft.com/office/officeart/2005/8/layout/orgChart1"/>
    <dgm:cxn modelId="{B2603C7C-3A41-477A-869B-045CCCEA60E6}" type="presParOf" srcId="{CE1EB30F-60F6-4C47-9773-51C76CE8A831}" destId="{29C5060F-5B1B-41A2-A615-ADAE71AF9AF8}" srcOrd="1" destOrd="0" presId="urn:microsoft.com/office/officeart/2005/8/layout/orgChart1"/>
    <dgm:cxn modelId="{535E05BC-02B4-47CF-BB4F-E02A510DCD32}" type="presParOf" srcId="{EAF0F8C0-F6C9-4B31-9A08-E24031429187}" destId="{0B4477E2-E6E8-48BC-A46A-35F8FC617C52}" srcOrd="1" destOrd="0" presId="urn:microsoft.com/office/officeart/2005/8/layout/orgChart1"/>
    <dgm:cxn modelId="{05F3699E-A0EA-432B-8EC2-5E5D6D889CA6}" type="presParOf" srcId="{0B4477E2-E6E8-48BC-A46A-35F8FC617C52}" destId="{877DB163-9B9F-4E21-A6C2-AD17027A061A}" srcOrd="0" destOrd="0" presId="urn:microsoft.com/office/officeart/2005/8/layout/orgChart1"/>
    <dgm:cxn modelId="{8EE91371-A0D9-4565-854C-382D29515274}" type="presParOf" srcId="{0B4477E2-E6E8-48BC-A46A-35F8FC617C52}" destId="{8261A473-FE8B-4222-BEDA-989C32AA2102}" srcOrd="1" destOrd="0" presId="urn:microsoft.com/office/officeart/2005/8/layout/orgChart1"/>
    <dgm:cxn modelId="{EFF6F988-C146-4A03-80EF-CEAA3FAAC6CE}" type="presParOf" srcId="{8261A473-FE8B-4222-BEDA-989C32AA2102}" destId="{B9829FB4-A19C-4EDB-A0D5-8A6395A6CC35}" srcOrd="0" destOrd="0" presId="urn:microsoft.com/office/officeart/2005/8/layout/orgChart1"/>
    <dgm:cxn modelId="{5B8B2F2F-01F7-431E-B40A-3789CB007D35}" type="presParOf" srcId="{B9829FB4-A19C-4EDB-A0D5-8A6395A6CC35}" destId="{1131CAD0-25E7-4781-8A7C-1AD14C98235D}" srcOrd="0" destOrd="0" presId="urn:microsoft.com/office/officeart/2005/8/layout/orgChart1"/>
    <dgm:cxn modelId="{450B8A3F-B652-4482-B3CB-E5E677DFC584}" type="presParOf" srcId="{B9829FB4-A19C-4EDB-A0D5-8A6395A6CC35}" destId="{D48D21C7-2573-4509-9139-38BF29A520F4}" srcOrd="1" destOrd="0" presId="urn:microsoft.com/office/officeart/2005/8/layout/orgChart1"/>
    <dgm:cxn modelId="{2ED9F4A5-321F-4521-8BA3-BA397D22324D}" type="presParOf" srcId="{8261A473-FE8B-4222-BEDA-989C32AA2102}" destId="{A5E331A8-AA46-4840-B053-5C56B5BD9906}" srcOrd="1" destOrd="0" presId="urn:microsoft.com/office/officeart/2005/8/layout/orgChart1"/>
    <dgm:cxn modelId="{F74F1109-ED6B-4925-90CB-2B8AA06C5D8B}" type="presParOf" srcId="{8261A473-FE8B-4222-BEDA-989C32AA2102}" destId="{79EC7F3C-0874-48F4-96D9-360FA1DD8A9A}" srcOrd="2" destOrd="0" presId="urn:microsoft.com/office/officeart/2005/8/layout/orgChart1"/>
    <dgm:cxn modelId="{324CAEAB-E806-47CE-ABCE-B97768FFEA58}" type="presParOf" srcId="{0B4477E2-E6E8-48BC-A46A-35F8FC617C52}" destId="{D24B784F-C4A5-4B1D-AEDF-C46F3CF8AD6B}" srcOrd="2" destOrd="0" presId="urn:microsoft.com/office/officeart/2005/8/layout/orgChart1"/>
    <dgm:cxn modelId="{9BC5B4D7-2056-4E35-990F-4BC1AAC1765F}" type="presParOf" srcId="{0B4477E2-E6E8-48BC-A46A-35F8FC617C52}" destId="{A3A70CFE-290C-467C-A9AE-8813586AB161}" srcOrd="3" destOrd="0" presId="urn:microsoft.com/office/officeart/2005/8/layout/orgChart1"/>
    <dgm:cxn modelId="{99B67101-C614-4141-9FA2-826D2C1525E2}" type="presParOf" srcId="{A3A70CFE-290C-467C-A9AE-8813586AB161}" destId="{60083D23-8E00-45B9-8AD1-D7EE6C8D4774}" srcOrd="0" destOrd="0" presId="urn:microsoft.com/office/officeart/2005/8/layout/orgChart1"/>
    <dgm:cxn modelId="{61ED02EC-7E7D-419D-9075-43FC6FCE3274}" type="presParOf" srcId="{60083D23-8E00-45B9-8AD1-D7EE6C8D4774}" destId="{73FDB727-0D43-4231-B07F-B70806905AED}" srcOrd="0" destOrd="0" presId="urn:microsoft.com/office/officeart/2005/8/layout/orgChart1"/>
    <dgm:cxn modelId="{51423FBF-E93B-4B8A-9530-39B253911CC1}" type="presParOf" srcId="{60083D23-8E00-45B9-8AD1-D7EE6C8D4774}" destId="{6C01E9E1-2B3D-44B1-9D07-38420E27E8F1}" srcOrd="1" destOrd="0" presId="urn:microsoft.com/office/officeart/2005/8/layout/orgChart1"/>
    <dgm:cxn modelId="{D46445C3-5FEC-4C90-A652-11513A8BB6B2}" type="presParOf" srcId="{A3A70CFE-290C-467C-A9AE-8813586AB161}" destId="{389097D9-0AD7-4073-ADA8-CC4900C4E08C}" srcOrd="1" destOrd="0" presId="urn:microsoft.com/office/officeart/2005/8/layout/orgChart1"/>
    <dgm:cxn modelId="{3A871918-5FBF-4315-A45F-90C72165F890}" type="presParOf" srcId="{A3A70CFE-290C-467C-A9AE-8813586AB161}" destId="{38A6CAB8-3D83-448F-87B2-D87861D27B9E}" srcOrd="2" destOrd="0" presId="urn:microsoft.com/office/officeart/2005/8/layout/orgChart1"/>
    <dgm:cxn modelId="{D97877F8-FF83-4727-B3AE-19DA1641F5F0}" type="presParOf" srcId="{EAF0F8C0-F6C9-4B31-9A08-E24031429187}" destId="{7CED2204-FB59-4B67-BFA3-98414F548242}"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E0258-4546-4A92-B0A5-D0ADF910BCA8}">
      <dsp:nvSpPr>
        <dsp:cNvPr id="0" name=""/>
        <dsp:cNvSpPr/>
      </dsp:nvSpPr>
      <dsp:spPr>
        <a:xfrm>
          <a:off x="3296616" y="3282135"/>
          <a:ext cx="256318" cy="786043"/>
        </a:xfrm>
        <a:custGeom>
          <a:avLst/>
          <a:gdLst/>
          <a:ahLst/>
          <a:cxnLst/>
          <a:rect l="0" t="0" r="0" b="0"/>
          <a:pathLst>
            <a:path>
              <a:moveTo>
                <a:pt x="0" y="0"/>
              </a:moveTo>
              <a:lnTo>
                <a:pt x="0" y="786043"/>
              </a:lnTo>
              <a:lnTo>
                <a:pt x="256318" y="786043"/>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4CCCAC-66FC-47E2-A80F-9AFAFD979236}">
      <dsp:nvSpPr>
        <dsp:cNvPr id="0" name=""/>
        <dsp:cNvSpPr/>
      </dsp:nvSpPr>
      <dsp:spPr>
        <a:xfrm>
          <a:off x="2946314" y="2068893"/>
          <a:ext cx="1033818" cy="358846"/>
        </a:xfrm>
        <a:custGeom>
          <a:avLst/>
          <a:gdLst/>
          <a:ahLst/>
          <a:cxnLst/>
          <a:rect l="0" t="0" r="0" b="0"/>
          <a:pathLst>
            <a:path>
              <a:moveTo>
                <a:pt x="0" y="0"/>
              </a:moveTo>
              <a:lnTo>
                <a:pt x="0" y="179423"/>
              </a:lnTo>
              <a:lnTo>
                <a:pt x="1033818" y="179423"/>
              </a:lnTo>
              <a:lnTo>
                <a:pt x="1033818" y="358846"/>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3B8BC3-CEC1-46D4-A71E-1BD6EA5CDD20}">
      <dsp:nvSpPr>
        <dsp:cNvPr id="0" name=""/>
        <dsp:cNvSpPr/>
      </dsp:nvSpPr>
      <dsp:spPr>
        <a:xfrm>
          <a:off x="1228979" y="3282135"/>
          <a:ext cx="256318" cy="786043"/>
        </a:xfrm>
        <a:custGeom>
          <a:avLst/>
          <a:gdLst/>
          <a:ahLst/>
          <a:cxnLst/>
          <a:rect l="0" t="0" r="0" b="0"/>
          <a:pathLst>
            <a:path>
              <a:moveTo>
                <a:pt x="0" y="0"/>
              </a:moveTo>
              <a:lnTo>
                <a:pt x="0" y="786043"/>
              </a:lnTo>
              <a:lnTo>
                <a:pt x="256318" y="786043"/>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B54B49-F580-4388-B3EC-2392B5BB91BF}">
      <dsp:nvSpPr>
        <dsp:cNvPr id="0" name=""/>
        <dsp:cNvSpPr/>
      </dsp:nvSpPr>
      <dsp:spPr>
        <a:xfrm>
          <a:off x="1912495" y="2068893"/>
          <a:ext cx="1033818" cy="358846"/>
        </a:xfrm>
        <a:custGeom>
          <a:avLst/>
          <a:gdLst/>
          <a:ahLst/>
          <a:cxnLst/>
          <a:rect l="0" t="0" r="0" b="0"/>
          <a:pathLst>
            <a:path>
              <a:moveTo>
                <a:pt x="1033818" y="0"/>
              </a:moveTo>
              <a:lnTo>
                <a:pt x="1033818" y="179423"/>
              </a:lnTo>
              <a:lnTo>
                <a:pt x="0" y="179423"/>
              </a:lnTo>
              <a:lnTo>
                <a:pt x="0" y="358846"/>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0DE5FB-62F0-4240-9496-37519DB61C88}">
      <dsp:nvSpPr>
        <dsp:cNvPr id="0" name=""/>
        <dsp:cNvSpPr/>
      </dsp:nvSpPr>
      <dsp:spPr>
        <a:xfrm>
          <a:off x="2900594" y="855652"/>
          <a:ext cx="91440" cy="358846"/>
        </a:xfrm>
        <a:custGeom>
          <a:avLst/>
          <a:gdLst/>
          <a:ahLst/>
          <a:cxnLst/>
          <a:rect l="0" t="0" r="0" b="0"/>
          <a:pathLst>
            <a:path>
              <a:moveTo>
                <a:pt x="45720" y="0"/>
              </a:moveTo>
              <a:lnTo>
                <a:pt x="45720" y="358846"/>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DF6708-5F6B-45C7-A613-73637A08B381}">
      <dsp:nvSpPr>
        <dsp:cNvPr id="0" name=""/>
        <dsp:cNvSpPr/>
      </dsp:nvSpPr>
      <dsp:spPr>
        <a:xfrm>
          <a:off x="2091919" y="1256"/>
          <a:ext cx="1708791" cy="85439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Concurrent in-situ &amp; satellite data availability on ESA Cube</a:t>
          </a:r>
        </a:p>
      </dsp:txBody>
      <dsp:txXfrm>
        <a:off x="2091919" y="1256"/>
        <a:ext cx="1708791" cy="854395"/>
      </dsp:txXfrm>
    </dsp:sp>
    <dsp:sp modelId="{76EC6255-01E1-45F3-B6FC-E59D4643A122}">
      <dsp:nvSpPr>
        <dsp:cNvPr id="0" name=""/>
        <dsp:cNvSpPr/>
      </dsp:nvSpPr>
      <dsp:spPr>
        <a:xfrm>
          <a:off x="2091919" y="1214498"/>
          <a:ext cx="1708791" cy="85439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Demonstration with </a:t>
          </a:r>
          <a:r>
            <a:rPr lang="en-AU" sz="1400" kern="1200" dirty="0" err="1"/>
            <a:t>RadCalNet</a:t>
          </a:r>
          <a:r>
            <a:rPr lang="en-AU" sz="1400" kern="1200" dirty="0"/>
            <a:t> &amp; ACIX, LPV</a:t>
          </a:r>
        </a:p>
      </dsp:txBody>
      <dsp:txXfrm>
        <a:off x="2091919" y="1214498"/>
        <a:ext cx="1708791" cy="854395"/>
      </dsp:txXfrm>
    </dsp:sp>
    <dsp:sp modelId="{56539018-7A8F-442B-A9DA-2E38148F1EFC}">
      <dsp:nvSpPr>
        <dsp:cNvPr id="0" name=""/>
        <dsp:cNvSpPr/>
      </dsp:nvSpPr>
      <dsp:spPr>
        <a:xfrm>
          <a:off x="1058100" y="2427740"/>
          <a:ext cx="1708791" cy="854395"/>
        </a:xfrm>
        <a:prstGeom prst="rect">
          <a:avLst/>
        </a:prstGeom>
        <a:solidFill>
          <a:srgbClr val="99FFCC"/>
        </a:solidFill>
        <a:ln w="25400"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Resolve challenges with inconsistencies with LPV supersites</a:t>
          </a:r>
        </a:p>
      </dsp:txBody>
      <dsp:txXfrm>
        <a:off x="1058100" y="2427740"/>
        <a:ext cx="1708791" cy="854395"/>
      </dsp:txXfrm>
    </dsp:sp>
    <dsp:sp modelId="{853A94B9-A2CE-4CDA-B1FC-0088E6EF5227}">
      <dsp:nvSpPr>
        <dsp:cNvPr id="0" name=""/>
        <dsp:cNvSpPr/>
      </dsp:nvSpPr>
      <dsp:spPr>
        <a:xfrm>
          <a:off x="1485298" y="3640981"/>
          <a:ext cx="1708791" cy="854395"/>
        </a:xfrm>
        <a:prstGeom prst="rect">
          <a:avLst/>
        </a:prstGeom>
        <a:solidFill>
          <a:srgbClr val="99FFCC"/>
        </a:solidFill>
        <a:ln w="25400"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Data Formats, processing, etc.</a:t>
          </a:r>
        </a:p>
      </dsp:txBody>
      <dsp:txXfrm>
        <a:off x="1485298" y="3640981"/>
        <a:ext cx="1708791" cy="854395"/>
      </dsp:txXfrm>
    </dsp:sp>
    <dsp:sp modelId="{C05D5745-CF30-40C2-B005-7AC0E5C276D3}">
      <dsp:nvSpPr>
        <dsp:cNvPr id="0" name=""/>
        <dsp:cNvSpPr/>
      </dsp:nvSpPr>
      <dsp:spPr>
        <a:xfrm>
          <a:off x="3125737" y="2427740"/>
          <a:ext cx="1708791" cy="854395"/>
        </a:xfrm>
        <a:prstGeom prst="rect">
          <a:avLst/>
        </a:prstGeom>
        <a:solidFill>
          <a:srgbClr val="99FFCC"/>
        </a:solidFill>
        <a:ln w="25400"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Extension to other validation sites?</a:t>
          </a:r>
        </a:p>
      </dsp:txBody>
      <dsp:txXfrm>
        <a:off x="3125737" y="2427740"/>
        <a:ext cx="1708791" cy="854395"/>
      </dsp:txXfrm>
    </dsp:sp>
    <dsp:sp modelId="{C4456D6C-1FE6-46D5-91FA-7F738D1D1C68}">
      <dsp:nvSpPr>
        <dsp:cNvPr id="0" name=""/>
        <dsp:cNvSpPr/>
      </dsp:nvSpPr>
      <dsp:spPr>
        <a:xfrm>
          <a:off x="3552935" y="3640981"/>
          <a:ext cx="1708791" cy="854395"/>
        </a:xfrm>
        <a:prstGeom prst="rect">
          <a:avLst/>
        </a:prstGeom>
        <a:solidFill>
          <a:srgbClr val="99FFCC"/>
        </a:solidFill>
        <a:ln w="25400"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Access to WGCV beta testers</a:t>
          </a:r>
        </a:p>
      </dsp:txBody>
      <dsp:txXfrm>
        <a:off x="3552935" y="3640981"/>
        <a:ext cx="1708791" cy="854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B784F-C4A5-4B1D-AEDF-C46F3CF8AD6B}">
      <dsp:nvSpPr>
        <dsp:cNvPr id="0" name=""/>
        <dsp:cNvSpPr/>
      </dsp:nvSpPr>
      <dsp:spPr>
        <a:xfrm>
          <a:off x="1836737" y="1378034"/>
          <a:ext cx="1005149" cy="395713"/>
        </a:xfrm>
        <a:custGeom>
          <a:avLst/>
          <a:gdLst/>
          <a:ahLst/>
          <a:cxnLst/>
          <a:rect l="0" t="0" r="0" b="0"/>
          <a:pathLst>
            <a:path>
              <a:moveTo>
                <a:pt x="0" y="0"/>
              </a:moveTo>
              <a:lnTo>
                <a:pt x="0" y="221265"/>
              </a:lnTo>
              <a:lnTo>
                <a:pt x="1005149" y="221265"/>
              </a:lnTo>
              <a:lnTo>
                <a:pt x="1005149" y="3957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7DB163-9B9F-4E21-A6C2-AD17027A061A}">
      <dsp:nvSpPr>
        <dsp:cNvPr id="0" name=""/>
        <dsp:cNvSpPr/>
      </dsp:nvSpPr>
      <dsp:spPr>
        <a:xfrm>
          <a:off x="831587" y="1378034"/>
          <a:ext cx="1005149" cy="395713"/>
        </a:xfrm>
        <a:custGeom>
          <a:avLst/>
          <a:gdLst/>
          <a:ahLst/>
          <a:cxnLst/>
          <a:rect l="0" t="0" r="0" b="0"/>
          <a:pathLst>
            <a:path>
              <a:moveTo>
                <a:pt x="1005149" y="0"/>
              </a:moveTo>
              <a:lnTo>
                <a:pt x="1005149" y="221265"/>
              </a:lnTo>
              <a:lnTo>
                <a:pt x="0" y="221265"/>
              </a:lnTo>
              <a:lnTo>
                <a:pt x="0" y="3957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4CAFF6-C87C-401D-8785-FC5CF09E8045}">
      <dsp:nvSpPr>
        <dsp:cNvPr id="0" name=""/>
        <dsp:cNvSpPr/>
      </dsp:nvSpPr>
      <dsp:spPr>
        <a:xfrm>
          <a:off x="1006035" y="547332"/>
          <a:ext cx="1661403" cy="8307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ARD SR data available for site on ODC</a:t>
          </a:r>
        </a:p>
      </dsp:txBody>
      <dsp:txXfrm>
        <a:off x="1006035" y="547332"/>
        <a:ext cx="1661403" cy="830701"/>
      </dsp:txXfrm>
    </dsp:sp>
    <dsp:sp modelId="{1131CAD0-25E7-4781-8A7C-1AD14C98235D}">
      <dsp:nvSpPr>
        <dsp:cNvPr id="0" name=""/>
        <dsp:cNvSpPr/>
      </dsp:nvSpPr>
      <dsp:spPr>
        <a:xfrm>
          <a:off x="885" y="1773747"/>
          <a:ext cx="1661403" cy="8307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Field data uncertainties</a:t>
          </a:r>
        </a:p>
      </dsp:txBody>
      <dsp:txXfrm>
        <a:off x="885" y="1773747"/>
        <a:ext cx="1661403" cy="830701"/>
      </dsp:txXfrm>
    </dsp:sp>
    <dsp:sp modelId="{73FDB727-0D43-4231-B07F-B70806905AED}">
      <dsp:nvSpPr>
        <dsp:cNvPr id="0" name=""/>
        <dsp:cNvSpPr/>
      </dsp:nvSpPr>
      <dsp:spPr>
        <a:xfrm>
          <a:off x="2011184" y="1773747"/>
          <a:ext cx="1661403" cy="830701"/>
        </a:xfrm>
        <a:prstGeom prst="rect">
          <a:avLst/>
        </a:prstGeom>
        <a:solidFill>
          <a:srgbClr val="FFCCFF"/>
        </a:solidFill>
        <a:ln w="25400"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Satellite data uncertainties</a:t>
          </a:r>
        </a:p>
      </dsp:txBody>
      <dsp:txXfrm>
        <a:off x="2011184" y="1773747"/>
        <a:ext cx="1661403" cy="8307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07A036E6-6D54-4B78-9ABB-4FE2E18E96D0}" type="datetimeFigureOut">
              <a:rPr lang="en-US" smtClean="0"/>
              <a:t>10/16/2019</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8B128B93-BF90-4BB9-B0C9-762176D455CF}" type="slidenum">
              <a:rPr lang="en-US" smtClean="0"/>
              <a:t>‹#›</a:t>
            </a:fld>
            <a:endParaRPr lang="en-US"/>
          </a:p>
        </p:txBody>
      </p:sp>
    </p:spTree>
    <p:extLst>
      <p:ext uri="{BB962C8B-B14F-4D97-AF65-F5344CB8AC3E}">
        <p14:creationId xmlns:p14="http://schemas.microsoft.com/office/powerpoint/2010/main" val="75755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322F5E1-5195-4792-A0E3-42DC695AF7AF}" type="datetimeFigureOut">
              <a:rPr lang="en-US" smtClean="0"/>
              <a:t>10/16/2019</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0D5600F-4168-42E9-9FE7-11DD5B8FE0E3}" type="slidenum">
              <a:rPr lang="en-US" smtClean="0"/>
              <a:t>‹#›</a:t>
            </a:fld>
            <a:endParaRPr lang="en-US"/>
          </a:p>
        </p:txBody>
      </p:sp>
    </p:spTree>
    <p:extLst>
      <p:ext uri="{BB962C8B-B14F-4D97-AF65-F5344CB8AC3E}">
        <p14:creationId xmlns:p14="http://schemas.microsoft.com/office/powerpoint/2010/main" val="26235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AU" dirty="0"/>
              <a:t>Inter-comparison exercise represents a joint effort to test user-based differences in surface reflectance fiducial reference measurements used for validation of current SR satellite products, and to ensure consensus on field protocols and global SR validation protocols. It is a continuation of CV-17, including the use of drones and extending to other biomes/conditions and conducted in the framework of the ESA FRM4Veg project. These objectives shall be achieved inviting the scientific community to a “Round Robin” inter-comparison exercise and two international workshops to discuss the design of the S3R exercise and the main outcomes.  In addition, the fiducial reference measurements collected during the exercise will serve to validate SR ARD products.</a:t>
            </a:r>
          </a:p>
          <a:p>
            <a:endParaRPr lang="es-ES" dirty="0"/>
          </a:p>
        </p:txBody>
      </p:sp>
      <p:sp>
        <p:nvSpPr>
          <p:cNvPr id="4" name="Marcador de número de diapositiva 3"/>
          <p:cNvSpPr>
            <a:spLocks noGrp="1"/>
          </p:cNvSpPr>
          <p:nvPr>
            <p:ph type="sldNum" sz="quarter" idx="5"/>
          </p:nvPr>
        </p:nvSpPr>
        <p:spPr/>
        <p:txBody>
          <a:bodyPr/>
          <a:lstStyle/>
          <a:p>
            <a:fld id="{B0D5600F-4168-42E9-9FE7-11DD5B8FE0E3}" type="slidenum">
              <a:rPr lang="en-US" smtClean="0"/>
              <a:t>4</a:t>
            </a:fld>
            <a:endParaRPr lang="en-US"/>
          </a:p>
        </p:txBody>
      </p:sp>
    </p:spTree>
    <p:extLst>
      <p:ext uri="{BB962C8B-B14F-4D97-AF65-F5344CB8AC3E}">
        <p14:creationId xmlns:p14="http://schemas.microsoft.com/office/powerpoint/2010/main" val="125562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Joint effort to intercompare biomass mapping algorithms specifically for biomass mapping used for current and future spaceborne missions.</a:t>
            </a:r>
          </a:p>
          <a:p>
            <a:r>
              <a:rPr lang="en-AU" dirty="0"/>
              <a:t>These objectives shall be achieved by making available standardised test cases (based on airborne campaign and spaceborne simulated data), inviting the scientific community to develop and apply retrieval algorithms based on this test case, and finally compare and evaluate the performance of submitted results. </a:t>
            </a:r>
          </a:p>
          <a:p>
            <a:endParaRPr lang="en-AU" dirty="0"/>
          </a:p>
        </p:txBody>
      </p:sp>
      <p:sp>
        <p:nvSpPr>
          <p:cNvPr id="4" name="Slide Number Placeholder 3"/>
          <p:cNvSpPr>
            <a:spLocks noGrp="1"/>
          </p:cNvSpPr>
          <p:nvPr>
            <p:ph type="sldNum" sz="quarter" idx="5"/>
          </p:nvPr>
        </p:nvSpPr>
        <p:spPr/>
        <p:txBody>
          <a:bodyPr/>
          <a:lstStyle/>
          <a:p>
            <a:fld id="{B0D5600F-4168-42E9-9FE7-11DD5B8FE0E3}" type="slidenum">
              <a:rPr lang="en-US" smtClean="0"/>
              <a:t>5</a:t>
            </a:fld>
            <a:endParaRPr lang="en-US"/>
          </a:p>
        </p:txBody>
      </p:sp>
    </p:spTree>
    <p:extLst>
      <p:ext uri="{BB962C8B-B14F-4D97-AF65-F5344CB8AC3E}">
        <p14:creationId xmlns:p14="http://schemas.microsoft.com/office/powerpoint/2010/main" val="1760173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965035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10/16/2019</a:t>
            </a:fld>
            <a:endParaRPr lang="en-US"/>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a:t>CEOS AC-VC June 2017</a:t>
            </a:r>
          </a:p>
        </p:txBody>
      </p:sp>
      <p:sp>
        <p:nvSpPr>
          <p:cNvPr id="6" name="Slide Number Placeholder 5"/>
          <p:cNvSpPr>
            <a:spLocks noGrp="1"/>
          </p:cNvSpPr>
          <p:nvPr>
            <p:ph type="sldNum" sz="quarter" idx="12"/>
          </p:nvPr>
        </p:nvSpPr>
        <p:spPr/>
        <p:txBody>
          <a:bodyPr/>
          <a:lstStyle/>
          <a:p>
            <a:fld id="{D11591C9-1069-47C8-BF2F-DC125323CA97}" type="slidenum">
              <a:rPr lang="en-US" smtClean="0"/>
              <a:t>‹#›</a:t>
            </a:fld>
            <a:endParaRPr lang="en-US"/>
          </a:p>
        </p:txBody>
      </p:sp>
      <p:pic>
        <p:nvPicPr>
          <p:cNvPr id="10" name="ceos_logo.png"/>
          <p:cNvPicPr/>
          <p:nvPr userDrawn="1"/>
        </p:nvPicPr>
        <p:blipFill>
          <a:blip r:embed="rId2">
            <a:extLst/>
          </a:blip>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4395"/>
          <a:stretch/>
        </p:blipFill>
        <p:spPr>
          <a:xfrm>
            <a:off x="0" y="-68240"/>
            <a:ext cx="12192000" cy="6926239"/>
          </a:xfrm>
          <a:prstGeom prst="rect">
            <a:avLst/>
          </a:prstGeom>
        </p:spPr>
      </p:pic>
      <p:pic>
        <p:nvPicPr>
          <p:cNvPr id="12" name="ceos_logo.png"/>
          <p:cNvPicPr/>
          <p:nvPr userDrawn="1"/>
        </p:nvPicPr>
        <p:blipFill>
          <a:blip r:embed="rId2">
            <a:extLst/>
          </a:blip>
          <a:stretch>
            <a:fillRect/>
          </a:stretch>
        </p:blipFill>
        <p:spPr>
          <a:xfrm>
            <a:off x="622789" y="1217405"/>
            <a:ext cx="2507906" cy="993132"/>
          </a:xfrm>
          <a:prstGeom prst="rect">
            <a:avLst/>
          </a:prstGeom>
          <a:ln w="12700">
            <a:miter lim="400000"/>
          </a:ln>
        </p:spPr>
      </p:pic>
      <p:sp>
        <p:nvSpPr>
          <p:cNvPr id="13" name="Shape 10"/>
          <p:cNvSpPr txBox="1">
            <a:spLocks/>
          </p:cNvSpPr>
          <p:nvPr userDrawn="1"/>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175309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0909165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3"/>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en-US">
                <a:solidFill>
                  <a:srgbClr val="1F497D"/>
                </a:solidFill>
              </a:rPr>
              <a:pPr defTabSz="914400"/>
              <a:t>‹#›</a:t>
            </a:fld>
            <a:endParaRPr lang="en-US" dirty="0">
              <a:solidFill>
                <a:srgbClr val="1F497D"/>
              </a:solidFill>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340339981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Textfeld 7"/>
          <p:cNvSpPr txBox="1"/>
          <p:nvPr userDrawn="1"/>
        </p:nvSpPr>
        <p:spPr>
          <a:xfrm>
            <a:off x="812800" y="6172200"/>
            <a:ext cx="701040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800" b="1" dirty="0">
                <a:solidFill>
                  <a:srgbClr val="92D050"/>
                </a:solidFill>
                <a:effectLst/>
                <a:latin typeface="Frutiger 45 Light"/>
                <a:ea typeface="Times New Roman"/>
                <a:cs typeface="Arial"/>
              </a:rPr>
              <a:t>Working Group on Calibration and Validation</a:t>
            </a:r>
            <a:endParaRPr lang="en-US" sz="1800" dirty="0">
              <a:effectLst/>
              <a:latin typeface="Times New Roman"/>
              <a:ea typeface="Times New Roman"/>
              <a:cs typeface="Times"/>
            </a:endParaRPr>
          </a:p>
        </p:txBody>
      </p:sp>
    </p:spTree>
    <p:extLst>
      <p:ext uri="{BB962C8B-B14F-4D97-AF65-F5344CB8AC3E}">
        <p14:creationId xmlns:p14="http://schemas.microsoft.com/office/powerpoint/2010/main" val="58180120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235201" y="76200"/>
            <a:ext cx="8140700" cy="427038"/>
          </a:xfrm>
          <a:prstGeom prst="rect">
            <a:avLst/>
          </a:prstGeom>
        </p:spPr>
        <p:txBody>
          <a:bodyPr/>
          <a:lstStyle>
            <a:lvl1pPr algn="l">
              <a:defRPr sz="2800"/>
            </a:lvl1pPr>
          </a:lstStyle>
          <a:p>
            <a:r>
              <a:rPr lang="en-US" dirty="0"/>
              <a:t>Click to edit Master title style</a:t>
            </a:r>
            <a:endParaRPr lang="en-GB" dirty="0"/>
          </a:p>
        </p:txBody>
      </p:sp>
    </p:spTree>
    <p:extLst>
      <p:ext uri="{BB962C8B-B14F-4D97-AF65-F5344CB8AC3E}">
        <p14:creationId xmlns:p14="http://schemas.microsoft.com/office/powerpoint/2010/main" val="47091536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0" y="1143000"/>
            <a:ext cx="11074400" cy="762000"/>
          </a:xfrm>
          <a:prstGeom prst="rect">
            <a:avLst/>
          </a:prstGeom>
        </p:spPr>
        <p:txBody>
          <a:bodyPr/>
          <a:lstStyle>
            <a:lvl1pPr algn="just">
              <a:buNone/>
              <a:defRPr sz="2200">
                <a:solidFill>
                  <a:schemeClr val="tx1"/>
                </a:solidFill>
              </a:defRPr>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Content Placeholder 3"/>
          <p:cNvSpPr>
            <a:spLocks noGrp="1"/>
          </p:cNvSpPr>
          <p:nvPr>
            <p:ph sz="half" idx="11"/>
          </p:nvPr>
        </p:nvSpPr>
        <p:spPr>
          <a:xfrm>
            <a:off x="0" y="1905000"/>
            <a:ext cx="11785600" cy="4572000"/>
          </a:xfrm>
          <a:prstGeom prst="rect">
            <a:avLst/>
          </a:prstGeom>
        </p:spPr>
        <p:txBody>
          <a:bodyPr/>
          <a:lstStyle>
            <a:lvl1pPr>
              <a:buSzPct val="90000"/>
              <a:defRPr sz="2000" baseline="0">
                <a:solidFill>
                  <a:schemeClr val="tx1"/>
                </a:solidFill>
                <a:latin typeface="Century Gothic" pitchFamily="34" charset="0"/>
              </a:defRPr>
            </a:lvl1pPr>
            <a:lvl2pPr marL="768927" indent="-311727">
              <a:buClr>
                <a:srgbClr val="005426"/>
              </a:buClr>
              <a:buSzPct val="80000"/>
              <a:buFont typeface="Wingdings" panose="05000000000000000000" pitchFamily="2" charset="2"/>
              <a:buChar char="§"/>
              <a:defRPr sz="2000" baseline="0">
                <a:solidFill>
                  <a:schemeClr val="tx1"/>
                </a:solidFill>
                <a:latin typeface="Century Gothic" pitchFamily="34" charset="0"/>
              </a:defRPr>
            </a:lvl2pPr>
            <a:lvl3pPr>
              <a:buSzPct val="60000"/>
              <a:defRPr sz="2000" baseline="0">
                <a:solidFill>
                  <a:schemeClr val="tx1"/>
                </a:solidFill>
                <a:latin typeface="Century Gothic" pitchFamily="34" charset="0"/>
              </a:defRPr>
            </a:lvl3pPr>
            <a:lvl4pPr>
              <a:defRPr sz="2400">
                <a:solidFill>
                  <a:srgbClr val="C00000"/>
                </a:solidFill>
              </a:defRPr>
            </a:lvl4pPr>
            <a:lvl5pPr>
              <a:defRPr sz="2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Shape 3"/>
          <p:cNvSpPr/>
          <p:nvPr userDrawn="1"/>
        </p:nvSpPr>
        <p:spPr>
          <a:xfrm>
            <a:off x="2641600" y="76200"/>
            <a:ext cx="4775200"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endParaRPr lang="en-US" sz="2200" dirty="0">
              <a:solidFill>
                <a:srgbClr val="FFFFFF"/>
              </a:solidFill>
              <a:latin typeface="Proxima Nova Regular"/>
              <a:ea typeface="Proxima Nova Regular"/>
              <a:cs typeface="Proxima Nova Regular"/>
              <a:sym typeface="Proxima Nova Regular"/>
            </a:endParaRPr>
          </a:p>
        </p:txBody>
      </p:sp>
      <p:sp>
        <p:nvSpPr>
          <p:cNvPr id="7" name="Title 1"/>
          <p:cNvSpPr>
            <a:spLocks noGrp="1"/>
          </p:cNvSpPr>
          <p:nvPr>
            <p:ph type="title"/>
          </p:nvPr>
        </p:nvSpPr>
        <p:spPr>
          <a:xfrm>
            <a:off x="2235201" y="76200"/>
            <a:ext cx="8140700" cy="427038"/>
          </a:xfrm>
          <a:prstGeom prst="rect">
            <a:avLst/>
          </a:prstGeom>
        </p:spPr>
        <p:txBody>
          <a:bodyPr/>
          <a:lstStyle>
            <a:lvl1pPr algn="l">
              <a:defRPr sz="2800"/>
            </a:lvl1pPr>
          </a:lstStyle>
          <a:p>
            <a:r>
              <a:rPr lang="en-US" dirty="0"/>
              <a:t>Click to edit Master title style</a:t>
            </a:r>
            <a:endParaRPr lang="en-GB" dirty="0"/>
          </a:p>
        </p:txBody>
      </p:sp>
    </p:spTree>
    <p:extLst>
      <p:ext uri="{BB962C8B-B14F-4D97-AF65-F5344CB8AC3E}">
        <p14:creationId xmlns:p14="http://schemas.microsoft.com/office/powerpoint/2010/main" val="186950597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a:ext>
            </a:extLst>
          </a:blip>
          <a:srcRect t="23731"/>
          <a:stretch/>
        </p:blipFill>
        <p:spPr>
          <a:xfrm>
            <a:off x="0" y="-121024"/>
            <a:ext cx="12184941" cy="6965577"/>
          </a:xfrm>
          <a:prstGeom prst="rect">
            <a:avLst/>
          </a:prstGeom>
        </p:spPr>
      </p:pic>
      <p:sp>
        <p:nvSpPr>
          <p:cNvPr id="2" name="Title 1"/>
          <p:cNvSpPr>
            <a:spLocks noGrp="1"/>
          </p:cNvSpPr>
          <p:nvPr>
            <p:ph type="ctrTitle"/>
          </p:nvPr>
        </p:nvSpPr>
        <p:spPr>
          <a:xfrm>
            <a:off x="413528" y="2492915"/>
            <a:ext cx="6713415"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67317"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D11591C9-1069-47C8-BF2F-DC125323CA97}" type="slidenum">
              <a:rPr lang="en-US" smtClean="0"/>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8294" y="1023155"/>
            <a:ext cx="2876190" cy="1342857"/>
          </a:xfrm>
          <a:prstGeom prst="rect">
            <a:avLst/>
          </a:prstGeom>
        </p:spPr>
      </p:pic>
    </p:spTree>
    <p:extLst>
      <p:ext uri="{BB962C8B-B14F-4D97-AF65-F5344CB8AC3E}">
        <p14:creationId xmlns:p14="http://schemas.microsoft.com/office/powerpoint/2010/main" val="364414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03566" y="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
        <p:nvSpPr>
          <p:cNvPr id="6" name="Slide Number Placeholder 5"/>
          <p:cNvSpPr>
            <a:spLocks noGrp="1"/>
          </p:cNvSpPr>
          <p:nvPr>
            <p:ph type="sldNum" sz="quarter" idx="12"/>
          </p:nvPr>
        </p:nvSpPr>
        <p:spPr>
          <a:xfrm>
            <a:off x="11372805" y="6486792"/>
            <a:ext cx="670624" cy="369332"/>
          </a:xfrm>
          <a:prstGeom prst="rect">
            <a:avLst/>
          </a:prstGeom>
        </p:spPr>
        <p:txBody>
          <a:bodyPr/>
          <a:lstStyle>
            <a:lvl1pPr>
              <a:defRPr sz="1800">
                <a:solidFill>
                  <a:schemeClr val="tx2"/>
                </a:solidFill>
              </a:defRPr>
            </a:lvl1pPr>
          </a:lstStyle>
          <a:p>
            <a:fld id="{C8E38066-F069-41C9-B38D-47DB557F2632}" type="slidenum">
              <a:rPr lang="en-GB" smtClean="0">
                <a:solidFill>
                  <a:srgbClr val="1F497D"/>
                </a:solidFill>
              </a:rPr>
              <a:pPr/>
              <a:t>‹#›</a:t>
            </a:fld>
            <a:endParaRPr lang="en-GB" dirty="0">
              <a:solidFill>
                <a:srgbClr val="1F497D"/>
              </a:solidFill>
            </a:endParaRPr>
          </a:p>
        </p:txBody>
      </p:sp>
      <p:sp>
        <p:nvSpPr>
          <p:cNvPr id="8" name="Content Placeholder 7"/>
          <p:cNvSpPr>
            <a:spLocks noGrp="1"/>
          </p:cNvSpPr>
          <p:nvPr>
            <p:ph sz="quarter" idx="1"/>
          </p:nvPr>
        </p:nvSpPr>
        <p:spPr>
          <a:xfrm>
            <a:off x="174811" y="1411940"/>
            <a:ext cx="11868617" cy="4944412"/>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19, 14-16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10190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sp>
        <p:nvSpPr>
          <p:cNvPr id="4" name="Title 1"/>
          <p:cNvSpPr>
            <a:spLocks noGrp="1"/>
          </p:cNvSpPr>
          <p:nvPr>
            <p:ph type="title"/>
          </p:nvPr>
        </p:nvSpPr>
        <p:spPr>
          <a:xfrm>
            <a:off x="2390119" y="13447"/>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
        <p:nvSpPr>
          <p:cNvPr id="5"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19, 14-16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77859071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52"/>
            <a:ext cx="2540000" cy="369332"/>
          </a:xfrm>
          <a:prstGeom prst="rect">
            <a:avLst/>
          </a:prstGeom>
          <a:ln w="12700">
            <a:miter lim="400000"/>
          </a:ln>
        </p:spPr>
        <p:txBody>
          <a:bodyPr lIns="45719" rIns="45719">
            <a:spAutoFit/>
          </a:bodyPr>
          <a:lstStyle>
            <a:lvl1pPr algn="r">
              <a:spcBef>
                <a:spcPts val="600"/>
              </a:spcBef>
              <a:defRPr sz="1800">
                <a:latin typeface="Calibri"/>
                <a:ea typeface="Calibri"/>
                <a:cs typeface="Calibri"/>
                <a:sym typeface="Calibri"/>
              </a:defRPr>
            </a:lvl1p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6">
              <a:extLst>
                <a:ext uri="{28A0092B-C50C-407E-A947-70E740481C1C}">
                  <a14:useLocalDpi xmlns:a14="http://schemas.microsoft.com/office/drawing/2010/main" val="0"/>
                </a:ext>
              </a:extLst>
            </a:blip>
            <a:srcRect r="17922"/>
            <a:stretch/>
          </p:blipFill>
          <p:spPr>
            <a:xfrm>
              <a:off x="0" y="1156447"/>
              <a:ext cx="8364071" cy="1266667"/>
            </a:xfrm>
            <a:prstGeom prst="rect">
              <a:avLst/>
            </a:prstGeom>
          </p:spPr>
        </p:pic>
        <p:pic>
          <p:nvPicPr>
            <p:cNvPr id="4" name="Picture 3"/>
            <p:cNvPicPr>
              <a:picLocks noChangeAspect="1"/>
            </p:cNvPicPr>
            <p:nvPr userDrawn="1"/>
          </p:nvPicPr>
          <p:blipFill rotWithShape="1">
            <a:blip r:embed="rId6">
              <a:extLst>
                <a:ext uri="{28A0092B-C50C-407E-A947-70E740481C1C}">
                  <a14:useLocalDpi xmlns:a14="http://schemas.microsoft.com/office/drawing/2010/main" val="0"/>
                </a:ext>
              </a:extLst>
            </a:blip>
            <a:srcRect l="58457"/>
            <a:stretch/>
          </p:blipFill>
          <p:spPr>
            <a:xfrm>
              <a:off x="7958571" y="1156447"/>
              <a:ext cx="4233429" cy="1266667"/>
            </a:xfrm>
            <a:prstGeom prst="rect">
              <a:avLst/>
            </a:prstGeom>
          </p:spPr>
        </p:pic>
      </p:grpSp>
      <p:sp>
        <p:nvSpPr>
          <p:cNvPr id="9" name="Shape 3"/>
          <p:cNvSpPr/>
          <p:nvPr userDrawn="1"/>
        </p:nvSpPr>
        <p:spPr>
          <a:xfrm>
            <a:off x="101600" y="6629401"/>
            <a:ext cx="3149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baseline="0" dirty="0">
                <a:solidFill>
                  <a:schemeClr val="tx2"/>
                </a:solidFill>
                <a:latin typeface="+mj-ea"/>
                <a:ea typeface="+mj-ea"/>
                <a:cs typeface="Proxima Nova Regular"/>
                <a:sym typeface="Proxima Nova Regular"/>
              </a:rPr>
              <a:t>CEOS #33 Plenary October 14-16, </a:t>
            </a:r>
            <a:r>
              <a:rPr lang="en-AU" sz="1100" i="1" dirty="0">
                <a:solidFill>
                  <a:schemeClr val="tx2"/>
                </a:solidFill>
                <a:latin typeface="+mj-ea"/>
                <a:ea typeface="+mj-ea"/>
                <a:cs typeface="Proxima Nova Regular"/>
                <a:sym typeface="Proxima Nova Regular"/>
              </a:rPr>
              <a:t>2019</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7419952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0871200" y="6504802"/>
            <a:ext cx="1296299" cy="276999"/>
          </a:xfrm>
          <a:prstGeom prst="rect">
            <a:avLst/>
          </a:prstGeom>
        </p:spPr>
        <p:txBody>
          <a:bodyPr wrap="square">
            <a:spAutoFit/>
          </a:bodyPr>
          <a:lstStyle/>
          <a:p>
            <a:pPr algn="r"/>
            <a:fld id="{D9245422-3BB8-6D4A-8024-718D9EB8D280}" type="slidenum">
              <a:rPr lang="en-US" sz="1200" smtClean="0"/>
              <a:pPr algn="r"/>
              <a:t>‹#›</a:t>
            </a:fld>
            <a:endParaRPr lang="en-US" sz="1200" dirty="0"/>
          </a:p>
        </p:txBody>
      </p:sp>
      <p:sp>
        <p:nvSpPr>
          <p:cNvPr id="5" name="Shape 3"/>
          <p:cNvSpPr/>
          <p:nvPr userDrawn="1"/>
        </p:nvSpPr>
        <p:spPr>
          <a:xfrm>
            <a:off x="101600" y="6629401"/>
            <a:ext cx="3149600" cy="187285"/>
          </a:xfrm>
          <a:prstGeom prst="roundRect">
            <a:avLst/>
          </a:prstGeom>
          <a:noFill/>
          <a:ln>
            <a:no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1"/>
                </a:solidFill>
                <a:latin typeface="+mj-ea"/>
                <a:ea typeface="+mj-ea"/>
                <a:cs typeface="Proxima Nova Regular"/>
                <a:sym typeface="Proxima Nova Regular"/>
              </a:rPr>
              <a:t>WGISS-48 October 11, 2019</a:t>
            </a:r>
            <a:endParaRPr sz="1100" i="1" dirty="0">
              <a:solidFill>
                <a:schemeClr val="tx1"/>
              </a:solidFill>
              <a:latin typeface="+mj-ea"/>
              <a:ea typeface="+mj-ea"/>
              <a:cs typeface="Proxima Nova Regular"/>
              <a:sym typeface="Proxima Nova Regular"/>
            </a:endParaRPr>
          </a:p>
        </p:txBody>
      </p:sp>
    </p:spTree>
    <p:extLst>
      <p:ext uri="{BB962C8B-B14F-4D97-AF65-F5344CB8AC3E}">
        <p14:creationId xmlns:p14="http://schemas.microsoft.com/office/powerpoint/2010/main" val="114767080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057" y="-108970"/>
            <a:ext cx="12193057" cy="6925656"/>
          </a:xfrm>
          <a:prstGeom prst="rect">
            <a:avLst/>
          </a:prstGeom>
        </p:spPr>
      </p:pic>
      <p:sp>
        <p:nvSpPr>
          <p:cNvPr id="2" name="Shape 2"/>
          <p:cNvSpPr>
            <a:spLocks noGrp="1"/>
          </p:cNvSpPr>
          <p:nvPr>
            <p:ph type="sldNum" sz="quarter" idx="2"/>
          </p:nvPr>
        </p:nvSpPr>
        <p:spPr>
          <a:xfrm>
            <a:off x="9652000" y="6512562"/>
            <a:ext cx="2540000" cy="369332"/>
          </a:xfrm>
          <a:prstGeom prst="rect">
            <a:avLst/>
          </a:prstGeom>
          <a:ln w="12700">
            <a:miter lim="400000"/>
          </a:ln>
        </p:spPr>
        <p:txBody>
          <a:bodyPr lIns="45719" rIns="45719">
            <a:spAutoFit/>
          </a:bodyPr>
          <a:lstStyle>
            <a:lvl1pPr algn="r">
              <a:spcBef>
                <a:spcPts val="600"/>
              </a:spcBef>
              <a:defRPr sz="1800">
                <a:latin typeface="Calibri"/>
                <a:ea typeface="Calibri"/>
                <a:cs typeface="Calibri"/>
                <a:sym typeface="Calibri"/>
              </a:defRPr>
            </a:lvl1p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spTree>
    <p:extLst>
      <p:ext uri="{BB962C8B-B14F-4D97-AF65-F5344CB8AC3E}">
        <p14:creationId xmlns:p14="http://schemas.microsoft.com/office/powerpoint/2010/main" val="42682034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cindy.ong@csiro.au"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arth.esa.int/web/sppa/meetings-workshops/hosted-and-co-sponsored-meetings/acix-ii-cmix-2nd-w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a:latin typeface="+mj-lt"/>
              </a:rPr>
              <a:t>Cindy Ong, CSIRO, WGCV</a:t>
            </a:r>
          </a:p>
          <a:p>
            <a:r>
              <a:rPr lang="en-US" dirty="0">
                <a:latin typeface="+mj-lt"/>
              </a:rPr>
              <a:t>Akihiko Kuze, JAXA, WGCV</a:t>
            </a:r>
          </a:p>
          <a:p>
            <a:r>
              <a:rPr lang="en-US" dirty="0">
                <a:latin typeface="+mj-lt"/>
              </a:rPr>
              <a:t>CEOS 33</a:t>
            </a:r>
            <a:r>
              <a:rPr lang="en-US" baseline="30000" dirty="0">
                <a:latin typeface="+mj-lt"/>
              </a:rPr>
              <a:t>rd</a:t>
            </a:r>
            <a:r>
              <a:rPr lang="en-US" dirty="0">
                <a:latin typeface="+mj-lt"/>
              </a:rPr>
              <a:t> Plenary 2019 </a:t>
            </a:r>
          </a:p>
          <a:p>
            <a:r>
              <a:rPr lang="en-US" dirty="0">
                <a:latin typeface="+mj-lt"/>
              </a:rPr>
              <a:t>Session 5.1</a:t>
            </a:r>
          </a:p>
          <a:p>
            <a:r>
              <a:rPr lang="en-US" dirty="0">
                <a:latin typeface="+mj-lt"/>
              </a:rPr>
              <a:t>Hanoi, Vietnam</a:t>
            </a:r>
          </a:p>
          <a:p>
            <a:r>
              <a:rPr lang="en-US" dirty="0">
                <a:latin typeface="+mj-lt"/>
              </a:rPr>
              <a:t>14 – 16 October 2019</a:t>
            </a:r>
          </a:p>
          <a:p>
            <a:endParaRPr lang="en-US" dirty="0">
              <a:latin typeface="+mj-lt"/>
            </a:endParaRPr>
          </a:p>
        </p:txBody>
      </p:sp>
      <p:sp>
        <p:nvSpPr>
          <p:cNvPr id="8" name="Shape 10"/>
          <p:cNvSpPr txBox="1">
            <a:spLocks/>
          </p:cNvSpPr>
          <p:nvPr/>
        </p:nvSpPr>
        <p:spPr>
          <a:xfrm>
            <a:off x="622789" y="2514600"/>
            <a:ext cx="9823800"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r>
              <a:rPr lang="en-US" sz="3200" kern="0" dirty="0">
                <a:solidFill>
                  <a:schemeClr val="bg1"/>
                </a:solidFill>
                <a:latin typeface="+mj-lt"/>
              </a:rPr>
              <a:t>Working Group Calibration &amp; Validation</a:t>
            </a:r>
          </a:p>
        </p:txBody>
      </p:sp>
    </p:spTree>
    <p:extLst>
      <p:ext uri="{BB962C8B-B14F-4D97-AF65-F5344CB8AC3E}">
        <p14:creationId xmlns:p14="http://schemas.microsoft.com/office/powerpoint/2010/main" val="2670166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10</a:t>
            </a:fld>
            <a:endParaRPr lang="en-US" dirty="0">
              <a:solidFill>
                <a:srgbClr val="1F497D"/>
              </a:solidFill>
            </a:endParaRPr>
          </a:p>
        </p:txBody>
      </p:sp>
      <p:sp>
        <p:nvSpPr>
          <p:cNvPr id="3" name="Content Placeholder 2"/>
          <p:cNvSpPr>
            <a:spLocks noGrp="1"/>
          </p:cNvSpPr>
          <p:nvPr>
            <p:ph sz="quarter" idx="10"/>
          </p:nvPr>
        </p:nvSpPr>
        <p:spPr>
          <a:xfrm>
            <a:off x="87966" y="1179253"/>
            <a:ext cx="10044545" cy="5101935"/>
          </a:xfrm>
        </p:spPr>
        <p:txBody>
          <a:bodyPr/>
          <a:lstStyle/>
          <a:p>
            <a:r>
              <a:rPr lang="en-AU" dirty="0"/>
              <a:t>CEOS WGCV LPV joint biomass &amp; supersite meeting 2-6</a:t>
            </a:r>
            <a:r>
              <a:rPr lang="en-AU" baseline="30000" dirty="0"/>
              <a:t>th</a:t>
            </a:r>
            <a:r>
              <a:rPr lang="en-AU" dirty="0"/>
              <a:t> March 2020, Canberra Australia</a:t>
            </a:r>
          </a:p>
          <a:p>
            <a:pPr lvl="1"/>
            <a:r>
              <a:rPr lang="en-AU" dirty="0"/>
              <a:t>Bring together, explore &amp; build on synergies of supersite &amp; biomass validation protocol;</a:t>
            </a:r>
          </a:p>
          <a:p>
            <a:pPr lvl="1"/>
            <a:r>
              <a:rPr lang="en-AU" dirty="0"/>
              <a:t>Recommendations of the biomass protocol;</a:t>
            </a:r>
          </a:p>
          <a:p>
            <a:pPr lvl="1"/>
            <a:r>
              <a:rPr lang="en-AU" dirty="0"/>
              <a:t>TERN supersites for EO validation;</a:t>
            </a:r>
          </a:p>
          <a:p>
            <a:pPr lvl="1"/>
            <a:r>
              <a:rPr lang="en-AU" dirty="0"/>
              <a:t>Australian use case for biomass missions and relevance of TERN network for biomass validation;</a:t>
            </a:r>
          </a:p>
          <a:p>
            <a:pPr lvl="1"/>
            <a:r>
              <a:rPr lang="en-AU" dirty="0"/>
              <a:t>Co-operation between international network (FORESTGEO, FORESTPLOTS, etc.); </a:t>
            </a:r>
          </a:p>
          <a:p>
            <a:pPr lvl="1"/>
            <a:r>
              <a:rPr lang="en-AU" dirty="0"/>
              <a:t>Interoperability and access of data from sites such as TERN supersites, GBOV, FRM4Veg, etc.</a:t>
            </a:r>
          </a:p>
          <a:p>
            <a:pPr lvl="1"/>
            <a:endParaRPr lang="en-AU" dirty="0"/>
          </a:p>
          <a:p>
            <a:r>
              <a:rPr lang="en-AU" dirty="0"/>
              <a:t>Field trip, 4</a:t>
            </a:r>
            <a:r>
              <a:rPr lang="en-AU" baseline="30000" dirty="0"/>
              <a:t>th</a:t>
            </a:r>
            <a:r>
              <a:rPr lang="en-AU" dirty="0"/>
              <a:t> March 2020, Tumbarumba, Australia</a:t>
            </a:r>
          </a:p>
          <a:p>
            <a:pPr lvl="1"/>
            <a:r>
              <a:rPr lang="en-AU" dirty="0"/>
              <a:t>Assessment of sites and demonstration of biomass &amp; other relevant CEOS WGCV LPV protocols at LPV supersite / TERN supersite;</a:t>
            </a:r>
          </a:p>
        </p:txBody>
      </p:sp>
      <p:sp>
        <p:nvSpPr>
          <p:cNvPr id="4" name="Content Placeholder 3"/>
          <p:cNvSpPr>
            <a:spLocks noGrp="1"/>
          </p:cNvSpPr>
          <p:nvPr>
            <p:ph sz="quarter" idx="11"/>
          </p:nvPr>
        </p:nvSpPr>
        <p:spPr>
          <a:xfrm>
            <a:off x="2743199" y="304800"/>
            <a:ext cx="7216877" cy="533400"/>
          </a:xfrm>
        </p:spPr>
        <p:txBody>
          <a:bodyPr/>
          <a:lstStyle/>
          <a:p>
            <a:r>
              <a:rPr lang="en-AU" dirty="0"/>
              <a:t>WGCV activities contributing to future SIT chair initiative</a:t>
            </a:r>
          </a:p>
        </p:txBody>
      </p:sp>
      <p:pic>
        <p:nvPicPr>
          <p:cNvPr id="5" name="Picture 4"/>
          <p:cNvPicPr>
            <a:picLocks noChangeAspect="1"/>
          </p:cNvPicPr>
          <p:nvPr/>
        </p:nvPicPr>
        <p:blipFill>
          <a:blip r:embed="rId2"/>
          <a:stretch>
            <a:fillRect/>
          </a:stretch>
        </p:blipFill>
        <p:spPr>
          <a:xfrm>
            <a:off x="10279786" y="3131126"/>
            <a:ext cx="1824248" cy="2279074"/>
          </a:xfrm>
          <a:prstGeom prst="rect">
            <a:avLst/>
          </a:prstGeom>
        </p:spPr>
      </p:pic>
    </p:spTree>
    <p:extLst>
      <p:ext uri="{BB962C8B-B14F-4D97-AF65-F5344CB8AC3E}">
        <p14:creationId xmlns:p14="http://schemas.microsoft.com/office/powerpoint/2010/main" val="39230978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11</a:t>
            </a:fld>
            <a:endParaRPr lang="en-US" dirty="0">
              <a:solidFill>
                <a:srgbClr val="1F497D"/>
              </a:solidFill>
            </a:endParaRPr>
          </a:p>
        </p:txBody>
      </p:sp>
      <p:sp>
        <p:nvSpPr>
          <p:cNvPr id="3" name="Content Placeholder 2"/>
          <p:cNvSpPr>
            <a:spLocks noGrp="1"/>
          </p:cNvSpPr>
          <p:nvPr>
            <p:ph sz="quarter" idx="10"/>
          </p:nvPr>
        </p:nvSpPr>
        <p:spPr/>
        <p:txBody>
          <a:bodyPr/>
          <a:lstStyle/>
          <a:p>
            <a:r>
              <a:rPr lang="en-AU" dirty="0"/>
              <a:t>Opening for vice-chair position;</a:t>
            </a:r>
          </a:p>
          <a:p>
            <a:r>
              <a:rPr lang="en-AU" dirty="0"/>
              <a:t>Europe is the next on list of the rotation but any nominations from qualified candidates will be considered;</a:t>
            </a:r>
          </a:p>
          <a:p>
            <a:r>
              <a:rPr lang="en-AU" dirty="0"/>
              <a:t>Interested candidates please contact </a:t>
            </a:r>
            <a:r>
              <a:rPr lang="en-AU" dirty="0">
                <a:hlinkClick r:id="rId2"/>
              </a:rPr>
              <a:t>cindy.ong@csiro.au</a:t>
            </a:r>
            <a:r>
              <a:rPr lang="en-AU" dirty="0"/>
              <a:t> or kuze.akihiko@jaxa.jp</a:t>
            </a:r>
          </a:p>
        </p:txBody>
      </p:sp>
      <p:sp>
        <p:nvSpPr>
          <p:cNvPr id="4" name="Content Placeholder 3"/>
          <p:cNvSpPr>
            <a:spLocks noGrp="1"/>
          </p:cNvSpPr>
          <p:nvPr>
            <p:ph sz="quarter" idx="11"/>
          </p:nvPr>
        </p:nvSpPr>
        <p:spPr/>
        <p:txBody>
          <a:bodyPr/>
          <a:lstStyle/>
          <a:p>
            <a:r>
              <a:rPr lang="en-AU" dirty="0"/>
              <a:t>Resources Requirements</a:t>
            </a:r>
          </a:p>
        </p:txBody>
      </p:sp>
    </p:spTree>
    <p:extLst>
      <p:ext uri="{BB962C8B-B14F-4D97-AF65-F5344CB8AC3E}">
        <p14:creationId xmlns:p14="http://schemas.microsoft.com/office/powerpoint/2010/main" val="25666486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AAD2E7-C4DB-4528-BAB1-3FFEFA7F4354}"/>
              </a:ext>
            </a:extLst>
          </p:cNvPr>
          <p:cNvPicPr>
            <a:picLocks noChangeAspect="1"/>
          </p:cNvPicPr>
          <p:nvPr/>
        </p:nvPicPr>
        <p:blipFill rotWithShape="1">
          <a:blip r:embed="rId2"/>
          <a:srcRect l="2732" t="29025" r="10159"/>
          <a:stretch/>
        </p:blipFill>
        <p:spPr>
          <a:xfrm>
            <a:off x="13298" y="1276349"/>
            <a:ext cx="12178702" cy="5581651"/>
          </a:xfrm>
          <a:prstGeom prst="rect">
            <a:avLst/>
          </a:prstGeom>
        </p:spPr>
      </p:pic>
      <p:sp>
        <p:nvSpPr>
          <p:cNvPr id="5" name="Title 4"/>
          <p:cNvSpPr>
            <a:spLocks noGrp="1"/>
          </p:cNvSpPr>
          <p:nvPr>
            <p:ph type="title"/>
          </p:nvPr>
        </p:nvSpPr>
        <p:spPr/>
        <p:txBody>
          <a:bodyPr/>
          <a:lstStyle/>
          <a:p>
            <a:endParaRPr lang="en-US"/>
          </a:p>
        </p:txBody>
      </p:sp>
      <p:sp>
        <p:nvSpPr>
          <p:cNvPr id="2" name="Slide Number Placeholder 1"/>
          <p:cNvSpPr>
            <a:spLocks noGrp="1"/>
          </p:cNvSpPr>
          <p:nvPr>
            <p:ph type="sldNum" sz="quarter" idx="4294967295"/>
          </p:nvPr>
        </p:nvSpPr>
        <p:spPr>
          <a:xfrm>
            <a:off x="11785600" y="6629400"/>
            <a:ext cx="406400" cy="187325"/>
          </a:xfrm>
        </p:spPr>
        <p:txBody>
          <a:bodyPr/>
          <a:lstStyle/>
          <a:p>
            <a:pPr defTabSz="914400"/>
            <a:fld id="{86CB4B4D-7CA3-9044-876B-883B54F8677D}" type="slidenum">
              <a:rPr lang="en-US" smtClean="0">
                <a:solidFill>
                  <a:srgbClr val="1F497D"/>
                </a:solidFill>
              </a:rPr>
              <a:pPr defTabSz="914400"/>
              <a:t>12</a:t>
            </a:fld>
            <a:endParaRPr lang="en-US" dirty="0">
              <a:solidFill>
                <a:srgbClr val="1F497D"/>
              </a:solidFill>
            </a:endParaRPr>
          </a:p>
        </p:txBody>
      </p:sp>
      <p:sp>
        <p:nvSpPr>
          <p:cNvPr id="8" name="Content Placeholder 1">
            <a:extLst>
              <a:ext uri="{FF2B5EF4-FFF2-40B4-BE49-F238E27FC236}">
                <a16:creationId xmlns:a16="http://schemas.microsoft.com/office/drawing/2014/main" id="{4037C45B-288A-1742-A4F3-1C34C0395657}"/>
              </a:ext>
            </a:extLst>
          </p:cNvPr>
          <p:cNvSpPr txBox="1">
            <a:spLocks/>
          </p:cNvSpPr>
          <p:nvPr/>
        </p:nvSpPr>
        <p:spPr>
          <a:xfrm>
            <a:off x="3086100" y="1769919"/>
            <a:ext cx="8001000" cy="4648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r" defTabSz="914400">
              <a:spcBef>
                <a:spcPts val="600"/>
              </a:spcBef>
              <a:spcAft>
                <a:spcPts val="600"/>
              </a:spcAft>
              <a:buNone/>
            </a:pPr>
            <a:r>
              <a:rPr lang="en-AU" sz="3200" i="1" dirty="0">
                <a:solidFill>
                  <a:schemeClr val="tx1"/>
                </a:solidFill>
              </a:rPr>
              <a:t>Questions?</a:t>
            </a:r>
            <a:endParaRPr lang="en-US" sz="3200" i="1" dirty="0">
              <a:solidFill>
                <a:schemeClr val="tx1"/>
              </a:solidFill>
            </a:endParaRPr>
          </a:p>
        </p:txBody>
      </p:sp>
    </p:spTree>
    <p:extLst>
      <p:ext uri="{BB962C8B-B14F-4D97-AF65-F5344CB8AC3E}">
        <p14:creationId xmlns:p14="http://schemas.microsoft.com/office/powerpoint/2010/main" val="28368518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2</a:t>
            </a:fld>
            <a:endParaRPr lang="en-US" dirty="0">
              <a:solidFill>
                <a:srgbClr val="1F497D"/>
              </a:solidFill>
            </a:endParaRP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1229734233"/>
              </p:ext>
            </p:extLst>
          </p:nvPr>
        </p:nvGraphicFramePr>
        <p:xfrm>
          <a:off x="-3" y="1295403"/>
          <a:ext cx="12192004" cy="5527040"/>
        </p:xfrm>
        <a:graphic>
          <a:graphicData uri="http://schemas.openxmlformats.org/drawingml/2006/table">
            <a:tbl>
              <a:tblPr firstRow="1" bandRow="1">
                <a:tableStyleId>{5C22544A-7EE6-4342-B048-85BDC9FD1C3A}</a:tableStyleId>
              </a:tblPr>
              <a:tblGrid>
                <a:gridCol w="1108364">
                  <a:extLst>
                    <a:ext uri="{9D8B030D-6E8A-4147-A177-3AD203B41FA5}">
                      <a16:colId xmlns:a16="http://schemas.microsoft.com/office/drawing/2014/main" val="20000"/>
                    </a:ext>
                  </a:extLst>
                </a:gridCol>
                <a:gridCol w="1108364">
                  <a:extLst>
                    <a:ext uri="{9D8B030D-6E8A-4147-A177-3AD203B41FA5}">
                      <a16:colId xmlns:a16="http://schemas.microsoft.com/office/drawing/2014/main" val="20001"/>
                    </a:ext>
                  </a:extLst>
                </a:gridCol>
                <a:gridCol w="1108364">
                  <a:extLst>
                    <a:ext uri="{9D8B030D-6E8A-4147-A177-3AD203B41FA5}">
                      <a16:colId xmlns:a16="http://schemas.microsoft.com/office/drawing/2014/main" val="20002"/>
                    </a:ext>
                  </a:extLst>
                </a:gridCol>
                <a:gridCol w="1108364">
                  <a:extLst>
                    <a:ext uri="{9D8B030D-6E8A-4147-A177-3AD203B41FA5}">
                      <a16:colId xmlns:a16="http://schemas.microsoft.com/office/drawing/2014/main" val="20003"/>
                    </a:ext>
                  </a:extLst>
                </a:gridCol>
                <a:gridCol w="1108364">
                  <a:extLst>
                    <a:ext uri="{9D8B030D-6E8A-4147-A177-3AD203B41FA5}">
                      <a16:colId xmlns:a16="http://schemas.microsoft.com/office/drawing/2014/main" val="20004"/>
                    </a:ext>
                  </a:extLst>
                </a:gridCol>
                <a:gridCol w="1108364">
                  <a:extLst>
                    <a:ext uri="{9D8B030D-6E8A-4147-A177-3AD203B41FA5}">
                      <a16:colId xmlns:a16="http://schemas.microsoft.com/office/drawing/2014/main" val="20005"/>
                    </a:ext>
                  </a:extLst>
                </a:gridCol>
                <a:gridCol w="1108364">
                  <a:extLst>
                    <a:ext uri="{9D8B030D-6E8A-4147-A177-3AD203B41FA5}">
                      <a16:colId xmlns:a16="http://schemas.microsoft.com/office/drawing/2014/main" val="20006"/>
                    </a:ext>
                  </a:extLst>
                </a:gridCol>
                <a:gridCol w="1108364">
                  <a:extLst>
                    <a:ext uri="{9D8B030D-6E8A-4147-A177-3AD203B41FA5}">
                      <a16:colId xmlns:a16="http://schemas.microsoft.com/office/drawing/2014/main" val="20007"/>
                    </a:ext>
                  </a:extLst>
                </a:gridCol>
                <a:gridCol w="1108364">
                  <a:extLst>
                    <a:ext uri="{9D8B030D-6E8A-4147-A177-3AD203B41FA5}">
                      <a16:colId xmlns:a16="http://schemas.microsoft.com/office/drawing/2014/main" val="20008"/>
                    </a:ext>
                  </a:extLst>
                </a:gridCol>
                <a:gridCol w="1108364">
                  <a:extLst>
                    <a:ext uri="{9D8B030D-6E8A-4147-A177-3AD203B41FA5}">
                      <a16:colId xmlns:a16="http://schemas.microsoft.com/office/drawing/2014/main" val="20009"/>
                    </a:ext>
                  </a:extLst>
                </a:gridCol>
                <a:gridCol w="1108364">
                  <a:extLst>
                    <a:ext uri="{9D8B030D-6E8A-4147-A177-3AD203B41FA5}">
                      <a16:colId xmlns:a16="http://schemas.microsoft.com/office/drawing/2014/main" val="20010"/>
                    </a:ext>
                  </a:extLst>
                </a:gridCol>
              </a:tblGrid>
              <a:tr h="370840">
                <a:tc>
                  <a:txBody>
                    <a:bodyPr/>
                    <a:lstStyle/>
                    <a:p>
                      <a:r>
                        <a:rPr lang="en-AU" dirty="0"/>
                        <a:t>Deliverable</a:t>
                      </a:r>
                    </a:p>
                  </a:txBody>
                  <a:tcPr/>
                </a:tc>
                <a:tc>
                  <a:txBody>
                    <a:bodyPr/>
                    <a:lstStyle/>
                    <a:p>
                      <a:r>
                        <a:rPr lang="en-AU" dirty="0"/>
                        <a:t>Q3 2019</a:t>
                      </a:r>
                    </a:p>
                  </a:txBody>
                  <a:tcPr/>
                </a:tc>
                <a:tc>
                  <a:txBody>
                    <a:bodyPr/>
                    <a:lstStyle/>
                    <a:p>
                      <a:r>
                        <a:rPr lang="en-AU" dirty="0"/>
                        <a:t>Q4 2019</a:t>
                      </a:r>
                    </a:p>
                  </a:txBody>
                  <a:tcPr/>
                </a:tc>
                <a:tc>
                  <a:txBody>
                    <a:bodyPr/>
                    <a:lstStyle/>
                    <a:p>
                      <a:r>
                        <a:rPr lang="en-AU" dirty="0"/>
                        <a:t>Q1 2020</a:t>
                      </a:r>
                    </a:p>
                  </a:txBody>
                  <a:tcPr/>
                </a:tc>
                <a:tc>
                  <a:txBody>
                    <a:bodyPr/>
                    <a:lstStyle/>
                    <a:p>
                      <a:r>
                        <a:rPr lang="en-AU" dirty="0"/>
                        <a:t>Q2 2020</a:t>
                      </a:r>
                    </a:p>
                  </a:txBody>
                  <a:tcPr/>
                </a:tc>
                <a:tc>
                  <a:txBody>
                    <a:bodyPr/>
                    <a:lstStyle/>
                    <a:p>
                      <a:r>
                        <a:rPr lang="en-AU" dirty="0"/>
                        <a:t>Q3 2020</a:t>
                      </a:r>
                    </a:p>
                  </a:txBody>
                  <a:tcPr/>
                </a:tc>
                <a:tc>
                  <a:txBody>
                    <a:bodyPr/>
                    <a:lstStyle/>
                    <a:p>
                      <a:r>
                        <a:rPr lang="en-AU" dirty="0"/>
                        <a:t>Q4 2020</a:t>
                      </a:r>
                    </a:p>
                  </a:txBody>
                  <a:tcPr/>
                </a:tc>
                <a:tc>
                  <a:txBody>
                    <a:bodyPr/>
                    <a:lstStyle/>
                    <a:p>
                      <a:r>
                        <a:rPr lang="en-AU" dirty="0"/>
                        <a:t>Q1</a:t>
                      </a:r>
                      <a:r>
                        <a:rPr lang="en-AU" baseline="0" dirty="0"/>
                        <a:t> 2021</a:t>
                      </a:r>
                      <a:endParaRPr lang="en-AU" dirty="0"/>
                    </a:p>
                  </a:txBody>
                  <a:tcPr/>
                </a:tc>
                <a:tc>
                  <a:txBody>
                    <a:bodyPr/>
                    <a:lstStyle/>
                    <a:p>
                      <a:r>
                        <a:rPr lang="en-AU" dirty="0"/>
                        <a:t>Q2 2021</a:t>
                      </a:r>
                    </a:p>
                  </a:txBody>
                  <a:tcPr/>
                </a:tc>
                <a:tc>
                  <a:txBody>
                    <a:bodyPr/>
                    <a:lstStyle/>
                    <a:p>
                      <a:r>
                        <a:rPr lang="en-AU" dirty="0"/>
                        <a:t>Q3 2021</a:t>
                      </a:r>
                    </a:p>
                  </a:txBody>
                  <a:tcPr/>
                </a:tc>
                <a:tc>
                  <a:txBody>
                    <a:bodyPr/>
                    <a:lstStyle/>
                    <a:p>
                      <a:r>
                        <a:rPr lang="en-AU" dirty="0"/>
                        <a:t>Q4 2021</a:t>
                      </a:r>
                    </a:p>
                  </a:txBody>
                  <a:tcPr/>
                </a:tc>
                <a:extLst>
                  <a:ext uri="{0D108BD9-81ED-4DB2-BD59-A6C34878D82A}">
                    <a16:rowId xmlns:a16="http://schemas.microsoft.com/office/drawing/2014/main" val="10000"/>
                  </a:ext>
                </a:extLst>
              </a:tr>
              <a:tr h="370840">
                <a:tc>
                  <a:txBody>
                    <a:bodyPr/>
                    <a:lstStyle/>
                    <a:p>
                      <a:r>
                        <a:rPr lang="en-AU" sz="950" b="1" dirty="0"/>
                        <a:t>CV-3 (pre-flight</a:t>
                      </a:r>
                      <a:r>
                        <a:rPr lang="en-AU" sz="950" b="1" baseline="0" dirty="0"/>
                        <a:t> workshop)</a:t>
                      </a:r>
                      <a:endParaRPr lang="en-AU" sz="950" b="1" dirty="0"/>
                    </a:p>
                  </a:txBody>
                  <a:tcPr/>
                </a:tc>
                <a:tc>
                  <a:txBody>
                    <a:bodyPr/>
                    <a:lstStyle/>
                    <a:p>
                      <a:r>
                        <a:rPr lang="en-AU" sz="950" dirty="0">
                          <a:solidFill>
                            <a:schemeClr val="bg1"/>
                          </a:solidFill>
                        </a:rPr>
                        <a:t>Strong community interest. Joint GSICS/WGCV letter signed,</a:t>
                      </a:r>
                      <a:r>
                        <a:rPr lang="en-AU" sz="950" baseline="0" dirty="0">
                          <a:solidFill>
                            <a:schemeClr val="bg1"/>
                          </a:solidFill>
                        </a:rPr>
                        <a:t> workshop Q2 Q3 2020. Key aspect GHG sensors.</a:t>
                      </a:r>
                      <a:endParaRPr lang="en-AU" sz="950" dirty="0">
                        <a:solidFill>
                          <a:schemeClr val="bg1"/>
                        </a:solidFill>
                      </a:endParaRPr>
                    </a:p>
                  </a:txBody>
                  <a:tcPr>
                    <a:solidFill>
                      <a:schemeClr val="tx1">
                        <a:lumMod val="75000"/>
                        <a:lumOff val="25000"/>
                      </a:schemeClr>
                    </a:solidFill>
                  </a:tcPr>
                </a:tc>
                <a:tc gridSpan="4">
                  <a:txBody>
                    <a:bodyPr/>
                    <a:lstStyle/>
                    <a:p>
                      <a:r>
                        <a:rPr lang="en-AU" sz="950" dirty="0"/>
                        <a:t>Due</a:t>
                      </a:r>
                      <a:r>
                        <a:rPr lang="en-AU" sz="950" baseline="0" dirty="0"/>
                        <a:t> date extended to Q3 2020  </a:t>
                      </a:r>
                      <a:endParaRPr lang="en-AU" sz="950" dirty="0"/>
                    </a:p>
                  </a:txBody>
                  <a:tcPr>
                    <a:solidFill>
                      <a:schemeClr val="tx1">
                        <a:lumMod val="50000"/>
                        <a:lumOff val="50000"/>
                      </a:schemeClr>
                    </a:solidFill>
                  </a:tcPr>
                </a:tc>
                <a:tc hMerge="1">
                  <a:txBody>
                    <a:bodyPr/>
                    <a:lstStyle/>
                    <a:p>
                      <a:endParaRPr lang="en-AU" dirty="0"/>
                    </a:p>
                  </a:txBody>
                  <a:tcPr>
                    <a:solidFill>
                      <a:schemeClr val="tx1">
                        <a:lumMod val="50000"/>
                        <a:lumOff val="50000"/>
                      </a:schemeClr>
                    </a:solidFill>
                  </a:tcPr>
                </a:tc>
                <a:tc hMerge="1">
                  <a:txBody>
                    <a:bodyPr/>
                    <a:lstStyle/>
                    <a:p>
                      <a:endParaRPr lang="en-AU" dirty="0"/>
                    </a:p>
                  </a:txBody>
                  <a:tcPr>
                    <a:solidFill>
                      <a:schemeClr val="tx1">
                        <a:lumMod val="50000"/>
                        <a:lumOff val="50000"/>
                      </a:schemeClr>
                    </a:solidFill>
                  </a:tcPr>
                </a:tc>
                <a:tc hMerge="1">
                  <a:txBody>
                    <a:bodyPr/>
                    <a:lstStyle/>
                    <a:p>
                      <a:endParaRPr lang="en-AU" dirty="0"/>
                    </a:p>
                  </a:txBody>
                  <a:tcPr>
                    <a:solidFill>
                      <a:schemeClr val="tx1">
                        <a:lumMod val="50000"/>
                        <a:lumOff val="50000"/>
                      </a:schemeClr>
                    </a:solidFill>
                  </a:tcPr>
                </a:tc>
                <a:tc>
                  <a:txBody>
                    <a:bodyPr/>
                    <a:lstStyle/>
                    <a:p>
                      <a:endParaRPr lang="en-AU" sz="950" dirty="0"/>
                    </a:p>
                  </a:txBody>
                  <a:tcPr>
                    <a:solidFill>
                      <a:srgbClr val="D0D8E8"/>
                    </a:solidFill>
                  </a:tcPr>
                </a:tc>
                <a:tc>
                  <a:txBody>
                    <a:bodyPr/>
                    <a:lstStyle/>
                    <a:p>
                      <a:endParaRPr lang="en-AU" sz="950" dirty="0"/>
                    </a:p>
                  </a:txBody>
                  <a:tcPr>
                    <a:solidFill>
                      <a:srgbClr val="D0D8E8"/>
                    </a:solidFill>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1"/>
                  </a:ext>
                </a:extLst>
              </a:tr>
              <a:tr h="370840">
                <a:tc>
                  <a:txBody>
                    <a:bodyPr/>
                    <a:lstStyle/>
                    <a:p>
                      <a:r>
                        <a:rPr lang="en-AU" sz="950" b="1" dirty="0"/>
                        <a:t>CV-9 (</a:t>
                      </a:r>
                      <a:r>
                        <a:rPr lang="en-AU" sz="950" b="1" dirty="0" err="1"/>
                        <a:t>RadCalNet</a:t>
                      </a:r>
                      <a:r>
                        <a:rPr lang="en-AU" sz="950" b="1" dirty="0"/>
                        <a:t>)</a:t>
                      </a:r>
                    </a:p>
                  </a:txBody>
                  <a:tcPr/>
                </a:tc>
                <a:tc gridSpan="2">
                  <a:txBody>
                    <a:bodyPr/>
                    <a:lstStyle/>
                    <a:p>
                      <a:r>
                        <a:rPr lang="en-AU" sz="950" dirty="0">
                          <a:solidFill>
                            <a:schemeClr val="bg1"/>
                          </a:solidFill>
                        </a:rPr>
                        <a:t>Ongoing</a:t>
                      </a:r>
                      <a:r>
                        <a:rPr lang="en-AU" sz="950" baseline="0" dirty="0">
                          <a:solidFill>
                            <a:schemeClr val="bg1"/>
                          </a:solidFill>
                        </a:rPr>
                        <a:t> task renewable each year</a:t>
                      </a:r>
                      <a:endParaRPr lang="en-AU" sz="950" dirty="0">
                        <a:solidFill>
                          <a:schemeClr val="bg1"/>
                        </a:solidFill>
                      </a:endParaRPr>
                    </a:p>
                  </a:txBody>
                  <a:tcPr>
                    <a:solidFill>
                      <a:schemeClr val="tx1">
                        <a:lumMod val="75000"/>
                        <a:lumOff val="25000"/>
                      </a:schemeClr>
                    </a:solidFill>
                  </a:tcPr>
                </a:tc>
                <a:tc hMerge="1">
                  <a:txBody>
                    <a:bodyPr/>
                    <a:lstStyle/>
                    <a:p>
                      <a:endParaRPr lang="en-AU" dirty="0"/>
                    </a:p>
                  </a:txBody>
                  <a:tcPr>
                    <a:solidFill>
                      <a:schemeClr val="tx1">
                        <a:lumMod val="75000"/>
                        <a:lumOff val="25000"/>
                      </a:schemeClr>
                    </a:solidFill>
                  </a:tcPr>
                </a:tc>
                <a:tc gridSpan="8">
                  <a:txBody>
                    <a:bodyPr/>
                    <a:lstStyle/>
                    <a:p>
                      <a:r>
                        <a:rPr lang="en-AU" sz="950" dirty="0">
                          <a:solidFill>
                            <a:schemeClr val="tx1"/>
                          </a:solidFill>
                        </a:rPr>
                        <a:t>Ongoing task renewable each</a:t>
                      </a:r>
                      <a:r>
                        <a:rPr lang="en-AU" sz="950" baseline="0" dirty="0">
                          <a:solidFill>
                            <a:schemeClr val="tx1"/>
                          </a:solidFill>
                        </a:rPr>
                        <a:t> year</a:t>
                      </a:r>
                      <a:endParaRPr lang="en-AU" sz="950" dirty="0">
                        <a:solidFill>
                          <a:schemeClr val="tx1"/>
                        </a:solidFill>
                      </a:endParaRPr>
                    </a:p>
                  </a:txBody>
                  <a:tcPr>
                    <a:solidFill>
                      <a:schemeClr val="bg2">
                        <a:lumMod val="75000"/>
                      </a:schemeClr>
                    </a:solidFill>
                  </a:tcPr>
                </a:tc>
                <a:tc hMerge="1">
                  <a:txBody>
                    <a:bodyPr/>
                    <a:lstStyle/>
                    <a:p>
                      <a:endParaRPr lang="en-AU" dirty="0">
                        <a:solidFill>
                          <a:schemeClr val="tx1">
                            <a:lumMod val="50000"/>
                            <a:lumOff val="50000"/>
                          </a:schemeClr>
                        </a:solidFill>
                      </a:endParaRPr>
                    </a:p>
                  </a:txBody>
                  <a:tcPr>
                    <a:solidFill>
                      <a:schemeClr val="tx1">
                        <a:lumMod val="50000"/>
                        <a:lumOff val="50000"/>
                      </a:schemeClr>
                    </a:solidFill>
                  </a:tcPr>
                </a:tc>
                <a:tc hMerge="1">
                  <a:txBody>
                    <a:bodyPr/>
                    <a:lstStyle/>
                    <a:p>
                      <a:endParaRPr lang="en-AU" dirty="0">
                        <a:solidFill>
                          <a:schemeClr val="tx1">
                            <a:lumMod val="50000"/>
                            <a:lumOff val="50000"/>
                          </a:schemeClr>
                        </a:solidFill>
                      </a:endParaRPr>
                    </a:p>
                  </a:txBody>
                  <a:tcPr>
                    <a:solidFill>
                      <a:schemeClr val="tx1">
                        <a:lumMod val="50000"/>
                        <a:lumOff val="50000"/>
                      </a:schemeClr>
                    </a:solidFill>
                  </a:tcPr>
                </a:tc>
                <a:tc hMerge="1">
                  <a:txBody>
                    <a:bodyPr/>
                    <a:lstStyle/>
                    <a:p>
                      <a:endParaRPr lang="en-AU" dirty="0">
                        <a:solidFill>
                          <a:schemeClr val="tx1">
                            <a:lumMod val="50000"/>
                            <a:lumOff val="50000"/>
                          </a:schemeClr>
                        </a:solidFill>
                      </a:endParaRPr>
                    </a:p>
                  </a:txBody>
                  <a:tcPr>
                    <a:solidFill>
                      <a:schemeClr val="tx1">
                        <a:lumMod val="50000"/>
                        <a:lumOff val="50000"/>
                      </a:schemeClr>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10002"/>
                  </a:ext>
                </a:extLst>
              </a:tr>
              <a:tr h="370840">
                <a:tc>
                  <a:txBody>
                    <a:bodyPr/>
                    <a:lstStyle/>
                    <a:p>
                      <a:r>
                        <a:rPr lang="en-AU" sz="950" b="1" dirty="0"/>
                        <a:t>CV-14 (CMIX)</a:t>
                      </a:r>
                    </a:p>
                  </a:txBody>
                  <a:tcPr/>
                </a:tc>
                <a:tc gridSpan="4">
                  <a:txBody>
                    <a:bodyPr/>
                    <a:lstStyle/>
                    <a:p>
                      <a:r>
                        <a:rPr lang="en-AU" sz="950" dirty="0">
                          <a:solidFill>
                            <a:schemeClr val="bg1"/>
                          </a:solidFill>
                        </a:rPr>
                        <a:t>On</a:t>
                      </a:r>
                      <a:r>
                        <a:rPr lang="en-AU" sz="950" baseline="0" dirty="0">
                          <a:solidFill>
                            <a:schemeClr val="bg1"/>
                          </a:solidFill>
                        </a:rPr>
                        <a:t> track for delivery. 9 teams participating &amp; have delivered their results over 5 evaluation datasets (Landsat-8 &amp; Sentinel-2 scenes). Results currently being evaluated &amp; will be published &amp; discussed in 2nd ACIX II-CMIX WS (3-5 December 2019, ESA/ESRIN) (</a:t>
                      </a:r>
                      <a:r>
                        <a:rPr lang="en-AU" sz="950" baseline="0" dirty="0">
                          <a:solidFill>
                            <a:schemeClr val="bg1"/>
                          </a:solidFill>
                          <a:hlinkClick r:id="rId2"/>
                        </a:rPr>
                        <a:t>https://earth.esa.int/web/sppa/meetings-workshops/hosted-and-co-sponsored-meetings/acix-ii-cmix-2nd-ws</a:t>
                      </a:r>
                      <a:r>
                        <a:rPr lang="en-AU" sz="950" baseline="0" dirty="0">
                          <a:solidFill>
                            <a:schemeClr val="bg1"/>
                          </a:solidFill>
                        </a:rPr>
                        <a:t>)</a:t>
                      </a:r>
                      <a:endParaRPr lang="en-AU" sz="950" dirty="0">
                        <a:solidFill>
                          <a:schemeClr val="bg1"/>
                        </a:solidFill>
                      </a:endParaRPr>
                    </a:p>
                  </a:txBody>
                  <a:tcPr>
                    <a:solidFill>
                      <a:schemeClr val="tx1">
                        <a:lumMod val="75000"/>
                        <a:lumOff val="25000"/>
                      </a:schemeClr>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3"/>
                  </a:ext>
                </a:extLst>
              </a:tr>
              <a:tr h="370840">
                <a:tc>
                  <a:txBody>
                    <a:bodyPr/>
                    <a:lstStyle/>
                    <a:p>
                      <a:r>
                        <a:rPr lang="en-AU" sz="950" b="1" dirty="0"/>
                        <a:t>CV-15 (L1</a:t>
                      </a:r>
                      <a:r>
                        <a:rPr lang="en-AU" sz="950" b="1" baseline="0" dirty="0"/>
                        <a:t> inter-operability)</a:t>
                      </a:r>
                      <a:endParaRPr lang="en-AU" sz="950" b="1" dirty="0"/>
                    </a:p>
                  </a:txBody>
                  <a:tcPr/>
                </a:tc>
                <a:tc gridSpan="2">
                  <a:txBody>
                    <a:bodyPr/>
                    <a:lstStyle/>
                    <a:p>
                      <a:r>
                        <a:rPr lang="en-AU" sz="950" dirty="0">
                          <a:solidFill>
                            <a:schemeClr val="bg1"/>
                          </a:solidFill>
                        </a:rPr>
                        <a:t>S</a:t>
                      </a:r>
                      <a:r>
                        <a:rPr lang="en-AU" sz="950" baseline="0" dirty="0">
                          <a:solidFill>
                            <a:schemeClr val="bg1"/>
                          </a:solidFill>
                        </a:rPr>
                        <a:t>olar reference spectrum completed,  WGCV/GSICS SI-traceable workshop, community white paper &amp; proceedings to be published early 2020   </a:t>
                      </a:r>
                      <a:endParaRPr lang="en-AU" sz="950" dirty="0">
                        <a:solidFill>
                          <a:schemeClr val="bg1"/>
                        </a:solidFill>
                      </a:endParaRPr>
                    </a:p>
                  </a:txBody>
                  <a:tcPr>
                    <a:solidFill>
                      <a:schemeClr val="tx1">
                        <a:lumMod val="75000"/>
                        <a:lumOff val="25000"/>
                      </a:schemeClr>
                    </a:solidFill>
                  </a:tcPr>
                </a:tc>
                <a:tc hMerge="1">
                  <a:txBody>
                    <a:bodyPr/>
                    <a:lstStyle/>
                    <a:p>
                      <a:endParaRPr lang="en-AU" dirty="0"/>
                    </a:p>
                  </a:txBody>
                  <a:tcPr>
                    <a:solidFill>
                      <a:schemeClr val="tx1">
                        <a:lumMod val="75000"/>
                        <a:lumOff val="25000"/>
                      </a:schemeClr>
                    </a:solidFill>
                  </a:tcPr>
                </a:tc>
                <a:tc>
                  <a:txBody>
                    <a:bodyPr/>
                    <a:lstStyle/>
                    <a:p>
                      <a:endParaRPr lang="en-AU" sz="950" dirty="0"/>
                    </a:p>
                  </a:txBody>
                  <a:tcPr>
                    <a:solidFill>
                      <a:srgbClr val="E9EDF4"/>
                    </a:solidFill>
                  </a:tcPr>
                </a:tc>
                <a:tc>
                  <a:txBody>
                    <a:bodyPr/>
                    <a:lstStyle/>
                    <a:p>
                      <a:endParaRPr lang="en-AU" sz="950" dirty="0"/>
                    </a:p>
                  </a:txBody>
                  <a:tcPr>
                    <a:solidFill>
                      <a:srgbClr val="E9EDF4"/>
                    </a:solidFill>
                  </a:tcPr>
                </a:tc>
                <a:tc>
                  <a:txBody>
                    <a:bodyPr/>
                    <a:lstStyle/>
                    <a:p>
                      <a:endParaRPr lang="en-AU" sz="950" dirty="0"/>
                    </a:p>
                  </a:txBody>
                  <a:tcPr>
                    <a:solidFill>
                      <a:srgbClr val="E9EDF4"/>
                    </a:solidFill>
                  </a:tcPr>
                </a:tc>
                <a:tc>
                  <a:txBody>
                    <a:bodyPr/>
                    <a:lstStyle/>
                    <a:p>
                      <a:endParaRPr lang="en-AU" sz="950" dirty="0"/>
                    </a:p>
                  </a:txBody>
                  <a:tcPr>
                    <a:solidFill>
                      <a:srgbClr val="E9EDF4"/>
                    </a:solidFill>
                  </a:tcPr>
                </a:tc>
                <a:tc>
                  <a:txBody>
                    <a:bodyPr/>
                    <a:lstStyle/>
                    <a:p>
                      <a:endParaRPr lang="en-AU" sz="950" dirty="0"/>
                    </a:p>
                  </a:txBody>
                  <a:tcPr>
                    <a:solidFill>
                      <a:srgbClr val="E9EDF4"/>
                    </a:solidFill>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4"/>
                  </a:ext>
                </a:extLst>
              </a:tr>
              <a:tr h="370840">
                <a:tc>
                  <a:txBody>
                    <a:bodyPr/>
                    <a:lstStyle/>
                    <a:p>
                      <a:r>
                        <a:rPr lang="en-AU" sz="950" b="1" dirty="0"/>
                        <a:t>CV-17 (Continental</a:t>
                      </a:r>
                      <a:r>
                        <a:rPr lang="en-AU" sz="950" b="1" baseline="0" dirty="0"/>
                        <a:t> SR)</a:t>
                      </a:r>
                      <a:endParaRPr lang="en-AU" sz="950" b="1" dirty="0"/>
                    </a:p>
                  </a:txBody>
                  <a:tcPr/>
                </a:tc>
                <a:tc>
                  <a:txBody>
                    <a:bodyPr/>
                    <a:lstStyle/>
                    <a:p>
                      <a:r>
                        <a:rPr lang="en-AU" sz="950" dirty="0">
                          <a:solidFill>
                            <a:schemeClr val="bg1"/>
                          </a:solidFill>
                        </a:rPr>
                        <a:t>Report distributed</a:t>
                      </a:r>
                      <a:r>
                        <a:rPr lang="en-AU" sz="950" baseline="0" dirty="0">
                          <a:solidFill>
                            <a:schemeClr val="bg1"/>
                          </a:solidFill>
                        </a:rPr>
                        <a:t> to community</a:t>
                      </a:r>
                      <a:endParaRPr lang="en-AU" sz="950" dirty="0">
                        <a:solidFill>
                          <a:schemeClr val="bg1"/>
                        </a:solidFill>
                      </a:endParaRPr>
                    </a:p>
                  </a:txBody>
                  <a:tcPr>
                    <a:solidFill>
                      <a:schemeClr val="tx1">
                        <a:lumMod val="75000"/>
                        <a:lumOff val="25000"/>
                      </a:schemeClr>
                    </a:solidFill>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5"/>
                  </a:ext>
                </a:extLst>
              </a:tr>
              <a:tr h="370840">
                <a:tc>
                  <a:txBody>
                    <a:bodyPr/>
                    <a:lstStyle/>
                    <a:p>
                      <a:r>
                        <a:rPr lang="en-AU" sz="950" b="1" dirty="0"/>
                        <a:t>CV-18 (GHG ref standards)</a:t>
                      </a:r>
                    </a:p>
                  </a:txBody>
                  <a:tcPr/>
                </a:tc>
                <a:tc gridSpan="2">
                  <a:txBody>
                    <a:bodyPr/>
                    <a:lstStyle/>
                    <a:p>
                      <a:r>
                        <a:rPr lang="en-AU" sz="950" dirty="0">
                          <a:solidFill>
                            <a:schemeClr val="bg1"/>
                          </a:solidFill>
                        </a:rPr>
                        <a:t>Apr 2019 meeting discussed TCCON</a:t>
                      </a:r>
                      <a:r>
                        <a:rPr lang="en-AU" sz="950" baseline="0" dirty="0">
                          <a:solidFill>
                            <a:schemeClr val="bg1"/>
                          </a:solidFill>
                        </a:rPr>
                        <a:t>. Workshop planned Q1 2020. Formal invitations distributed. </a:t>
                      </a:r>
                      <a:endParaRPr lang="en-AU" sz="950" dirty="0">
                        <a:solidFill>
                          <a:schemeClr val="bg1"/>
                        </a:solidFill>
                      </a:endParaRPr>
                    </a:p>
                  </a:txBody>
                  <a:tcPr>
                    <a:solidFill>
                      <a:schemeClr val="tx1">
                        <a:lumMod val="75000"/>
                        <a:lumOff val="25000"/>
                      </a:schemeClr>
                    </a:solidFill>
                  </a:tcPr>
                </a:tc>
                <a:tc hMerge="1">
                  <a:txBody>
                    <a:bodyPr/>
                    <a:lstStyle/>
                    <a:p>
                      <a:endParaRPr lang="en-AU" dirty="0"/>
                    </a:p>
                  </a:txBody>
                  <a:tcPr>
                    <a:solidFill>
                      <a:schemeClr val="tx1">
                        <a:lumMod val="75000"/>
                        <a:lumOff val="25000"/>
                      </a:schemeClr>
                    </a:solidFill>
                  </a:tcPr>
                </a:tc>
                <a:tc gridSpan="4">
                  <a:txBody>
                    <a:bodyPr/>
                    <a:lstStyle/>
                    <a:p>
                      <a:r>
                        <a:rPr lang="en-AU" sz="950" dirty="0"/>
                        <a:t>Extension</a:t>
                      </a:r>
                      <a:r>
                        <a:rPr lang="en-AU" sz="950" baseline="0" dirty="0"/>
                        <a:t> to Q3 2020 (NB. Links to GHG)</a:t>
                      </a:r>
                      <a:endParaRPr lang="en-AU" sz="950" dirty="0"/>
                    </a:p>
                  </a:txBody>
                  <a:tcPr>
                    <a:solidFill>
                      <a:schemeClr val="tx1">
                        <a:lumMod val="50000"/>
                        <a:lumOff val="50000"/>
                      </a:schemeClr>
                    </a:solidFill>
                  </a:tcPr>
                </a:tc>
                <a:tc hMerge="1">
                  <a:txBody>
                    <a:bodyPr/>
                    <a:lstStyle/>
                    <a:p>
                      <a:endParaRPr lang="en-AU" dirty="0"/>
                    </a:p>
                  </a:txBody>
                  <a:tcPr>
                    <a:solidFill>
                      <a:schemeClr val="bg1">
                        <a:lumMod val="75000"/>
                      </a:schemeClr>
                    </a:solidFill>
                  </a:tcPr>
                </a:tc>
                <a:tc hMerge="1">
                  <a:txBody>
                    <a:bodyPr/>
                    <a:lstStyle/>
                    <a:p>
                      <a:endParaRPr lang="en-AU" dirty="0"/>
                    </a:p>
                  </a:txBody>
                  <a:tcPr>
                    <a:solidFill>
                      <a:schemeClr val="bg1">
                        <a:lumMod val="75000"/>
                      </a:schemeClr>
                    </a:solidFill>
                  </a:tcPr>
                </a:tc>
                <a:tc hMerge="1">
                  <a:txBody>
                    <a:bodyPr/>
                    <a:lstStyle/>
                    <a:p>
                      <a:endParaRPr lang="en-AU"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6"/>
                  </a:ext>
                </a:extLst>
              </a:tr>
              <a:tr h="370840">
                <a:tc>
                  <a:txBody>
                    <a:bodyPr/>
                    <a:lstStyle/>
                    <a:p>
                      <a:r>
                        <a:rPr lang="en-AU" sz="950" b="1" dirty="0"/>
                        <a:t>CV-19 (biomass pro)</a:t>
                      </a:r>
                    </a:p>
                  </a:txBody>
                  <a:tcPr/>
                </a:tc>
                <a:tc gridSpan="4">
                  <a:txBody>
                    <a:bodyPr/>
                    <a:lstStyle/>
                    <a:p>
                      <a:r>
                        <a:rPr lang="en-AU" sz="950" dirty="0">
                          <a:solidFill>
                            <a:schemeClr val="bg1"/>
                          </a:solidFill>
                        </a:rPr>
                        <a:t>On</a:t>
                      </a:r>
                      <a:r>
                        <a:rPr lang="en-AU" sz="950" baseline="0" dirty="0">
                          <a:solidFill>
                            <a:schemeClr val="bg1"/>
                          </a:solidFill>
                        </a:rPr>
                        <a:t> track to be completed</a:t>
                      </a:r>
                      <a:endParaRPr lang="en-AU" sz="950" dirty="0"/>
                    </a:p>
                  </a:txBody>
                  <a:tcPr>
                    <a:solidFill>
                      <a:schemeClr val="tx1">
                        <a:lumMod val="75000"/>
                        <a:lumOff val="25000"/>
                      </a:schemeClr>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7"/>
                  </a:ext>
                </a:extLst>
              </a:tr>
              <a:tr h="370840">
                <a:tc>
                  <a:txBody>
                    <a:bodyPr/>
                    <a:lstStyle/>
                    <a:p>
                      <a:r>
                        <a:rPr lang="en-AU" sz="950" b="1" dirty="0"/>
                        <a:t>FDA-12 (CEOS product inventory)</a:t>
                      </a:r>
                    </a:p>
                  </a:txBody>
                  <a:tcPr/>
                </a:tc>
                <a:tc gridSpan="2">
                  <a:txBody>
                    <a:bodyPr/>
                    <a:lstStyle/>
                    <a:p>
                      <a:r>
                        <a:rPr lang="en-AU" sz="950" dirty="0">
                          <a:solidFill>
                            <a:schemeClr val="bg1"/>
                          </a:solidFill>
                        </a:rPr>
                        <a:t>Work</a:t>
                      </a:r>
                      <a:r>
                        <a:rPr lang="en-AU" sz="950" baseline="0" dirty="0">
                          <a:solidFill>
                            <a:schemeClr val="bg1"/>
                          </a:solidFill>
                        </a:rPr>
                        <a:t> in progress as part of CARD4L peer review, CV-15 &amp; WGISS/WGCV cooperation on QI</a:t>
                      </a:r>
                      <a:endParaRPr lang="en-AU" sz="950" dirty="0">
                        <a:solidFill>
                          <a:schemeClr val="bg1"/>
                        </a:solidFill>
                      </a:endParaRPr>
                    </a:p>
                  </a:txBody>
                  <a:tcPr>
                    <a:solidFill>
                      <a:schemeClr val="tx1">
                        <a:lumMod val="75000"/>
                        <a:lumOff val="25000"/>
                      </a:schemeClr>
                    </a:solidFill>
                  </a:tcPr>
                </a:tc>
                <a:tc hMerge="1">
                  <a:txBody>
                    <a:bodyPr/>
                    <a:lstStyle/>
                    <a:p>
                      <a:endParaRPr lang="en-AU" dirty="0"/>
                    </a:p>
                  </a:txBody>
                  <a:tcPr>
                    <a:solidFill>
                      <a:schemeClr val="tx1">
                        <a:lumMod val="75000"/>
                        <a:lumOff val="25000"/>
                      </a:schemeClr>
                    </a:solidFill>
                  </a:tcPr>
                </a:tc>
                <a:tc gridSpan="2">
                  <a:txBody>
                    <a:bodyPr/>
                    <a:lstStyle/>
                    <a:p>
                      <a:r>
                        <a:rPr lang="en-AU" sz="950" dirty="0"/>
                        <a:t>Deadline</a:t>
                      </a:r>
                      <a:r>
                        <a:rPr lang="en-AU" sz="950" baseline="0" dirty="0"/>
                        <a:t> e</a:t>
                      </a:r>
                      <a:r>
                        <a:rPr lang="en-AU" sz="950" dirty="0"/>
                        <a:t>xtended</a:t>
                      </a:r>
                      <a:r>
                        <a:rPr lang="en-AU" sz="950" baseline="0" dirty="0"/>
                        <a:t> to Q2 2020 after WGCV46</a:t>
                      </a:r>
                      <a:r>
                        <a:rPr lang="en-AU" sz="950" dirty="0"/>
                        <a:t> meeting in March 2020 </a:t>
                      </a:r>
                    </a:p>
                  </a:txBody>
                  <a:tcPr>
                    <a:solidFill>
                      <a:schemeClr val="bg1">
                        <a:lumMod val="50000"/>
                      </a:schemeClr>
                    </a:solidFill>
                  </a:tcPr>
                </a:tc>
                <a:tc hMerge="1">
                  <a:txBody>
                    <a:bodyPr/>
                    <a:lstStyle/>
                    <a:p>
                      <a:endParaRPr lang="en-AU" dirty="0"/>
                    </a:p>
                  </a:txBody>
                  <a:tcPr>
                    <a:solidFill>
                      <a:schemeClr val="bg1">
                        <a:lumMod val="50000"/>
                      </a:schemeClr>
                    </a:solidFill>
                  </a:tcPr>
                </a:tc>
                <a:tc>
                  <a:txBody>
                    <a:bodyPr/>
                    <a:lstStyle/>
                    <a:p>
                      <a:endParaRPr lang="en-AU" sz="950" dirty="0"/>
                    </a:p>
                  </a:txBody>
                  <a:tcPr>
                    <a:solidFill>
                      <a:srgbClr val="E9EDF4"/>
                    </a:solidFill>
                  </a:tcPr>
                </a:tc>
                <a:tc>
                  <a:txBody>
                    <a:bodyPr/>
                    <a:lstStyle/>
                    <a:p>
                      <a:endParaRPr lang="en-AU" sz="950" dirty="0"/>
                    </a:p>
                  </a:txBody>
                  <a:tcPr>
                    <a:solidFill>
                      <a:srgbClr val="E9EDF4"/>
                    </a:solidFill>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8"/>
                  </a:ext>
                </a:extLst>
              </a:tr>
              <a:tr h="370840">
                <a:tc>
                  <a:txBody>
                    <a:bodyPr/>
                    <a:lstStyle/>
                    <a:p>
                      <a:r>
                        <a:rPr lang="en-AU" sz="950" b="1" dirty="0"/>
                        <a:t>CARB-16 (biomass SS)</a:t>
                      </a:r>
                    </a:p>
                  </a:txBody>
                  <a:tcPr/>
                </a:tc>
                <a:tc gridSpan="2">
                  <a:txBody>
                    <a:bodyPr/>
                    <a:lstStyle/>
                    <a:p>
                      <a:r>
                        <a:rPr lang="en-AU" sz="950" dirty="0">
                          <a:solidFill>
                            <a:schemeClr val="bg1"/>
                          </a:solidFill>
                        </a:rPr>
                        <a:t>On track to be completed</a:t>
                      </a:r>
                    </a:p>
                  </a:txBody>
                  <a:tcPr>
                    <a:solidFill>
                      <a:schemeClr val="tx1">
                        <a:lumMod val="75000"/>
                        <a:lumOff val="25000"/>
                      </a:schemeClr>
                    </a:solidFill>
                  </a:tcPr>
                </a:tc>
                <a:tc hMerge="1">
                  <a:txBody>
                    <a:bodyPr/>
                    <a:lstStyle/>
                    <a:p>
                      <a:endParaRPr lang="en-AU" dirty="0"/>
                    </a:p>
                  </a:txBody>
                  <a:tcPr>
                    <a:solidFill>
                      <a:schemeClr val="tx1">
                        <a:lumMod val="75000"/>
                        <a:lumOff val="25000"/>
                      </a:schemeClr>
                    </a:solidFill>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9"/>
                  </a:ext>
                </a:extLst>
              </a:tr>
            </a:tbl>
          </a:graphicData>
        </a:graphic>
      </p:graphicFrame>
      <p:sp>
        <p:nvSpPr>
          <p:cNvPr id="4" name="Content Placeholder 3"/>
          <p:cNvSpPr>
            <a:spLocks noGrp="1"/>
          </p:cNvSpPr>
          <p:nvPr>
            <p:ph sz="quarter" idx="11"/>
          </p:nvPr>
        </p:nvSpPr>
        <p:spPr>
          <a:xfrm>
            <a:off x="2743200" y="304800"/>
            <a:ext cx="7392838" cy="533400"/>
          </a:xfrm>
        </p:spPr>
        <p:txBody>
          <a:bodyPr/>
          <a:lstStyle/>
          <a:p>
            <a:r>
              <a:rPr lang="en-AU" dirty="0"/>
              <a:t>Status of WGCV’s Contribution to CEOS Work Plan</a:t>
            </a:r>
          </a:p>
        </p:txBody>
      </p:sp>
    </p:spTree>
    <p:extLst>
      <p:ext uri="{BB962C8B-B14F-4D97-AF65-F5344CB8AC3E}">
        <p14:creationId xmlns:p14="http://schemas.microsoft.com/office/powerpoint/2010/main" val="33257521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WGCV’s Roles in GHG Road Map</a:t>
            </a:r>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600"/>
              </a:spcBef>
              <a:spcAft>
                <a:spcPts val="0"/>
              </a:spcAft>
              <a:buClrTx/>
              <a:buSzTx/>
              <a:buFontTx/>
              <a:buNone/>
              <a:tabLst/>
              <a:defRPr/>
            </a:pPr>
            <a:fld id="{C8E38066-F069-41C9-B38D-47DB557F2632}" type="slidenum">
              <a:rPr kumimoji="0" lang="en-GB" sz="1800" b="0" i="0" u="none" strike="noStrike" kern="1200" cap="none" spc="0" normalizeH="0" baseline="0" noProof="0" smtClean="0">
                <a:ln>
                  <a:noFill/>
                </a:ln>
                <a:solidFill>
                  <a:srgbClr val="1F497D"/>
                </a:solidFill>
                <a:effectLst/>
                <a:uLnTx/>
                <a:uFillTx/>
                <a:latin typeface="Calibri"/>
                <a:cs typeface="Calibri"/>
                <a:sym typeface="Calibri"/>
              </a:rPr>
              <a:pPr marL="0" marR="0" lvl="0" indent="0" algn="r" defTabSz="914400" rtl="0" eaLnBrk="1" fontAlgn="auto" latinLnBrk="0" hangingPunct="1">
                <a:lnSpc>
                  <a:spcPct val="100000"/>
                </a:lnSpc>
                <a:spcBef>
                  <a:spcPts val="600"/>
                </a:spcBef>
                <a:spcAft>
                  <a:spcPts val="0"/>
                </a:spcAft>
                <a:buClrTx/>
                <a:buSzTx/>
                <a:buFontTx/>
                <a:buNone/>
                <a:tabLst/>
                <a:defRPr/>
              </a:pPr>
              <a:t>3</a:t>
            </a:fld>
            <a:endParaRPr kumimoji="0" lang="en-GB" sz="1800" b="0" i="0" u="none" strike="noStrike" kern="1200" cap="none" spc="0" normalizeH="0" baseline="0" noProof="0" dirty="0">
              <a:ln>
                <a:noFill/>
              </a:ln>
              <a:solidFill>
                <a:srgbClr val="1F497D"/>
              </a:solidFill>
              <a:effectLst/>
              <a:uLnTx/>
              <a:uFillTx/>
              <a:latin typeface="Calibri"/>
              <a:cs typeface="Calibri"/>
              <a:sym typeface="Calibri"/>
            </a:endParaRPr>
          </a:p>
        </p:txBody>
      </p:sp>
      <p:sp>
        <p:nvSpPr>
          <p:cNvPr id="4" name="Content Placeholder 3"/>
          <p:cNvSpPr>
            <a:spLocks noGrp="1"/>
          </p:cNvSpPr>
          <p:nvPr>
            <p:ph sz="quarter" idx="1"/>
          </p:nvPr>
        </p:nvSpPr>
        <p:spPr>
          <a:xfrm>
            <a:off x="133352" y="1441875"/>
            <a:ext cx="11910078" cy="4944412"/>
          </a:xfrm>
        </p:spPr>
        <p:txBody>
          <a:bodyPr/>
          <a:lstStyle/>
          <a:p>
            <a:pPr marL="0" indent="0">
              <a:buNone/>
            </a:pPr>
            <a:r>
              <a:rPr lang="en-US" b="1" dirty="0"/>
              <a:t>WGCV ACSG</a:t>
            </a:r>
          </a:p>
          <a:p>
            <a:pPr lvl="1">
              <a:buFont typeface="Wingdings" panose="05000000000000000000" pitchFamily="2" charset="2"/>
              <a:buChar char="Ø"/>
            </a:pPr>
            <a:r>
              <a:rPr lang="en-US" sz="2000" dirty="0"/>
              <a:t>Identify </a:t>
            </a:r>
            <a:r>
              <a:rPr lang="en-US" sz="2000" b="1" dirty="0">
                <a:solidFill>
                  <a:schemeClr val="tx2"/>
                </a:solidFill>
              </a:rPr>
              <a:t>best practices for prelaunch calibration of CO</a:t>
            </a:r>
            <a:r>
              <a:rPr lang="en-US" sz="2000" b="1" baseline="-25000" dirty="0">
                <a:solidFill>
                  <a:schemeClr val="tx2"/>
                </a:solidFill>
              </a:rPr>
              <a:t>2</a:t>
            </a:r>
            <a:r>
              <a:rPr lang="en-US" sz="2000" b="1" dirty="0">
                <a:solidFill>
                  <a:schemeClr val="tx2"/>
                </a:solidFill>
              </a:rPr>
              <a:t> and CH</a:t>
            </a:r>
            <a:r>
              <a:rPr lang="en-US" sz="2000" b="1" baseline="-25000" dirty="0">
                <a:solidFill>
                  <a:schemeClr val="tx2"/>
                </a:solidFill>
              </a:rPr>
              <a:t>4</a:t>
            </a:r>
            <a:r>
              <a:rPr lang="en-US" sz="2000" b="1" dirty="0">
                <a:solidFill>
                  <a:schemeClr val="tx2"/>
                </a:solidFill>
              </a:rPr>
              <a:t> </a:t>
            </a:r>
            <a:r>
              <a:rPr lang="en-US" sz="2000" dirty="0"/>
              <a:t>concentration sensors and</a:t>
            </a:r>
          </a:p>
          <a:p>
            <a:pPr marL="457200" lvl="1" indent="0">
              <a:buNone/>
            </a:pPr>
            <a:r>
              <a:rPr lang="en-US" sz="2000" dirty="0"/>
              <a:t>facilitate the </a:t>
            </a:r>
            <a:r>
              <a:rPr lang="en-US" sz="2000" b="1" dirty="0">
                <a:solidFill>
                  <a:schemeClr val="tx2"/>
                </a:solidFill>
              </a:rPr>
              <a:t>exchange and harmonization of approaches and reference standards </a:t>
            </a:r>
            <a:r>
              <a:rPr lang="en-US" sz="2000" dirty="0">
                <a:solidFill>
                  <a:srgbClr val="00B050"/>
                </a:solidFill>
              </a:rPr>
              <a:t>(CV-18, CV-9)</a:t>
            </a:r>
          </a:p>
          <a:p>
            <a:pPr lvl="1">
              <a:buFont typeface="Wingdings" panose="05000000000000000000" pitchFamily="2" charset="2"/>
              <a:buChar char="Ø"/>
            </a:pPr>
            <a:r>
              <a:rPr lang="en-US" sz="2000" dirty="0"/>
              <a:t>Identify </a:t>
            </a:r>
            <a:r>
              <a:rPr lang="en-US" sz="2000" b="1" dirty="0">
                <a:solidFill>
                  <a:schemeClr val="tx2"/>
                </a:solidFill>
              </a:rPr>
              <a:t>best practices for on-orbit calibration of GHG sensors </a:t>
            </a:r>
            <a:r>
              <a:rPr lang="en-US" sz="2000" dirty="0"/>
              <a:t>and </a:t>
            </a:r>
          </a:p>
          <a:p>
            <a:pPr marL="457200" lvl="1" indent="0">
              <a:buNone/>
            </a:pPr>
            <a:r>
              <a:rPr lang="en-US" sz="2000" b="1" dirty="0">
                <a:solidFill>
                  <a:schemeClr val="tx2"/>
                </a:solidFill>
              </a:rPr>
              <a:t>disseminate standards including solar, lunar, and surface vicarious validation sites </a:t>
            </a:r>
            <a:r>
              <a:rPr lang="en-US" sz="2000" dirty="0">
                <a:solidFill>
                  <a:srgbClr val="00B050"/>
                </a:solidFill>
              </a:rPr>
              <a:t>(CV-3, CV-9, CV-15)</a:t>
            </a:r>
          </a:p>
          <a:p>
            <a:pPr lvl="1">
              <a:buFont typeface="Wingdings" panose="05000000000000000000" pitchFamily="2" charset="2"/>
              <a:buChar char="Ø"/>
            </a:pPr>
            <a:r>
              <a:rPr lang="en-US" sz="2000" dirty="0"/>
              <a:t>Define an </a:t>
            </a:r>
            <a:r>
              <a:rPr lang="en-US" sz="2000" b="1" dirty="0">
                <a:solidFill>
                  <a:schemeClr val="tx2"/>
                </a:solidFill>
              </a:rPr>
              <a:t>operational validation approach</a:t>
            </a:r>
          </a:p>
          <a:p>
            <a:pPr lvl="1">
              <a:buFont typeface="Wingdings" panose="05000000000000000000" pitchFamily="2" charset="2"/>
              <a:buChar char="Ø"/>
            </a:pPr>
            <a:endParaRPr lang="en-US" sz="2000" dirty="0"/>
          </a:p>
          <a:p>
            <a:pPr marL="0" indent="0">
              <a:buNone/>
            </a:pPr>
            <a:r>
              <a:rPr lang="en-US" sz="2000" b="1" dirty="0"/>
              <a:t>In collaboration with </a:t>
            </a:r>
            <a:r>
              <a:rPr lang="en-GB" sz="2000" b="1" dirty="0"/>
              <a:t>GSICS</a:t>
            </a:r>
            <a:endParaRPr lang="en-US" sz="2000" dirty="0"/>
          </a:p>
          <a:p>
            <a:pPr lvl="1">
              <a:buFont typeface="Wingdings" panose="05000000000000000000" pitchFamily="2" charset="2"/>
              <a:buChar char="Ø"/>
            </a:pPr>
            <a:r>
              <a:rPr lang="en-US" sz="2000" dirty="0"/>
              <a:t>Coordinate efforts to </a:t>
            </a:r>
            <a:r>
              <a:rPr lang="en-US" sz="2000" b="1" dirty="0"/>
              <a:t>develop operational cross-calibration approaches </a:t>
            </a:r>
            <a:r>
              <a:rPr lang="en-US" sz="2000" dirty="0"/>
              <a:t>based on prior work in AC-VC and WGCV</a:t>
            </a:r>
          </a:p>
          <a:p>
            <a:endParaRPr lang="en-US" b="1" dirty="0"/>
          </a:p>
          <a:p>
            <a:endParaRPr lang="en-GB" dirty="0"/>
          </a:p>
        </p:txBody>
      </p:sp>
    </p:spTree>
    <p:extLst>
      <p:ext uri="{BB962C8B-B14F-4D97-AF65-F5344CB8AC3E}">
        <p14:creationId xmlns:p14="http://schemas.microsoft.com/office/powerpoint/2010/main" val="1872861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AAF2BE10-DA66-41C9-93A5-5EF2473CE458}"/>
              </a:ext>
            </a:extLst>
          </p:cNvPr>
          <p:cNvSpPr/>
          <p:nvPr/>
        </p:nvSpPr>
        <p:spPr>
          <a:xfrm>
            <a:off x="0" y="6605032"/>
            <a:ext cx="3815644" cy="211656"/>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s-ES" sz="1800" b="0" i="0" u="none" strike="noStrike" cap="none" spc="0" normalizeH="0" baseline="0" dirty="0">
              <a:ln>
                <a:noFill/>
              </a:ln>
              <a:solidFill>
                <a:srgbClr val="002569"/>
              </a:solidFill>
              <a:effectLst/>
              <a:uFillTx/>
            </a:endParaRPr>
          </a:p>
        </p:txBody>
      </p:sp>
      <p:sp>
        <p:nvSpPr>
          <p:cNvPr id="3" name="Content Placeholder 2"/>
          <p:cNvSpPr>
            <a:spLocks noGrp="1"/>
          </p:cNvSpPr>
          <p:nvPr>
            <p:ph sz="quarter" idx="10"/>
          </p:nvPr>
        </p:nvSpPr>
        <p:spPr>
          <a:xfrm>
            <a:off x="0" y="1287598"/>
            <a:ext cx="12011378" cy="4492314"/>
          </a:xfrm>
          <a:prstGeom prst="rect">
            <a:avLst/>
          </a:prstGeom>
        </p:spPr>
        <p:txBody>
          <a:bodyPr/>
          <a:lstStyle/>
          <a:p>
            <a:pPr marL="0" indent="0">
              <a:spcBef>
                <a:spcPts val="0"/>
              </a:spcBef>
              <a:buNone/>
            </a:pPr>
            <a:r>
              <a:rPr lang="en-GB" sz="1200" dirty="0"/>
              <a:t>A joint effort to test user-based differences in surface reflectance fiducial reference measurements used for validation of current SR satellite products, and to ensure consensus on field protocols and global SR validation protocols</a:t>
            </a:r>
          </a:p>
          <a:p>
            <a:pPr marL="0" indent="0">
              <a:spcBef>
                <a:spcPts val="0"/>
              </a:spcBef>
              <a:buNone/>
            </a:pPr>
            <a:endParaRPr lang="en-GB" sz="1200" b="1" dirty="0"/>
          </a:p>
          <a:p>
            <a:pPr marL="0" indent="0">
              <a:spcBef>
                <a:spcPts val="0"/>
              </a:spcBef>
              <a:buNone/>
            </a:pPr>
            <a:r>
              <a:rPr lang="en-AU" sz="1200" b="1" dirty="0"/>
              <a:t>Work Plan:</a:t>
            </a:r>
          </a:p>
          <a:p>
            <a:pPr lvl="1"/>
            <a:r>
              <a:rPr lang="en-AU" sz="1200" dirty="0"/>
              <a:t>Perform RR </a:t>
            </a:r>
            <a:r>
              <a:rPr lang="en-AU" sz="1200" b="1" dirty="0"/>
              <a:t>inter-comparison exercise of SR </a:t>
            </a:r>
            <a:r>
              <a:rPr lang="en-AU" sz="1200" dirty="0"/>
              <a:t>for: </a:t>
            </a:r>
          </a:p>
          <a:p>
            <a:pPr marL="457200" lvl="1" indent="0">
              <a:buNone/>
            </a:pPr>
            <a:r>
              <a:rPr lang="en-US" sz="1200" dirty="0"/>
              <a:t>	- Testing </a:t>
            </a:r>
            <a:r>
              <a:rPr lang="en-US" sz="1200" b="1" dirty="0"/>
              <a:t>user-based differences in surface reflectance measurements </a:t>
            </a:r>
            <a:r>
              <a:rPr lang="en-US" sz="1200" dirty="0"/>
              <a:t>(including instrument and operator biases as well as measurement collection procedures); </a:t>
            </a:r>
          </a:p>
          <a:p>
            <a:pPr marL="0" indent="0">
              <a:buNone/>
            </a:pPr>
            <a:r>
              <a:rPr lang="en-US" sz="1200" dirty="0"/>
              <a:t>	- Helping </a:t>
            </a:r>
            <a:r>
              <a:rPr lang="en-US" sz="1200" b="1" dirty="0"/>
              <a:t>design field measurement protocols and validation methodology </a:t>
            </a:r>
            <a:r>
              <a:rPr lang="en-US" sz="1200" dirty="0"/>
              <a:t>that are clear and can be easily applied by all users; and </a:t>
            </a:r>
          </a:p>
          <a:p>
            <a:pPr marL="0" indent="0">
              <a:buNone/>
            </a:pPr>
            <a:r>
              <a:rPr lang="en-US" sz="1200" dirty="0"/>
              <a:t>	- Ensuring international buy-in and </a:t>
            </a:r>
            <a:r>
              <a:rPr lang="en-US" sz="1200" b="1" dirty="0"/>
              <a:t>consensus on the field measurement protocols </a:t>
            </a:r>
            <a:r>
              <a:rPr lang="en-US" sz="1200" dirty="0"/>
              <a:t>and global SR validation methodology developed. </a:t>
            </a:r>
            <a:endParaRPr lang="en-AU" sz="1200" dirty="0"/>
          </a:p>
          <a:p>
            <a:pPr lvl="1"/>
            <a:r>
              <a:rPr lang="en-AU" sz="1200" dirty="0"/>
              <a:t>Organize two workshops before and after RR for discussion on protocols, field experiment and outcomes</a:t>
            </a:r>
          </a:p>
          <a:p>
            <a:pPr lvl="1"/>
            <a:r>
              <a:rPr lang="en-AU" sz="1200" dirty="0"/>
              <a:t>Publish RR inter-comparison results</a:t>
            </a:r>
          </a:p>
          <a:p>
            <a:pPr lvl="1"/>
            <a:r>
              <a:rPr lang="en-AU" sz="1200" b="1" dirty="0"/>
              <a:t>Develop protocols for global SR validation </a:t>
            </a:r>
            <a:r>
              <a:rPr lang="en-AU" sz="1200" dirty="0"/>
              <a:t>(field radiometry, drones, others) </a:t>
            </a:r>
          </a:p>
          <a:p>
            <a:r>
              <a:rPr lang="en-AU" sz="1200" b="1" dirty="0"/>
              <a:t>Outcome: </a:t>
            </a:r>
          </a:p>
          <a:p>
            <a:pPr lvl="1">
              <a:spcBef>
                <a:spcPts val="0"/>
              </a:spcBef>
            </a:pPr>
            <a:r>
              <a:rPr lang="fr-FR" sz="1200" b="1" dirty="0"/>
              <a:t>Report </a:t>
            </a:r>
            <a:r>
              <a:rPr lang="fr-FR" sz="1200" dirty="0" err="1"/>
              <a:t>summarising</a:t>
            </a:r>
            <a:r>
              <a:rPr lang="fr-FR" sz="1200" dirty="0"/>
              <a:t> the S3R inter-</a:t>
            </a:r>
            <a:r>
              <a:rPr lang="fr-FR" sz="1200" dirty="0" err="1"/>
              <a:t>comparison</a:t>
            </a:r>
            <a:r>
              <a:rPr lang="fr-FR" sz="1200" dirty="0"/>
              <a:t> </a:t>
            </a:r>
            <a:r>
              <a:rPr lang="fr-FR" sz="1200" dirty="0" err="1"/>
              <a:t>results</a:t>
            </a:r>
            <a:endParaRPr lang="fr-FR" sz="1200" dirty="0"/>
          </a:p>
          <a:p>
            <a:pPr lvl="1">
              <a:spcBef>
                <a:spcPts val="0"/>
              </a:spcBef>
            </a:pPr>
            <a:r>
              <a:rPr lang="fr-FR" sz="1200" b="1" dirty="0"/>
              <a:t>Peer </a:t>
            </a:r>
            <a:r>
              <a:rPr lang="fr-FR" sz="1200" b="1" dirty="0" err="1"/>
              <a:t>reviewed</a:t>
            </a:r>
            <a:r>
              <a:rPr lang="fr-FR" sz="1200" b="1" dirty="0"/>
              <a:t> article </a:t>
            </a:r>
            <a:r>
              <a:rPr lang="fr-FR" sz="1200" dirty="0" err="1"/>
              <a:t>co-authored</a:t>
            </a:r>
            <a:r>
              <a:rPr lang="fr-FR" sz="1200" dirty="0"/>
              <a:t> by all participants </a:t>
            </a:r>
            <a:r>
              <a:rPr lang="fr-FR" sz="1200" dirty="0" err="1"/>
              <a:t>who</a:t>
            </a:r>
            <a:r>
              <a:rPr lang="fr-FR" sz="1200" dirty="0"/>
              <a:t> </a:t>
            </a:r>
            <a:r>
              <a:rPr lang="fr-FR" sz="1200" dirty="0" err="1"/>
              <a:t>wish</a:t>
            </a:r>
            <a:r>
              <a:rPr lang="fr-FR" sz="1200" dirty="0"/>
              <a:t> to </a:t>
            </a:r>
            <a:r>
              <a:rPr lang="fr-FR" sz="1200" dirty="0" err="1"/>
              <a:t>publish</a:t>
            </a:r>
            <a:r>
              <a:rPr lang="fr-FR" sz="1200" dirty="0"/>
              <a:t> the </a:t>
            </a:r>
            <a:r>
              <a:rPr lang="fr-FR" sz="1200" dirty="0" err="1"/>
              <a:t>outcomes</a:t>
            </a:r>
            <a:r>
              <a:rPr lang="fr-FR" sz="1200" dirty="0"/>
              <a:t> of the </a:t>
            </a:r>
            <a:r>
              <a:rPr lang="fr-FR" sz="1200" dirty="0" err="1"/>
              <a:t>activity</a:t>
            </a:r>
            <a:r>
              <a:rPr lang="fr-FR" sz="1200" dirty="0"/>
              <a:t>.</a:t>
            </a:r>
          </a:p>
          <a:p>
            <a:pPr lvl="1">
              <a:spcBef>
                <a:spcPts val="0"/>
              </a:spcBef>
            </a:pPr>
            <a:r>
              <a:rPr lang="fr-FR" sz="1200" b="1" dirty="0"/>
              <a:t>SR validation </a:t>
            </a:r>
            <a:r>
              <a:rPr lang="fr-FR" sz="1200" b="1" dirty="0" err="1"/>
              <a:t>protocols</a:t>
            </a:r>
            <a:r>
              <a:rPr lang="fr-FR" sz="1200" b="1" dirty="0"/>
              <a:t> </a:t>
            </a:r>
            <a:r>
              <a:rPr lang="fr-FR" sz="1200" dirty="0" err="1"/>
              <a:t>including</a:t>
            </a:r>
            <a:r>
              <a:rPr lang="fr-FR" sz="1200" dirty="0"/>
              <a:t> </a:t>
            </a:r>
            <a:r>
              <a:rPr lang="fr-FR" sz="1200" dirty="0" err="1"/>
              <a:t>field</a:t>
            </a:r>
            <a:r>
              <a:rPr lang="fr-FR" sz="1200" dirty="0"/>
              <a:t> </a:t>
            </a:r>
            <a:r>
              <a:rPr lang="fr-FR" sz="1200" dirty="0" err="1"/>
              <a:t>measurements</a:t>
            </a:r>
            <a:r>
              <a:rPr lang="fr-FR" sz="1200" dirty="0"/>
              <a:t> and drones for CEOS WGCV LPV/IVOS </a:t>
            </a:r>
            <a:r>
              <a:rPr lang="fr-FR" sz="1200" dirty="0" err="1"/>
              <a:t>endorsement</a:t>
            </a:r>
            <a:r>
              <a:rPr lang="fr-FR" sz="1200" dirty="0"/>
              <a:t>.</a:t>
            </a:r>
          </a:p>
          <a:p>
            <a:r>
              <a:rPr lang="en-AU" sz="1200" b="1" dirty="0"/>
              <a:t>Period:</a:t>
            </a:r>
            <a:r>
              <a:rPr lang="en-AU" sz="1200" dirty="0"/>
              <a:t> 2020 – 2021</a:t>
            </a:r>
          </a:p>
          <a:p>
            <a:pPr lvl="1">
              <a:spcBef>
                <a:spcPts val="0"/>
              </a:spcBef>
            </a:pPr>
            <a:r>
              <a:rPr lang="en-AU" sz="1200" dirty="0"/>
              <a:t>Experiment Call (Q2 2020) </a:t>
            </a:r>
          </a:p>
          <a:p>
            <a:pPr lvl="1">
              <a:spcBef>
                <a:spcPts val="0"/>
              </a:spcBef>
            </a:pPr>
            <a:r>
              <a:rPr lang="en-GB" sz="1200" dirty="0"/>
              <a:t>First Workshop (Q4 2020)</a:t>
            </a:r>
          </a:p>
          <a:p>
            <a:pPr lvl="1">
              <a:spcBef>
                <a:spcPts val="0"/>
              </a:spcBef>
            </a:pPr>
            <a:r>
              <a:rPr lang="en-GB" sz="1200" dirty="0"/>
              <a:t>S3R exercise (Q2 2021)</a:t>
            </a:r>
          </a:p>
          <a:p>
            <a:pPr lvl="1">
              <a:spcBef>
                <a:spcPts val="0"/>
              </a:spcBef>
            </a:pPr>
            <a:r>
              <a:rPr lang="en-GB" sz="1200" dirty="0"/>
              <a:t>Second workshop (Q3 2021)</a:t>
            </a:r>
          </a:p>
          <a:p>
            <a:pPr lvl="1">
              <a:spcBef>
                <a:spcPts val="0"/>
              </a:spcBef>
            </a:pPr>
            <a:r>
              <a:rPr lang="en-GB" sz="1200" dirty="0"/>
              <a:t>S3R inter-comparison report (Q4 2021)</a:t>
            </a:r>
          </a:p>
          <a:p>
            <a:pPr lvl="1">
              <a:spcBef>
                <a:spcPts val="0"/>
              </a:spcBef>
            </a:pPr>
            <a:r>
              <a:rPr lang="en-GB" sz="1200" dirty="0"/>
              <a:t>SR validation protocol (Q4 2021)</a:t>
            </a:r>
          </a:p>
          <a:p>
            <a:r>
              <a:rPr lang="en-AU" sz="1200" b="1" dirty="0"/>
              <a:t>Contributing Entities</a:t>
            </a:r>
            <a:r>
              <a:rPr lang="en-AU" sz="1200" dirty="0"/>
              <a:t>: ESA, GA, NPL, CSIRO, IVOS, LPV   </a:t>
            </a:r>
          </a:p>
          <a:p>
            <a:r>
              <a:rPr lang="en-AU" sz="1200" b="1" dirty="0"/>
              <a:t>Funding support: </a:t>
            </a:r>
            <a:r>
              <a:rPr lang="en-AU" sz="1200" dirty="0"/>
              <a:t>ESA </a:t>
            </a:r>
            <a:r>
              <a:rPr lang="en-AU" sz="1200" dirty="0" err="1"/>
              <a:t>Earthnet</a:t>
            </a:r>
            <a:r>
              <a:rPr lang="en-AU" sz="1200" dirty="0"/>
              <a:t> (FRM4Veg project)</a:t>
            </a:r>
          </a:p>
          <a:p>
            <a:endParaRPr lang="en-AU" sz="1200" dirty="0"/>
          </a:p>
          <a:p>
            <a:pPr marL="0" indent="0">
              <a:buNone/>
            </a:pPr>
            <a:endParaRPr lang="en-AU" sz="1100" dirty="0"/>
          </a:p>
          <a:p>
            <a:pPr lvl="1">
              <a:spcBef>
                <a:spcPts val="0"/>
              </a:spcBef>
            </a:pPr>
            <a:endParaRPr lang="en-GB" sz="1300" dirty="0"/>
          </a:p>
          <a:p>
            <a:pPr marL="0" lvl="0" indent="0">
              <a:spcBef>
                <a:spcPts val="900"/>
              </a:spcBef>
              <a:buNone/>
            </a:pPr>
            <a:endParaRPr lang="en-GB" u="sng" dirty="0">
              <a:solidFill>
                <a:schemeClr val="tx1"/>
              </a:solidFill>
            </a:endParaRPr>
          </a:p>
        </p:txBody>
      </p:sp>
      <p:sp>
        <p:nvSpPr>
          <p:cNvPr id="4" name="Content Placeholder 3"/>
          <p:cNvSpPr>
            <a:spLocks noGrp="1"/>
          </p:cNvSpPr>
          <p:nvPr>
            <p:ph sz="quarter" idx="11"/>
          </p:nvPr>
        </p:nvSpPr>
        <p:spPr>
          <a:xfrm>
            <a:off x="2348089" y="0"/>
            <a:ext cx="8237849" cy="533400"/>
          </a:xfrm>
          <a:prstGeom prst="rect">
            <a:avLst/>
          </a:prstGeom>
        </p:spPr>
        <p:txBody>
          <a:bodyPr/>
          <a:lstStyle/>
          <a:p>
            <a:pPr algn="ctr">
              <a:defRPr/>
            </a:pPr>
            <a:r>
              <a:rPr lang="en-AU" dirty="0"/>
              <a:t>Field </a:t>
            </a:r>
            <a:r>
              <a:rPr lang="en-AU" b="1" dirty="0"/>
              <a:t>Surface Reflectance “Round-Robin” (S3R) </a:t>
            </a:r>
            <a:r>
              <a:rPr lang="en-AU" dirty="0"/>
              <a:t>inter-comparison exercise, and development of community endorsed SR validation protocols</a:t>
            </a:r>
            <a:endParaRPr lang="en-GB" dirty="0">
              <a:ln>
                <a:solidFill>
                  <a:schemeClr val="bg2"/>
                </a:solidFill>
              </a:ln>
              <a:cs typeface="Verdana"/>
            </a:endParaRPr>
          </a:p>
        </p:txBody>
      </p:sp>
      <p:pic>
        <p:nvPicPr>
          <p:cNvPr id="5" name="Picture 5">
            <a:extLst>
              <a:ext uri="{FF2B5EF4-FFF2-40B4-BE49-F238E27FC236}">
                <a16:creationId xmlns:a16="http://schemas.microsoft.com/office/drawing/2014/main" id="{40C1A6F8-4BEF-4315-ADB6-C92D8B54FD51}"/>
              </a:ext>
            </a:extLst>
          </p:cNvPr>
          <p:cNvPicPr>
            <a:picLocks noChangeAspect="1"/>
          </p:cNvPicPr>
          <p:nvPr/>
        </p:nvPicPr>
        <p:blipFill>
          <a:blip r:embed="rId3"/>
          <a:stretch>
            <a:fillRect/>
          </a:stretch>
        </p:blipFill>
        <p:spPr>
          <a:xfrm>
            <a:off x="9991725" y="3843859"/>
            <a:ext cx="2098675" cy="2972829"/>
          </a:xfrm>
          <a:prstGeom prst="rect">
            <a:avLst/>
          </a:prstGeom>
        </p:spPr>
      </p:pic>
      <p:sp>
        <p:nvSpPr>
          <p:cNvPr id="6" name="CuadroTexto 5">
            <a:extLst>
              <a:ext uri="{FF2B5EF4-FFF2-40B4-BE49-F238E27FC236}">
                <a16:creationId xmlns:a16="http://schemas.microsoft.com/office/drawing/2014/main" id="{E04C5F0B-44C5-4A8E-A107-97156D0B990D}"/>
              </a:ext>
            </a:extLst>
          </p:cNvPr>
          <p:cNvSpPr txBox="1"/>
          <p:nvPr/>
        </p:nvSpPr>
        <p:spPr>
          <a:xfrm>
            <a:off x="11376513" y="3759896"/>
            <a:ext cx="92416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2569"/>
                </a:solidFill>
                <a:effectLst/>
                <a:uFillTx/>
              </a:rPr>
              <a:t>CV-17</a:t>
            </a:r>
          </a:p>
        </p:txBody>
      </p:sp>
    </p:spTree>
    <p:extLst>
      <p:ext uri="{BB962C8B-B14F-4D97-AF65-F5344CB8AC3E}">
        <p14:creationId xmlns:p14="http://schemas.microsoft.com/office/powerpoint/2010/main" val="21179027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5</a:t>
            </a:fld>
            <a:endParaRPr lang="en-US" dirty="0">
              <a:solidFill>
                <a:srgbClr val="1F497D"/>
              </a:solidFill>
            </a:endParaRPr>
          </a:p>
        </p:txBody>
      </p:sp>
      <p:sp>
        <p:nvSpPr>
          <p:cNvPr id="3" name="Content Placeholder 2"/>
          <p:cNvSpPr>
            <a:spLocks noGrp="1"/>
          </p:cNvSpPr>
          <p:nvPr>
            <p:ph sz="quarter" idx="10"/>
          </p:nvPr>
        </p:nvSpPr>
        <p:spPr>
          <a:xfrm>
            <a:off x="-18612" y="1470935"/>
            <a:ext cx="12210612" cy="5158468"/>
          </a:xfrm>
        </p:spPr>
        <p:txBody>
          <a:bodyPr/>
          <a:lstStyle/>
          <a:p>
            <a:pPr marL="0" indent="0">
              <a:spcBef>
                <a:spcPts val="0"/>
              </a:spcBef>
              <a:buNone/>
            </a:pPr>
            <a:r>
              <a:rPr lang="en-GB" sz="1400" dirty="0"/>
              <a:t>Joint effort to </a:t>
            </a:r>
            <a:r>
              <a:rPr lang="en-GB" sz="1400" b="1" dirty="0"/>
              <a:t>intercompare biomass mapping algorithms using</a:t>
            </a:r>
            <a:r>
              <a:rPr lang="en-GB" sz="1400" dirty="0"/>
              <a:t> </a:t>
            </a:r>
            <a:r>
              <a:rPr lang="en-GB" sz="1400" b="1" dirty="0"/>
              <a:t>standardised test cases.</a:t>
            </a:r>
            <a:endParaRPr lang="en-GB" sz="1400" dirty="0"/>
          </a:p>
          <a:p>
            <a:pPr marL="0" indent="0">
              <a:spcBef>
                <a:spcPts val="0"/>
              </a:spcBef>
              <a:buNone/>
            </a:pPr>
            <a:endParaRPr lang="en-GB" sz="1400" b="1" dirty="0"/>
          </a:p>
          <a:p>
            <a:pPr marL="0" indent="0">
              <a:spcBef>
                <a:spcPts val="0"/>
              </a:spcBef>
              <a:buNone/>
            </a:pPr>
            <a:r>
              <a:rPr lang="en-AU" sz="1300" b="1" dirty="0"/>
              <a:t>Objectives:</a:t>
            </a:r>
          </a:p>
          <a:p>
            <a:pPr lvl="1">
              <a:spcBef>
                <a:spcPts val="0"/>
              </a:spcBef>
            </a:pPr>
            <a:r>
              <a:rPr lang="en-GB" sz="1300" dirty="0"/>
              <a:t>Provide an </a:t>
            </a:r>
            <a:r>
              <a:rPr lang="en-GB" sz="1300" b="1" dirty="0"/>
              <a:t>objective, standardized comparison and assessment </a:t>
            </a:r>
            <a:r>
              <a:rPr lang="en-GB" sz="1300" dirty="0"/>
              <a:t>of biomass retrieval algorithms developed for the </a:t>
            </a:r>
            <a:r>
              <a:rPr lang="en-GB" sz="1300" b="1" dirty="0"/>
              <a:t>BIOMASS, NISAR and GEDI </a:t>
            </a:r>
            <a:r>
              <a:rPr lang="en-GB" sz="1300" dirty="0"/>
              <a:t>missions, and fusion of these mission datasets.</a:t>
            </a:r>
          </a:p>
          <a:p>
            <a:pPr lvl="1">
              <a:spcBef>
                <a:spcPts val="0"/>
              </a:spcBef>
            </a:pPr>
            <a:r>
              <a:rPr lang="en-GB" sz="1300" dirty="0"/>
              <a:t>Establish a forum to </a:t>
            </a:r>
            <a:r>
              <a:rPr lang="en-GB" sz="1300" b="1" dirty="0"/>
              <a:t>involve scientists </a:t>
            </a:r>
            <a:r>
              <a:rPr lang="en-GB" sz="1300" dirty="0"/>
              <a:t>in the development of retrievals that </a:t>
            </a:r>
            <a:r>
              <a:rPr lang="en-GB" sz="1300" b="1" dirty="0"/>
              <a:t>have so far not been part of the biomass </a:t>
            </a:r>
            <a:r>
              <a:rPr lang="en-GB" sz="1300" dirty="0"/>
              <a:t>community.</a:t>
            </a:r>
          </a:p>
          <a:p>
            <a:pPr lvl="1">
              <a:spcBef>
                <a:spcPts val="0"/>
              </a:spcBef>
            </a:pPr>
            <a:r>
              <a:rPr lang="en-GB" sz="1300" dirty="0"/>
              <a:t>The </a:t>
            </a:r>
            <a:r>
              <a:rPr lang="en-GB" sz="1300" b="1" dirty="0"/>
              <a:t>adoption of vetted validation standards and methods </a:t>
            </a:r>
            <a:r>
              <a:rPr lang="en-GB" sz="1300" dirty="0"/>
              <a:t>to compare biomass estimates to reference datasets (e.g. field plots or airborne </a:t>
            </a:r>
            <a:r>
              <a:rPr lang="en-GB" sz="1300" dirty="0" err="1"/>
              <a:t>lidar</a:t>
            </a:r>
            <a:r>
              <a:rPr lang="en-GB" sz="1300" dirty="0"/>
              <a:t> biomass maps).</a:t>
            </a:r>
          </a:p>
          <a:p>
            <a:pPr lvl="1">
              <a:spcBef>
                <a:spcPts val="0"/>
              </a:spcBef>
            </a:pPr>
            <a:r>
              <a:rPr lang="en-GB" sz="1300" b="1" dirty="0"/>
              <a:t>Collect inputs </a:t>
            </a:r>
            <a:r>
              <a:rPr lang="en-GB" sz="1300" dirty="0"/>
              <a:t>from the biomass user and scientific community on data formats and characteristics towards the generation of Analysis Ready Data.</a:t>
            </a:r>
          </a:p>
          <a:p>
            <a:r>
              <a:rPr lang="en-AU" sz="1300" b="1" dirty="0"/>
              <a:t>Outcome: </a:t>
            </a:r>
          </a:p>
          <a:p>
            <a:pPr lvl="1">
              <a:spcBef>
                <a:spcPts val="0"/>
              </a:spcBef>
            </a:pPr>
            <a:r>
              <a:rPr lang="fr-FR" sz="1300" dirty="0"/>
              <a:t>The </a:t>
            </a:r>
            <a:r>
              <a:rPr lang="fr-FR" sz="1300" dirty="0" err="1"/>
              <a:t>evaluation</a:t>
            </a:r>
            <a:r>
              <a:rPr lang="fr-FR" sz="1300" dirty="0"/>
              <a:t> </a:t>
            </a:r>
            <a:r>
              <a:rPr lang="fr-FR" sz="1300" dirty="0" err="1"/>
              <a:t>will</a:t>
            </a:r>
            <a:r>
              <a:rPr lang="fr-FR" sz="1300" dirty="0"/>
              <a:t> </a:t>
            </a:r>
            <a:r>
              <a:rPr lang="fr-FR" sz="1300" dirty="0" err="1"/>
              <a:t>be</a:t>
            </a:r>
            <a:r>
              <a:rPr lang="fr-FR" sz="1300" dirty="0"/>
              <a:t> </a:t>
            </a:r>
            <a:r>
              <a:rPr lang="fr-FR" sz="1300" dirty="0" err="1"/>
              <a:t>done</a:t>
            </a:r>
            <a:r>
              <a:rPr lang="fr-FR" sz="1300" dirty="0"/>
              <a:t> by ESA/NASA, </a:t>
            </a:r>
            <a:r>
              <a:rPr lang="fr-FR" sz="1300" dirty="0" err="1"/>
              <a:t>following</a:t>
            </a:r>
            <a:r>
              <a:rPr lang="fr-FR" sz="1300" dirty="0"/>
              <a:t> standards </a:t>
            </a:r>
            <a:r>
              <a:rPr lang="fr-FR" sz="1300" dirty="0" err="1"/>
              <a:t>from</a:t>
            </a:r>
            <a:r>
              <a:rPr lang="fr-FR" sz="1300" dirty="0"/>
              <a:t> the CEOS LPV </a:t>
            </a:r>
            <a:r>
              <a:rPr lang="fr-FR" sz="1300" dirty="0" err="1"/>
              <a:t>protocol</a:t>
            </a:r>
            <a:r>
              <a:rPr lang="fr-FR" sz="1300" dirty="0"/>
              <a:t>. This </a:t>
            </a:r>
            <a:r>
              <a:rPr lang="fr-FR" sz="1300" dirty="0" err="1"/>
              <a:t>should</a:t>
            </a:r>
            <a:r>
              <a:rPr lang="fr-FR" sz="1300" dirty="0"/>
              <a:t> </a:t>
            </a:r>
            <a:r>
              <a:rPr lang="fr-FR" sz="1300" dirty="0" err="1"/>
              <a:t>guarantee</a:t>
            </a:r>
            <a:r>
              <a:rPr lang="fr-FR" sz="1300" dirty="0"/>
              <a:t> a </a:t>
            </a:r>
            <a:r>
              <a:rPr lang="fr-FR" sz="1300" b="1" dirty="0" err="1"/>
              <a:t>fair</a:t>
            </a:r>
            <a:r>
              <a:rPr lang="fr-FR" sz="1300" b="1" dirty="0"/>
              <a:t> </a:t>
            </a:r>
            <a:r>
              <a:rPr lang="fr-FR" sz="1300" b="1" dirty="0" err="1"/>
              <a:t>evaluation</a:t>
            </a:r>
            <a:r>
              <a:rPr lang="fr-FR" sz="1300" dirty="0"/>
              <a:t>. ESA/NASA </a:t>
            </a:r>
            <a:r>
              <a:rPr lang="fr-FR" sz="1300" dirty="0" err="1"/>
              <a:t>will</a:t>
            </a:r>
            <a:r>
              <a:rPr lang="fr-FR" sz="1300" dirty="0"/>
              <a:t> release a </a:t>
            </a:r>
            <a:r>
              <a:rPr lang="fr-FR" sz="1300" b="1" dirty="0"/>
              <a:t>report to the participants </a:t>
            </a:r>
            <a:r>
              <a:rPr lang="fr-FR" sz="1300" b="1" dirty="0" err="1"/>
              <a:t>summarising</a:t>
            </a:r>
            <a:r>
              <a:rPr lang="fr-FR" sz="1300" b="1" dirty="0"/>
              <a:t> the </a:t>
            </a:r>
            <a:r>
              <a:rPr lang="fr-FR" sz="1300" b="1" dirty="0" err="1"/>
              <a:t>evaluation</a:t>
            </a:r>
            <a:r>
              <a:rPr lang="fr-FR" sz="1300" b="1" dirty="0"/>
              <a:t> </a:t>
            </a:r>
            <a:r>
              <a:rPr lang="fr-FR" sz="1300" b="1" dirty="0" err="1"/>
              <a:t>results</a:t>
            </a:r>
            <a:r>
              <a:rPr lang="fr-FR" sz="1300" dirty="0"/>
              <a:t>.</a:t>
            </a:r>
          </a:p>
          <a:p>
            <a:pPr lvl="1">
              <a:spcBef>
                <a:spcPts val="0"/>
              </a:spcBef>
            </a:pPr>
            <a:r>
              <a:rPr lang="fr-FR" sz="1300" dirty="0"/>
              <a:t>E</a:t>
            </a:r>
            <a:r>
              <a:rPr lang="fr-FR" sz="1300" b="1" dirty="0"/>
              <a:t>valuation scripts </a:t>
            </a:r>
            <a:r>
              <a:rPr lang="fr-FR" sz="1300" b="1" dirty="0" err="1"/>
              <a:t>available</a:t>
            </a:r>
            <a:r>
              <a:rPr lang="fr-FR" sz="1300" dirty="0"/>
              <a:t>. This </a:t>
            </a:r>
            <a:r>
              <a:rPr lang="fr-FR" sz="1300" dirty="0" err="1"/>
              <a:t>allow</a:t>
            </a:r>
            <a:r>
              <a:rPr lang="fr-FR" sz="1300" dirty="0"/>
              <a:t> people to </a:t>
            </a:r>
            <a:r>
              <a:rPr lang="fr-FR" sz="1300" b="1" dirty="0" err="1"/>
              <a:t>repeat</a:t>
            </a:r>
            <a:r>
              <a:rPr lang="fr-FR" sz="1300" b="1" dirty="0"/>
              <a:t> the </a:t>
            </a:r>
            <a:r>
              <a:rPr lang="fr-FR" sz="1300" b="1" dirty="0" err="1"/>
              <a:t>experiment</a:t>
            </a:r>
            <a:r>
              <a:rPr lang="fr-FR" sz="1300" dirty="0"/>
              <a:t> and </a:t>
            </a:r>
            <a:r>
              <a:rPr lang="fr-FR" sz="1300" b="1" dirty="0"/>
              <a:t>compare </a:t>
            </a:r>
            <a:r>
              <a:rPr lang="fr-FR" sz="1300" b="1" dirty="0" err="1"/>
              <a:t>their</a:t>
            </a:r>
            <a:r>
              <a:rPr lang="fr-FR" sz="1300" b="1" dirty="0"/>
              <a:t> </a:t>
            </a:r>
            <a:r>
              <a:rPr lang="fr-FR" sz="1300" b="1" dirty="0" err="1"/>
              <a:t>results</a:t>
            </a:r>
            <a:r>
              <a:rPr lang="fr-FR" sz="1300" b="1" dirty="0"/>
              <a:t> </a:t>
            </a:r>
            <a:r>
              <a:rPr lang="fr-FR" sz="1300" dirty="0" err="1"/>
              <a:t>against</a:t>
            </a:r>
            <a:r>
              <a:rPr lang="fr-FR" sz="1300" dirty="0"/>
              <a:t> the </a:t>
            </a:r>
            <a:r>
              <a:rPr lang="fr-FR" sz="1300" dirty="0" err="1"/>
              <a:t>published</a:t>
            </a:r>
            <a:r>
              <a:rPr lang="fr-FR" sz="1300" dirty="0"/>
              <a:t> </a:t>
            </a:r>
            <a:r>
              <a:rPr lang="fr-FR" sz="1300" dirty="0" err="1"/>
              <a:t>ones</a:t>
            </a:r>
            <a:r>
              <a:rPr lang="fr-FR" sz="1300" dirty="0"/>
              <a:t>.</a:t>
            </a:r>
          </a:p>
          <a:p>
            <a:pPr lvl="1">
              <a:spcBef>
                <a:spcPts val="0"/>
              </a:spcBef>
            </a:pPr>
            <a:r>
              <a:rPr lang="fr-FR" sz="1300" dirty="0"/>
              <a:t>The </a:t>
            </a:r>
            <a:r>
              <a:rPr lang="fr-FR" sz="1300" dirty="0" err="1"/>
              <a:t>results</a:t>
            </a:r>
            <a:r>
              <a:rPr lang="fr-FR" sz="1300" dirty="0"/>
              <a:t> </a:t>
            </a:r>
            <a:r>
              <a:rPr lang="fr-FR" sz="1300" dirty="0" err="1"/>
              <a:t>should</a:t>
            </a:r>
            <a:r>
              <a:rPr lang="fr-FR" sz="1300" dirty="0"/>
              <a:t> </a:t>
            </a:r>
            <a:r>
              <a:rPr lang="fr-FR" sz="1300" dirty="0" err="1"/>
              <a:t>easily</a:t>
            </a:r>
            <a:r>
              <a:rPr lang="fr-FR" sz="1300" dirty="0"/>
              <a:t> </a:t>
            </a:r>
            <a:r>
              <a:rPr lang="fr-FR" sz="1300" dirty="0" err="1"/>
              <a:t>be</a:t>
            </a:r>
            <a:r>
              <a:rPr lang="fr-FR" sz="1300" dirty="0"/>
              <a:t> </a:t>
            </a:r>
            <a:r>
              <a:rPr lang="fr-FR" sz="1300" dirty="0" err="1"/>
              <a:t>adapted</a:t>
            </a:r>
            <a:r>
              <a:rPr lang="fr-FR" sz="1300" dirty="0"/>
              <a:t> for publication as a </a:t>
            </a:r>
            <a:r>
              <a:rPr lang="fr-FR" sz="1300" b="1" dirty="0" err="1"/>
              <a:t>peer</a:t>
            </a:r>
            <a:r>
              <a:rPr lang="fr-FR" sz="1300" b="1" dirty="0"/>
              <a:t> </a:t>
            </a:r>
            <a:r>
              <a:rPr lang="fr-FR" sz="1300" b="1" dirty="0" err="1"/>
              <a:t>reviewed</a:t>
            </a:r>
            <a:r>
              <a:rPr lang="fr-FR" sz="1300" b="1" dirty="0"/>
              <a:t> article </a:t>
            </a:r>
            <a:r>
              <a:rPr lang="fr-FR" sz="1300" b="1" dirty="0" err="1"/>
              <a:t>co-authored</a:t>
            </a:r>
            <a:r>
              <a:rPr lang="fr-FR" sz="1300" b="1" dirty="0"/>
              <a:t> by all participants</a:t>
            </a:r>
            <a:r>
              <a:rPr lang="fr-FR" sz="1300" dirty="0"/>
              <a:t> </a:t>
            </a:r>
            <a:r>
              <a:rPr lang="fr-FR" sz="1300" dirty="0" err="1"/>
              <a:t>who</a:t>
            </a:r>
            <a:r>
              <a:rPr lang="fr-FR" sz="1300" dirty="0"/>
              <a:t> </a:t>
            </a:r>
            <a:r>
              <a:rPr lang="fr-FR" sz="1300" dirty="0" err="1"/>
              <a:t>wish</a:t>
            </a:r>
            <a:r>
              <a:rPr lang="fr-FR" sz="1300" dirty="0"/>
              <a:t> to </a:t>
            </a:r>
            <a:r>
              <a:rPr lang="fr-FR" sz="1300" dirty="0" err="1"/>
              <a:t>publish</a:t>
            </a:r>
            <a:r>
              <a:rPr lang="fr-FR" sz="1300" dirty="0"/>
              <a:t> the </a:t>
            </a:r>
            <a:r>
              <a:rPr lang="fr-FR" sz="1300" dirty="0" err="1"/>
              <a:t>outcomes</a:t>
            </a:r>
            <a:r>
              <a:rPr lang="fr-FR" sz="1300" dirty="0"/>
              <a:t> of the </a:t>
            </a:r>
            <a:r>
              <a:rPr lang="fr-FR" sz="1300" dirty="0" err="1"/>
              <a:t>activity</a:t>
            </a:r>
            <a:r>
              <a:rPr lang="fr-FR" sz="1300" dirty="0"/>
              <a:t>.</a:t>
            </a:r>
          </a:p>
          <a:p>
            <a:r>
              <a:rPr lang="en-AU" sz="1300" b="1" dirty="0"/>
              <a:t>Period:</a:t>
            </a:r>
            <a:r>
              <a:rPr lang="en-AU" sz="1300" dirty="0"/>
              <a:t> 2020 – 2021. </a:t>
            </a:r>
          </a:p>
          <a:p>
            <a:pPr lvl="1">
              <a:spcBef>
                <a:spcPts val="0"/>
              </a:spcBef>
            </a:pPr>
            <a:r>
              <a:rPr lang="en-AU" sz="1300" dirty="0"/>
              <a:t>Experiment Call Q12020. </a:t>
            </a:r>
          </a:p>
          <a:p>
            <a:pPr lvl="1">
              <a:spcBef>
                <a:spcPts val="0"/>
              </a:spcBef>
            </a:pPr>
            <a:r>
              <a:rPr lang="en-GB" sz="1300" b="1" dirty="0"/>
              <a:t>First Workshop </a:t>
            </a:r>
            <a:r>
              <a:rPr lang="en-GB" sz="1300" dirty="0"/>
              <a:t>(Target: Q3 2020)</a:t>
            </a:r>
          </a:p>
          <a:p>
            <a:pPr lvl="1">
              <a:spcBef>
                <a:spcPts val="0"/>
              </a:spcBef>
            </a:pPr>
            <a:r>
              <a:rPr lang="en-GB" sz="1300" dirty="0"/>
              <a:t>Results Submission Deadline (date of first workshop + 6 months?)</a:t>
            </a:r>
          </a:p>
          <a:p>
            <a:pPr lvl="1">
              <a:spcBef>
                <a:spcPts val="0"/>
              </a:spcBef>
            </a:pPr>
            <a:r>
              <a:rPr lang="en-GB" sz="1300" dirty="0"/>
              <a:t>Results Evaluation Report (date TBD)</a:t>
            </a:r>
          </a:p>
          <a:p>
            <a:pPr lvl="1">
              <a:spcBef>
                <a:spcPts val="0"/>
              </a:spcBef>
            </a:pPr>
            <a:r>
              <a:rPr lang="en-GB" sz="1300" b="1" dirty="0"/>
              <a:t>Second workshop </a:t>
            </a:r>
            <a:r>
              <a:rPr lang="en-GB" sz="1300" dirty="0"/>
              <a:t>(date of first workshop + 9 months)</a:t>
            </a:r>
          </a:p>
          <a:p>
            <a:r>
              <a:rPr lang="en-AU" sz="1300" b="1" dirty="0"/>
              <a:t>Contributing Entities</a:t>
            </a:r>
            <a:r>
              <a:rPr lang="en-AU" sz="1300" dirty="0"/>
              <a:t>: LPV</a:t>
            </a:r>
            <a:r>
              <a:rPr lang="en-AU" sz="1300" b="1" dirty="0"/>
              <a:t>, </a:t>
            </a:r>
            <a:r>
              <a:rPr lang="en-AU" sz="1300" dirty="0"/>
              <a:t>ESA, NASA (JPL, University Maryland)</a:t>
            </a:r>
          </a:p>
          <a:p>
            <a:pPr marL="0" indent="0">
              <a:buNone/>
            </a:pPr>
            <a:r>
              <a:rPr lang="en-AU" sz="1300" dirty="0"/>
              <a:t>        With contribution from Scientists team involved in BIOMASS, GEDI, NISAR</a:t>
            </a:r>
          </a:p>
          <a:p>
            <a:pPr marL="0" indent="0">
              <a:buNone/>
            </a:pPr>
            <a:endParaRPr lang="en-AU" sz="1100" dirty="0"/>
          </a:p>
          <a:p>
            <a:pPr lvl="1">
              <a:spcBef>
                <a:spcPts val="0"/>
              </a:spcBef>
            </a:pPr>
            <a:endParaRPr lang="en-GB" sz="1300" dirty="0"/>
          </a:p>
          <a:p>
            <a:pPr lvl="1"/>
            <a:endParaRPr lang="en-AU" sz="1800" dirty="0"/>
          </a:p>
          <a:p>
            <a:pPr marL="0" lvl="0" indent="0">
              <a:spcBef>
                <a:spcPts val="900"/>
              </a:spcBef>
              <a:buNone/>
            </a:pPr>
            <a:endParaRPr lang="en-GB" u="sng" dirty="0">
              <a:solidFill>
                <a:schemeClr val="tx1"/>
              </a:solidFill>
            </a:endParaRPr>
          </a:p>
        </p:txBody>
      </p:sp>
      <p:sp>
        <p:nvSpPr>
          <p:cNvPr id="4" name="Content Placeholder 3"/>
          <p:cNvSpPr>
            <a:spLocks noGrp="1"/>
          </p:cNvSpPr>
          <p:nvPr>
            <p:ph sz="quarter" idx="11"/>
          </p:nvPr>
        </p:nvSpPr>
        <p:spPr>
          <a:xfrm>
            <a:off x="2330245" y="78658"/>
            <a:ext cx="8357419" cy="533400"/>
          </a:xfrm>
        </p:spPr>
        <p:txBody>
          <a:bodyPr/>
          <a:lstStyle/>
          <a:p>
            <a:pPr algn="ctr">
              <a:defRPr/>
            </a:pPr>
            <a:r>
              <a:rPr lang="en-GB" b="1" dirty="0">
                <a:ln>
                  <a:solidFill>
                    <a:schemeClr val="bg2"/>
                  </a:solidFill>
                </a:ln>
                <a:cs typeface="Verdana"/>
              </a:rPr>
              <a:t>Second Biomass Retrieval </a:t>
            </a:r>
            <a:r>
              <a:rPr lang="en-GB" b="1" dirty="0" err="1">
                <a:ln>
                  <a:solidFill>
                    <a:schemeClr val="bg2"/>
                  </a:solidFill>
                </a:ln>
                <a:cs typeface="Verdana"/>
              </a:rPr>
              <a:t>Intercomparison</a:t>
            </a:r>
            <a:r>
              <a:rPr lang="en-GB" b="1" dirty="0">
                <a:ln>
                  <a:solidFill>
                    <a:schemeClr val="bg2"/>
                  </a:solidFill>
                </a:ln>
                <a:cs typeface="Verdana"/>
              </a:rPr>
              <a:t> Exercise </a:t>
            </a:r>
            <a:r>
              <a:rPr lang="en-GB" dirty="0">
                <a:ln>
                  <a:solidFill>
                    <a:schemeClr val="bg2"/>
                  </a:solidFill>
                </a:ln>
                <a:cs typeface="Verdana"/>
              </a:rPr>
              <a:t>BRIX-2</a:t>
            </a:r>
          </a:p>
        </p:txBody>
      </p:sp>
    </p:spTree>
    <p:extLst>
      <p:ext uri="{BB962C8B-B14F-4D97-AF65-F5344CB8AC3E}">
        <p14:creationId xmlns:p14="http://schemas.microsoft.com/office/powerpoint/2010/main" val="21879730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6</a:t>
            </a:fld>
            <a:endParaRPr lang="en-US" dirty="0">
              <a:solidFill>
                <a:srgbClr val="1F497D"/>
              </a:solidFill>
            </a:endParaRPr>
          </a:p>
        </p:txBody>
      </p:sp>
      <p:sp>
        <p:nvSpPr>
          <p:cNvPr id="3" name="Content Placeholder 2"/>
          <p:cNvSpPr>
            <a:spLocks noGrp="1"/>
          </p:cNvSpPr>
          <p:nvPr>
            <p:ph sz="quarter" idx="10"/>
          </p:nvPr>
        </p:nvSpPr>
        <p:spPr>
          <a:xfrm>
            <a:off x="136758" y="1527468"/>
            <a:ext cx="11845636" cy="5101935"/>
          </a:xfrm>
        </p:spPr>
        <p:txBody>
          <a:bodyPr/>
          <a:lstStyle/>
          <a:p>
            <a:r>
              <a:rPr lang="en-AU" dirty="0"/>
              <a:t>Justification</a:t>
            </a:r>
          </a:p>
          <a:p>
            <a:pPr lvl="1"/>
            <a:r>
              <a:rPr lang="en-AU" dirty="0"/>
              <a:t>Multiple upcoming SAR missions;</a:t>
            </a:r>
          </a:p>
          <a:p>
            <a:pPr lvl="1"/>
            <a:r>
              <a:rPr lang="en-AU" dirty="0"/>
              <a:t>Capability to </a:t>
            </a:r>
            <a:r>
              <a:rPr lang="en-AU" b="1" dirty="0"/>
              <a:t>support multi-mission SAR calibration / validation </a:t>
            </a:r>
            <a:r>
              <a:rPr lang="en-AU" dirty="0"/>
              <a:t>would facilitate an independent verification of data quality (radiometric, geometric)</a:t>
            </a:r>
          </a:p>
          <a:p>
            <a:pPr lvl="1"/>
            <a:r>
              <a:rPr lang="en-AU" dirty="0"/>
              <a:t>Ongoing discussion between NASA, GA for NISAR L-band calibration, ISRO interest for S-band calibration noted with implications for </a:t>
            </a:r>
            <a:r>
              <a:rPr lang="en-AU" dirty="0" err="1"/>
              <a:t>NovaSAR</a:t>
            </a:r>
            <a:r>
              <a:rPr lang="en-AU" dirty="0"/>
              <a:t> calibration; Other interested</a:t>
            </a:r>
          </a:p>
          <a:p>
            <a:r>
              <a:rPr lang="en-AU" dirty="0"/>
              <a:t>Objectives</a:t>
            </a:r>
          </a:p>
          <a:p>
            <a:pPr lvl="1"/>
            <a:r>
              <a:rPr lang="en-AU" b="1" dirty="0"/>
              <a:t>Define a set of criteria / requirements and characteristics</a:t>
            </a:r>
            <a:r>
              <a:rPr lang="en-AU" dirty="0"/>
              <a:t> for setting up SAR supersites (similar to RADCALNET); </a:t>
            </a:r>
          </a:p>
          <a:p>
            <a:pPr lvl="1"/>
            <a:r>
              <a:rPr lang="en-AU" dirty="0"/>
              <a:t>Need to cater for multiple calibration validation and observation requirements e.g. CRs, transponders, PARCs, left / right looking, temporal stability; </a:t>
            </a:r>
          </a:p>
          <a:p>
            <a:pPr lvl="1"/>
            <a:r>
              <a:rPr lang="en-AU" dirty="0"/>
              <a:t>A model of sustainable operations be central to SAR supersites;</a:t>
            </a:r>
          </a:p>
          <a:p>
            <a:r>
              <a:rPr lang="en-AU" b="1" dirty="0"/>
              <a:t>Definition of the work plan </a:t>
            </a:r>
            <a:r>
              <a:rPr lang="en-AU" dirty="0"/>
              <a:t>with resources and timelines to be prepared by the SAR subgroup for discussion at the CEOS SAR SG </a:t>
            </a:r>
            <a:r>
              <a:rPr lang="en-AU" b="1" dirty="0"/>
              <a:t>Nov 2019 </a:t>
            </a:r>
            <a:r>
              <a:rPr lang="en-AU" dirty="0"/>
              <a:t>meeting in Frascati;</a:t>
            </a:r>
          </a:p>
          <a:p>
            <a:endParaRPr lang="en-AU" dirty="0"/>
          </a:p>
          <a:p>
            <a:endParaRPr lang="en-AU" dirty="0"/>
          </a:p>
        </p:txBody>
      </p:sp>
      <p:sp>
        <p:nvSpPr>
          <p:cNvPr id="4" name="Content Placeholder 3"/>
          <p:cNvSpPr>
            <a:spLocks noGrp="1"/>
          </p:cNvSpPr>
          <p:nvPr>
            <p:ph sz="quarter" idx="11"/>
          </p:nvPr>
        </p:nvSpPr>
        <p:spPr>
          <a:xfrm>
            <a:off x="2015613" y="304800"/>
            <a:ext cx="8829367" cy="533400"/>
          </a:xfrm>
        </p:spPr>
        <p:txBody>
          <a:bodyPr/>
          <a:lstStyle/>
          <a:p>
            <a:r>
              <a:rPr lang="en-AU" dirty="0"/>
              <a:t>New: SAR Supersites for multi-mission SAR radiometric / geometric calibration, cross-calibration &amp; validation</a:t>
            </a:r>
          </a:p>
          <a:p>
            <a:endParaRPr lang="en-AU" dirty="0"/>
          </a:p>
        </p:txBody>
      </p:sp>
    </p:spTree>
    <p:extLst>
      <p:ext uri="{BB962C8B-B14F-4D97-AF65-F5344CB8AC3E}">
        <p14:creationId xmlns:p14="http://schemas.microsoft.com/office/powerpoint/2010/main" val="1869121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7</a:t>
            </a:fld>
            <a:endParaRPr lang="en-US" dirty="0">
              <a:solidFill>
                <a:srgbClr val="1F497D"/>
              </a:solidFill>
            </a:endParaRPr>
          </a:p>
        </p:txBody>
      </p:sp>
      <p:sp>
        <p:nvSpPr>
          <p:cNvPr id="3" name="Content Placeholder 2"/>
          <p:cNvSpPr>
            <a:spLocks noGrp="1"/>
          </p:cNvSpPr>
          <p:nvPr>
            <p:ph sz="quarter" idx="10"/>
          </p:nvPr>
        </p:nvSpPr>
        <p:spPr>
          <a:xfrm>
            <a:off x="173182" y="1280853"/>
            <a:ext cx="11845636" cy="5101935"/>
          </a:xfrm>
        </p:spPr>
        <p:txBody>
          <a:bodyPr/>
          <a:lstStyle/>
          <a:p>
            <a:r>
              <a:rPr lang="en-AU" dirty="0"/>
              <a:t>Objective: state-of-art global DEMs based on a set of harmonized metrics</a:t>
            </a:r>
            <a:endParaRPr lang="en-AU" sz="1600" dirty="0"/>
          </a:p>
          <a:p>
            <a:r>
              <a:rPr lang="en-AU" dirty="0"/>
              <a:t>Scope and Products to be included: All datasets which have at least continental coverage and are available under a free &amp; open data policy, including latest versions of</a:t>
            </a:r>
          </a:p>
          <a:p>
            <a:pPr lvl="1"/>
            <a:r>
              <a:rPr lang="en-AU" sz="1600" dirty="0"/>
              <a:t>NASADEM (NASA, JPL, most recent decent of the SRTM product line, eventually also NGA’sTFRMv4)</a:t>
            </a:r>
          </a:p>
          <a:p>
            <a:pPr lvl="1"/>
            <a:r>
              <a:rPr lang="en-AU" sz="1600" dirty="0"/>
              <a:t>AW3D30 (JAXA, </a:t>
            </a:r>
            <a:r>
              <a:rPr lang="en-AU" sz="1600" dirty="0" err="1"/>
              <a:t>f&amp;o</a:t>
            </a:r>
            <a:r>
              <a:rPr lang="en-AU" sz="1600" dirty="0"/>
              <a:t> version of the Japanese ALOS based global DEM)</a:t>
            </a:r>
          </a:p>
          <a:p>
            <a:pPr lvl="1"/>
            <a:r>
              <a:rPr lang="en-AU" sz="1600" dirty="0"/>
              <a:t>ASTER-GDEM, (METI, NASA)</a:t>
            </a:r>
          </a:p>
          <a:p>
            <a:pPr lvl="1"/>
            <a:r>
              <a:rPr lang="en-AU" sz="1600" dirty="0"/>
              <a:t>TanDEM-X90, (DLR, free version for scientific of the </a:t>
            </a:r>
            <a:r>
              <a:rPr lang="en-AU" sz="1600" dirty="0" err="1"/>
              <a:t>TanDEM</a:t>
            </a:r>
            <a:r>
              <a:rPr lang="en-AU" sz="1600" dirty="0"/>
              <a:t>-X mission)</a:t>
            </a:r>
          </a:p>
          <a:p>
            <a:pPr lvl="1"/>
            <a:r>
              <a:rPr lang="en-AU" sz="1600" dirty="0"/>
              <a:t>Copernicus DEM90  (EC/ESA, </a:t>
            </a:r>
            <a:r>
              <a:rPr lang="en-AU" sz="1600" dirty="0" err="1"/>
              <a:t>f&amp;o</a:t>
            </a:r>
            <a:r>
              <a:rPr lang="en-AU" sz="1600" dirty="0"/>
              <a:t> version of </a:t>
            </a:r>
            <a:r>
              <a:rPr lang="en-AU" sz="1600" dirty="0" err="1"/>
              <a:t>WorldDEMTM</a:t>
            </a:r>
            <a:r>
              <a:rPr lang="en-AU" sz="1600" dirty="0"/>
              <a:t>, the commercial version of </a:t>
            </a:r>
            <a:r>
              <a:rPr lang="en-AU" sz="1600" dirty="0" err="1"/>
              <a:t>TanDEM</a:t>
            </a:r>
            <a:r>
              <a:rPr lang="en-AU" sz="1600" dirty="0"/>
              <a:t>-X procured by Airbus)</a:t>
            </a:r>
          </a:p>
          <a:p>
            <a:pPr marL="0" indent="0">
              <a:buNone/>
            </a:pPr>
            <a:endParaRPr lang="en-AU" sz="1600" dirty="0"/>
          </a:p>
          <a:p>
            <a:endParaRPr lang="en-AU" dirty="0"/>
          </a:p>
          <a:p>
            <a:endParaRPr lang="en-AU" dirty="0"/>
          </a:p>
        </p:txBody>
      </p:sp>
      <p:sp>
        <p:nvSpPr>
          <p:cNvPr id="4" name="Content Placeholder 3"/>
          <p:cNvSpPr>
            <a:spLocks noGrp="1"/>
          </p:cNvSpPr>
          <p:nvPr>
            <p:ph sz="quarter" idx="11"/>
          </p:nvPr>
        </p:nvSpPr>
        <p:spPr/>
        <p:txBody>
          <a:bodyPr/>
          <a:lstStyle/>
          <a:p>
            <a:r>
              <a:rPr lang="en-AU" dirty="0"/>
              <a:t>New: Digital Elevation Inter-Comparison</a:t>
            </a:r>
          </a:p>
        </p:txBody>
      </p:sp>
      <p:graphicFrame>
        <p:nvGraphicFramePr>
          <p:cNvPr id="5" name="Table 4">
            <a:extLst>
              <a:ext uri="{FF2B5EF4-FFF2-40B4-BE49-F238E27FC236}">
                <a16:creationId xmlns:a16="http://schemas.microsoft.com/office/drawing/2014/main" id="{530C189C-E53B-4392-A9AD-E881D9E4601B}"/>
              </a:ext>
            </a:extLst>
          </p:cNvPr>
          <p:cNvGraphicFramePr>
            <a:graphicFrameLocks noGrp="1"/>
          </p:cNvGraphicFramePr>
          <p:nvPr>
            <p:extLst>
              <p:ext uri="{D42A27DB-BD31-4B8C-83A1-F6EECF244321}">
                <p14:modId xmlns:p14="http://schemas.microsoft.com/office/powerpoint/2010/main" val="3520904460"/>
              </p:ext>
            </p:extLst>
          </p:nvPr>
        </p:nvGraphicFramePr>
        <p:xfrm>
          <a:off x="1054186" y="3936528"/>
          <a:ext cx="10083627" cy="2888913"/>
        </p:xfrm>
        <a:graphic>
          <a:graphicData uri="http://schemas.openxmlformats.org/drawingml/2006/table">
            <a:tbl>
              <a:tblPr firstRow="1" firstCol="1" bandRow="1"/>
              <a:tblGrid>
                <a:gridCol w="315159">
                  <a:extLst>
                    <a:ext uri="{9D8B030D-6E8A-4147-A177-3AD203B41FA5}">
                      <a16:colId xmlns:a16="http://schemas.microsoft.com/office/drawing/2014/main" val="20000"/>
                    </a:ext>
                  </a:extLst>
                </a:gridCol>
                <a:gridCol w="735359">
                  <a:extLst>
                    <a:ext uri="{9D8B030D-6E8A-4147-A177-3AD203B41FA5}">
                      <a16:colId xmlns:a16="http://schemas.microsoft.com/office/drawing/2014/main" val="20001"/>
                    </a:ext>
                  </a:extLst>
                </a:gridCol>
                <a:gridCol w="735359">
                  <a:extLst>
                    <a:ext uri="{9D8B030D-6E8A-4147-A177-3AD203B41FA5}">
                      <a16:colId xmlns:a16="http://schemas.microsoft.com/office/drawing/2014/main" val="20002"/>
                    </a:ext>
                  </a:extLst>
                </a:gridCol>
                <a:gridCol w="735359">
                  <a:extLst>
                    <a:ext uri="{9D8B030D-6E8A-4147-A177-3AD203B41FA5}">
                      <a16:colId xmlns:a16="http://schemas.microsoft.com/office/drawing/2014/main" val="20003"/>
                    </a:ext>
                  </a:extLst>
                </a:gridCol>
                <a:gridCol w="735359">
                  <a:extLst>
                    <a:ext uri="{9D8B030D-6E8A-4147-A177-3AD203B41FA5}">
                      <a16:colId xmlns:a16="http://schemas.microsoft.com/office/drawing/2014/main" val="20004"/>
                    </a:ext>
                  </a:extLst>
                </a:gridCol>
                <a:gridCol w="735359">
                  <a:extLst>
                    <a:ext uri="{9D8B030D-6E8A-4147-A177-3AD203B41FA5}">
                      <a16:colId xmlns:a16="http://schemas.microsoft.com/office/drawing/2014/main" val="20005"/>
                    </a:ext>
                  </a:extLst>
                </a:gridCol>
                <a:gridCol w="735359">
                  <a:extLst>
                    <a:ext uri="{9D8B030D-6E8A-4147-A177-3AD203B41FA5}">
                      <a16:colId xmlns:a16="http://schemas.microsoft.com/office/drawing/2014/main" val="20006"/>
                    </a:ext>
                  </a:extLst>
                </a:gridCol>
                <a:gridCol w="2054065">
                  <a:extLst>
                    <a:ext uri="{9D8B030D-6E8A-4147-A177-3AD203B41FA5}">
                      <a16:colId xmlns:a16="http://schemas.microsoft.com/office/drawing/2014/main" val="20007"/>
                    </a:ext>
                  </a:extLst>
                </a:gridCol>
                <a:gridCol w="735359">
                  <a:extLst>
                    <a:ext uri="{9D8B030D-6E8A-4147-A177-3AD203B41FA5}">
                      <a16:colId xmlns:a16="http://schemas.microsoft.com/office/drawing/2014/main" val="20008"/>
                    </a:ext>
                  </a:extLst>
                </a:gridCol>
                <a:gridCol w="2566890">
                  <a:extLst>
                    <a:ext uri="{9D8B030D-6E8A-4147-A177-3AD203B41FA5}">
                      <a16:colId xmlns:a16="http://schemas.microsoft.com/office/drawing/2014/main" val="20009"/>
                    </a:ext>
                  </a:extLst>
                </a:gridCol>
              </a:tblGrid>
              <a:tr h="572433">
                <a:tc gridSpan="2">
                  <a:txBody>
                    <a:bodyPr/>
                    <a:lstStyle/>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Q4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gridSpan="2">
                  <a:txBody>
                    <a:bodyPr/>
                    <a:lstStyle/>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Q1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gridSpan="3">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Q2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2">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Q3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Q4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647">
                <a:tc>
                  <a:txBody>
                    <a:bodyPr/>
                    <a:lstStyle/>
                    <a:p>
                      <a:pPr algn="l">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Phase I</a:t>
                      </a:r>
                    </a:p>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EOI, approach agreement, test case selections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gridSpan="4">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gridSpan="2">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AU"/>
                    </a:p>
                  </a:txBody>
                  <a:tcPr/>
                </a:tc>
                <a:tc>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88647">
                <a:tc gridSpan="3">
                  <a:txBody>
                    <a:bodyPr/>
                    <a:lstStyle/>
                    <a:p>
                      <a:pPr algn="l">
                        <a:spcAft>
                          <a:spcPts val="0"/>
                        </a:spcAft>
                        <a:tabLst>
                          <a:tab pos="214630" algn="l"/>
                        </a:tabLs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AU"/>
                    </a:p>
                  </a:txBody>
                  <a:tcPr/>
                </a:tc>
                <a:tc hMerge="1">
                  <a:txBody>
                    <a:bodyPr/>
                    <a:lstStyle/>
                    <a:p>
                      <a:endParaRPr lang="en-AU"/>
                    </a:p>
                  </a:txBody>
                  <a:tcPr/>
                </a:tc>
                <a:tc gridSpan="3">
                  <a:txBody>
                    <a:bodyPr/>
                    <a:lstStyle/>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Phase II</a:t>
                      </a:r>
                    </a:p>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X-comparison &amp; workshop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3">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a16="http://schemas.microsoft.com/office/drawing/2014/main" val="10002"/>
                  </a:ext>
                </a:extLst>
              </a:tr>
              <a:tr h="288647">
                <a:tc gridSpan="3">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hMerge="1">
                  <a:txBody>
                    <a:bodyPr/>
                    <a:lstStyle/>
                    <a:p>
                      <a:endParaRPr lang="en-AU"/>
                    </a:p>
                  </a:txBody>
                  <a:tcPr/>
                </a:tc>
                <a:tc hMerge="1">
                  <a:txBody>
                    <a:bodyPr/>
                    <a:lstStyle/>
                    <a:p>
                      <a:endParaRPr lang="en-AU"/>
                    </a:p>
                  </a:txBody>
                  <a:tcPr/>
                </a:tc>
                <a:tc gridSpan="2">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AU"/>
                    </a:p>
                  </a:txBody>
                  <a:tcPr/>
                </a:tc>
                <a:tc gridSpan="4">
                  <a:txBody>
                    <a:bodyPr/>
                    <a:lstStyle/>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Phase III</a:t>
                      </a:r>
                    </a:p>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Feasibility testing &amp; global roll out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8647">
                <a:tc gridSpan="3">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hMerge="1">
                  <a:txBody>
                    <a:bodyPr/>
                    <a:lstStyle/>
                    <a:p>
                      <a:endParaRPr lang="en-AU"/>
                    </a:p>
                  </a:txBody>
                  <a:tcPr/>
                </a:tc>
                <a:tc hMerge="1">
                  <a:txBody>
                    <a:bodyPr/>
                    <a:lstStyle/>
                    <a:p>
                      <a:endParaRPr lang="en-AU"/>
                    </a:p>
                  </a:txBody>
                  <a:tcPr/>
                </a:tc>
                <a:tc gridSpan="4">
                  <a:txBody>
                    <a:bodyPr/>
                    <a:lstStyle/>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Phase IV</a:t>
                      </a:r>
                    </a:p>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Comparison metric agreement &amp; results publication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624135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8</a:t>
            </a:fld>
            <a:endParaRPr lang="en-US" dirty="0">
              <a:solidFill>
                <a:srgbClr val="1F497D"/>
              </a:solidFill>
            </a:endParaRPr>
          </a:p>
        </p:txBody>
      </p:sp>
      <p:sp>
        <p:nvSpPr>
          <p:cNvPr id="3" name="Content Placeholder 2"/>
          <p:cNvSpPr>
            <a:spLocks noGrp="1"/>
          </p:cNvSpPr>
          <p:nvPr>
            <p:ph sz="quarter" idx="10"/>
          </p:nvPr>
        </p:nvSpPr>
        <p:spPr/>
        <p:txBody>
          <a:bodyPr/>
          <a:lstStyle/>
          <a:p>
            <a:r>
              <a:rPr lang="en-AU" dirty="0"/>
              <a:t>Objective: defining </a:t>
            </a:r>
            <a:r>
              <a:rPr lang="en-AU" b="1" dirty="0"/>
              <a:t>standards and metrics to enable cross calibration/comparison between </a:t>
            </a:r>
            <a:r>
              <a:rPr lang="en-AU" b="1" dirty="0" err="1"/>
              <a:t>scatterometers</a:t>
            </a:r>
            <a:r>
              <a:rPr lang="en-AU" b="1" dirty="0"/>
              <a:t> and wind retrieval approaches</a:t>
            </a:r>
            <a:r>
              <a:rPr lang="en-AU" dirty="0"/>
              <a:t>;</a:t>
            </a:r>
          </a:p>
          <a:p>
            <a:endParaRPr lang="en-AU" dirty="0"/>
          </a:p>
          <a:p>
            <a:r>
              <a:rPr lang="en-AU" dirty="0"/>
              <a:t>Collaboration between Microwave SG and Ocean Surface Vector Wind –VC</a:t>
            </a:r>
          </a:p>
          <a:p>
            <a:endParaRPr lang="en-AU" dirty="0"/>
          </a:p>
          <a:p>
            <a:r>
              <a:rPr lang="en-AU" dirty="0"/>
              <a:t>VC-15 “OSVW Standards and Metrics” revival following agreement at quarterly SIT teleconference for this activity to be renewed as collaboration between OSWV-VC and WGCV MSSG;</a:t>
            </a:r>
          </a:p>
          <a:p>
            <a:endParaRPr lang="en-AU" dirty="0"/>
          </a:p>
          <a:p>
            <a:r>
              <a:rPr lang="en-AU" dirty="0"/>
              <a:t>Collaborators: KNMI, EUMETSAT, ICM, NSOAS, NSSC</a:t>
            </a:r>
          </a:p>
          <a:p>
            <a:endParaRPr lang="en-AU" dirty="0"/>
          </a:p>
          <a:p>
            <a:r>
              <a:rPr lang="en-AU" dirty="0"/>
              <a:t>Other potential collaborators: NOAA, ISRO</a:t>
            </a:r>
          </a:p>
          <a:p>
            <a:endParaRPr lang="en-AU" dirty="0"/>
          </a:p>
          <a:p>
            <a:r>
              <a:rPr lang="en-AU" dirty="0"/>
              <a:t>Timeline: TBA</a:t>
            </a:r>
          </a:p>
        </p:txBody>
      </p:sp>
      <p:sp>
        <p:nvSpPr>
          <p:cNvPr id="4" name="Content Placeholder 3"/>
          <p:cNvSpPr>
            <a:spLocks noGrp="1"/>
          </p:cNvSpPr>
          <p:nvPr>
            <p:ph sz="quarter" idx="11"/>
          </p:nvPr>
        </p:nvSpPr>
        <p:spPr>
          <a:xfrm>
            <a:off x="2743200" y="304800"/>
            <a:ext cx="7000568" cy="533400"/>
          </a:xfrm>
        </p:spPr>
        <p:txBody>
          <a:bodyPr/>
          <a:lstStyle/>
          <a:p>
            <a:r>
              <a:rPr lang="en-AU" dirty="0"/>
              <a:t>New: Ocean Surface Wind Vector Standards &amp; Metrics</a:t>
            </a:r>
          </a:p>
        </p:txBody>
      </p:sp>
    </p:spTree>
    <p:extLst>
      <p:ext uri="{BB962C8B-B14F-4D97-AF65-F5344CB8AC3E}">
        <p14:creationId xmlns:p14="http://schemas.microsoft.com/office/powerpoint/2010/main" val="238913310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7717-5ED0-40C8-9525-B4165D36AC22}"/>
              </a:ext>
            </a:extLst>
          </p:cNvPr>
          <p:cNvSpPr>
            <a:spLocks noGrp="1"/>
          </p:cNvSpPr>
          <p:nvPr>
            <p:ph type="title"/>
          </p:nvPr>
        </p:nvSpPr>
        <p:spPr>
          <a:xfrm>
            <a:off x="3371851" y="153234"/>
            <a:ext cx="6105525" cy="427038"/>
          </a:xfrm>
        </p:spPr>
        <p:txBody>
          <a:bodyPr/>
          <a:lstStyle/>
          <a:p>
            <a:r>
              <a:rPr lang="en-AU" dirty="0">
                <a:latin typeface="+mj-lt"/>
              </a:rPr>
              <a:t>Building on collaboration between WGCV &amp; WGISS</a:t>
            </a:r>
          </a:p>
        </p:txBody>
      </p:sp>
      <p:graphicFrame>
        <p:nvGraphicFramePr>
          <p:cNvPr id="4" name="Diagram 3">
            <a:extLst>
              <a:ext uri="{FF2B5EF4-FFF2-40B4-BE49-F238E27FC236}">
                <a16:creationId xmlns:a16="http://schemas.microsoft.com/office/drawing/2014/main" id="{DF08F1A5-5C46-4B32-8669-0AA17EC88E4B}"/>
              </a:ext>
            </a:extLst>
          </p:cNvPr>
          <p:cNvGraphicFramePr/>
          <p:nvPr>
            <p:extLst>
              <p:ext uri="{D42A27DB-BD31-4B8C-83A1-F6EECF244321}">
                <p14:modId xmlns:p14="http://schemas.microsoft.com/office/powerpoint/2010/main" val="3988514459"/>
              </p:ext>
            </p:extLst>
          </p:nvPr>
        </p:nvGraphicFramePr>
        <p:xfrm>
          <a:off x="3157549" y="1257296"/>
          <a:ext cx="6319827" cy="4496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a:extLst>
              <a:ext uri="{FF2B5EF4-FFF2-40B4-BE49-F238E27FC236}">
                <a16:creationId xmlns:a16="http://schemas.microsoft.com/office/drawing/2014/main" id="{3F556102-E680-4ECA-9DF8-C7AAE3966968}"/>
              </a:ext>
            </a:extLst>
          </p:cNvPr>
          <p:cNvCxnSpPr>
            <a:cxnSpLocks/>
          </p:cNvCxnSpPr>
          <p:nvPr/>
        </p:nvCxnSpPr>
        <p:spPr>
          <a:xfrm>
            <a:off x="5541747" y="5763974"/>
            <a:ext cx="59930" cy="569600"/>
          </a:xfrm>
          <a:prstGeom prst="straightConnector1">
            <a:avLst/>
          </a:prstGeom>
          <a:noFill/>
          <a:ln w="25400" cap="flat">
            <a:solidFill>
              <a:srgbClr val="FF9A00"/>
            </a:solidFill>
            <a:prstDash val="sysDash"/>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1" name="Rectangle: Rounded Corners 10">
            <a:extLst>
              <a:ext uri="{FF2B5EF4-FFF2-40B4-BE49-F238E27FC236}">
                <a16:creationId xmlns:a16="http://schemas.microsoft.com/office/drawing/2014/main" id="{AC4F4FB8-1827-4B52-BF48-33382DCC124E}"/>
              </a:ext>
            </a:extLst>
          </p:cNvPr>
          <p:cNvSpPr/>
          <p:nvPr/>
        </p:nvSpPr>
        <p:spPr>
          <a:xfrm>
            <a:off x="8933976" y="6189094"/>
            <a:ext cx="2133600" cy="578880"/>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AU" sz="1400" b="0" i="0" u="none" strike="noStrike" kern="0" cap="none" spc="0" normalizeH="0" baseline="0" noProof="0" dirty="0">
                <a:ln>
                  <a:noFill/>
                </a:ln>
                <a:solidFill>
                  <a:srgbClr val="002569"/>
                </a:solidFill>
                <a:effectLst/>
                <a:uLnTx/>
                <a:uFillTx/>
              </a:rPr>
              <a:t>Potential </a:t>
            </a:r>
            <a:r>
              <a:rPr lang="en-AU" sz="1400" kern="0" dirty="0" err="1">
                <a:solidFill>
                  <a:srgbClr val="002569"/>
                </a:solidFill>
              </a:rPr>
              <a:t>appln</a:t>
            </a:r>
            <a:r>
              <a:rPr lang="en-AU" sz="1400" kern="0" dirty="0">
                <a:solidFill>
                  <a:srgbClr val="002569"/>
                </a:solidFill>
              </a:rPr>
              <a:t>:</a:t>
            </a:r>
            <a:r>
              <a:rPr kumimoji="0" lang="en-AU" sz="1400" b="0" i="0" u="none" strike="noStrike" kern="0" cap="none" spc="0" normalizeH="0" baseline="0" noProof="0" dirty="0">
                <a:ln>
                  <a:noFill/>
                </a:ln>
                <a:solidFill>
                  <a:srgbClr val="002569"/>
                </a:solidFill>
                <a:effectLst/>
                <a:uLnTx/>
                <a:uFillTx/>
              </a:rPr>
              <a:t> new S3R, BRIX-2, DEMIX WPs, GHG</a:t>
            </a:r>
          </a:p>
        </p:txBody>
      </p:sp>
      <p:cxnSp>
        <p:nvCxnSpPr>
          <p:cNvPr id="13" name="Straight Arrow Connector 12">
            <a:extLst>
              <a:ext uri="{FF2B5EF4-FFF2-40B4-BE49-F238E27FC236}">
                <a16:creationId xmlns:a16="http://schemas.microsoft.com/office/drawing/2014/main" id="{1EBE55E6-DC0E-43C8-B59C-3EE085BD8A18}"/>
              </a:ext>
            </a:extLst>
          </p:cNvPr>
          <p:cNvCxnSpPr>
            <a:cxnSpLocks/>
          </p:cNvCxnSpPr>
          <p:nvPr/>
        </p:nvCxnSpPr>
        <p:spPr>
          <a:xfrm>
            <a:off x="8457252" y="5333832"/>
            <a:ext cx="1543524" cy="888986"/>
          </a:xfrm>
          <a:prstGeom prst="straightConnector1">
            <a:avLst/>
          </a:prstGeom>
          <a:noFill/>
          <a:ln w="25400" cap="flat">
            <a:solidFill>
              <a:srgbClr val="FF9A00"/>
            </a:solidFill>
            <a:prstDash val="sysDash"/>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 name="Straight Arrow Connector 13">
            <a:extLst>
              <a:ext uri="{FF2B5EF4-FFF2-40B4-BE49-F238E27FC236}">
                <a16:creationId xmlns:a16="http://schemas.microsoft.com/office/drawing/2014/main" id="{2D26535A-C0CD-4250-9B64-1265C28F7D97}"/>
              </a:ext>
            </a:extLst>
          </p:cNvPr>
          <p:cNvCxnSpPr>
            <a:cxnSpLocks/>
            <a:endCxn id="11" idx="0"/>
          </p:cNvCxnSpPr>
          <p:nvPr/>
        </p:nvCxnSpPr>
        <p:spPr>
          <a:xfrm>
            <a:off x="9586115" y="4556062"/>
            <a:ext cx="414661" cy="1633032"/>
          </a:xfrm>
          <a:prstGeom prst="straightConnector1">
            <a:avLst/>
          </a:prstGeom>
          <a:noFill/>
          <a:ln w="25400" cap="flat">
            <a:solidFill>
              <a:srgbClr val="FF9A00"/>
            </a:solidFill>
            <a:prstDash val="sysDash"/>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aphicFrame>
        <p:nvGraphicFramePr>
          <p:cNvPr id="17" name="Diagram 16">
            <a:extLst>
              <a:ext uri="{FF2B5EF4-FFF2-40B4-BE49-F238E27FC236}">
                <a16:creationId xmlns:a16="http://schemas.microsoft.com/office/drawing/2014/main" id="{85ECDE78-8C19-4EFB-B2F9-69AADE847C19}"/>
              </a:ext>
            </a:extLst>
          </p:cNvPr>
          <p:cNvGraphicFramePr/>
          <p:nvPr>
            <p:extLst>
              <p:ext uri="{D42A27DB-BD31-4B8C-83A1-F6EECF244321}">
                <p14:modId xmlns:p14="http://schemas.microsoft.com/office/powerpoint/2010/main" val="879885471"/>
              </p:ext>
            </p:extLst>
          </p:nvPr>
        </p:nvGraphicFramePr>
        <p:xfrm>
          <a:off x="8285153" y="1922672"/>
          <a:ext cx="3673474" cy="3198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angle: Rounded Corners 18">
            <a:extLst>
              <a:ext uri="{FF2B5EF4-FFF2-40B4-BE49-F238E27FC236}">
                <a16:creationId xmlns:a16="http://schemas.microsoft.com/office/drawing/2014/main" id="{59A47E72-C465-4DEB-88AD-7F54B3ECC15D}"/>
              </a:ext>
            </a:extLst>
          </p:cNvPr>
          <p:cNvSpPr/>
          <p:nvPr/>
        </p:nvSpPr>
        <p:spPr>
          <a:xfrm>
            <a:off x="4374137" y="6333574"/>
            <a:ext cx="2335221" cy="340517"/>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AU" sz="1400" b="0" i="0" u="none" strike="noStrike" kern="0" cap="none" spc="0" normalizeH="0" baseline="0" noProof="0" dirty="0">
                <a:ln>
                  <a:noFill/>
                </a:ln>
                <a:solidFill>
                  <a:srgbClr val="002569"/>
                </a:solidFill>
                <a:effectLst/>
                <a:uLnTx/>
                <a:uFillTx/>
              </a:rPr>
              <a:t>Potential </a:t>
            </a:r>
            <a:r>
              <a:rPr lang="en-AU" sz="1400" kern="0" dirty="0" err="1">
                <a:solidFill>
                  <a:srgbClr val="002569"/>
                </a:solidFill>
              </a:rPr>
              <a:t>appln</a:t>
            </a:r>
            <a:r>
              <a:rPr lang="en-AU" sz="1400" kern="0" dirty="0">
                <a:solidFill>
                  <a:srgbClr val="002569"/>
                </a:solidFill>
              </a:rPr>
              <a:t>:</a:t>
            </a:r>
            <a:r>
              <a:rPr kumimoji="0" lang="en-AU" sz="1400" b="0" i="0" u="none" strike="noStrike" kern="0" cap="none" spc="0" normalizeH="0" baseline="0" noProof="0" dirty="0">
                <a:ln>
                  <a:noFill/>
                </a:ln>
                <a:solidFill>
                  <a:srgbClr val="002569"/>
                </a:solidFill>
                <a:effectLst/>
                <a:uLnTx/>
                <a:uFillTx/>
              </a:rPr>
              <a:t> new SAR</a:t>
            </a:r>
            <a:r>
              <a:rPr lang="en-AU" sz="1400" kern="0" dirty="0">
                <a:solidFill>
                  <a:srgbClr val="002569"/>
                </a:solidFill>
              </a:rPr>
              <a:t> SS</a:t>
            </a:r>
            <a:r>
              <a:rPr kumimoji="0" lang="en-AU" sz="1400" b="0" i="0" u="none" strike="noStrike" kern="0" cap="none" spc="0" normalizeH="0" baseline="0" noProof="0" dirty="0">
                <a:ln>
                  <a:noFill/>
                </a:ln>
                <a:solidFill>
                  <a:srgbClr val="002569"/>
                </a:solidFill>
                <a:effectLst/>
                <a:uLnTx/>
                <a:uFillTx/>
              </a:rPr>
              <a:t> </a:t>
            </a:r>
          </a:p>
        </p:txBody>
      </p:sp>
      <p:cxnSp>
        <p:nvCxnSpPr>
          <p:cNvPr id="29" name="Straight Arrow Connector 28">
            <a:extLst>
              <a:ext uri="{FF2B5EF4-FFF2-40B4-BE49-F238E27FC236}">
                <a16:creationId xmlns:a16="http://schemas.microsoft.com/office/drawing/2014/main" id="{8FFE8B31-CE22-410F-8243-A2EC775D1BAA}"/>
              </a:ext>
            </a:extLst>
          </p:cNvPr>
          <p:cNvCxnSpPr>
            <a:cxnSpLocks/>
            <a:endCxn id="11" idx="0"/>
          </p:cNvCxnSpPr>
          <p:nvPr/>
        </p:nvCxnSpPr>
        <p:spPr>
          <a:xfrm flipH="1">
            <a:off x="10000776" y="4564948"/>
            <a:ext cx="1543524" cy="1624146"/>
          </a:xfrm>
          <a:prstGeom prst="straightConnector1">
            <a:avLst/>
          </a:prstGeom>
          <a:noFill/>
          <a:ln w="25400" cap="flat">
            <a:solidFill>
              <a:srgbClr val="FF9A00"/>
            </a:solidFill>
            <a:prstDash val="sysDash"/>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32" name="Picture 31">
            <a:extLst>
              <a:ext uri="{FF2B5EF4-FFF2-40B4-BE49-F238E27FC236}">
                <a16:creationId xmlns:a16="http://schemas.microsoft.com/office/drawing/2014/main" id="{EBA2CC58-B59B-4837-8ABD-8575691F51A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6057" y="1604198"/>
            <a:ext cx="3717403" cy="1922594"/>
          </a:xfrm>
          <a:prstGeom prst="rect">
            <a:avLst/>
          </a:prstGeom>
        </p:spPr>
      </p:pic>
      <p:pic>
        <p:nvPicPr>
          <p:cNvPr id="33" name="Picture 32">
            <a:extLst>
              <a:ext uri="{FF2B5EF4-FFF2-40B4-BE49-F238E27FC236}">
                <a16:creationId xmlns:a16="http://schemas.microsoft.com/office/drawing/2014/main" id="{D129519D-ACE3-4B62-8A2B-39AEB676F0C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1736" y="3795024"/>
            <a:ext cx="3717404" cy="1922595"/>
          </a:xfrm>
          <a:prstGeom prst="rect">
            <a:avLst/>
          </a:prstGeom>
        </p:spPr>
      </p:pic>
    </p:spTree>
    <p:extLst>
      <p:ext uri="{BB962C8B-B14F-4D97-AF65-F5344CB8AC3E}">
        <p14:creationId xmlns:p14="http://schemas.microsoft.com/office/powerpoint/2010/main" val="2337306081"/>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4016</TotalTime>
  <Words>1599</Words>
  <Application>Microsoft Office PowerPoint</Application>
  <PresentationFormat>Widescreen</PresentationFormat>
  <Paragraphs>199</Paragraphs>
  <Slides>12</Slides>
  <Notes>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vt:i4>
      </vt:variant>
    </vt:vector>
  </HeadingPairs>
  <TitlesOfParts>
    <vt:vector size="26" baseType="lpstr">
      <vt:lpstr>Arial</vt:lpstr>
      <vt:lpstr>Arial Bold</vt:lpstr>
      <vt:lpstr>Avenir Roman</vt:lpstr>
      <vt:lpstr>Calibri</vt:lpstr>
      <vt:lpstr>Century Gothic</vt:lpstr>
      <vt:lpstr>Courier New</vt:lpstr>
      <vt:lpstr>Frutiger 45 Light</vt:lpstr>
      <vt:lpstr>Helvetica</vt:lpstr>
      <vt:lpstr>Proxima Nova Regular</vt:lpstr>
      <vt:lpstr>Times New Roman</vt:lpstr>
      <vt:lpstr>Wingdings</vt:lpstr>
      <vt:lpstr>Default</vt:lpstr>
      <vt:lpstr>1_Default</vt:lpstr>
      <vt:lpstr>2_Default</vt:lpstr>
      <vt:lpstr>PowerPoint Presentation</vt:lpstr>
      <vt:lpstr>PowerPoint Presentation</vt:lpstr>
      <vt:lpstr>WGCV’s Roles in GHG Road Map</vt:lpstr>
      <vt:lpstr>PowerPoint Presentation</vt:lpstr>
      <vt:lpstr>PowerPoint Presentation</vt:lpstr>
      <vt:lpstr>PowerPoint Presentation</vt:lpstr>
      <vt:lpstr>PowerPoint Presentation</vt:lpstr>
      <vt:lpstr>PowerPoint Presentation</vt:lpstr>
      <vt:lpstr>Building on collaboration between WGCV &amp; WGISS</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Recent NASA Contribution to CARB-19 : Land Product Validation Listing – Carbon-related products have been validated according to CEOS LPV standards and documented on the CEOS LPV website</dc:title>
  <dc:creator>MARGOLIS, HANK A. (HQ-DK000)</dc:creator>
  <cp:lastModifiedBy>Ong, Cindy (Energy, Kensington WA)</cp:lastModifiedBy>
  <cp:revision>164</cp:revision>
  <cp:lastPrinted>2017-08-23T16:50:31Z</cp:lastPrinted>
  <dcterms:created xsi:type="dcterms:W3CDTF">2017-04-07T17:29:45Z</dcterms:created>
  <dcterms:modified xsi:type="dcterms:W3CDTF">2019-10-16T00:44:01Z</dcterms:modified>
</cp:coreProperties>
</file>