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8" r:id="rId4"/>
    <p:sldMasterId id="2147483659"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6858000" cx="9144000"/>
  <p:notesSz cx="6858000" cy="9144000"/>
  <p:embeddedFontLst>
    <p:embeddedFont>
      <p:font typeface="Helvetica Neue"/>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HelveticaNeue-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HelveticaNeue-italic.fntdata"/><Relationship Id="rId14" Type="http://schemas.openxmlformats.org/officeDocument/2006/relationships/slide" Target="slides/slide7.xml"/><Relationship Id="rId36" Type="http://schemas.openxmlformats.org/officeDocument/2006/relationships/font" Target="fonts/HelveticaNeue-bold.fntdata"/><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font" Target="fonts/HelveticaNeue-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1pPr>
            <a:lvl2pPr indent="-228600" lvl="1" marL="914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2pPr>
            <a:lvl3pPr indent="-228600" lvl="2" marL="1371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3pPr>
            <a:lvl4pPr indent="-228600" lvl="3" marL="1828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4pPr>
            <a:lvl5pPr indent="-228600" lvl="4" marL="22860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5pPr>
            <a:lvl6pPr indent="-228600" lvl="5" marL="2743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6pPr>
            <a:lvl7pPr indent="-228600" lvl="6" marL="3200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7pPr>
            <a:lvl8pPr indent="-228600" lvl="7" marL="3657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8pPr>
            <a:lvl9pPr indent="-228600" lvl="8" marL="4114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7" name="Google Shape;4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bab4fb13b_1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bab4fb13b_1_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bab4fb13b_1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bab4fb13b_1_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9bab4fb13b_1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9bab4fb13b_1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9bab4fb13b_1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9bab4fb13b_1_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bab4fb13b_1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bab4fb13b_1_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9bab4fb13b_1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9bab4fb13b_1_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9bab4fb13b_1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9bab4fb13b_1_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a3dd7bd73b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a3dd7bd73b_0_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9b99ca4e82_0_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71" name="Google Shape;171;g9b99ca4e82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9b99ca4e82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 name="Google Shape;179;g9b99ca4e82_0_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a3e8ae1348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ga3e8ae134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9b99ca4e82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 name="Google Shape;187;g9b99ca4e82_0_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7000"/>
              </a:lnSpc>
              <a:spcBef>
                <a:spcPts val="200"/>
              </a:spcBef>
              <a:spcAft>
                <a:spcPts val="0"/>
              </a:spcAft>
              <a:buSzPts val="1400"/>
              <a:buNone/>
            </a:pPr>
            <a:r>
              <a:rPr b="1" lang="en-US" sz="1800">
                <a:solidFill>
                  <a:srgbClr val="2E74B5"/>
                </a:solidFill>
                <a:latin typeface="Calibri"/>
                <a:ea typeface="Calibri"/>
                <a:cs typeface="Calibri"/>
                <a:sym typeface="Calibri"/>
              </a:rPr>
              <a:t>Analysis Ready Data (ARD)</a:t>
            </a:r>
            <a:endParaRPr b="1" sz="1800">
              <a:solidFill>
                <a:srgbClr val="2E74B5"/>
              </a:solidFill>
              <a:latin typeface="Calibri"/>
              <a:ea typeface="Calibri"/>
              <a:cs typeface="Calibri"/>
              <a:sym typeface="Calibri"/>
            </a:endParaRPr>
          </a:p>
          <a:p>
            <a:pPr indent="-228600" lvl="0" marL="457200" rtl="0" algn="just">
              <a:lnSpc>
                <a:spcPct val="125000"/>
              </a:lnSpc>
              <a:spcBef>
                <a:spcPts val="0"/>
              </a:spcBef>
              <a:spcAft>
                <a:spcPts val="0"/>
              </a:spcAft>
              <a:buSzPts val="1400"/>
              <a:buNone/>
            </a:pPr>
            <a:r>
              <a:rPr lang="en-US" sz="1800">
                <a:latin typeface="Calibri"/>
                <a:ea typeface="Calibri"/>
                <a:cs typeface="Calibri"/>
                <a:sym typeface="Calibri"/>
              </a:rPr>
              <a:t>An </a:t>
            </a:r>
            <a:r>
              <a:rPr i="1" lang="en-US" sz="1800">
                <a:latin typeface="Calibri"/>
                <a:ea typeface="Calibri"/>
                <a:cs typeface="Calibri"/>
                <a:sym typeface="Calibri"/>
              </a:rPr>
              <a:t>Analysis Ready Data (ARD)</a:t>
            </a:r>
            <a:r>
              <a:rPr lang="en-US" sz="1800">
                <a:latin typeface="Calibri"/>
                <a:ea typeface="Calibri"/>
                <a:cs typeface="Calibri"/>
                <a:sym typeface="Calibri"/>
              </a:rPr>
              <a:t> product is generated from raw data and processed so that it can be used without the need for further processing to be applied by user. This definition is </a:t>
            </a:r>
            <a:r>
              <a:rPr i="1" lang="en-US" sz="1800">
                <a:latin typeface="Calibri"/>
                <a:ea typeface="Calibri"/>
                <a:cs typeface="Calibri"/>
                <a:sym typeface="Calibri"/>
              </a:rPr>
              <a:t>intentionally </a:t>
            </a:r>
            <a:r>
              <a:rPr lang="en-US" sz="1800">
                <a:latin typeface="Calibri"/>
                <a:ea typeface="Calibri"/>
                <a:cs typeface="Calibri"/>
                <a:sym typeface="Calibri"/>
              </a:rPr>
              <a:t>broad to cover a large range of processing levels and possibilities. There is, however, a minimum processing requirement to be an ARD-compliant product:  the data must be processed to a geo-referenced projection to enable the position identification within the data product.</a:t>
            </a:r>
            <a:endParaRPr/>
          </a:p>
          <a:p>
            <a:pPr indent="-228600" lvl="0" marL="457200" rtl="0" algn="l">
              <a:lnSpc>
                <a:spcPct val="107000"/>
              </a:lnSpc>
              <a:spcBef>
                <a:spcPts val="1000"/>
              </a:spcBef>
              <a:spcAft>
                <a:spcPts val="0"/>
              </a:spcAft>
              <a:buSzPts val="1400"/>
              <a:buNone/>
            </a:pPr>
            <a:r>
              <a:rPr b="1" lang="en-US" sz="1800">
                <a:solidFill>
                  <a:srgbClr val="2E74B5"/>
                </a:solidFill>
                <a:latin typeface="Calibri"/>
                <a:ea typeface="Calibri"/>
                <a:cs typeface="Calibri"/>
                <a:sym typeface="Calibri"/>
              </a:rPr>
              <a:t>CEOS ARD for Land (CARD4L) Products</a:t>
            </a:r>
            <a:endParaRPr b="1" sz="1800">
              <a:solidFill>
                <a:srgbClr val="2E74B5"/>
              </a:solidFill>
              <a:latin typeface="Calibri"/>
              <a:ea typeface="Calibri"/>
              <a:cs typeface="Calibri"/>
              <a:sym typeface="Calibri"/>
            </a:endParaRPr>
          </a:p>
          <a:p>
            <a:pPr indent="-228600" lvl="0" marL="457200" marR="0" rtl="0" algn="l">
              <a:lnSpc>
                <a:spcPct val="125000"/>
              </a:lnSpc>
              <a:spcBef>
                <a:spcPts val="0"/>
              </a:spcBef>
              <a:spcAft>
                <a:spcPts val="0"/>
              </a:spcAft>
              <a:buSzPts val="1400"/>
              <a:buNone/>
            </a:pPr>
            <a:r>
              <a:rPr i="1" lang="en-US" sz="1800">
                <a:latin typeface="Calibri"/>
                <a:ea typeface="Calibri"/>
                <a:cs typeface="Calibri"/>
                <a:sym typeface="Calibri"/>
              </a:rPr>
              <a:t>CEOS Analysis Ready Data for Land (CARD4L) Products</a:t>
            </a:r>
            <a:r>
              <a:rPr lang="en-US" sz="1800">
                <a:latin typeface="Calibri"/>
                <a:ea typeface="Calibri"/>
                <a:cs typeface="Calibri"/>
                <a:sym typeface="Calibri"/>
              </a:rPr>
              <a:t> are a subset of all ARD products and have been processed to a specified minimum set of requirements and organized into a form that allows immediate analysis with a minimum of additional user effort and interoperability both through time and with other datasets. </a:t>
            </a:r>
            <a:endParaRPr/>
          </a:p>
          <a:p>
            <a:pPr indent="-228600" lvl="0" marL="457200" rtl="0" algn="l">
              <a:lnSpc>
                <a:spcPct val="107000"/>
              </a:lnSpc>
              <a:spcBef>
                <a:spcPts val="200"/>
              </a:spcBef>
              <a:spcAft>
                <a:spcPts val="0"/>
              </a:spcAft>
              <a:buSzPts val="1400"/>
              <a:buNone/>
            </a:pPr>
            <a:r>
              <a:rPr b="1" lang="en-US" sz="1800">
                <a:solidFill>
                  <a:srgbClr val="2E74B5"/>
                </a:solidFill>
                <a:latin typeface="Calibri"/>
                <a:ea typeface="Calibri"/>
                <a:cs typeface="Calibri"/>
                <a:sym typeface="Calibri"/>
              </a:rPr>
              <a:t>Interoperable Products</a:t>
            </a:r>
            <a:endParaRPr b="1" sz="1800">
              <a:solidFill>
                <a:srgbClr val="2E74B5"/>
              </a:solidFill>
              <a:latin typeface="Calibri"/>
              <a:ea typeface="Calibri"/>
              <a:cs typeface="Calibri"/>
              <a:sym typeface="Calibri"/>
            </a:endParaRPr>
          </a:p>
          <a:p>
            <a:pPr indent="-228600" lvl="0" marL="457200" rtl="0" algn="just">
              <a:lnSpc>
                <a:spcPct val="107000"/>
              </a:lnSpc>
              <a:spcBef>
                <a:spcPts val="0"/>
              </a:spcBef>
              <a:spcAft>
                <a:spcPts val="0"/>
              </a:spcAft>
              <a:buSzPts val="1400"/>
              <a:buNone/>
            </a:pPr>
            <a:r>
              <a:rPr i="1" lang="en-US" sz="1800">
                <a:latin typeface="Calibri"/>
                <a:ea typeface="Calibri"/>
                <a:cs typeface="Calibri"/>
                <a:sym typeface="Calibri"/>
              </a:rPr>
              <a:t>Interoperable Products</a:t>
            </a:r>
            <a:r>
              <a:rPr lang="en-US" sz="1800">
                <a:latin typeface="Calibri"/>
                <a:ea typeface="Calibri"/>
                <a:cs typeface="Calibri"/>
                <a:sym typeface="Calibri"/>
              </a:rPr>
              <a:t> refers to a set of two or more ARD products which are sufficiently documented to enable processing across a continuum of geometric and/or radiometric standards to permit direct quantitative comparison.</a:t>
            </a:r>
            <a:endParaRPr/>
          </a:p>
          <a:p>
            <a:pPr indent="-228600" lvl="0" marL="457200" rtl="0" algn="just">
              <a:lnSpc>
                <a:spcPct val="107000"/>
              </a:lnSpc>
              <a:spcBef>
                <a:spcPts val="800"/>
              </a:spcBef>
              <a:spcAft>
                <a:spcPts val="0"/>
              </a:spcAft>
              <a:buSzPts val="1400"/>
              <a:buNone/>
            </a:pPr>
            <a:r>
              <a:rPr lang="en-US" sz="1800">
                <a:latin typeface="Calibri"/>
                <a:ea typeface="Calibri"/>
                <a:cs typeface="Calibri"/>
                <a:sym typeface="Calibri"/>
              </a:rPr>
              <a:t>This definition is intentionally broad and covers a large range of processing levels and possibilities but is constrained at one extreme by a minimum processing requirement for an ARD product:  that the data is geometrically processed to a geo-referenced projection to enable the identification of the position of the acquired data.</a:t>
            </a:r>
            <a:endParaRPr sz="1800">
              <a:latin typeface="Calibri"/>
              <a:ea typeface="Calibri"/>
              <a:cs typeface="Calibri"/>
              <a:sym typeface="Calibri"/>
            </a:endParaRPr>
          </a:p>
          <a:p>
            <a:pPr indent="-228600" lvl="0" marL="457200" rtl="0" algn="l">
              <a:lnSpc>
                <a:spcPct val="107000"/>
              </a:lnSpc>
              <a:spcBef>
                <a:spcPts val="1000"/>
              </a:spcBef>
              <a:spcAft>
                <a:spcPts val="0"/>
              </a:spcAft>
              <a:buSzPts val="1400"/>
              <a:buNone/>
            </a:pPr>
            <a:r>
              <a:rPr b="1" lang="en-US" sz="1800">
                <a:solidFill>
                  <a:srgbClr val="2E74B5"/>
                </a:solidFill>
                <a:latin typeface="Calibri"/>
                <a:ea typeface="Calibri"/>
                <a:cs typeface="Calibri"/>
                <a:sym typeface="Calibri"/>
              </a:rPr>
              <a:t>Harmonized Products</a:t>
            </a:r>
            <a:endParaRPr b="1" sz="1800">
              <a:solidFill>
                <a:srgbClr val="2E74B5"/>
              </a:solidFill>
              <a:latin typeface="Calibri"/>
              <a:ea typeface="Calibri"/>
              <a:cs typeface="Calibri"/>
              <a:sym typeface="Calibri"/>
            </a:endParaRPr>
          </a:p>
          <a:p>
            <a:pPr indent="-228600" lvl="0" marL="457200" rtl="0" algn="just">
              <a:lnSpc>
                <a:spcPct val="107000"/>
              </a:lnSpc>
              <a:spcBef>
                <a:spcPts val="0"/>
              </a:spcBef>
              <a:spcAft>
                <a:spcPts val="0"/>
              </a:spcAft>
              <a:buSzPts val="1400"/>
              <a:buNone/>
            </a:pPr>
            <a:r>
              <a:rPr i="1" lang="en-US" sz="1800">
                <a:latin typeface="Calibri"/>
                <a:ea typeface="Calibri"/>
                <a:cs typeface="Calibri"/>
                <a:sym typeface="Calibri"/>
              </a:rPr>
              <a:t>Harmonized Products </a:t>
            </a:r>
            <a:r>
              <a:rPr lang="en-US" sz="1800">
                <a:latin typeface="Calibri"/>
                <a:ea typeface="Calibri"/>
                <a:cs typeface="Calibri"/>
                <a:sym typeface="Calibri"/>
              </a:rPr>
              <a:t>refers to a set of two or more interoperable ARD products, which have been processed to common geometric and/or radiometric levels to enable direct comparison between the products.</a:t>
            </a:r>
            <a:endParaRPr/>
          </a:p>
          <a:p>
            <a:pPr indent="-228600" lvl="0" marL="457200" rtl="0" algn="l">
              <a:lnSpc>
                <a:spcPct val="107000"/>
              </a:lnSpc>
              <a:spcBef>
                <a:spcPts val="1000"/>
              </a:spcBef>
              <a:spcAft>
                <a:spcPts val="0"/>
              </a:spcAft>
              <a:buSzPts val="1400"/>
              <a:buNone/>
            </a:pPr>
            <a:r>
              <a:rPr b="1" lang="en-US" sz="1800">
                <a:solidFill>
                  <a:srgbClr val="2E74B5"/>
                </a:solidFill>
                <a:latin typeface="Calibri"/>
                <a:ea typeface="Calibri"/>
                <a:cs typeface="Calibri"/>
                <a:sym typeface="Calibri"/>
              </a:rPr>
              <a:t>Fused Product</a:t>
            </a:r>
            <a:endParaRPr b="1" sz="1800">
              <a:solidFill>
                <a:srgbClr val="2E74B5"/>
              </a:solidFill>
              <a:latin typeface="Calibri"/>
              <a:ea typeface="Calibri"/>
              <a:cs typeface="Calibri"/>
              <a:sym typeface="Calibri"/>
            </a:endParaRPr>
          </a:p>
          <a:p>
            <a:pPr indent="-228600" lvl="0" marL="457200" rtl="0" algn="just">
              <a:lnSpc>
                <a:spcPct val="107000"/>
              </a:lnSpc>
              <a:spcBef>
                <a:spcPts val="0"/>
              </a:spcBef>
              <a:spcAft>
                <a:spcPts val="0"/>
              </a:spcAft>
              <a:buSzPts val="1400"/>
              <a:buNone/>
            </a:pPr>
            <a:r>
              <a:rPr lang="en-US" sz="1800">
                <a:latin typeface="Calibri"/>
                <a:ea typeface="Calibri"/>
                <a:cs typeface="Calibri"/>
                <a:sym typeface="Calibri"/>
              </a:rPr>
              <a:t>A </a:t>
            </a:r>
            <a:r>
              <a:rPr i="1" lang="en-US" sz="1800">
                <a:latin typeface="Calibri"/>
                <a:ea typeface="Calibri"/>
                <a:cs typeface="Calibri"/>
                <a:sym typeface="Calibri"/>
              </a:rPr>
              <a:t>Fused</a:t>
            </a:r>
            <a:r>
              <a:rPr lang="en-US" sz="1800">
                <a:latin typeface="Calibri"/>
                <a:ea typeface="Calibri"/>
                <a:cs typeface="Calibri"/>
                <a:sym typeface="Calibri"/>
              </a:rPr>
              <a:t> </a:t>
            </a:r>
            <a:r>
              <a:rPr i="1" lang="en-US" sz="1800">
                <a:latin typeface="Calibri"/>
                <a:ea typeface="Calibri"/>
                <a:cs typeface="Calibri"/>
                <a:sym typeface="Calibri"/>
              </a:rPr>
              <a:t>Product</a:t>
            </a:r>
            <a:r>
              <a:rPr lang="en-US" sz="1800">
                <a:latin typeface="Calibri"/>
                <a:ea typeface="Calibri"/>
                <a:cs typeface="Calibri"/>
                <a:sym typeface="Calibri"/>
              </a:rPr>
              <a:t> is a derived data product produced by merging two or more fully interoperable products. The derived data product contains values created from the merged data into a new single data product. While the input data may be provided with the fused product for reference, the input data are no longer independent data products in the new fused product. Therefore, it is not possible to go "backward" to recover the initial data products using the fused product.</a:t>
            </a:r>
            <a:endParaRPr sz="1800">
              <a:latin typeface="Calibri"/>
              <a:ea typeface="Calibri"/>
              <a:cs typeface="Calibri"/>
              <a:sym typeface="Calibri"/>
            </a:endParaRPr>
          </a:p>
          <a:p>
            <a:pPr indent="-228600" lvl="0" marL="457200" rtl="0" algn="just">
              <a:lnSpc>
                <a:spcPct val="107000"/>
              </a:lnSpc>
              <a:spcBef>
                <a:spcPts val="800"/>
              </a:spcBef>
              <a:spcAft>
                <a:spcPts val="0"/>
              </a:spcAft>
              <a:buSzPts val="1400"/>
              <a:buNone/>
            </a:pPr>
            <a:r>
              <a:t/>
            </a:r>
            <a:endParaRPr sz="1800">
              <a:latin typeface="Calibri"/>
              <a:ea typeface="Calibri"/>
              <a:cs typeface="Calibri"/>
              <a:sym typeface="Calibri"/>
            </a:endParaRPr>
          </a:p>
          <a:p>
            <a:pPr indent="-228600" lvl="0" marL="457200" marR="0" rtl="0" algn="l">
              <a:lnSpc>
                <a:spcPct val="125000"/>
              </a:lnSpc>
              <a:spcBef>
                <a:spcPts val="80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9b99ca4e82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 name="Google Shape;195;g9b99ca4e82_0_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b99ca4e82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 name="Google Shape;203;g9b99ca4e82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a3dd7bd73b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a3dd7bd73b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9b99ca4e92_0_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218" name="Google Shape;218;g9b99ca4e92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9e8693ee58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9e8693ee58_1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a039fca289_0_2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a039fca289_0_2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a3dd7bd73b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a3dd7bd73b_0_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a039fca289_0_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a039fca289_0_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a723f69010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a723f6901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a039fca289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a039fca289_0_1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a18409b6c4_0_4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a18409b6c4_0_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a449f3f618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a449f3f618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9bab4fb13b_1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9bab4fb13b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bab4fb13b_1_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g9bab4fb13b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7" name="Shape 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13"/>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43" name="Google Shape;43;p13"/>
          <p:cNvSpPr txBox="1"/>
          <p:nvPr>
            <p:ph idx="1" type="subTitle"/>
          </p:nvPr>
        </p:nvSpPr>
        <p:spPr>
          <a:xfrm>
            <a:off x="311700" y="3778833"/>
            <a:ext cx="8520600" cy="1056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4" name="Google Shape;44;p13"/>
          <p:cNvSpPr txBox="1"/>
          <p:nvPr>
            <p:ph idx="12" type="sldNum"/>
          </p:nvPr>
        </p:nvSpPr>
        <p:spPr>
          <a:xfrm>
            <a:off x="8472458" y="6217622"/>
            <a:ext cx="548700" cy="524700"/>
          </a:xfrm>
          <a:prstGeom prst="rect">
            <a:avLst/>
          </a:prstGeom>
        </p:spPr>
        <p:txBody>
          <a:bodyPr anchorCtr="0" anchor="t" bIns="45700" lIns="45700" spcFirstLastPara="1" rIns="45700"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8" name="Shape 8"/>
        <p:cNvGrpSpPr/>
        <p:nvPr/>
      </p:nvGrpSpPr>
      <p:grpSpPr>
        <a:xfrm>
          <a:off x="0" y="0"/>
          <a:ext cx="0" cy="0"/>
          <a:chOff x="0" y="0"/>
          <a:chExt cx="0" cy="0"/>
        </a:xfrm>
      </p:grpSpPr>
      <p:sp>
        <p:nvSpPr>
          <p:cNvPr id="9" name="Google Shape;9;p3"/>
          <p:cNvSpPr/>
          <p:nvPr>
            <p:ph idx="12" type="sldNum"/>
          </p:nvPr>
        </p:nvSpPr>
        <p:spPr>
          <a:xfrm>
            <a:off x="8763000" y="6629400"/>
            <a:ext cx="3048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0" name="Google Shape;10;p3"/>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1" name="Google Shape;11;p3"/>
          <p:cNvSpPr/>
          <p:nvPr/>
        </p:nvSpPr>
        <p:spPr>
          <a:xfrm>
            <a:off x="76200" y="6629400"/>
            <a:ext cx="23622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US" sz="1100" u="none" cap="none" strike="noStrike">
                <a:solidFill>
                  <a:schemeClr val="dk2"/>
                </a:solidFill>
                <a:latin typeface="Helvetica Neue"/>
                <a:ea typeface="Helvetica Neue"/>
                <a:cs typeface="Helvetica Neue"/>
                <a:sym typeface="Helvetica Neue"/>
              </a:rPr>
              <a:t>CEOS Plenary 2020, 20-22 October</a:t>
            </a:r>
            <a:endParaRPr b="0" i="1" sz="1100" u="none" cap="none" strike="noStrike">
              <a:solidFill>
                <a:schemeClr val="dk2"/>
              </a:solidFill>
              <a:latin typeface="Helvetica Neue"/>
              <a:ea typeface="Helvetica Neue"/>
              <a:cs typeface="Helvetica Neue"/>
              <a:sym typeface="Helvetica Neue"/>
            </a:endParaRPr>
          </a:p>
        </p:txBody>
      </p:sp>
      <p:sp>
        <p:nvSpPr>
          <p:cNvPr id="12" name="Google Shape;12;p3"/>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0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4"/>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5" name="Google Shape;15;p4"/>
          <p:cNvSpPr txBox="1"/>
          <p:nvPr>
            <p:ph idx="1" type="subTitle"/>
          </p:nvPr>
        </p:nvSpPr>
        <p:spPr>
          <a:xfrm>
            <a:off x="311700" y="3778833"/>
            <a:ext cx="8520600" cy="1056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 name="Google Shape;16;p4"/>
          <p:cNvSpPr txBox="1"/>
          <p:nvPr>
            <p:ph idx="12" type="sldNum"/>
          </p:nvPr>
        </p:nvSpPr>
        <p:spPr>
          <a:xfrm>
            <a:off x="8472458" y="6217622"/>
            <a:ext cx="548700" cy="524700"/>
          </a:xfrm>
          <a:prstGeom prst="rect">
            <a:avLst/>
          </a:prstGeom>
        </p:spPr>
        <p:txBody>
          <a:bodyPr anchorCtr="0" anchor="t" bIns="45700" lIns="45700" spcFirstLastPara="1" rIns="45700"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9" name="Shape 1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0" name="Shape 20"/>
        <p:cNvGrpSpPr/>
        <p:nvPr/>
      </p:nvGrpSpPr>
      <p:grpSpPr>
        <a:xfrm>
          <a:off x="0" y="0"/>
          <a:ext cx="0" cy="0"/>
          <a:chOff x="0" y="0"/>
          <a:chExt cx="0" cy="0"/>
        </a:xfrm>
      </p:grpSpPr>
      <p:sp>
        <p:nvSpPr>
          <p:cNvPr id="21" name="Google Shape;21;p7"/>
          <p:cNvSpPr/>
          <p:nvPr>
            <p:ph idx="12" type="sldNum"/>
          </p:nvPr>
        </p:nvSpPr>
        <p:spPr>
          <a:xfrm>
            <a:off x="8763000" y="6629400"/>
            <a:ext cx="3048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spcBef>
                <a:spcPts val="0"/>
              </a:spcBef>
              <a:buNone/>
              <a:defRPr b="0" i="1" sz="1100" u="none" cap="none" strike="noStrike">
                <a:solidFill>
                  <a:schemeClr val="dk2"/>
                </a:solidFill>
                <a:latin typeface="Helvetica Neue"/>
                <a:ea typeface="Helvetica Neue"/>
                <a:cs typeface="Helvetica Neue"/>
                <a:sym typeface="Helvetica Neue"/>
              </a:defRPr>
            </a:lvl1pPr>
            <a:lvl2pPr indent="0" lvl="1" marL="0" marR="0" rtl="0" algn="ctr">
              <a:spcBef>
                <a:spcPts val="0"/>
              </a:spcBef>
              <a:buNone/>
              <a:defRPr b="0" i="1" sz="1100" u="none" cap="none" strike="noStrike">
                <a:solidFill>
                  <a:schemeClr val="dk2"/>
                </a:solidFill>
                <a:latin typeface="Helvetica Neue"/>
                <a:ea typeface="Helvetica Neue"/>
                <a:cs typeface="Helvetica Neue"/>
                <a:sym typeface="Helvetica Neue"/>
              </a:defRPr>
            </a:lvl2pPr>
            <a:lvl3pPr indent="0" lvl="2" marL="0" marR="0" rtl="0" algn="ctr">
              <a:spcBef>
                <a:spcPts val="0"/>
              </a:spcBef>
              <a:buNone/>
              <a:defRPr b="0" i="1" sz="1100" u="none" cap="none" strike="noStrike">
                <a:solidFill>
                  <a:schemeClr val="dk2"/>
                </a:solidFill>
                <a:latin typeface="Helvetica Neue"/>
                <a:ea typeface="Helvetica Neue"/>
                <a:cs typeface="Helvetica Neue"/>
                <a:sym typeface="Helvetica Neue"/>
              </a:defRPr>
            </a:lvl3pPr>
            <a:lvl4pPr indent="0" lvl="3" marL="0" marR="0" rtl="0" algn="ctr">
              <a:spcBef>
                <a:spcPts val="0"/>
              </a:spcBef>
              <a:buNone/>
              <a:defRPr b="0" i="1" sz="1100" u="none" cap="none" strike="noStrike">
                <a:solidFill>
                  <a:schemeClr val="dk2"/>
                </a:solidFill>
                <a:latin typeface="Helvetica Neue"/>
                <a:ea typeface="Helvetica Neue"/>
                <a:cs typeface="Helvetica Neue"/>
                <a:sym typeface="Helvetica Neue"/>
              </a:defRPr>
            </a:lvl4pPr>
            <a:lvl5pPr indent="0" lvl="4" marL="0" marR="0" rtl="0" algn="ctr">
              <a:spcBef>
                <a:spcPts val="0"/>
              </a:spcBef>
              <a:buNone/>
              <a:defRPr b="0" i="1" sz="1100" u="none" cap="none" strike="noStrike">
                <a:solidFill>
                  <a:schemeClr val="dk2"/>
                </a:solidFill>
                <a:latin typeface="Helvetica Neue"/>
                <a:ea typeface="Helvetica Neue"/>
                <a:cs typeface="Helvetica Neue"/>
                <a:sym typeface="Helvetica Neue"/>
              </a:defRPr>
            </a:lvl5pPr>
            <a:lvl6pPr indent="0" lvl="5" marL="0" marR="0" rtl="0" algn="ctr">
              <a:spcBef>
                <a:spcPts val="0"/>
              </a:spcBef>
              <a:buNone/>
              <a:defRPr b="0" i="1" sz="1100" u="none" cap="none" strike="noStrike">
                <a:solidFill>
                  <a:schemeClr val="dk2"/>
                </a:solidFill>
                <a:latin typeface="Helvetica Neue"/>
                <a:ea typeface="Helvetica Neue"/>
                <a:cs typeface="Helvetica Neue"/>
                <a:sym typeface="Helvetica Neue"/>
              </a:defRPr>
            </a:lvl6pPr>
            <a:lvl7pPr indent="0" lvl="6" marL="0" marR="0" rtl="0" algn="ctr">
              <a:spcBef>
                <a:spcPts val="0"/>
              </a:spcBef>
              <a:buNone/>
              <a:defRPr b="0" i="1" sz="1100" u="none" cap="none" strike="noStrike">
                <a:solidFill>
                  <a:schemeClr val="dk2"/>
                </a:solidFill>
                <a:latin typeface="Helvetica Neue"/>
                <a:ea typeface="Helvetica Neue"/>
                <a:cs typeface="Helvetica Neue"/>
                <a:sym typeface="Helvetica Neue"/>
              </a:defRPr>
            </a:lvl7pPr>
            <a:lvl8pPr indent="0" lvl="7" marL="0" marR="0" rtl="0" algn="ctr">
              <a:spcBef>
                <a:spcPts val="0"/>
              </a:spcBef>
              <a:buNone/>
              <a:defRPr b="0" i="1" sz="1100" u="none" cap="none" strike="noStrike">
                <a:solidFill>
                  <a:schemeClr val="dk2"/>
                </a:solidFill>
                <a:latin typeface="Helvetica Neue"/>
                <a:ea typeface="Helvetica Neue"/>
                <a:cs typeface="Helvetica Neue"/>
                <a:sym typeface="Helvetica Neue"/>
              </a:defRPr>
            </a:lvl8pPr>
            <a:lvl9pPr indent="0" lvl="8" marL="0" marR="0" rtl="0" algn="ctr">
              <a:spcBef>
                <a:spcPts val="0"/>
              </a:spcBef>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2" name="Google Shape;22;p7"/>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
        <p:nvSpPr>
          <p:cNvPr id="23" name="Google Shape;23;p7"/>
          <p:cNvSpPr/>
          <p:nvPr/>
        </p:nvSpPr>
        <p:spPr>
          <a:xfrm>
            <a:off x="76200" y="6629400"/>
            <a:ext cx="67818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rPr b="0" i="1" lang="en-US" sz="1100" u="none" cap="none" strike="noStrike">
                <a:solidFill>
                  <a:schemeClr val="dk2"/>
                </a:solidFill>
                <a:latin typeface="Helvetica Neue"/>
                <a:ea typeface="Helvetica Neue"/>
                <a:cs typeface="Helvetica Neue"/>
                <a:sym typeface="Helvetica Neue"/>
              </a:rPr>
              <a:t>SIT TW 2020 7-</a:t>
            </a:r>
            <a:r>
              <a:rPr i="1" lang="en-US" sz="1100">
                <a:solidFill>
                  <a:schemeClr val="dk2"/>
                </a:solidFill>
                <a:latin typeface="Helvetica Neue"/>
                <a:ea typeface="Helvetica Neue"/>
                <a:cs typeface="Helvetica Neue"/>
                <a:sym typeface="Helvetica Neue"/>
              </a:rPr>
              <a:t>11/14-18</a:t>
            </a:r>
            <a:r>
              <a:rPr b="0" i="1" lang="en-US" sz="1100" u="none" cap="none" strike="noStrike">
                <a:solidFill>
                  <a:schemeClr val="dk2"/>
                </a:solidFill>
                <a:latin typeface="Helvetica Neue"/>
                <a:ea typeface="Helvetica Neue"/>
                <a:cs typeface="Helvetica Neue"/>
                <a:sym typeface="Helvetica Neue"/>
              </a:rPr>
              <a:t> </a:t>
            </a:r>
            <a:r>
              <a:rPr i="1" lang="en-US" sz="1100">
                <a:solidFill>
                  <a:schemeClr val="dk2"/>
                </a:solidFill>
                <a:latin typeface="Helvetica Neue"/>
                <a:ea typeface="Helvetica Neue"/>
                <a:cs typeface="Helvetica Neue"/>
                <a:sym typeface="Helvetica Neue"/>
              </a:rPr>
              <a:t>Sept</a:t>
            </a:r>
            <a:r>
              <a:rPr b="0" i="1" lang="en-US" sz="1100" u="none" cap="none" strike="noStrike">
                <a:solidFill>
                  <a:schemeClr val="dk2"/>
                </a:solidFill>
                <a:latin typeface="Helvetica Neue"/>
                <a:ea typeface="Helvetica Neue"/>
                <a:cs typeface="Helvetica Neue"/>
                <a:sym typeface="Helvetica Neue"/>
              </a:rPr>
              <a:t> 2020	, </a:t>
            </a:r>
            <a:r>
              <a:rPr i="1" lang="en-US" sz="1100">
                <a:solidFill>
                  <a:schemeClr val="dk2"/>
                </a:solidFill>
                <a:latin typeface="Helvetica Neue"/>
                <a:ea typeface="Helvetica Neue"/>
                <a:cs typeface="Helvetica Neue"/>
                <a:sym typeface="Helvetica Neue"/>
              </a:rPr>
              <a:t>j</a:t>
            </a:r>
            <a:r>
              <a:rPr b="0" i="1" lang="en-US" sz="1100" u="none" cap="none" strike="noStrike">
                <a:solidFill>
                  <a:schemeClr val="dk2"/>
                </a:solidFill>
                <a:latin typeface="Helvetica Neue"/>
                <a:ea typeface="Helvetica Neue"/>
                <a:cs typeface="Helvetica Neue"/>
                <a:sym typeface="Helvetica Neue"/>
              </a:rPr>
              <a:t>oin at slido.com with the event code: #</a:t>
            </a:r>
            <a:r>
              <a:rPr i="1" lang="en-US" sz="1100">
                <a:solidFill>
                  <a:schemeClr val="dk2"/>
                </a:solidFill>
                <a:latin typeface="Helvetica Neue"/>
                <a:ea typeface="Helvetica Neue"/>
                <a:cs typeface="Helvetica Neue"/>
                <a:sym typeface="Helvetica Neue"/>
              </a:rPr>
              <a:t>sit-tw-2020</a:t>
            </a:r>
            <a:endParaRPr b="0" i="1" sz="1100" u="none" cap="none" strike="noStrike">
              <a:solidFill>
                <a:schemeClr val="dk2"/>
              </a:solidFill>
              <a:latin typeface="Helvetica Neue"/>
              <a:ea typeface="Helvetica Neue"/>
              <a:cs typeface="Helvetica Neue"/>
              <a:sym typeface="Helvetica Neue"/>
            </a:endParaRPr>
          </a:p>
        </p:txBody>
      </p:sp>
      <p:sp>
        <p:nvSpPr>
          <p:cNvPr id="24" name="Google Shape;24;p7"/>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8"/>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27" name="Google Shape;27;p8"/>
          <p:cNvSpPr txBox="1"/>
          <p:nvPr>
            <p:ph idx="1" type="subTitle"/>
          </p:nvPr>
        </p:nvSpPr>
        <p:spPr>
          <a:xfrm>
            <a:off x="311700" y="3778833"/>
            <a:ext cx="8520600" cy="1056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 name="Google Shape;28;p8"/>
          <p:cNvSpPr txBox="1"/>
          <p:nvPr>
            <p:ph idx="12" type="sldNum"/>
          </p:nvPr>
        </p:nvSpPr>
        <p:spPr>
          <a:xfrm>
            <a:off x="8472458" y="6217622"/>
            <a:ext cx="548700" cy="524700"/>
          </a:xfrm>
          <a:prstGeom prst="rect">
            <a:avLst/>
          </a:prstGeom>
        </p:spPr>
        <p:txBody>
          <a:bodyPr anchorCtr="0" anchor="t" bIns="45700" lIns="45700" spcFirstLastPara="1" rIns="45700"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31" name="Shape 3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32" name="Shape 32"/>
        <p:cNvGrpSpPr/>
        <p:nvPr/>
      </p:nvGrpSpPr>
      <p:grpSpPr>
        <a:xfrm>
          <a:off x="0" y="0"/>
          <a:ext cx="0" cy="0"/>
          <a:chOff x="0" y="0"/>
          <a:chExt cx="0" cy="0"/>
        </a:xfrm>
      </p:grpSpPr>
      <p:sp>
        <p:nvSpPr>
          <p:cNvPr id="33" name="Google Shape;33;p11"/>
          <p:cNvSpPr/>
          <p:nvPr>
            <p:ph idx="12" type="sldNum"/>
          </p:nvPr>
        </p:nvSpPr>
        <p:spPr>
          <a:xfrm>
            <a:off x="8763000" y="6629400"/>
            <a:ext cx="3048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spcBef>
                <a:spcPts val="0"/>
              </a:spcBef>
              <a:buNone/>
              <a:defRPr b="0" i="1" sz="1100" u="none" cap="none" strike="noStrike">
                <a:solidFill>
                  <a:schemeClr val="dk2"/>
                </a:solidFill>
                <a:latin typeface="Helvetica Neue"/>
                <a:ea typeface="Helvetica Neue"/>
                <a:cs typeface="Helvetica Neue"/>
                <a:sym typeface="Helvetica Neue"/>
              </a:defRPr>
            </a:lvl1pPr>
            <a:lvl2pPr indent="0" lvl="1" marL="0" marR="0" rtl="0" algn="ctr">
              <a:spcBef>
                <a:spcPts val="0"/>
              </a:spcBef>
              <a:buNone/>
              <a:defRPr b="0" i="1" sz="1100" u="none" cap="none" strike="noStrike">
                <a:solidFill>
                  <a:schemeClr val="dk2"/>
                </a:solidFill>
                <a:latin typeface="Helvetica Neue"/>
                <a:ea typeface="Helvetica Neue"/>
                <a:cs typeface="Helvetica Neue"/>
                <a:sym typeface="Helvetica Neue"/>
              </a:defRPr>
            </a:lvl2pPr>
            <a:lvl3pPr indent="0" lvl="2" marL="0" marR="0" rtl="0" algn="ctr">
              <a:spcBef>
                <a:spcPts val="0"/>
              </a:spcBef>
              <a:buNone/>
              <a:defRPr b="0" i="1" sz="1100" u="none" cap="none" strike="noStrike">
                <a:solidFill>
                  <a:schemeClr val="dk2"/>
                </a:solidFill>
                <a:latin typeface="Helvetica Neue"/>
                <a:ea typeface="Helvetica Neue"/>
                <a:cs typeface="Helvetica Neue"/>
                <a:sym typeface="Helvetica Neue"/>
              </a:defRPr>
            </a:lvl3pPr>
            <a:lvl4pPr indent="0" lvl="3" marL="0" marR="0" rtl="0" algn="ctr">
              <a:spcBef>
                <a:spcPts val="0"/>
              </a:spcBef>
              <a:buNone/>
              <a:defRPr b="0" i="1" sz="1100" u="none" cap="none" strike="noStrike">
                <a:solidFill>
                  <a:schemeClr val="dk2"/>
                </a:solidFill>
                <a:latin typeface="Helvetica Neue"/>
                <a:ea typeface="Helvetica Neue"/>
                <a:cs typeface="Helvetica Neue"/>
                <a:sym typeface="Helvetica Neue"/>
              </a:defRPr>
            </a:lvl4pPr>
            <a:lvl5pPr indent="0" lvl="4" marL="0" marR="0" rtl="0" algn="ctr">
              <a:spcBef>
                <a:spcPts val="0"/>
              </a:spcBef>
              <a:buNone/>
              <a:defRPr b="0" i="1" sz="1100" u="none" cap="none" strike="noStrike">
                <a:solidFill>
                  <a:schemeClr val="dk2"/>
                </a:solidFill>
                <a:latin typeface="Helvetica Neue"/>
                <a:ea typeface="Helvetica Neue"/>
                <a:cs typeface="Helvetica Neue"/>
                <a:sym typeface="Helvetica Neue"/>
              </a:defRPr>
            </a:lvl5pPr>
            <a:lvl6pPr indent="0" lvl="5" marL="0" marR="0" rtl="0" algn="ctr">
              <a:spcBef>
                <a:spcPts val="0"/>
              </a:spcBef>
              <a:buNone/>
              <a:defRPr b="0" i="1" sz="1100" u="none" cap="none" strike="noStrike">
                <a:solidFill>
                  <a:schemeClr val="dk2"/>
                </a:solidFill>
                <a:latin typeface="Helvetica Neue"/>
                <a:ea typeface="Helvetica Neue"/>
                <a:cs typeface="Helvetica Neue"/>
                <a:sym typeface="Helvetica Neue"/>
              </a:defRPr>
            </a:lvl6pPr>
            <a:lvl7pPr indent="0" lvl="6" marL="0" marR="0" rtl="0" algn="ctr">
              <a:spcBef>
                <a:spcPts val="0"/>
              </a:spcBef>
              <a:buNone/>
              <a:defRPr b="0" i="1" sz="1100" u="none" cap="none" strike="noStrike">
                <a:solidFill>
                  <a:schemeClr val="dk2"/>
                </a:solidFill>
                <a:latin typeface="Helvetica Neue"/>
                <a:ea typeface="Helvetica Neue"/>
                <a:cs typeface="Helvetica Neue"/>
                <a:sym typeface="Helvetica Neue"/>
              </a:defRPr>
            </a:lvl7pPr>
            <a:lvl8pPr indent="0" lvl="7" marL="0" marR="0" rtl="0" algn="ctr">
              <a:spcBef>
                <a:spcPts val="0"/>
              </a:spcBef>
              <a:buNone/>
              <a:defRPr b="0" i="1" sz="1100" u="none" cap="none" strike="noStrike">
                <a:solidFill>
                  <a:schemeClr val="dk2"/>
                </a:solidFill>
                <a:latin typeface="Helvetica Neue"/>
                <a:ea typeface="Helvetica Neue"/>
                <a:cs typeface="Helvetica Neue"/>
                <a:sym typeface="Helvetica Neue"/>
              </a:defRPr>
            </a:lvl8pPr>
            <a:lvl9pPr indent="0" lvl="8" marL="0" marR="0" rtl="0" algn="ctr">
              <a:spcBef>
                <a:spcPts val="0"/>
              </a:spcBef>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34" name="Google Shape;34;p11"/>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1pPr>
            <a:lvl2pPr indent="-355600" lvl="1" marL="914400" marR="0" rtl="0" algn="l">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
        <p:nvSpPr>
          <p:cNvPr id="35" name="Google Shape;35;p11"/>
          <p:cNvSpPr/>
          <p:nvPr/>
        </p:nvSpPr>
        <p:spPr>
          <a:xfrm>
            <a:off x="76200" y="6629400"/>
            <a:ext cx="23622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rPr b="0" i="1" lang="en-US" sz="1100" u="none" cap="none" strike="noStrike">
                <a:solidFill>
                  <a:schemeClr val="dk2"/>
                </a:solidFill>
                <a:latin typeface="Helvetica Neue"/>
                <a:ea typeface="Helvetica Neue"/>
                <a:cs typeface="Helvetica Neue"/>
                <a:sym typeface="Helvetica Neue"/>
              </a:rPr>
              <a:t>CEOS Plenary 20</a:t>
            </a:r>
            <a:r>
              <a:rPr i="1" lang="en-US" sz="1100">
                <a:solidFill>
                  <a:schemeClr val="dk2"/>
                </a:solidFill>
                <a:latin typeface="Helvetica Neue"/>
                <a:ea typeface="Helvetica Neue"/>
                <a:cs typeface="Helvetica Neue"/>
                <a:sym typeface="Helvetica Neue"/>
              </a:rPr>
              <a:t>20</a:t>
            </a:r>
            <a:r>
              <a:rPr b="0" i="1" lang="en-US" sz="1100" u="none" cap="none" strike="noStrike">
                <a:solidFill>
                  <a:schemeClr val="dk2"/>
                </a:solidFill>
                <a:latin typeface="Helvetica Neue"/>
                <a:ea typeface="Helvetica Neue"/>
                <a:cs typeface="Helvetica Neue"/>
                <a:sym typeface="Helvetica Neue"/>
              </a:rPr>
              <a:t>, </a:t>
            </a:r>
            <a:r>
              <a:rPr i="1" lang="en-US" sz="1100">
                <a:solidFill>
                  <a:schemeClr val="dk2"/>
                </a:solidFill>
                <a:latin typeface="Helvetica Neue"/>
                <a:ea typeface="Helvetica Neue"/>
                <a:cs typeface="Helvetica Neue"/>
                <a:sym typeface="Helvetica Neue"/>
              </a:rPr>
              <a:t>20</a:t>
            </a:r>
            <a:r>
              <a:rPr b="0" i="1" lang="en-US" sz="1100" u="none" cap="none" strike="noStrike">
                <a:solidFill>
                  <a:schemeClr val="dk2"/>
                </a:solidFill>
                <a:latin typeface="Helvetica Neue"/>
                <a:ea typeface="Helvetica Neue"/>
                <a:cs typeface="Helvetica Neue"/>
                <a:sym typeface="Helvetica Neue"/>
              </a:rPr>
              <a:t>-</a:t>
            </a:r>
            <a:r>
              <a:rPr i="1" lang="en-US" sz="1100">
                <a:solidFill>
                  <a:schemeClr val="dk2"/>
                </a:solidFill>
                <a:latin typeface="Helvetica Neue"/>
                <a:ea typeface="Helvetica Neue"/>
                <a:cs typeface="Helvetica Neue"/>
                <a:sym typeface="Helvetica Neue"/>
              </a:rPr>
              <a:t>22</a:t>
            </a:r>
            <a:r>
              <a:rPr b="0" i="1" lang="en-US" sz="1100" u="none" cap="none" strike="noStrike">
                <a:solidFill>
                  <a:schemeClr val="dk2"/>
                </a:solidFill>
                <a:latin typeface="Helvetica Neue"/>
                <a:ea typeface="Helvetica Neue"/>
                <a:cs typeface="Helvetica Neue"/>
                <a:sym typeface="Helvetica Neue"/>
              </a:rPr>
              <a:t> October</a:t>
            </a:r>
            <a:endParaRPr b="0" i="1" sz="1100" u="none" cap="none" strike="noStrike">
              <a:solidFill>
                <a:schemeClr val="dk2"/>
              </a:solidFill>
              <a:latin typeface="Helvetica Neue"/>
              <a:ea typeface="Helvetica Neue"/>
              <a:cs typeface="Helvetica Neue"/>
              <a:sym typeface="Helvetica Neue"/>
            </a:endParaRPr>
          </a:p>
        </p:txBody>
      </p:sp>
      <p:sp>
        <p:nvSpPr>
          <p:cNvPr id="36" name="Google Shape;36;p11"/>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50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indent="-381000" lvl="1" marL="9144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1_Blank">
    <p:spTree>
      <p:nvGrpSpPr>
        <p:cNvPr id="37" name="Shape 37"/>
        <p:cNvGrpSpPr/>
        <p:nvPr/>
      </p:nvGrpSpPr>
      <p:grpSpPr>
        <a:xfrm>
          <a:off x="0" y="0"/>
          <a:ext cx="0" cy="0"/>
          <a:chOff x="0" y="0"/>
          <a:chExt cx="0" cy="0"/>
        </a:xfrm>
      </p:grpSpPr>
      <p:sp>
        <p:nvSpPr>
          <p:cNvPr id="38" name="Google Shape;38;p12"/>
          <p:cNvSpPr/>
          <p:nvPr>
            <p:ph idx="12" type="sldNum"/>
          </p:nvPr>
        </p:nvSpPr>
        <p:spPr>
          <a:xfrm>
            <a:off x="8763000" y="6629400"/>
            <a:ext cx="304800" cy="187200"/>
          </a:xfrm>
          <a:prstGeom prst="roundRect">
            <a:avLst>
              <a:gd fmla="val 16667" name="adj"/>
            </a:avLst>
          </a:prstGeom>
          <a:solidFill>
            <a:schemeClr val="lt1">
              <a:alpha val="4627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39" name="Google Shape;39;p12"/>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40" name="Google Shape;40;p12"/>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7" name="Shape 17"/>
        <p:cNvGrpSpPr/>
        <p:nvPr/>
      </p:nvGrpSpPr>
      <p:grpSpPr>
        <a:xfrm>
          <a:off x="0" y="0"/>
          <a:ext cx="0" cy="0"/>
          <a:chOff x="0" y="0"/>
          <a:chExt cx="0" cy="0"/>
        </a:xfrm>
      </p:grpSpPr>
      <p:sp>
        <p:nvSpPr>
          <p:cNvPr id="18" name="Google Shape;18;p5"/>
          <p:cNvSpPr txBox="1"/>
          <p:nvPr>
            <p:ph idx="12" type="sldNum"/>
          </p:nvPr>
        </p:nvSpPr>
        <p:spPr>
          <a:xfrm>
            <a:off x="7239000" y="6546850"/>
            <a:ext cx="1905000" cy="256500"/>
          </a:xfrm>
          <a:prstGeom prst="rect">
            <a:avLst/>
          </a:prstGeom>
          <a:noFill/>
          <a:ln>
            <a:noFill/>
          </a:ln>
        </p:spPr>
        <p:txBody>
          <a:bodyPr anchorCtr="0" anchor="t" bIns="45700" lIns="45700" spcFirstLastPara="1" rIns="45700" wrap="square" tIns="45700">
            <a:noAutofit/>
          </a:bodyPr>
          <a:lstStyle>
            <a:lvl1pPr indent="0" lvl="0" marL="0" marR="0" rtl="0" algn="r">
              <a:spcBef>
                <a:spcPts val="0"/>
              </a:spcBef>
              <a:buNone/>
              <a:defRPr b="0" i="0" sz="1000" u="none" cap="none" strike="noStrike">
                <a:solidFill>
                  <a:srgbClr val="002569"/>
                </a:solidFill>
                <a:latin typeface="Calibri"/>
                <a:ea typeface="Calibri"/>
                <a:cs typeface="Calibri"/>
                <a:sym typeface="Calibri"/>
              </a:defRPr>
            </a:lvl1pPr>
            <a:lvl2pPr indent="0" lvl="1" marL="0" marR="0" rtl="0" algn="r">
              <a:spcBef>
                <a:spcPts val="0"/>
              </a:spcBef>
              <a:buNone/>
              <a:defRPr b="0" i="0" sz="1000" u="none" cap="none" strike="noStrike">
                <a:solidFill>
                  <a:srgbClr val="002569"/>
                </a:solidFill>
                <a:latin typeface="Calibri"/>
                <a:ea typeface="Calibri"/>
                <a:cs typeface="Calibri"/>
                <a:sym typeface="Calibri"/>
              </a:defRPr>
            </a:lvl2pPr>
            <a:lvl3pPr indent="0" lvl="2" marL="0" marR="0" rtl="0" algn="r">
              <a:spcBef>
                <a:spcPts val="0"/>
              </a:spcBef>
              <a:buNone/>
              <a:defRPr b="0" i="0" sz="1000" u="none" cap="none" strike="noStrike">
                <a:solidFill>
                  <a:srgbClr val="002569"/>
                </a:solidFill>
                <a:latin typeface="Calibri"/>
                <a:ea typeface="Calibri"/>
                <a:cs typeface="Calibri"/>
                <a:sym typeface="Calibri"/>
              </a:defRPr>
            </a:lvl3pPr>
            <a:lvl4pPr indent="0" lvl="3" marL="0" marR="0" rtl="0" algn="r">
              <a:spcBef>
                <a:spcPts val="0"/>
              </a:spcBef>
              <a:buNone/>
              <a:defRPr b="0" i="0" sz="1000" u="none" cap="none" strike="noStrike">
                <a:solidFill>
                  <a:srgbClr val="002569"/>
                </a:solidFill>
                <a:latin typeface="Calibri"/>
                <a:ea typeface="Calibri"/>
                <a:cs typeface="Calibri"/>
                <a:sym typeface="Calibri"/>
              </a:defRPr>
            </a:lvl4pPr>
            <a:lvl5pPr indent="0" lvl="4" marL="0" marR="0" rtl="0" algn="r">
              <a:spcBef>
                <a:spcPts val="0"/>
              </a:spcBef>
              <a:buNone/>
              <a:defRPr b="0" i="0" sz="1000" u="none" cap="none" strike="noStrike">
                <a:solidFill>
                  <a:srgbClr val="002569"/>
                </a:solidFill>
                <a:latin typeface="Calibri"/>
                <a:ea typeface="Calibri"/>
                <a:cs typeface="Calibri"/>
                <a:sym typeface="Calibri"/>
              </a:defRPr>
            </a:lvl5pPr>
            <a:lvl6pPr indent="0" lvl="5" marL="0" marR="0" rtl="0" algn="r">
              <a:spcBef>
                <a:spcPts val="0"/>
              </a:spcBef>
              <a:buNone/>
              <a:defRPr b="0" i="0" sz="1000" u="none" cap="none" strike="noStrike">
                <a:solidFill>
                  <a:srgbClr val="002569"/>
                </a:solidFill>
                <a:latin typeface="Calibri"/>
                <a:ea typeface="Calibri"/>
                <a:cs typeface="Calibri"/>
                <a:sym typeface="Calibri"/>
              </a:defRPr>
            </a:lvl6pPr>
            <a:lvl7pPr indent="0" lvl="6" marL="0" marR="0" rtl="0" algn="r">
              <a:spcBef>
                <a:spcPts val="0"/>
              </a:spcBef>
              <a:buNone/>
              <a:defRPr b="0" i="0" sz="1000" u="none" cap="none" strike="noStrike">
                <a:solidFill>
                  <a:srgbClr val="002569"/>
                </a:solidFill>
                <a:latin typeface="Calibri"/>
                <a:ea typeface="Calibri"/>
                <a:cs typeface="Calibri"/>
                <a:sym typeface="Calibri"/>
              </a:defRPr>
            </a:lvl7pPr>
            <a:lvl8pPr indent="0" lvl="7" marL="0" marR="0" rtl="0" algn="r">
              <a:spcBef>
                <a:spcPts val="0"/>
              </a:spcBef>
              <a:buNone/>
              <a:defRPr b="0" i="0" sz="1000" u="none" cap="none" strike="noStrike">
                <a:solidFill>
                  <a:srgbClr val="002569"/>
                </a:solidFill>
                <a:latin typeface="Calibri"/>
                <a:ea typeface="Calibri"/>
                <a:cs typeface="Calibri"/>
                <a:sym typeface="Calibri"/>
              </a:defRPr>
            </a:lvl8pPr>
            <a:lvl9pPr indent="0" lvl="8" marL="0" marR="0" rtl="0" algn="r">
              <a:spcBef>
                <a:spcPts val="0"/>
              </a:spcBef>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9" name="Shape 29"/>
        <p:cNvGrpSpPr/>
        <p:nvPr/>
      </p:nvGrpSpPr>
      <p:grpSpPr>
        <a:xfrm>
          <a:off x="0" y="0"/>
          <a:ext cx="0" cy="0"/>
          <a:chOff x="0" y="0"/>
          <a:chExt cx="0" cy="0"/>
        </a:xfrm>
      </p:grpSpPr>
      <p:sp>
        <p:nvSpPr>
          <p:cNvPr id="30" name="Google Shape;30;p9"/>
          <p:cNvSpPr txBox="1"/>
          <p:nvPr>
            <p:ph idx="12" type="sldNum"/>
          </p:nvPr>
        </p:nvSpPr>
        <p:spPr>
          <a:xfrm>
            <a:off x="7239000" y="6546850"/>
            <a:ext cx="1905000" cy="256500"/>
          </a:xfrm>
          <a:prstGeom prst="rect">
            <a:avLst/>
          </a:prstGeom>
          <a:noFill/>
          <a:ln>
            <a:noFill/>
          </a:ln>
        </p:spPr>
        <p:txBody>
          <a:bodyPr anchorCtr="0" anchor="t" bIns="45700" lIns="45700" spcFirstLastPara="1" rIns="45700" wrap="square" tIns="45700">
            <a:noAutofit/>
          </a:bodyPr>
          <a:lstStyle>
            <a:lvl1pPr indent="0" lvl="0" marL="0" marR="0" rtl="0" algn="r">
              <a:spcBef>
                <a:spcPts val="0"/>
              </a:spcBef>
              <a:buNone/>
              <a:defRPr b="0" i="0" sz="1000" u="none" cap="none" strike="noStrike">
                <a:solidFill>
                  <a:srgbClr val="002569"/>
                </a:solidFill>
                <a:latin typeface="Calibri"/>
                <a:ea typeface="Calibri"/>
                <a:cs typeface="Calibri"/>
                <a:sym typeface="Calibri"/>
              </a:defRPr>
            </a:lvl1pPr>
            <a:lvl2pPr indent="0" lvl="1" marL="0" marR="0" rtl="0" algn="r">
              <a:spcBef>
                <a:spcPts val="0"/>
              </a:spcBef>
              <a:buNone/>
              <a:defRPr b="0" i="0" sz="1000" u="none" cap="none" strike="noStrike">
                <a:solidFill>
                  <a:srgbClr val="002569"/>
                </a:solidFill>
                <a:latin typeface="Calibri"/>
                <a:ea typeface="Calibri"/>
                <a:cs typeface="Calibri"/>
                <a:sym typeface="Calibri"/>
              </a:defRPr>
            </a:lvl2pPr>
            <a:lvl3pPr indent="0" lvl="2" marL="0" marR="0" rtl="0" algn="r">
              <a:spcBef>
                <a:spcPts val="0"/>
              </a:spcBef>
              <a:buNone/>
              <a:defRPr b="0" i="0" sz="1000" u="none" cap="none" strike="noStrike">
                <a:solidFill>
                  <a:srgbClr val="002569"/>
                </a:solidFill>
                <a:latin typeface="Calibri"/>
                <a:ea typeface="Calibri"/>
                <a:cs typeface="Calibri"/>
                <a:sym typeface="Calibri"/>
              </a:defRPr>
            </a:lvl3pPr>
            <a:lvl4pPr indent="0" lvl="3" marL="0" marR="0" rtl="0" algn="r">
              <a:spcBef>
                <a:spcPts val="0"/>
              </a:spcBef>
              <a:buNone/>
              <a:defRPr b="0" i="0" sz="1000" u="none" cap="none" strike="noStrike">
                <a:solidFill>
                  <a:srgbClr val="002569"/>
                </a:solidFill>
                <a:latin typeface="Calibri"/>
                <a:ea typeface="Calibri"/>
                <a:cs typeface="Calibri"/>
                <a:sym typeface="Calibri"/>
              </a:defRPr>
            </a:lvl4pPr>
            <a:lvl5pPr indent="0" lvl="4" marL="0" marR="0" rtl="0" algn="r">
              <a:spcBef>
                <a:spcPts val="0"/>
              </a:spcBef>
              <a:buNone/>
              <a:defRPr b="0" i="0" sz="1000" u="none" cap="none" strike="noStrike">
                <a:solidFill>
                  <a:srgbClr val="002569"/>
                </a:solidFill>
                <a:latin typeface="Calibri"/>
                <a:ea typeface="Calibri"/>
                <a:cs typeface="Calibri"/>
                <a:sym typeface="Calibri"/>
              </a:defRPr>
            </a:lvl5pPr>
            <a:lvl6pPr indent="0" lvl="5" marL="0" marR="0" rtl="0" algn="r">
              <a:spcBef>
                <a:spcPts val="0"/>
              </a:spcBef>
              <a:buNone/>
              <a:defRPr b="0" i="0" sz="1000" u="none" cap="none" strike="noStrike">
                <a:solidFill>
                  <a:srgbClr val="002569"/>
                </a:solidFill>
                <a:latin typeface="Calibri"/>
                <a:ea typeface="Calibri"/>
                <a:cs typeface="Calibri"/>
                <a:sym typeface="Calibri"/>
              </a:defRPr>
            </a:lvl6pPr>
            <a:lvl7pPr indent="0" lvl="6" marL="0" marR="0" rtl="0" algn="r">
              <a:spcBef>
                <a:spcPts val="0"/>
              </a:spcBef>
              <a:buNone/>
              <a:defRPr b="0" i="0" sz="1000" u="none" cap="none" strike="noStrike">
                <a:solidFill>
                  <a:srgbClr val="002569"/>
                </a:solidFill>
                <a:latin typeface="Calibri"/>
                <a:ea typeface="Calibri"/>
                <a:cs typeface="Calibri"/>
                <a:sym typeface="Calibri"/>
              </a:defRPr>
            </a:lvl7pPr>
            <a:lvl8pPr indent="0" lvl="7" marL="0" marR="0" rtl="0" algn="r">
              <a:spcBef>
                <a:spcPts val="0"/>
              </a:spcBef>
              <a:buNone/>
              <a:defRPr b="0" i="0" sz="1000" u="none" cap="none" strike="noStrike">
                <a:solidFill>
                  <a:srgbClr val="002569"/>
                </a:solidFill>
                <a:latin typeface="Calibri"/>
                <a:ea typeface="Calibri"/>
                <a:cs typeface="Calibri"/>
                <a:sym typeface="Calibri"/>
              </a:defRPr>
            </a:lvl8pPr>
            <a:lvl9pPr indent="0" lvl="8" marL="0" marR="0" rtl="0" algn="r">
              <a:spcBef>
                <a:spcPts val="0"/>
              </a:spcBef>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docs.google.com/presentation/d/1sLMCcTOFbSDBKhVRyXfdIkWQBq5HZo7O1tCdhDDbxcQ/edit#slide=id.p1" TargetMode="External"/><Relationship Id="rId4" Type="http://schemas.openxmlformats.org/officeDocument/2006/relationships/hyperlink" Target="https://docs.google.com/presentation/d/1sLMCcTOFbSDBKhVRyXfdIkWQBq5HZo7O1tCdhDDbxcQ/edit#slide=id.g9426dc012e_16_0" TargetMode="External"/><Relationship Id="rId5" Type="http://schemas.openxmlformats.org/officeDocument/2006/relationships/hyperlink" Target="https://docs.google.com/presentation/d/1sLMCcTOFbSDBKhVRyXfdIkWQBq5HZo7O1tCdhDDbxcQ/edit#slide=id.g8e5aefaaa4_0_9" TargetMode="External"/><Relationship Id="rId6" Type="http://schemas.openxmlformats.org/officeDocument/2006/relationships/hyperlink" Target="https://docs.google.com/presentation/d/1sLMCcTOFbSDBKhVRyXfdIkWQBq5HZo7O1tCdhDDbxcQ/edit#slide=id.g914fdad0a2_0_0" TargetMode="External"/><Relationship Id="rId7" Type="http://schemas.openxmlformats.org/officeDocument/2006/relationships/hyperlink" Target="https://docs.google.com/presentation/d/1sLMCcTOFbSDBKhVRyXfdIkWQBq5HZo7O1tCdhDDbxcQ/edit#slide=id.g8e5aefaaa4_0_16"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 name="Shape 48"/>
        <p:cNvGrpSpPr/>
        <p:nvPr/>
      </p:nvGrpSpPr>
      <p:grpSpPr>
        <a:xfrm>
          <a:off x="0" y="0"/>
          <a:ext cx="0" cy="0"/>
          <a:chOff x="0" y="0"/>
          <a:chExt cx="0" cy="0"/>
        </a:xfrm>
      </p:grpSpPr>
      <p:sp>
        <p:nvSpPr>
          <p:cNvPr id="49" name="Google Shape;49;p14"/>
          <p:cNvSpPr txBox="1"/>
          <p:nvPr>
            <p:ph type="title"/>
          </p:nvPr>
        </p:nvSpPr>
        <p:spPr>
          <a:xfrm>
            <a:off x="622789" y="2514600"/>
            <a:ext cx="5746243"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lang="en-US" sz="4200">
                <a:solidFill>
                  <a:srgbClr val="FFFFFF"/>
                </a:solidFill>
                <a:latin typeface="Helvetica Neue"/>
                <a:ea typeface="Helvetica Neue"/>
                <a:cs typeface="Helvetica Neue"/>
                <a:sym typeface="Helvetica Neue"/>
              </a:rPr>
              <a:t>CEOS Analysis Ready Data (ARD) Strategy</a:t>
            </a:r>
            <a:endParaRPr b="0" i="0" sz="1400" u="none" cap="none" strike="noStrike">
              <a:solidFill>
                <a:srgbClr val="000000"/>
              </a:solidFill>
              <a:latin typeface="Arial"/>
              <a:ea typeface="Arial"/>
              <a:cs typeface="Arial"/>
              <a:sym typeface="Arial"/>
            </a:endParaRPr>
          </a:p>
        </p:txBody>
      </p:sp>
      <p:sp>
        <p:nvSpPr>
          <p:cNvPr id="50" name="Google Shape;50;p14"/>
          <p:cNvSpPr/>
          <p:nvPr/>
        </p:nvSpPr>
        <p:spPr>
          <a:xfrm>
            <a:off x="622803" y="4368800"/>
            <a:ext cx="62886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chemeClr val="dk1"/>
              </a:buClr>
              <a:buSzPts val="1100"/>
              <a:buFont typeface="Arial"/>
              <a:buNone/>
            </a:pPr>
            <a:r>
              <a:rPr lang="en-US" sz="1800">
                <a:solidFill>
                  <a:schemeClr val="lt1"/>
                </a:solidFill>
                <a:latin typeface="Helvetica Neue"/>
                <a:ea typeface="Helvetica Neue"/>
                <a:cs typeface="Helvetica Neue"/>
                <a:sym typeface="Helvetica Neue"/>
              </a:rPr>
              <a:t>A. Lewis (SIT Co-Chair)</a:t>
            </a:r>
            <a:endParaRPr sz="1800">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lt1"/>
                </a:solidFill>
                <a:latin typeface="Helvetica Neue"/>
                <a:ea typeface="Helvetica Neue"/>
                <a:cs typeface="Helvetica Neue"/>
                <a:sym typeface="Helvetica Neue"/>
              </a:rPr>
              <a:t>CEOS Plenary 2020</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lt1"/>
                </a:solidFill>
                <a:latin typeface="Helvetica Neue"/>
                <a:ea typeface="Helvetica Neue"/>
                <a:cs typeface="Helvetica Neue"/>
                <a:sym typeface="Helvetica Neue"/>
              </a:rPr>
              <a:t>Agenda Item #4.2</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lt1"/>
                </a:solidFill>
                <a:latin typeface="Helvetica Neue"/>
                <a:ea typeface="Helvetica Neue"/>
                <a:cs typeface="Helvetica Neue"/>
                <a:sym typeface="Helvetica Neue"/>
              </a:rPr>
              <a:t>22 October 2020</a:t>
            </a:r>
            <a:endParaRPr b="0" i="0" sz="1800" u="none" cap="none" strike="noStrike">
              <a:solidFill>
                <a:schemeClr val="lt1"/>
              </a:solidFill>
              <a:latin typeface="Helvetica Neue"/>
              <a:ea typeface="Helvetica Neue"/>
              <a:cs typeface="Helvetica Neue"/>
              <a:sym typeface="Helvetica Neue"/>
            </a:endParaRPr>
          </a:p>
        </p:txBody>
      </p:sp>
      <p:pic>
        <p:nvPicPr>
          <p:cNvPr id="51" name="Google Shape;51;p14"/>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52" name="Google Shape;52;p14"/>
          <p:cNvSpPr txBox="1"/>
          <p:nvPr/>
        </p:nvSpPr>
        <p:spPr>
          <a:xfrm>
            <a:off x="622789" y="2246634"/>
            <a:ext cx="2806211" cy="2101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3"/>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18" name="Google Shape;118;p23"/>
          <p:cNvSpPr txBox="1"/>
          <p:nvPr>
            <p:ph idx="1" type="body"/>
          </p:nvPr>
        </p:nvSpPr>
        <p:spPr>
          <a:xfrm>
            <a:off x="457200" y="1600200"/>
            <a:ext cx="8153400" cy="4724400"/>
          </a:xfrm>
          <a:prstGeom prst="rect">
            <a:avLst/>
          </a:prstGeom>
        </p:spPr>
        <p:txBody>
          <a:bodyPr anchorCtr="0" anchor="t" bIns="45700" lIns="91425" spcFirstLastPara="1" rIns="91425" wrap="square" tIns="45700">
            <a:noAutofit/>
          </a:bodyPr>
          <a:lstStyle/>
          <a:p>
            <a:pPr indent="-355600" lvl="0" marL="457200" rtl="0" algn="l">
              <a:spcBef>
                <a:spcPts val="500"/>
              </a:spcBef>
              <a:spcAft>
                <a:spcPts val="0"/>
              </a:spcAft>
              <a:buSzPts val="2000"/>
              <a:buChar char="•"/>
            </a:pPr>
            <a:r>
              <a:rPr b="0" lang="en-US"/>
              <a:t>Present initial high level findings, and recommendations from stakeholders (one slide each)</a:t>
            </a:r>
            <a:endParaRPr b="0"/>
          </a:p>
          <a:p>
            <a:pPr indent="-355600" lvl="0" marL="457200" rtl="0" algn="l">
              <a:spcBef>
                <a:spcPts val="0"/>
              </a:spcBef>
              <a:spcAft>
                <a:spcPts val="0"/>
              </a:spcAft>
              <a:buSzPts val="2000"/>
              <a:buChar char="•"/>
            </a:pPr>
            <a:r>
              <a:rPr b="0" lang="en-US"/>
              <a:t>Outline a proposal for a working group ARD framework review </a:t>
            </a:r>
            <a:endParaRPr b="0"/>
          </a:p>
          <a:p>
            <a:pPr indent="-355600" lvl="0" marL="457200" rtl="0" algn="l">
              <a:spcBef>
                <a:spcPts val="0"/>
              </a:spcBef>
              <a:spcAft>
                <a:spcPts val="0"/>
              </a:spcAft>
              <a:buSzPts val="2000"/>
              <a:buChar char="•"/>
            </a:pPr>
            <a:r>
              <a:rPr b="0" lang="en-US"/>
              <a:t>Expected outcome of this activity and report to CEOS </a:t>
            </a:r>
            <a:r>
              <a:rPr lang="en-US"/>
              <a:t>Plenary 2021</a:t>
            </a:r>
            <a:endParaRPr b="0"/>
          </a:p>
          <a:p>
            <a:pPr indent="0" lvl="0" marL="457200" rtl="0" algn="l">
              <a:spcBef>
                <a:spcPts val="500"/>
              </a:spcBef>
              <a:spcAft>
                <a:spcPts val="0"/>
              </a:spcAft>
              <a:buNone/>
            </a:pPr>
            <a:r>
              <a:t/>
            </a:r>
            <a:endParaRPr/>
          </a:p>
        </p:txBody>
      </p:sp>
      <p:sp>
        <p:nvSpPr>
          <p:cNvPr id="119" name="Google Shape;119;p23"/>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Introduction (continued)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4"/>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25" name="Google Shape;125;p24"/>
          <p:cNvSpPr txBox="1"/>
          <p:nvPr>
            <p:ph idx="1" type="body"/>
          </p:nvPr>
        </p:nvSpPr>
        <p:spPr>
          <a:xfrm>
            <a:off x="387750" y="1574175"/>
            <a:ext cx="8153400" cy="4724400"/>
          </a:xfrm>
          <a:prstGeom prst="rect">
            <a:avLst/>
          </a:prstGeom>
        </p:spPr>
        <p:txBody>
          <a:bodyPr anchorCtr="0" anchor="t" bIns="45700" lIns="91425" spcFirstLastPara="1" rIns="91425" wrap="square" tIns="45700">
            <a:noAutofit/>
          </a:bodyPr>
          <a:lstStyle/>
          <a:p>
            <a:pPr indent="-400050" lvl="0" marL="457200" rtl="0" algn="l">
              <a:lnSpc>
                <a:spcPct val="115000"/>
              </a:lnSpc>
              <a:spcBef>
                <a:spcPts val="0"/>
              </a:spcBef>
              <a:spcAft>
                <a:spcPts val="0"/>
              </a:spcAft>
              <a:buSzPts val="2700"/>
              <a:buFont typeface="Helvetica Neue"/>
              <a:buChar char="•"/>
            </a:pPr>
            <a:r>
              <a:rPr b="1" lang="en-US"/>
              <a:t>Primary issues of concern. Potential review candidates:</a:t>
            </a:r>
            <a:endParaRPr b="1"/>
          </a:p>
          <a:p>
            <a:pPr indent="-355600" lvl="1" marL="914400" rtl="0" algn="l">
              <a:lnSpc>
                <a:spcPct val="115000"/>
              </a:lnSpc>
              <a:spcBef>
                <a:spcPts val="0"/>
              </a:spcBef>
              <a:spcAft>
                <a:spcPts val="0"/>
              </a:spcAft>
              <a:buSzPts val="2000"/>
              <a:buChar char="o"/>
            </a:pPr>
            <a:r>
              <a:rPr b="1" lang="en-US"/>
              <a:t>Applying CARD4L to Level 2/3 satellite data</a:t>
            </a:r>
            <a:endParaRPr b="1"/>
          </a:p>
          <a:p>
            <a:pPr indent="-355600" lvl="2" marL="1371600" rtl="0" algn="l">
              <a:lnSpc>
                <a:spcPct val="115000"/>
              </a:lnSpc>
              <a:spcBef>
                <a:spcPts val="0"/>
              </a:spcBef>
              <a:spcAft>
                <a:spcPts val="0"/>
              </a:spcAft>
              <a:buSzPts val="2000"/>
              <a:buChar char="▪"/>
            </a:pPr>
            <a:r>
              <a:rPr lang="en-US"/>
              <a:t>Pixel Size / Spacing Requirement</a:t>
            </a:r>
            <a:endParaRPr/>
          </a:p>
          <a:p>
            <a:pPr indent="-355600" lvl="2" marL="1371600" rtl="0" algn="l">
              <a:lnSpc>
                <a:spcPct val="115000"/>
              </a:lnSpc>
              <a:spcBef>
                <a:spcPts val="0"/>
              </a:spcBef>
              <a:spcAft>
                <a:spcPts val="0"/>
              </a:spcAft>
              <a:buSzPts val="2000"/>
              <a:buChar char="▪"/>
            </a:pPr>
            <a:r>
              <a:rPr lang="en-US"/>
              <a:t>Time for L3 observations</a:t>
            </a:r>
            <a:endParaRPr/>
          </a:p>
          <a:p>
            <a:pPr indent="-355600" lvl="2" marL="1371600" rtl="0" algn="l">
              <a:lnSpc>
                <a:spcPct val="115000"/>
              </a:lnSpc>
              <a:spcBef>
                <a:spcPts val="0"/>
              </a:spcBef>
              <a:spcAft>
                <a:spcPts val="0"/>
              </a:spcAft>
              <a:buSzPts val="2000"/>
              <a:buChar char="▪"/>
            </a:pPr>
            <a:r>
              <a:rPr lang="en-US"/>
              <a:t>Specify additional metadata conventions or vocabularies (CF, ACDD, other ISO etc.)</a:t>
            </a:r>
            <a:endParaRPr/>
          </a:p>
          <a:p>
            <a:pPr indent="-355600" lvl="2" marL="1371600" rtl="0" algn="l">
              <a:lnSpc>
                <a:spcPct val="115000"/>
              </a:lnSpc>
              <a:spcBef>
                <a:spcPts val="0"/>
              </a:spcBef>
              <a:spcAft>
                <a:spcPts val="0"/>
              </a:spcAft>
              <a:buSzPts val="2000"/>
              <a:buChar char="▪"/>
            </a:pPr>
            <a:r>
              <a:rPr lang="en-US"/>
              <a:t>Improving uncertainty metadata</a:t>
            </a:r>
            <a:endParaRPr/>
          </a:p>
          <a:p>
            <a:pPr indent="-355600" lvl="2" marL="1371600" rtl="0" algn="l">
              <a:lnSpc>
                <a:spcPct val="115000"/>
              </a:lnSpc>
              <a:spcBef>
                <a:spcPts val="0"/>
              </a:spcBef>
              <a:spcAft>
                <a:spcPts val="0"/>
              </a:spcAft>
              <a:buSzPts val="2000"/>
              <a:buChar char="▪"/>
            </a:pPr>
            <a:r>
              <a:rPr lang="en-US"/>
              <a:t>Improving variable provenance </a:t>
            </a:r>
            <a:endParaRPr/>
          </a:p>
          <a:p>
            <a:pPr indent="-355600" lvl="2" marL="1371600" rtl="0" algn="l">
              <a:lnSpc>
                <a:spcPct val="115000"/>
              </a:lnSpc>
              <a:spcBef>
                <a:spcPts val="0"/>
              </a:spcBef>
              <a:spcAft>
                <a:spcPts val="0"/>
              </a:spcAft>
              <a:buSzPts val="2000"/>
              <a:buChar char="▪"/>
            </a:pPr>
            <a:r>
              <a:rPr lang="en-US"/>
              <a:t>Some existing factors not applicable</a:t>
            </a:r>
            <a:endParaRPr/>
          </a:p>
          <a:p>
            <a:pPr indent="-355600" lvl="3" marL="1828800" rtl="0" algn="l">
              <a:lnSpc>
                <a:spcPct val="115000"/>
              </a:lnSpc>
              <a:spcBef>
                <a:spcPts val="0"/>
              </a:spcBef>
              <a:spcAft>
                <a:spcPts val="0"/>
              </a:spcAft>
              <a:buSzPts val="2000"/>
              <a:buChar char="▪"/>
            </a:pPr>
            <a:r>
              <a:rPr lang="en-US"/>
              <a:t>Geometric correction</a:t>
            </a:r>
            <a:endParaRPr/>
          </a:p>
          <a:p>
            <a:pPr indent="-355600" lvl="1" marL="914400" rtl="0" algn="l">
              <a:lnSpc>
                <a:spcPct val="115000"/>
              </a:lnSpc>
              <a:spcBef>
                <a:spcPts val="0"/>
              </a:spcBef>
              <a:spcAft>
                <a:spcPts val="0"/>
              </a:spcAft>
              <a:buSzPts val="2000"/>
              <a:buChar char="o"/>
            </a:pPr>
            <a:r>
              <a:rPr lang="en-US"/>
              <a:t>Should there be Flexible Scoring (beyond Pass/Fail)</a:t>
            </a:r>
            <a:endParaRPr/>
          </a:p>
          <a:p>
            <a:pPr indent="-355600" lvl="1" marL="914400" rtl="0" algn="l">
              <a:lnSpc>
                <a:spcPct val="115000"/>
              </a:lnSpc>
              <a:spcBef>
                <a:spcPts val="0"/>
              </a:spcBef>
              <a:spcAft>
                <a:spcPts val="0"/>
              </a:spcAft>
              <a:buSzPts val="2000"/>
              <a:buChar char="o"/>
            </a:pPr>
            <a:r>
              <a:rPr lang="en-US"/>
              <a:t>Should all requirements and factors carry Equal Weight?</a:t>
            </a:r>
            <a:endParaRPr/>
          </a:p>
          <a:p>
            <a:pPr indent="-355600" lvl="1" marL="914400" rtl="0" algn="l">
              <a:lnSpc>
                <a:spcPct val="115000"/>
              </a:lnSpc>
              <a:spcBef>
                <a:spcPts val="0"/>
              </a:spcBef>
              <a:spcAft>
                <a:spcPts val="0"/>
              </a:spcAft>
              <a:buSzPts val="2000"/>
              <a:buChar char="o"/>
            </a:pPr>
            <a:r>
              <a:rPr lang="en-US"/>
              <a:t>Consider services for ARD transformation</a:t>
            </a:r>
            <a:endParaRPr/>
          </a:p>
        </p:txBody>
      </p:sp>
      <p:sp>
        <p:nvSpPr>
          <p:cNvPr id="126" name="Google Shape;126;p24"/>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SST and other ocean disciplines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5"/>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32" name="Google Shape;132;p25"/>
          <p:cNvSpPr txBox="1"/>
          <p:nvPr>
            <p:ph idx="1" type="body"/>
          </p:nvPr>
        </p:nvSpPr>
        <p:spPr>
          <a:xfrm>
            <a:off x="77450" y="1391925"/>
            <a:ext cx="8585100" cy="4724400"/>
          </a:xfrm>
          <a:prstGeom prst="rect">
            <a:avLst/>
          </a:prstGeom>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SzPts val="1800"/>
              <a:buFont typeface="Helvetica Neue"/>
              <a:buChar char="•"/>
            </a:pPr>
            <a:r>
              <a:rPr b="1" i="1" lang="en-US"/>
              <a:t>What</a:t>
            </a:r>
            <a:r>
              <a:rPr lang="en-US"/>
              <a:t>: Successful realization and utilization of trans-boundary Analysis Ready Data (ARD) will be one of the unifying factors &amp; primary engines that drives the COAST effort forward (NB: heritage/non-ARD data sets are of vital importance as well)</a:t>
            </a:r>
            <a:endParaRPr/>
          </a:p>
          <a:p>
            <a:pPr indent="0" lvl="0" marL="457200" rtl="0" algn="l">
              <a:lnSpc>
                <a:spcPct val="115000"/>
              </a:lnSpc>
              <a:spcBef>
                <a:spcPts val="0"/>
              </a:spcBef>
              <a:spcAft>
                <a:spcPts val="0"/>
              </a:spcAft>
              <a:buNone/>
            </a:pPr>
            <a:r>
              <a:t/>
            </a:r>
            <a:endParaRPr/>
          </a:p>
          <a:p>
            <a:pPr indent="-342900" lvl="0" marL="457200" rtl="0" algn="l">
              <a:lnSpc>
                <a:spcPct val="115000"/>
              </a:lnSpc>
              <a:spcBef>
                <a:spcPts val="0"/>
              </a:spcBef>
              <a:spcAft>
                <a:spcPts val="0"/>
              </a:spcAft>
              <a:buSzPts val="1800"/>
              <a:buFont typeface="Helvetica Neue"/>
              <a:buChar char="•"/>
            </a:pPr>
            <a:r>
              <a:rPr b="1" i="1" lang="en-US"/>
              <a:t>Why</a:t>
            </a:r>
            <a:r>
              <a:rPr lang="en-US"/>
              <a:t>: Because there have been significant challenges to date, and more so great opportunities looking ahead, in bridging and coordinating geophysical satellite data across the land-sea (~aquatic) </a:t>
            </a:r>
            <a:r>
              <a:rPr lang="en-US" u="sng"/>
              <a:t>interface</a:t>
            </a:r>
            <a:r>
              <a:rPr lang="en-US"/>
              <a:t>, as well as </a:t>
            </a:r>
            <a:r>
              <a:rPr i="1" lang="en-US"/>
              <a:t>in situ </a:t>
            </a:r>
            <a:r>
              <a:rPr lang="en-US"/>
              <a:t>and diverse biological (and ultimately socio-economic) data sets – </a:t>
            </a:r>
            <a:r>
              <a:rPr lang="en-US">
                <a:solidFill>
                  <a:srgbClr val="FF0000"/>
                </a:solidFill>
              </a:rPr>
              <a:t>ARD provides a common framework!</a:t>
            </a:r>
            <a:endParaRPr>
              <a:solidFill>
                <a:srgbClr val="FF0000"/>
              </a:solidFill>
            </a:endParaRPr>
          </a:p>
          <a:p>
            <a:pPr indent="0" lvl="0" marL="457200" rtl="0" algn="l">
              <a:lnSpc>
                <a:spcPct val="115000"/>
              </a:lnSpc>
              <a:spcBef>
                <a:spcPts val="0"/>
              </a:spcBef>
              <a:spcAft>
                <a:spcPts val="0"/>
              </a:spcAft>
              <a:buNone/>
            </a:pPr>
            <a:r>
              <a:t/>
            </a:r>
            <a:endParaRPr>
              <a:solidFill>
                <a:srgbClr val="FF0000"/>
              </a:solidFill>
            </a:endParaRPr>
          </a:p>
          <a:p>
            <a:pPr indent="-342900" lvl="0" marL="457200" rtl="0" algn="l">
              <a:lnSpc>
                <a:spcPct val="115000"/>
              </a:lnSpc>
              <a:spcBef>
                <a:spcPts val="0"/>
              </a:spcBef>
              <a:spcAft>
                <a:spcPts val="0"/>
              </a:spcAft>
              <a:buSzPts val="1800"/>
              <a:buFont typeface="Helvetica Neue"/>
              <a:buChar char="•"/>
            </a:pPr>
            <a:r>
              <a:rPr b="1" i="1" lang="en-US"/>
              <a:t>Need</a:t>
            </a:r>
            <a:r>
              <a:rPr i="1" lang="en-US"/>
              <a:t>: </a:t>
            </a:r>
            <a:r>
              <a:rPr lang="en-US"/>
              <a:t>Build out ARD pipelines, especially having the COAST relevant datasets across CEOS in a proper self describing state is necessary to bring them to ARD readiness and availability for COAST pilot efforts.</a:t>
            </a:r>
            <a:r>
              <a:rPr lang="en-US">
                <a:solidFill>
                  <a:schemeClr val="dk1"/>
                </a:solidFill>
              </a:rPr>
              <a:t> </a:t>
            </a:r>
            <a:endParaRPr sz="2400"/>
          </a:p>
        </p:txBody>
      </p:sp>
      <p:sp>
        <p:nvSpPr>
          <p:cNvPr id="133" name="Google Shape;133;p25"/>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CEOS COAST &amp; ARD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6"/>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39" name="Google Shape;139;p26"/>
          <p:cNvSpPr txBox="1"/>
          <p:nvPr>
            <p:ph idx="1" type="body"/>
          </p:nvPr>
        </p:nvSpPr>
        <p:spPr>
          <a:xfrm>
            <a:off x="457200" y="1216025"/>
            <a:ext cx="8305800" cy="5048700"/>
          </a:xfrm>
          <a:prstGeom prst="rect">
            <a:avLst/>
          </a:prstGeom>
        </p:spPr>
        <p:txBody>
          <a:bodyPr anchorCtr="0" anchor="t" bIns="45700" lIns="91425" spcFirstLastPara="1" rIns="91425" wrap="square" tIns="45700">
            <a:noAutofit/>
          </a:bodyPr>
          <a:lstStyle/>
          <a:p>
            <a:pPr indent="-323850" lvl="0" marL="457200" rtl="0" algn="l">
              <a:lnSpc>
                <a:spcPct val="115000"/>
              </a:lnSpc>
              <a:spcBef>
                <a:spcPts val="0"/>
              </a:spcBef>
              <a:spcAft>
                <a:spcPts val="0"/>
              </a:spcAft>
              <a:buSzPts val="1500"/>
              <a:buChar char="•"/>
            </a:pPr>
            <a:r>
              <a:rPr b="1" lang="en-US" sz="1500"/>
              <a:t>Most atmospheric composition instruments are sampling systems, not imagers</a:t>
            </a:r>
            <a:endParaRPr b="1" sz="1500"/>
          </a:p>
          <a:p>
            <a:pPr indent="-323850" lvl="0" marL="457200" rtl="0" algn="l">
              <a:lnSpc>
                <a:spcPct val="115000"/>
              </a:lnSpc>
              <a:spcBef>
                <a:spcPts val="0"/>
              </a:spcBef>
              <a:spcAft>
                <a:spcPts val="0"/>
              </a:spcAft>
              <a:buSzPts val="1500"/>
              <a:buChar char="•"/>
            </a:pPr>
            <a:r>
              <a:rPr b="1" lang="en-US" sz="1500"/>
              <a:t>The usability of Atmospheric Level-2 products as ARD is limited, </a:t>
            </a:r>
            <a:r>
              <a:rPr lang="en-US" sz="1500"/>
              <a:t>Level-3 (gridded data) and Level-4 (fluxes, sources/sinks) are needed to create more useful ARD products</a:t>
            </a:r>
            <a:endParaRPr sz="1500"/>
          </a:p>
          <a:p>
            <a:pPr indent="-323850" lvl="0" marL="457200" rtl="0" algn="l">
              <a:lnSpc>
                <a:spcPct val="115000"/>
              </a:lnSpc>
              <a:spcBef>
                <a:spcPts val="0"/>
              </a:spcBef>
              <a:spcAft>
                <a:spcPts val="0"/>
              </a:spcAft>
              <a:buSzPts val="1500"/>
              <a:buChar char="•"/>
            </a:pPr>
            <a:r>
              <a:rPr lang="en-US" sz="1500"/>
              <a:t>TROPOMI/Sentinel-5 Precursor L2 products already follow well </a:t>
            </a:r>
            <a:r>
              <a:rPr lang="en-US" sz="1500"/>
              <a:t>established</a:t>
            </a:r>
            <a:r>
              <a:rPr lang="en-US" sz="1500"/>
              <a:t> standards</a:t>
            </a:r>
            <a:endParaRPr sz="1500"/>
          </a:p>
          <a:p>
            <a:pPr indent="-323850" lvl="1" marL="914400" rtl="0" algn="l">
              <a:lnSpc>
                <a:spcPct val="115000"/>
              </a:lnSpc>
              <a:spcBef>
                <a:spcPts val="0"/>
              </a:spcBef>
              <a:spcAft>
                <a:spcPts val="0"/>
              </a:spcAft>
              <a:buSzPts val="1500"/>
              <a:buChar char="o"/>
            </a:pPr>
            <a:r>
              <a:rPr lang="en-US" sz="1500"/>
              <a:t>(netCDF format, CF convention, metadata at product and single measurement level, etc.)</a:t>
            </a:r>
            <a:endParaRPr sz="1500"/>
          </a:p>
          <a:p>
            <a:pPr indent="-323850" lvl="0" marL="457200" rtl="0" algn="l">
              <a:lnSpc>
                <a:spcPct val="115000"/>
              </a:lnSpc>
              <a:spcBef>
                <a:spcPts val="0"/>
              </a:spcBef>
              <a:spcAft>
                <a:spcPts val="0"/>
              </a:spcAft>
              <a:buSzPts val="1500"/>
              <a:buChar char="•"/>
            </a:pPr>
            <a:r>
              <a:rPr b="1" lang="en-US" sz="1500"/>
              <a:t>Considerable work is needed to adapt and extend the CARD4L Framework </a:t>
            </a:r>
            <a:r>
              <a:rPr lang="en-US" sz="1500"/>
              <a:t>to the Atmosphere domain including reactive gases, aerosols and greenhouse gases</a:t>
            </a:r>
            <a:endParaRPr sz="1500"/>
          </a:p>
          <a:p>
            <a:pPr indent="-323850" lvl="1" marL="914400" rtl="0" algn="l">
              <a:lnSpc>
                <a:spcPct val="115000"/>
              </a:lnSpc>
              <a:spcBef>
                <a:spcPts val="0"/>
              </a:spcBef>
              <a:spcAft>
                <a:spcPts val="0"/>
              </a:spcAft>
              <a:buSzPts val="1500"/>
              <a:buChar char="o"/>
            </a:pPr>
            <a:r>
              <a:rPr lang="en-US" sz="1500"/>
              <a:t>CARD4L Description Document and Atmospheric Products</a:t>
            </a:r>
            <a:endParaRPr sz="1500"/>
          </a:p>
          <a:p>
            <a:pPr indent="-323850" lvl="2" marL="1371600" rtl="0" algn="l">
              <a:lnSpc>
                <a:spcPct val="115000"/>
              </a:lnSpc>
              <a:spcBef>
                <a:spcPts val="0"/>
              </a:spcBef>
              <a:spcAft>
                <a:spcPts val="0"/>
              </a:spcAft>
              <a:buSzPts val="1500"/>
              <a:buChar char="▪"/>
            </a:pPr>
            <a:r>
              <a:rPr lang="en-US" sz="1500"/>
              <a:t>Applicable sections (e.g. General and Quality Metadata)</a:t>
            </a:r>
            <a:endParaRPr sz="1500"/>
          </a:p>
          <a:p>
            <a:pPr indent="-323850" lvl="2" marL="1371600" rtl="0" algn="l">
              <a:lnSpc>
                <a:spcPct val="115000"/>
              </a:lnSpc>
              <a:spcBef>
                <a:spcPts val="0"/>
              </a:spcBef>
              <a:spcAft>
                <a:spcPts val="0"/>
              </a:spcAft>
              <a:buSzPts val="1500"/>
              <a:buChar char="▪"/>
            </a:pPr>
            <a:r>
              <a:rPr lang="en-US" sz="1500"/>
              <a:t>Not Applicable sections (e.g. Atmospheric Correction)</a:t>
            </a:r>
            <a:endParaRPr sz="1500"/>
          </a:p>
          <a:p>
            <a:pPr indent="-323850" lvl="1" marL="914400" rtl="0" algn="l">
              <a:lnSpc>
                <a:spcPct val="115000"/>
              </a:lnSpc>
              <a:spcBef>
                <a:spcPts val="0"/>
              </a:spcBef>
              <a:spcAft>
                <a:spcPts val="0"/>
              </a:spcAft>
              <a:buSzPts val="1500"/>
              <a:buChar char="o"/>
            </a:pPr>
            <a:r>
              <a:rPr lang="en-US" sz="1500"/>
              <a:t>CARD4L PFS Requirements and Atmospheric Products</a:t>
            </a:r>
            <a:endParaRPr sz="1500"/>
          </a:p>
          <a:p>
            <a:pPr indent="-323850" lvl="2" marL="1371600" rtl="0" algn="l">
              <a:lnSpc>
                <a:spcPct val="115000"/>
              </a:lnSpc>
              <a:spcBef>
                <a:spcPts val="0"/>
              </a:spcBef>
              <a:spcAft>
                <a:spcPts val="0"/>
              </a:spcAft>
              <a:buSzPts val="1500"/>
              <a:buChar char="▪"/>
            </a:pPr>
            <a:r>
              <a:rPr lang="en-US" sz="1500"/>
              <a:t>Applicable requirements (e.g. Metadata/Traceability, )</a:t>
            </a:r>
            <a:endParaRPr sz="1500"/>
          </a:p>
          <a:p>
            <a:pPr indent="-323850" lvl="2" marL="1371600" rtl="0" algn="l">
              <a:lnSpc>
                <a:spcPct val="115000"/>
              </a:lnSpc>
              <a:spcBef>
                <a:spcPts val="0"/>
              </a:spcBef>
              <a:spcAft>
                <a:spcPts val="0"/>
              </a:spcAft>
              <a:buSzPts val="1500"/>
              <a:buChar char="▪"/>
            </a:pPr>
            <a:r>
              <a:rPr lang="en-US" sz="1500"/>
              <a:t>Not Applicable requirements (e.g. Geometric Correction)</a:t>
            </a:r>
            <a:endParaRPr sz="1500"/>
          </a:p>
          <a:p>
            <a:pPr indent="-323850" lvl="1" marL="914400" rtl="0" algn="l">
              <a:lnSpc>
                <a:spcPct val="115000"/>
              </a:lnSpc>
              <a:spcBef>
                <a:spcPts val="0"/>
              </a:spcBef>
              <a:spcAft>
                <a:spcPts val="0"/>
              </a:spcAft>
              <a:buSzPts val="1500"/>
              <a:buChar char="o"/>
            </a:pPr>
            <a:r>
              <a:rPr lang="en-US" sz="1500"/>
              <a:t>Generic names needed for other requirements (e.g. Measurement, Uncertainty)</a:t>
            </a:r>
            <a:endParaRPr sz="1500"/>
          </a:p>
          <a:p>
            <a:pPr indent="-323850" lvl="0" marL="457200" rtl="0" algn="l">
              <a:lnSpc>
                <a:spcPct val="115000"/>
              </a:lnSpc>
              <a:spcBef>
                <a:spcPts val="0"/>
              </a:spcBef>
              <a:spcAft>
                <a:spcPts val="0"/>
              </a:spcAft>
              <a:buSzPts val="1500"/>
              <a:buChar char="•"/>
            </a:pPr>
            <a:r>
              <a:rPr lang="en-US" sz="1500"/>
              <a:t>Independent Geophysical Validation is performed regularly for Atmospheric products</a:t>
            </a:r>
            <a:endParaRPr sz="1500"/>
          </a:p>
          <a:p>
            <a:pPr indent="-323850" lvl="1" marL="914400" rtl="0" algn="l">
              <a:lnSpc>
                <a:spcPct val="115000"/>
              </a:lnSpc>
              <a:spcBef>
                <a:spcPts val="0"/>
              </a:spcBef>
              <a:spcAft>
                <a:spcPts val="0"/>
              </a:spcAft>
              <a:buSzPts val="1500"/>
              <a:buChar char="o"/>
            </a:pPr>
            <a:r>
              <a:rPr lang="en-US" sz="1500"/>
              <a:t>Should Independent Geophysical Validation be a requirement for ARD? </a:t>
            </a:r>
            <a:endParaRPr sz="1500"/>
          </a:p>
          <a:p>
            <a:pPr indent="0" lvl="0" marL="457200" rtl="0" algn="l">
              <a:spcBef>
                <a:spcPts val="500"/>
              </a:spcBef>
              <a:spcAft>
                <a:spcPts val="0"/>
              </a:spcAft>
              <a:buNone/>
            </a:pPr>
            <a:r>
              <a:t/>
            </a:r>
            <a:endParaRPr sz="1500"/>
          </a:p>
        </p:txBody>
      </p:sp>
      <p:sp>
        <p:nvSpPr>
          <p:cNvPr id="140" name="Google Shape;140;p26"/>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Atmospheric Discipline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46" name="Google Shape;146;p27"/>
          <p:cNvSpPr txBox="1"/>
          <p:nvPr>
            <p:ph idx="1" type="body"/>
          </p:nvPr>
        </p:nvSpPr>
        <p:spPr>
          <a:xfrm>
            <a:off x="-76200" y="1249050"/>
            <a:ext cx="9220200" cy="4969500"/>
          </a:xfrm>
          <a:prstGeom prst="rect">
            <a:avLst/>
          </a:prstGeom>
        </p:spPr>
        <p:txBody>
          <a:bodyPr anchorCtr="0" anchor="t" bIns="45700" lIns="91425" spcFirstLastPara="1" rIns="91425" wrap="square" tIns="45700">
            <a:noAutofit/>
          </a:bodyPr>
          <a:lstStyle/>
          <a:p>
            <a:pPr indent="-349250" lvl="0" marL="457200" rtl="0" algn="l">
              <a:spcBef>
                <a:spcPts val="500"/>
              </a:spcBef>
              <a:spcAft>
                <a:spcPts val="0"/>
              </a:spcAft>
              <a:buSzPts val="1900"/>
              <a:buChar char="•"/>
            </a:pPr>
            <a:r>
              <a:rPr b="1" lang="en-US" sz="1900"/>
              <a:t>Aquatic Reflectance CARD4L PFS currently in development</a:t>
            </a:r>
            <a:endParaRPr b="1" sz="1900"/>
          </a:p>
          <a:p>
            <a:pPr indent="-349250" lvl="1" marL="914400" rtl="0" algn="l">
              <a:spcBef>
                <a:spcPts val="0"/>
              </a:spcBef>
              <a:spcAft>
                <a:spcPts val="0"/>
              </a:spcAft>
              <a:buSzPts val="1900"/>
              <a:buChar char="o"/>
            </a:pPr>
            <a:r>
              <a:rPr lang="en-US" sz="1900"/>
              <a:t>Lead by: </a:t>
            </a:r>
            <a:r>
              <a:rPr b="1" lang="en-US" sz="1900"/>
              <a:t>Nima Pahlevan</a:t>
            </a:r>
            <a:r>
              <a:rPr lang="en-US" sz="1900"/>
              <a:t> (NASA) &amp; </a:t>
            </a:r>
            <a:r>
              <a:rPr b="1" lang="en-US" sz="1900"/>
              <a:t>Chris Barnes</a:t>
            </a:r>
            <a:r>
              <a:rPr lang="en-US" sz="1900"/>
              <a:t> (USGS/ KBR)</a:t>
            </a:r>
            <a:endParaRPr sz="1900"/>
          </a:p>
          <a:p>
            <a:pPr indent="-349250" lvl="1" marL="914400" rtl="0" algn="l">
              <a:spcBef>
                <a:spcPts val="0"/>
              </a:spcBef>
              <a:spcAft>
                <a:spcPts val="0"/>
              </a:spcAft>
              <a:buSzPts val="1900"/>
              <a:buChar char="o"/>
            </a:pPr>
            <a:r>
              <a:rPr lang="en-US" sz="1900"/>
              <a:t>Coordinated by: </a:t>
            </a:r>
            <a:r>
              <a:rPr b="1" lang="en-US" sz="1900"/>
              <a:t>Andreia Siqueira </a:t>
            </a:r>
            <a:r>
              <a:rPr lang="en-US" sz="1900"/>
              <a:t>(GA)</a:t>
            </a:r>
            <a:endParaRPr sz="1900"/>
          </a:p>
          <a:p>
            <a:pPr indent="-349250" lvl="1" marL="914400" rtl="0" algn="l">
              <a:spcBef>
                <a:spcPts val="0"/>
              </a:spcBef>
              <a:spcAft>
                <a:spcPts val="0"/>
              </a:spcAft>
              <a:buSzPts val="1900"/>
              <a:buChar char="o"/>
            </a:pPr>
            <a:r>
              <a:rPr lang="en-US" sz="1900"/>
              <a:t>Expert Review Panel from the aquatic user community have discussed the following AR PFS requirement topics: </a:t>
            </a:r>
            <a:endParaRPr sz="1900"/>
          </a:p>
          <a:p>
            <a:pPr indent="-349250" lvl="2" marL="1371600" rtl="0" algn="l">
              <a:spcBef>
                <a:spcPts val="0"/>
              </a:spcBef>
              <a:spcAft>
                <a:spcPts val="0"/>
              </a:spcAft>
              <a:buSzPts val="1900"/>
              <a:buChar char="▪"/>
            </a:pPr>
            <a:r>
              <a:rPr lang="en-US" sz="1900"/>
              <a:t>Should Bidirectional reflectance distribution function (BRDF) correction be a requirement, and if so, at which level - Threshold or Target?</a:t>
            </a:r>
            <a:endParaRPr sz="1900"/>
          </a:p>
          <a:p>
            <a:pPr indent="-349250" lvl="2" marL="1371600" rtl="0" algn="l">
              <a:spcBef>
                <a:spcPts val="0"/>
              </a:spcBef>
              <a:spcAft>
                <a:spcPts val="0"/>
              </a:spcAft>
              <a:buSzPts val="1900"/>
              <a:buChar char="▪"/>
            </a:pPr>
            <a:r>
              <a:rPr lang="en-US" sz="1900"/>
              <a:t>Sun Glint correction required at the Threshold level (per pixel flag), but for the Target level add an uncertainty estimate</a:t>
            </a:r>
            <a:endParaRPr sz="1900"/>
          </a:p>
          <a:p>
            <a:pPr indent="-349250" lvl="2" marL="1371600" rtl="0" algn="l">
              <a:spcBef>
                <a:spcPts val="0"/>
              </a:spcBef>
              <a:spcAft>
                <a:spcPts val="0"/>
              </a:spcAft>
              <a:buSzPts val="1900"/>
              <a:buChar char="▪"/>
            </a:pPr>
            <a:r>
              <a:rPr lang="en-US" sz="1900"/>
              <a:t>Sky Glint should be treated the same as Sun Glint</a:t>
            </a:r>
            <a:endParaRPr sz="1900"/>
          </a:p>
          <a:p>
            <a:pPr indent="-349250" lvl="2" marL="1371600" rtl="0" algn="l">
              <a:spcBef>
                <a:spcPts val="0"/>
              </a:spcBef>
              <a:spcAft>
                <a:spcPts val="0"/>
              </a:spcAft>
              <a:buSzPts val="1900"/>
              <a:buChar char="▪"/>
            </a:pPr>
            <a:r>
              <a:rPr lang="en-US" sz="1900"/>
              <a:t>Adjacency</a:t>
            </a:r>
            <a:r>
              <a:rPr lang="en-US" sz="1900"/>
              <a:t> atmospheric effects should be a requirement at the Threshold level</a:t>
            </a:r>
            <a:endParaRPr sz="1900"/>
          </a:p>
          <a:p>
            <a:pPr indent="-349250" lvl="2" marL="1371600" rtl="0" algn="l">
              <a:spcBef>
                <a:spcPts val="0"/>
              </a:spcBef>
              <a:spcAft>
                <a:spcPts val="0"/>
              </a:spcAft>
              <a:buSzPts val="1900"/>
              <a:buChar char="▪"/>
            </a:pPr>
            <a:r>
              <a:rPr lang="en-US" sz="1900"/>
              <a:t>Vegetation surface effects </a:t>
            </a:r>
            <a:r>
              <a:rPr lang="en-US" sz="1900"/>
              <a:t>should be a requirement at the Target level</a:t>
            </a:r>
            <a:endParaRPr sz="1900"/>
          </a:p>
          <a:p>
            <a:pPr indent="-349250" lvl="0" marL="457200" rtl="0" algn="l">
              <a:spcBef>
                <a:spcPts val="0"/>
              </a:spcBef>
              <a:spcAft>
                <a:spcPts val="0"/>
              </a:spcAft>
              <a:buSzPts val="1900"/>
              <a:buFont typeface="Arial"/>
              <a:buChar char="•"/>
            </a:pPr>
            <a:r>
              <a:rPr b="1" lang="en-US" sz="1900"/>
              <a:t>Next steps</a:t>
            </a:r>
            <a:endParaRPr b="1" sz="1900"/>
          </a:p>
          <a:p>
            <a:pPr indent="-349250" lvl="1" marL="914400" rtl="0" algn="l">
              <a:spcBef>
                <a:spcPts val="0"/>
              </a:spcBef>
              <a:spcAft>
                <a:spcPts val="0"/>
              </a:spcAft>
              <a:buSzPts val="1900"/>
              <a:buFont typeface="Courier New"/>
              <a:buChar char="o"/>
            </a:pPr>
            <a:r>
              <a:rPr lang="en-US" sz="1900"/>
              <a:t>Consolidate feedback, tech edit and distribute final draft AR PFS to LSI-VC for review</a:t>
            </a:r>
            <a:endParaRPr sz="1900"/>
          </a:p>
          <a:p>
            <a:pPr indent="-349250" lvl="1" marL="914400" rtl="0" algn="l">
              <a:spcBef>
                <a:spcPts val="0"/>
              </a:spcBef>
              <a:spcAft>
                <a:spcPts val="0"/>
              </a:spcAft>
              <a:buSzPts val="1900"/>
              <a:buFont typeface="Courier New"/>
              <a:buChar char="o"/>
            </a:pPr>
            <a:r>
              <a:rPr lang="en-US" sz="1900"/>
              <a:t>Review and endorse final AR PFS at LSI-VC-11 (target)</a:t>
            </a:r>
            <a:endParaRPr sz="1900"/>
          </a:p>
        </p:txBody>
      </p:sp>
      <p:sp>
        <p:nvSpPr>
          <p:cNvPr id="147" name="Google Shape;147;p27"/>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ctr">
              <a:spcBef>
                <a:spcPts val="500"/>
              </a:spcBef>
              <a:spcAft>
                <a:spcPts val="0"/>
              </a:spcAft>
              <a:buNone/>
            </a:pPr>
            <a:r>
              <a:rPr lang="en-US"/>
              <a:t>Aquatic Reflectance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53" name="Google Shape;153;p28"/>
          <p:cNvSpPr txBox="1"/>
          <p:nvPr>
            <p:ph idx="1" type="body"/>
          </p:nvPr>
        </p:nvSpPr>
        <p:spPr>
          <a:xfrm>
            <a:off x="0" y="1363625"/>
            <a:ext cx="9144000" cy="5374200"/>
          </a:xfrm>
          <a:prstGeom prst="rect">
            <a:avLst/>
          </a:prstGeom>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b="0" i="1" lang="en-US" sz="1600"/>
              <a:t>COVERAGE seeks to provide more integrated access to interagency data products from the 4 ocean VCs and in-situ data providers in support of science &amp; applications for societal benefit</a:t>
            </a:r>
            <a:endParaRPr b="0" i="1" sz="1600"/>
          </a:p>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rPr b="1" lang="en-US" sz="1600"/>
              <a:t>Conformance to Earth Science data interoperability standards is foundational to ARD</a:t>
            </a:r>
            <a:endParaRPr b="1" sz="1600"/>
          </a:p>
          <a:p>
            <a:pPr indent="-330200" lvl="0" marL="457200" rtl="0" algn="l">
              <a:lnSpc>
                <a:spcPct val="115000"/>
              </a:lnSpc>
              <a:spcBef>
                <a:spcPts val="0"/>
              </a:spcBef>
              <a:spcAft>
                <a:spcPts val="0"/>
              </a:spcAft>
              <a:buSzPts val="1600"/>
              <a:buChar char="•"/>
            </a:pPr>
            <a:r>
              <a:rPr b="0" lang="en-US" sz="1600"/>
              <a:t>Self-describing file formats (nc, HDF), metadata standards (CF, ACDD), common vocabularies (e.g. GCMD, CF-standard names)</a:t>
            </a:r>
            <a:endParaRPr b="0" sz="1600"/>
          </a:p>
          <a:p>
            <a:pPr indent="0" lvl="0" marL="0" rtl="0" algn="l">
              <a:lnSpc>
                <a:spcPct val="115000"/>
              </a:lnSpc>
              <a:spcBef>
                <a:spcPts val="0"/>
              </a:spcBef>
              <a:spcAft>
                <a:spcPts val="0"/>
              </a:spcAft>
              <a:buNone/>
            </a:pPr>
            <a:r>
              <a:t/>
            </a:r>
            <a:endParaRPr b="0" sz="700"/>
          </a:p>
          <a:p>
            <a:pPr indent="0" lvl="0" marL="0" rtl="0" algn="l">
              <a:lnSpc>
                <a:spcPct val="115000"/>
              </a:lnSpc>
              <a:spcBef>
                <a:spcPts val="0"/>
              </a:spcBef>
              <a:spcAft>
                <a:spcPts val="0"/>
              </a:spcAft>
              <a:buClr>
                <a:schemeClr val="dk1"/>
              </a:buClr>
              <a:buSzPts val="1100"/>
              <a:buFont typeface="Arial"/>
              <a:buNone/>
            </a:pPr>
            <a:r>
              <a:rPr lang="en-US" sz="1600"/>
              <a:t>General emphasis on higher level data products sharing common structural characteristics</a:t>
            </a:r>
            <a:endParaRPr sz="1600"/>
          </a:p>
          <a:p>
            <a:pPr indent="-330200" lvl="0" marL="457200" rtl="0" algn="l">
              <a:lnSpc>
                <a:spcPct val="115000"/>
              </a:lnSpc>
              <a:spcBef>
                <a:spcPts val="0"/>
              </a:spcBef>
              <a:spcAft>
                <a:spcPts val="0"/>
              </a:spcAft>
              <a:buSzPts val="1600"/>
              <a:buChar char="•"/>
            </a:pPr>
            <a:r>
              <a:rPr b="0" lang="en-US" sz="1600"/>
              <a:t>Minimize extent/complexity of transformations needed to get data in more consistent ARD form</a:t>
            </a:r>
            <a:endParaRPr b="0" sz="1600"/>
          </a:p>
          <a:p>
            <a:pPr indent="0" lvl="0" marL="0" rtl="0" algn="l">
              <a:lnSpc>
                <a:spcPct val="115000"/>
              </a:lnSpc>
              <a:spcBef>
                <a:spcPts val="0"/>
              </a:spcBef>
              <a:spcAft>
                <a:spcPts val="0"/>
              </a:spcAft>
              <a:buNone/>
            </a:pPr>
            <a:r>
              <a:t/>
            </a:r>
            <a:endParaRPr b="0" sz="700"/>
          </a:p>
          <a:p>
            <a:pPr indent="0" lvl="0" marL="0" rtl="0" algn="l">
              <a:lnSpc>
                <a:spcPct val="115000"/>
              </a:lnSpc>
              <a:spcBef>
                <a:spcPts val="0"/>
              </a:spcBef>
              <a:spcAft>
                <a:spcPts val="0"/>
              </a:spcAft>
              <a:buNone/>
            </a:pPr>
            <a:r>
              <a:rPr lang="en-US" sz="1600"/>
              <a:t>ARD implies high quality, validated data</a:t>
            </a:r>
            <a:endParaRPr sz="1600"/>
          </a:p>
          <a:p>
            <a:pPr indent="-330200" lvl="0" marL="457200" rtl="0" algn="l">
              <a:lnSpc>
                <a:spcPct val="115000"/>
              </a:lnSpc>
              <a:spcBef>
                <a:spcPts val="0"/>
              </a:spcBef>
              <a:spcAft>
                <a:spcPts val="0"/>
              </a:spcAft>
              <a:buSzPts val="1600"/>
              <a:buChar char="•"/>
            </a:pPr>
            <a:r>
              <a:rPr b="0" lang="en-US" sz="1600"/>
              <a:t>Systematic and random sources of measurement error are understood</a:t>
            </a:r>
            <a:endParaRPr b="0" sz="1600"/>
          </a:p>
          <a:p>
            <a:pPr indent="-330200" lvl="0" marL="457200" rtl="0" algn="l">
              <a:lnSpc>
                <a:spcPct val="115000"/>
              </a:lnSpc>
              <a:spcBef>
                <a:spcPts val="0"/>
              </a:spcBef>
              <a:spcAft>
                <a:spcPts val="0"/>
              </a:spcAft>
              <a:buSzPts val="1600"/>
              <a:buChar char="•"/>
            </a:pPr>
            <a:r>
              <a:rPr b="0" lang="en-US" sz="1600"/>
              <a:t>Uncertainty is quantified and represented in the data product</a:t>
            </a:r>
            <a:endParaRPr b="0" sz="1600"/>
          </a:p>
          <a:p>
            <a:pPr indent="0" lvl="0" marL="0" rtl="0" algn="l">
              <a:lnSpc>
                <a:spcPct val="115000"/>
              </a:lnSpc>
              <a:spcBef>
                <a:spcPts val="0"/>
              </a:spcBef>
              <a:spcAft>
                <a:spcPts val="0"/>
              </a:spcAft>
              <a:buNone/>
            </a:pPr>
            <a:r>
              <a:t/>
            </a:r>
            <a:endParaRPr b="0" sz="700"/>
          </a:p>
          <a:p>
            <a:pPr indent="0" lvl="0" marL="0" rtl="0" algn="l">
              <a:lnSpc>
                <a:spcPct val="115000"/>
              </a:lnSpc>
              <a:spcBef>
                <a:spcPts val="0"/>
              </a:spcBef>
              <a:spcAft>
                <a:spcPts val="0"/>
              </a:spcAft>
              <a:buClr>
                <a:schemeClr val="dk1"/>
              </a:buClr>
              <a:buSzPts val="1100"/>
              <a:buFont typeface="Arial"/>
              <a:buNone/>
            </a:pPr>
            <a:r>
              <a:rPr lang="en-US" sz="1500"/>
              <a:t>Systems &amp; value-added services facilitating access to ARD in support of applications</a:t>
            </a:r>
            <a:endParaRPr sz="1500"/>
          </a:p>
          <a:p>
            <a:pPr indent="-323850" lvl="0" marL="457200" rtl="0" algn="l">
              <a:lnSpc>
                <a:spcPct val="115000"/>
              </a:lnSpc>
              <a:spcBef>
                <a:spcPts val="0"/>
              </a:spcBef>
              <a:spcAft>
                <a:spcPts val="0"/>
              </a:spcAft>
              <a:buSzPts val="1500"/>
              <a:buChar char="•"/>
            </a:pPr>
            <a:r>
              <a:rPr b="0" lang="en-US" sz="1600">
                <a:latin typeface="Arial"/>
                <a:ea typeface="Arial"/>
                <a:cs typeface="Arial"/>
                <a:sym typeface="Arial"/>
              </a:rPr>
              <a:t>Role of Web-services in transforming and delivering native data in ARD form for applications</a:t>
            </a:r>
            <a:endParaRPr b="0" sz="1500"/>
          </a:p>
          <a:p>
            <a:pPr indent="0" lvl="0" marL="0" rtl="0" algn="l">
              <a:lnSpc>
                <a:spcPct val="115000"/>
              </a:lnSpc>
              <a:spcBef>
                <a:spcPts val="0"/>
              </a:spcBef>
              <a:spcAft>
                <a:spcPts val="0"/>
              </a:spcAft>
              <a:buNone/>
            </a:pPr>
            <a:r>
              <a:t/>
            </a:r>
            <a:endParaRPr b="0" sz="700"/>
          </a:p>
          <a:p>
            <a:pPr indent="0" lvl="0" marL="0" rtl="0" algn="l">
              <a:lnSpc>
                <a:spcPct val="115000"/>
              </a:lnSpc>
              <a:spcBef>
                <a:spcPts val="0"/>
              </a:spcBef>
              <a:spcAft>
                <a:spcPts val="0"/>
              </a:spcAft>
              <a:buNone/>
            </a:pPr>
            <a:r>
              <a:rPr lang="en-US" sz="1600"/>
              <a:t>The application context &amp; target user matters when defining/designing AR Data &amp; Systems</a:t>
            </a:r>
            <a:endParaRPr sz="1600"/>
          </a:p>
          <a:p>
            <a:pPr indent="-330200" lvl="0" marL="457200" rtl="0" algn="l">
              <a:lnSpc>
                <a:spcPct val="115000"/>
              </a:lnSpc>
              <a:spcBef>
                <a:spcPts val="0"/>
              </a:spcBef>
              <a:spcAft>
                <a:spcPts val="0"/>
              </a:spcAft>
              <a:buSzPts val="1600"/>
              <a:buChar char="•"/>
            </a:pPr>
            <a:r>
              <a:rPr b="0" lang="en-US" sz="1600"/>
              <a:t>eg. Applications requiring performant Analytics services enabled by “AR-Storage” – i.e.. cloud optimized data formats.</a:t>
            </a:r>
            <a:endParaRPr sz="2100"/>
          </a:p>
        </p:txBody>
      </p:sp>
      <p:sp>
        <p:nvSpPr>
          <p:cNvPr id="154" name="Google Shape;154;p28"/>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CEOS COVERAGE and ARD</a:t>
            </a:r>
            <a:endParaRPr/>
          </a:p>
          <a:p>
            <a:pPr indent="0" lvl="0" marL="0" rtl="0" algn="l">
              <a:spcBef>
                <a:spcPts val="500"/>
              </a:spcBef>
              <a:spcAft>
                <a:spcPts val="0"/>
              </a:spcAft>
              <a:buNone/>
            </a:pPr>
            <a:r>
              <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60" name="Google Shape;160;p29"/>
          <p:cNvSpPr txBox="1"/>
          <p:nvPr>
            <p:ph idx="1" type="body"/>
          </p:nvPr>
        </p:nvSpPr>
        <p:spPr>
          <a:xfrm>
            <a:off x="228600" y="1600200"/>
            <a:ext cx="8378100" cy="4724400"/>
          </a:xfrm>
          <a:prstGeom prst="rect">
            <a:avLst/>
          </a:prstGeom>
        </p:spPr>
        <p:txBody>
          <a:bodyPr anchorCtr="0" anchor="t" bIns="45700" lIns="91425" spcFirstLastPara="1" rIns="91425" wrap="square" tIns="45700">
            <a:noAutofit/>
          </a:bodyPr>
          <a:lstStyle/>
          <a:p>
            <a:pPr indent="-342900" lvl="0" marL="457200" rtl="0" algn="l">
              <a:spcBef>
                <a:spcPts val="500"/>
              </a:spcBef>
              <a:spcAft>
                <a:spcPts val="0"/>
              </a:spcAft>
              <a:buSzPts val="1800"/>
              <a:buChar char="•"/>
            </a:pPr>
            <a:r>
              <a:rPr lang="en-US" sz="1800"/>
              <a:t>Form a small team within CEOS amongst </a:t>
            </a:r>
            <a:r>
              <a:rPr b="1" lang="en-US" sz="1800"/>
              <a:t>Virtual Constellation participants</a:t>
            </a:r>
            <a:r>
              <a:rPr lang="en-US" sz="1800"/>
              <a:t> and other </a:t>
            </a:r>
            <a:r>
              <a:rPr b="1" lang="en-US" sz="1800"/>
              <a:t>interested stakeholders</a:t>
            </a:r>
            <a:r>
              <a:rPr lang="en-US" sz="1800"/>
              <a:t> (e.g., CEOS COAST, COVERAGE and others welcome) to:</a:t>
            </a:r>
            <a:endParaRPr sz="1800"/>
          </a:p>
          <a:p>
            <a:pPr indent="-342900" lvl="1" marL="914400" rtl="0" algn="l">
              <a:spcBef>
                <a:spcPts val="0"/>
              </a:spcBef>
              <a:spcAft>
                <a:spcPts val="0"/>
              </a:spcAft>
              <a:buSzPts val="1800"/>
              <a:buChar char="o"/>
            </a:pPr>
            <a:r>
              <a:rPr lang="en-US" sz="1800"/>
              <a:t>Review and prioritize top concerns and recommendations for improving and extending CEOS ARD framework</a:t>
            </a:r>
            <a:endParaRPr sz="1800"/>
          </a:p>
          <a:p>
            <a:pPr indent="-342900" lvl="1" marL="914400" rtl="0" algn="l">
              <a:spcBef>
                <a:spcPts val="0"/>
              </a:spcBef>
              <a:spcAft>
                <a:spcPts val="0"/>
              </a:spcAft>
              <a:buSzPts val="1800"/>
              <a:buChar char="o"/>
            </a:pPr>
            <a:r>
              <a:rPr lang="en-US" sz="1800"/>
              <a:t>Propose additional documentation for updating or refining the existing Product Family Specifications </a:t>
            </a:r>
            <a:endParaRPr sz="1800"/>
          </a:p>
          <a:p>
            <a:pPr indent="-342900" lvl="0" marL="457200" rtl="0" algn="l">
              <a:spcBef>
                <a:spcPts val="0"/>
              </a:spcBef>
              <a:spcAft>
                <a:spcPts val="0"/>
              </a:spcAft>
              <a:buSzPts val="1800"/>
              <a:buChar char="•"/>
            </a:pPr>
            <a:r>
              <a:rPr lang="en-US" sz="1800"/>
              <a:t>Expected outcome</a:t>
            </a:r>
            <a:endParaRPr sz="1800"/>
          </a:p>
          <a:p>
            <a:pPr indent="-342900" lvl="1" marL="914400" rtl="0" algn="l">
              <a:spcBef>
                <a:spcPts val="0"/>
              </a:spcBef>
              <a:spcAft>
                <a:spcPts val="0"/>
              </a:spcAft>
              <a:buSzPts val="1800"/>
              <a:buChar char="o"/>
            </a:pPr>
            <a:r>
              <a:rPr lang="en-US" sz="1800"/>
              <a:t>Improved PFSs that can be used by other science communities besides Land and Radar</a:t>
            </a:r>
            <a:endParaRPr sz="1800"/>
          </a:p>
          <a:p>
            <a:pPr indent="-342900" lvl="1" marL="914400" rtl="0" algn="l">
              <a:spcBef>
                <a:spcPts val="0"/>
              </a:spcBef>
              <a:spcAft>
                <a:spcPts val="0"/>
              </a:spcAft>
              <a:buSzPts val="1800"/>
              <a:buChar char="o"/>
            </a:pPr>
            <a:r>
              <a:rPr lang="en-US" sz="1800"/>
              <a:t>PFSs that can be adapted to other satellite processing levels</a:t>
            </a:r>
            <a:endParaRPr sz="1800"/>
          </a:p>
          <a:p>
            <a:pPr indent="-342900" lvl="1" marL="914400" rtl="0" algn="l">
              <a:spcBef>
                <a:spcPts val="0"/>
              </a:spcBef>
              <a:spcAft>
                <a:spcPts val="0"/>
              </a:spcAft>
              <a:buSzPts val="1800"/>
              <a:buChar char="o"/>
            </a:pPr>
            <a:r>
              <a:rPr lang="en-US" sz="1800"/>
              <a:t>PFSs that can interoperate with existing ARDs</a:t>
            </a:r>
            <a:endParaRPr sz="1800"/>
          </a:p>
          <a:p>
            <a:pPr indent="-342900" lvl="1" marL="914400" rtl="0" algn="l">
              <a:spcBef>
                <a:spcPts val="0"/>
              </a:spcBef>
              <a:spcAft>
                <a:spcPts val="0"/>
              </a:spcAft>
              <a:buSzPts val="1800"/>
              <a:buChar char="o"/>
            </a:pPr>
            <a:r>
              <a:rPr lang="en-US" sz="1800"/>
              <a:t>Final Report out to CEOS Plenary 2021 on findings and implementation recommendations</a:t>
            </a:r>
            <a:endParaRPr sz="1800"/>
          </a:p>
          <a:p>
            <a:pPr indent="-342900" lvl="1" marL="914400" rtl="0" algn="l">
              <a:spcBef>
                <a:spcPts val="0"/>
              </a:spcBef>
              <a:spcAft>
                <a:spcPts val="0"/>
              </a:spcAft>
              <a:buSzPts val="1800"/>
              <a:buChar char="o"/>
            </a:pPr>
            <a:r>
              <a:rPr lang="en-US" sz="1800"/>
              <a:t>Including advisory notes (e.g. on file formats) in the Framework</a:t>
            </a:r>
            <a:endParaRPr sz="1800"/>
          </a:p>
          <a:p>
            <a:pPr indent="-342900" lvl="1" marL="914400" rtl="0" algn="l">
              <a:spcBef>
                <a:spcPts val="0"/>
              </a:spcBef>
              <a:spcAft>
                <a:spcPts val="0"/>
              </a:spcAft>
              <a:buSzPts val="1800"/>
              <a:buChar char="o"/>
            </a:pPr>
            <a:r>
              <a:rPr lang="en-US" sz="1800"/>
              <a:t>Advice on the future coordination between the VCs and WGISS on ARD</a:t>
            </a:r>
            <a:endParaRPr sz="1800"/>
          </a:p>
        </p:txBody>
      </p:sp>
      <p:sp>
        <p:nvSpPr>
          <p:cNvPr id="161" name="Google Shape;161;p29"/>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CARD4L CEOS review proposal and outcome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67" name="Google Shape;167;p30"/>
          <p:cNvSpPr txBox="1"/>
          <p:nvPr>
            <p:ph idx="1" type="body"/>
          </p:nvPr>
        </p:nvSpPr>
        <p:spPr>
          <a:xfrm>
            <a:off x="76200" y="1219200"/>
            <a:ext cx="8991600" cy="5257800"/>
          </a:xfrm>
          <a:prstGeom prst="rect">
            <a:avLst/>
          </a:prstGeom>
        </p:spPr>
        <p:txBody>
          <a:bodyPr anchorCtr="0" anchor="t" bIns="45700" lIns="91425" spcFirstLastPara="1" rIns="91425" wrap="square" tIns="45700">
            <a:noAutofit/>
          </a:bodyPr>
          <a:lstStyle/>
          <a:p>
            <a:pPr indent="-355600" lvl="0" marL="457200" rtl="0" algn="l">
              <a:spcBef>
                <a:spcPts val="500"/>
              </a:spcBef>
              <a:spcAft>
                <a:spcPts val="0"/>
              </a:spcAft>
              <a:buSzPts val="2000"/>
              <a:buChar char="•"/>
            </a:pPr>
            <a:r>
              <a:rPr lang="en-US" u="sng"/>
              <a:t>Decision: Consider forming a small team to review the CARD4L Framework and propose changes that make it amenable to additional Product Family Specifications (PFS) for non-land domains</a:t>
            </a:r>
            <a:endParaRPr u="sng"/>
          </a:p>
          <a:p>
            <a:pPr indent="0" lvl="0" marL="457200" rtl="0" algn="l">
              <a:spcBef>
                <a:spcPts val="500"/>
              </a:spcBef>
              <a:spcAft>
                <a:spcPts val="0"/>
              </a:spcAft>
              <a:buNone/>
            </a:pPr>
            <a:r>
              <a:t/>
            </a:r>
            <a:endParaRPr/>
          </a:p>
          <a:p>
            <a:pPr indent="-355600" lvl="0" marL="457200" rtl="0" algn="l">
              <a:spcBef>
                <a:spcPts val="500"/>
              </a:spcBef>
              <a:spcAft>
                <a:spcPts val="0"/>
              </a:spcAft>
              <a:buClr>
                <a:srgbClr val="999999"/>
              </a:buClr>
              <a:buSzPts val="2000"/>
              <a:buChar char="•"/>
            </a:pPr>
            <a:r>
              <a:rPr lang="en-US">
                <a:solidFill>
                  <a:srgbClr val="999999"/>
                </a:solidFill>
              </a:rPr>
              <a:t>Decision: Endorsement of the CEOS Interoperability Terminology v1.0</a:t>
            </a:r>
            <a:endParaRPr>
              <a:solidFill>
                <a:srgbClr val="999999"/>
              </a:solidFill>
            </a:endParaRPr>
          </a:p>
          <a:p>
            <a:pPr indent="0" lvl="0" marL="457200" rtl="0" algn="l">
              <a:spcBef>
                <a:spcPts val="500"/>
              </a:spcBef>
              <a:spcAft>
                <a:spcPts val="0"/>
              </a:spcAft>
              <a:buNone/>
            </a:pPr>
            <a:r>
              <a:t/>
            </a:r>
            <a:endParaRPr>
              <a:solidFill>
                <a:srgbClr val="999999"/>
              </a:solidFill>
            </a:endParaRPr>
          </a:p>
          <a:p>
            <a:pPr indent="-355600" lvl="0" marL="457200" rtl="0" algn="l">
              <a:spcBef>
                <a:spcPts val="500"/>
              </a:spcBef>
              <a:spcAft>
                <a:spcPts val="0"/>
              </a:spcAft>
              <a:buClr>
                <a:srgbClr val="999999"/>
              </a:buClr>
              <a:buSzPts val="2000"/>
              <a:buChar char="•"/>
            </a:pPr>
            <a:r>
              <a:rPr lang="en-US">
                <a:solidFill>
                  <a:srgbClr val="999999"/>
                </a:solidFill>
              </a:rPr>
              <a:t>Decision: Endorsement of the CEOS Analysis Ready Data – Involving the Private Sector paper</a:t>
            </a:r>
            <a:endParaRPr>
              <a:solidFill>
                <a:srgbClr val="999999"/>
              </a:solidFill>
            </a:endParaRPr>
          </a:p>
          <a:p>
            <a:pPr indent="0" lvl="0" marL="0" rtl="0" algn="l">
              <a:spcBef>
                <a:spcPts val="500"/>
              </a:spcBef>
              <a:spcAft>
                <a:spcPts val="0"/>
              </a:spcAft>
              <a:buNone/>
            </a:pPr>
            <a:r>
              <a:t/>
            </a:r>
            <a:endParaRPr/>
          </a:p>
        </p:txBody>
      </p:sp>
      <p:sp>
        <p:nvSpPr>
          <p:cNvPr id="168" name="Google Shape;168;p30"/>
          <p:cNvSpPr txBox="1"/>
          <p:nvPr>
            <p:ph idx="2" type="body"/>
          </p:nvPr>
        </p:nvSpPr>
        <p:spPr>
          <a:xfrm>
            <a:off x="1981200" y="76200"/>
            <a:ext cx="4953000" cy="914400"/>
          </a:xfrm>
          <a:prstGeom prst="rect">
            <a:avLst/>
          </a:prstGeom>
        </p:spPr>
        <p:txBody>
          <a:bodyPr anchorCtr="0" anchor="t" bIns="45700" lIns="91425" spcFirstLastPara="1" rIns="91425" wrap="square" tIns="45700">
            <a:noAutofit/>
          </a:bodyPr>
          <a:lstStyle/>
          <a:p>
            <a:pPr indent="0" lvl="0" marL="0" rtl="0" algn="ctr">
              <a:spcBef>
                <a:spcPts val="500"/>
              </a:spcBef>
              <a:spcAft>
                <a:spcPts val="0"/>
              </a:spcAft>
              <a:buNone/>
            </a:pPr>
            <a:r>
              <a:rPr lang="en-US"/>
              <a:t>Decisions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622789" y="2514600"/>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780"/>
              <a:buFont typeface="Arial"/>
              <a:buNone/>
            </a:pPr>
            <a:r>
              <a:rPr b="1" i="0" lang="en-US" sz="3780" u="none" cap="none" strike="noStrike">
                <a:solidFill>
                  <a:srgbClr val="FFFFFF"/>
                </a:solidFill>
                <a:latin typeface="Helvetica Neue"/>
                <a:ea typeface="Helvetica Neue"/>
                <a:cs typeface="Helvetica Neue"/>
                <a:sym typeface="Helvetica Neue"/>
              </a:rPr>
              <a:t>CEOS Interoperability Terminology</a:t>
            </a:r>
            <a:endParaRPr b="0" i="0" sz="1260" u="none" cap="none" strike="noStrike">
              <a:solidFill>
                <a:srgbClr val="000000"/>
              </a:solidFill>
              <a:latin typeface="Arial"/>
              <a:ea typeface="Arial"/>
              <a:cs typeface="Arial"/>
              <a:sym typeface="Arial"/>
            </a:endParaRPr>
          </a:p>
        </p:txBody>
      </p:sp>
      <p:sp>
        <p:nvSpPr>
          <p:cNvPr id="174" name="Google Shape;174;p31"/>
          <p:cNvSpPr/>
          <p:nvPr/>
        </p:nvSpPr>
        <p:spPr>
          <a:xfrm>
            <a:off x="622789" y="4109776"/>
            <a:ext cx="4810800" cy="2190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Dr. Robert Woodcock, CSIRO, WGISS Chair</a:t>
            </a:r>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LSI-VC, WGISS, WGCV, WG Disasters, COAST...</a:t>
            </a:r>
            <a:endParaRPr/>
          </a:p>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chemeClr val="lt1"/>
                </a:solidFill>
                <a:latin typeface="Helvetica Neue"/>
                <a:ea typeface="Helvetica Neue"/>
                <a:cs typeface="Helvetica Neue"/>
                <a:sym typeface="Helvetica Neue"/>
              </a:rPr>
              <a:t>CEOS Plenary 2020</a:t>
            </a:r>
            <a:endParaRPr b="0" i="0" sz="16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chemeClr val="lt1"/>
                </a:solidFill>
                <a:latin typeface="Helvetica Neue"/>
                <a:ea typeface="Helvetica Neue"/>
                <a:cs typeface="Helvetica Neue"/>
                <a:sym typeface="Helvetica Neue"/>
              </a:rPr>
              <a:t>Agenda Item</a:t>
            </a:r>
            <a:r>
              <a:rPr b="0" i="0" lang="en-US" sz="1600" u="none" cap="none" strike="noStrike">
                <a:solidFill>
                  <a:srgbClr val="FFFFFF"/>
                </a:solidFill>
                <a:latin typeface="Arial"/>
                <a:ea typeface="Arial"/>
                <a:cs typeface="Arial"/>
                <a:sym typeface="Arial"/>
              </a:rPr>
              <a:t> 4.2</a:t>
            </a:r>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chemeClr val="lt1"/>
                </a:solidFill>
                <a:latin typeface="Helvetica Neue"/>
                <a:ea typeface="Helvetica Neue"/>
                <a:cs typeface="Helvetica Neue"/>
                <a:sym typeface="Helvetica Neue"/>
              </a:rPr>
              <a:t>20 – 22 October 2020</a:t>
            </a:r>
            <a:endParaRPr/>
          </a:p>
        </p:txBody>
      </p:sp>
      <p:pic>
        <p:nvPicPr>
          <p:cNvPr id="175" name="Google Shape;175;p31"/>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76" name="Google Shape;176;p31"/>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2"/>
          <p:cNvSpPr txBox="1"/>
          <p:nvPr>
            <p:ph idx="1" type="body"/>
          </p:nvPr>
        </p:nvSpPr>
        <p:spPr>
          <a:xfrm>
            <a:off x="457200" y="1295400"/>
            <a:ext cx="8153400" cy="2133600"/>
          </a:xfrm>
          <a:prstGeom prst="rect">
            <a:avLst/>
          </a:prstGeom>
          <a:noFill/>
          <a:ln>
            <a:noFill/>
          </a:ln>
        </p:spPr>
        <p:txBody>
          <a:bodyPr anchorCtr="0" anchor="t" bIns="45700" lIns="91425" spcFirstLastPara="1" rIns="91425" wrap="square" tIns="45700">
            <a:noAutofit/>
          </a:bodyPr>
          <a:lstStyle/>
          <a:p>
            <a:pPr indent="-215900" lvl="1" marL="403225" marR="0" rtl="0" algn="l">
              <a:lnSpc>
                <a:spcPct val="90000"/>
              </a:lnSpc>
              <a:spcBef>
                <a:spcPts val="0"/>
              </a:spcBef>
              <a:spcAft>
                <a:spcPts val="0"/>
              </a:spcAft>
              <a:buClr>
                <a:schemeClr val="dk1"/>
              </a:buClr>
              <a:buSzPts val="1960"/>
              <a:buFont typeface="Arial"/>
              <a:buChar char="•"/>
            </a:pPr>
            <a:r>
              <a:rPr b="0" i="0" lang="en-US" sz="1600" u="none" cap="none" strike="noStrike">
                <a:solidFill>
                  <a:schemeClr val="dk1"/>
                </a:solidFill>
                <a:latin typeface="Arial"/>
                <a:ea typeface="Arial"/>
                <a:cs typeface="Arial"/>
                <a:sym typeface="Arial"/>
              </a:rPr>
              <a:t>CEOS Interoperability Terminology:</a:t>
            </a:r>
            <a:endParaRPr sz="1800"/>
          </a:p>
          <a:p>
            <a:pPr indent="-215899" lvl="2" marL="823017" rtl="0" algn="l">
              <a:lnSpc>
                <a:spcPct val="90000"/>
              </a:lnSpc>
              <a:spcBef>
                <a:spcPts val="1200"/>
              </a:spcBef>
              <a:spcAft>
                <a:spcPts val="0"/>
              </a:spcAft>
              <a:buSzPts val="1960"/>
              <a:buFont typeface="Arial"/>
              <a:buChar char="•"/>
            </a:pPr>
            <a:r>
              <a:rPr lang="en-US" sz="1600">
                <a:solidFill>
                  <a:schemeClr val="dk1"/>
                </a:solidFill>
                <a:latin typeface="Arial"/>
                <a:ea typeface="Arial"/>
                <a:cs typeface="Arial"/>
                <a:sym typeface="Arial"/>
              </a:rPr>
              <a:t>…the terms Analysis Ready Data (ARD), interoperability, and harmonization </a:t>
            </a:r>
            <a:r>
              <a:rPr b="1" i="1" lang="en-US" sz="1600">
                <a:solidFill>
                  <a:schemeClr val="dk1"/>
                </a:solidFill>
                <a:latin typeface="Arial"/>
                <a:ea typeface="Arial"/>
                <a:cs typeface="Arial"/>
                <a:sym typeface="Arial"/>
              </a:rPr>
              <a:t>are often used and, to a large extent, used inconsistently</a:t>
            </a:r>
            <a:endParaRPr sz="1800"/>
          </a:p>
          <a:p>
            <a:pPr indent="-215899" lvl="2" marL="823017" rtl="0" algn="l">
              <a:lnSpc>
                <a:spcPct val="90000"/>
              </a:lnSpc>
              <a:spcBef>
                <a:spcPts val="1200"/>
              </a:spcBef>
              <a:spcAft>
                <a:spcPts val="0"/>
              </a:spcAft>
              <a:buSzPts val="1960"/>
              <a:buFont typeface="Arial"/>
              <a:buChar char="•"/>
            </a:pPr>
            <a:r>
              <a:rPr lang="en-US" sz="1600">
                <a:solidFill>
                  <a:schemeClr val="dk1"/>
                </a:solidFill>
                <a:latin typeface="Arial"/>
                <a:ea typeface="Arial"/>
                <a:cs typeface="Arial"/>
                <a:sym typeface="Arial"/>
              </a:rPr>
              <a:t>Interoperability represents a continuum of compatibility for products, services, algorithms.</a:t>
            </a:r>
            <a:endParaRPr sz="1800"/>
          </a:p>
          <a:p>
            <a:pPr indent="-215900" lvl="1" marL="403225" rtl="0" algn="l">
              <a:lnSpc>
                <a:spcPct val="90000"/>
              </a:lnSpc>
              <a:spcBef>
                <a:spcPts val="1200"/>
              </a:spcBef>
              <a:spcAft>
                <a:spcPts val="0"/>
              </a:spcAft>
              <a:buSzPts val="1960"/>
              <a:buFont typeface="Arial"/>
              <a:buChar char="•"/>
            </a:pPr>
            <a:r>
              <a:rPr lang="en-US" sz="1600">
                <a:solidFill>
                  <a:schemeClr val="dk1"/>
                </a:solidFill>
                <a:latin typeface="Arial"/>
                <a:ea typeface="Arial"/>
                <a:cs typeface="Arial"/>
                <a:sym typeface="Arial"/>
              </a:rPr>
              <a:t>“Making an unmanageable situation a manageable one” – or keeping it that way.</a:t>
            </a:r>
            <a:endParaRPr sz="1800"/>
          </a:p>
          <a:p>
            <a:pPr indent="-91440" lvl="1" marL="403225" marR="0" rtl="0" algn="l">
              <a:lnSpc>
                <a:spcPct val="90000"/>
              </a:lnSpc>
              <a:spcBef>
                <a:spcPts val="1200"/>
              </a:spcBef>
              <a:spcAft>
                <a:spcPts val="0"/>
              </a:spcAft>
              <a:buClr>
                <a:srgbClr val="002569"/>
              </a:buClr>
              <a:buSzPts val="2160"/>
              <a:buFont typeface="Arial"/>
              <a:buNone/>
            </a:pPr>
            <a:r>
              <a:t/>
            </a:r>
            <a:endParaRPr b="0" i="0" sz="1600" u="none" cap="none" strike="noStrike">
              <a:solidFill>
                <a:schemeClr val="dk1"/>
              </a:solidFill>
              <a:latin typeface="Arial"/>
              <a:ea typeface="Arial"/>
              <a:cs typeface="Arial"/>
              <a:sym typeface="Arial"/>
            </a:endParaRPr>
          </a:p>
          <a:p>
            <a:pPr indent="-228600" lvl="0" marL="457200" marR="0" rtl="0" algn="l">
              <a:lnSpc>
                <a:spcPct val="100000"/>
              </a:lnSpc>
              <a:spcBef>
                <a:spcPts val="1700"/>
              </a:spcBef>
              <a:spcAft>
                <a:spcPts val="0"/>
              </a:spcAft>
              <a:buClr>
                <a:srgbClr val="002569"/>
              </a:buClr>
              <a:buSzPts val="2000"/>
              <a:buFont typeface="Arial"/>
              <a:buNone/>
            </a:pPr>
            <a:r>
              <a:t/>
            </a:r>
            <a:endParaRPr sz="1800"/>
          </a:p>
        </p:txBody>
      </p:sp>
      <p:sp>
        <p:nvSpPr>
          <p:cNvPr id="182" name="Google Shape;182;p32"/>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US"/>
              <a:t>What is Interoperability?</a:t>
            </a:r>
            <a:endParaRPr/>
          </a:p>
        </p:txBody>
      </p:sp>
      <p:sp>
        <p:nvSpPr>
          <p:cNvPr id="183" name="Google Shape;183;p32"/>
          <p:cNvSpPr txBox="1"/>
          <p:nvPr>
            <p:ph type="title"/>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Top Challenge of Using Data in Healthcare: Interoperability" id="184" name="Google Shape;184;p32"/>
          <p:cNvPicPr preferRelativeResize="0"/>
          <p:nvPr/>
        </p:nvPicPr>
        <p:blipFill rotWithShape="1">
          <a:blip r:embed="rId3">
            <a:alphaModFix/>
          </a:blip>
          <a:srcRect b="7199" l="0" r="0" t="7191"/>
          <a:stretch/>
        </p:blipFill>
        <p:spPr>
          <a:xfrm>
            <a:off x="-6876" y="3428999"/>
            <a:ext cx="9150876" cy="3428107"/>
          </a:xfrm>
          <a:custGeom>
            <a:rect b="b" l="l" r="r" t="t"/>
            <a:pathLst>
              <a:path extrusionOk="0" h="4093262" w="12201168">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5"/>
          <p:cNvSpPr/>
          <p:nvPr>
            <p:ph idx="12" type="sldNum"/>
          </p:nvPr>
        </p:nvSpPr>
        <p:spPr>
          <a:xfrm>
            <a:off x="8763000" y="6629400"/>
            <a:ext cx="3048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8" name="Google Shape;58;p15"/>
          <p:cNvSpPr txBox="1"/>
          <p:nvPr>
            <p:ph idx="1" type="body"/>
          </p:nvPr>
        </p:nvSpPr>
        <p:spPr>
          <a:xfrm>
            <a:off x="457200" y="1371600"/>
            <a:ext cx="8153400" cy="472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None/>
            </a:pPr>
            <a:r>
              <a:rPr b="1" lang="en-US"/>
              <a:t>Overview</a:t>
            </a:r>
            <a:endParaRPr b="1"/>
          </a:p>
          <a:p>
            <a:pPr indent="-457200" lvl="0" marL="558800" rtl="0" algn="l">
              <a:lnSpc>
                <a:spcPct val="100000"/>
              </a:lnSpc>
              <a:spcBef>
                <a:spcPts val="500"/>
              </a:spcBef>
              <a:spcAft>
                <a:spcPts val="0"/>
              </a:spcAft>
              <a:buSzPts val="2000"/>
              <a:buFont typeface="Arial"/>
              <a:buAutoNum type="arabicPeriod"/>
            </a:pPr>
            <a:r>
              <a:rPr lang="en-US"/>
              <a:t>Review progress on the CEOS ARD Strategy tasks</a:t>
            </a:r>
            <a:endParaRPr/>
          </a:p>
          <a:p>
            <a:pPr indent="-457200" lvl="0" marL="558800" rtl="0" algn="l">
              <a:lnSpc>
                <a:spcPct val="100000"/>
              </a:lnSpc>
              <a:spcBef>
                <a:spcPts val="500"/>
              </a:spcBef>
              <a:spcAft>
                <a:spcPts val="0"/>
              </a:spcAft>
              <a:buSzPts val="2000"/>
              <a:buFont typeface="Arial"/>
              <a:buAutoNum type="arabicPeriod"/>
            </a:pPr>
            <a:r>
              <a:rPr lang="en-US"/>
              <a:t>Updates on expanding CEOS Analysis Ready Data beyond the land domain</a:t>
            </a:r>
            <a:endParaRPr/>
          </a:p>
          <a:p>
            <a:pPr indent="-355600" lvl="0" marL="457200" rtl="0" algn="l">
              <a:spcBef>
                <a:spcPts val="500"/>
              </a:spcBef>
              <a:spcAft>
                <a:spcPts val="0"/>
              </a:spcAft>
              <a:buSzPts val="2000"/>
              <a:buAutoNum type="arabicPeriod"/>
            </a:pPr>
            <a:r>
              <a:rPr lang="en-US"/>
              <a:t>CEOS Interoperability Terminology</a:t>
            </a:r>
            <a:endParaRPr/>
          </a:p>
          <a:p>
            <a:pPr indent="-355600" lvl="0" marL="457200" rtl="0" algn="l">
              <a:spcBef>
                <a:spcPts val="500"/>
              </a:spcBef>
              <a:spcAft>
                <a:spcPts val="0"/>
              </a:spcAft>
              <a:buSzPts val="2000"/>
              <a:buAutoNum type="arabicPeriod"/>
            </a:pPr>
            <a:r>
              <a:rPr lang="en-US"/>
              <a:t>CEOS ARD: Involving the Private Sector</a:t>
            </a:r>
            <a:endParaRPr/>
          </a:p>
          <a:p>
            <a:pPr indent="0" lvl="0" marL="0" rtl="0" algn="l">
              <a:spcBef>
                <a:spcPts val="500"/>
              </a:spcBef>
              <a:spcAft>
                <a:spcPts val="0"/>
              </a:spcAft>
              <a:buNone/>
            </a:pPr>
            <a:r>
              <a:t/>
            </a:r>
            <a:endParaRPr b="1"/>
          </a:p>
          <a:p>
            <a:pPr indent="0" lvl="0" marL="0" rtl="0" algn="l">
              <a:spcBef>
                <a:spcPts val="500"/>
              </a:spcBef>
              <a:spcAft>
                <a:spcPts val="0"/>
              </a:spcAft>
              <a:buNone/>
            </a:pPr>
            <a:r>
              <a:rPr b="1" lang="en-US"/>
              <a:t>Outcomes/Decisions</a:t>
            </a:r>
            <a:endParaRPr b="1"/>
          </a:p>
          <a:p>
            <a:pPr indent="-355600" lvl="0" marL="457200" rtl="0" algn="l">
              <a:lnSpc>
                <a:spcPct val="100000"/>
              </a:lnSpc>
              <a:spcBef>
                <a:spcPts val="500"/>
              </a:spcBef>
              <a:spcAft>
                <a:spcPts val="0"/>
              </a:spcAft>
              <a:buSzPts val="2000"/>
              <a:buAutoNum type="arabicPeriod"/>
            </a:pPr>
            <a:r>
              <a:rPr lang="en-US"/>
              <a:t>Agreement to form small team to review the CARD4L Framework and propose changes that make it amenable to additional PFS for non-land domains</a:t>
            </a:r>
            <a:endParaRPr/>
          </a:p>
          <a:p>
            <a:pPr indent="-355600" lvl="0" marL="457200" rtl="0" algn="l">
              <a:lnSpc>
                <a:spcPct val="100000"/>
              </a:lnSpc>
              <a:spcBef>
                <a:spcPts val="0"/>
              </a:spcBef>
              <a:spcAft>
                <a:spcPts val="0"/>
              </a:spcAft>
              <a:buSzPts val="2000"/>
              <a:buAutoNum type="arabicPeriod"/>
            </a:pPr>
            <a:r>
              <a:rPr lang="en-US"/>
              <a:t>Endorsement of the CEOS Interoperability Terminology v1.0</a:t>
            </a:r>
            <a:endParaRPr/>
          </a:p>
          <a:p>
            <a:pPr indent="-355600" lvl="0" marL="457200" rtl="0" algn="l">
              <a:lnSpc>
                <a:spcPct val="100000"/>
              </a:lnSpc>
              <a:spcBef>
                <a:spcPts val="0"/>
              </a:spcBef>
              <a:spcAft>
                <a:spcPts val="0"/>
              </a:spcAft>
              <a:buSzPts val="2000"/>
              <a:buAutoNum type="arabicPeriod"/>
            </a:pPr>
            <a:r>
              <a:rPr lang="en-US"/>
              <a:t>Endorsement of the CEOS Analysis Ready Data – Involving the Private Sector paper</a:t>
            </a:r>
            <a:endParaRPr/>
          </a:p>
          <a:p>
            <a:pPr indent="0" lvl="0" marL="0" rtl="0" algn="l">
              <a:lnSpc>
                <a:spcPct val="100000"/>
              </a:lnSpc>
              <a:spcBef>
                <a:spcPts val="500"/>
              </a:spcBef>
              <a:spcAft>
                <a:spcPts val="0"/>
              </a:spcAft>
              <a:buNone/>
            </a:pPr>
            <a:r>
              <a:t/>
            </a:r>
            <a:endParaRPr/>
          </a:p>
          <a:p>
            <a:pPr indent="0" lvl="0" marL="101600" rtl="0" algn="l">
              <a:lnSpc>
                <a:spcPct val="100000"/>
              </a:lnSpc>
              <a:spcBef>
                <a:spcPts val="500"/>
              </a:spcBef>
              <a:spcAft>
                <a:spcPts val="0"/>
              </a:spcAft>
              <a:buSzPts val="2000"/>
              <a:buNone/>
            </a:pPr>
            <a:r>
              <a:t/>
            </a:r>
            <a:endParaRPr/>
          </a:p>
        </p:txBody>
      </p:sp>
      <p:sp>
        <p:nvSpPr>
          <p:cNvPr id="59" name="Google Shape;59;p15"/>
          <p:cNvSpPr txBox="1"/>
          <p:nvPr>
            <p:ph idx="2" type="body"/>
          </p:nvPr>
        </p:nvSpPr>
        <p:spPr>
          <a:xfrm>
            <a:off x="2057400" y="152400"/>
            <a:ext cx="4953000" cy="5334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500"/>
              </a:spcBef>
              <a:spcAft>
                <a:spcPts val="0"/>
              </a:spcAft>
              <a:buClr>
                <a:schemeClr val="lt1"/>
              </a:buClr>
              <a:buSzPts val="2400"/>
              <a:buFont typeface="Arial"/>
              <a:buNone/>
            </a:pPr>
            <a:r>
              <a:rPr lang="en-US"/>
              <a:t>Session Overview and Expected outcomes (30 min)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3"/>
          <p:cNvPicPr preferRelativeResize="0"/>
          <p:nvPr/>
        </p:nvPicPr>
        <p:blipFill rotWithShape="1">
          <a:blip r:embed="rId3">
            <a:alphaModFix/>
          </a:blip>
          <a:srcRect b="0" l="0" r="0" t="0"/>
          <a:stretch/>
        </p:blipFill>
        <p:spPr>
          <a:xfrm>
            <a:off x="-93941" y="3351429"/>
            <a:ext cx="9103283" cy="2708734"/>
          </a:xfrm>
          <a:prstGeom prst="rect">
            <a:avLst/>
          </a:prstGeom>
          <a:noFill/>
          <a:ln>
            <a:noFill/>
          </a:ln>
        </p:spPr>
      </p:pic>
      <p:sp>
        <p:nvSpPr>
          <p:cNvPr id="190" name="Google Shape;190;p33"/>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160"/>
              <a:buNone/>
            </a:pPr>
            <a:r>
              <a:rPr b="0" i="0" lang="en-US" sz="1500" u="none" cap="none" strike="noStrike">
                <a:solidFill>
                  <a:schemeClr val="dk1"/>
                </a:solidFill>
                <a:latin typeface="Arial"/>
                <a:ea typeface="Arial"/>
                <a:cs typeface="Arial"/>
                <a:sym typeface="Arial"/>
              </a:rPr>
              <a:t>Five ARD terms are defined in this document:</a:t>
            </a:r>
            <a:endParaRPr b="0" i="0" sz="1500" u="none" cap="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2160"/>
              <a:buNone/>
            </a:pPr>
            <a:r>
              <a:t/>
            </a:r>
            <a:endParaRPr sz="1500">
              <a:solidFill>
                <a:schemeClr val="dk1"/>
              </a:solidFill>
              <a:latin typeface="Arial"/>
              <a:ea typeface="Arial"/>
              <a:cs typeface="Arial"/>
              <a:sym typeface="Arial"/>
            </a:endParaRPr>
          </a:p>
          <a:p>
            <a:pPr indent="-300990" lvl="1" marL="517525" marR="0" rtl="0" algn="l">
              <a:lnSpc>
                <a:spcPct val="100000"/>
              </a:lnSpc>
              <a:spcBef>
                <a:spcPts val="0"/>
              </a:spcBef>
              <a:spcAft>
                <a:spcPts val="0"/>
              </a:spcAft>
              <a:buClr>
                <a:schemeClr val="dk1"/>
              </a:buClr>
              <a:buSzPts val="1500"/>
              <a:buFont typeface="Arial"/>
              <a:buAutoNum type="arabicPeriod"/>
            </a:pPr>
            <a:r>
              <a:rPr b="0" i="0" lang="en-US" sz="1500" u="none" cap="none" strike="noStrike">
                <a:solidFill>
                  <a:schemeClr val="dk1"/>
                </a:solidFill>
                <a:latin typeface="Arial"/>
                <a:ea typeface="Arial"/>
                <a:cs typeface="Arial"/>
                <a:sym typeface="Arial"/>
              </a:rPr>
              <a:t>Analysis Ready Data (ARD)</a:t>
            </a:r>
            <a:endParaRPr sz="1700"/>
          </a:p>
          <a:p>
            <a:pPr indent="-300990" lvl="1" marL="517525" marR="0" rtl="0" algn="l">
              <a:lnSpc>
                <a:spcPct val="100000"/>
              </a:lnSpc>
              <a:spcBef>
                <a:spcPts val="0"/>
              </a:spcBef>
              <a:spcAft>
                <a:spcPts val="0"/>
              </a:spcAft>
              <a:buClr>
                <a:schemeClr val="dk1"/>
              </a:buClr>
              <a:buSzPts val="1500"/>
              <a:buFont typeface="Arial"/>
              <a:buAutoNum type="arabicPeriod"/>
            </a:pPr>
            <a:r>
              <a:rPr b="0" i="0" lang="en-US" sz="1500" u="none" cap="none" strike="noStrike">
                <a:solidFill>
                  <a:schemeClr val="dk1"/>
                </a:solidFill>
                <a:latin typeface="Arial"/>
                <a:ea typeface="Arial"/>
                <a:cs typeface="Arial"/>
                <a:sym typeface="Arial"/>
              </a:rPr>
              <a:t>CEOS ARD for Land (CARD4L) Products</a:t>
            </a:r>
            <a:endParaRPr sz="1700"/>
          </a:p>
          <a:p>
            <a:pPr indent="-300990" lvl="1" marL="517525" marR="0" rtl="0" algn="l">
              <a:lnSpc>
                <a:spcPct val="100000"/>
              </a:lnSpc>
              <a:spcBef>
                <a:spcPts val="0"/>
              </a:spcBef>
              <a:spcAft>
                <a:spcPts val="0"/>
              </a:spcAft>
              <a:buClr>
                <a:schemeClr val="dk1"/>
              </a:buClr>
              <a:buSzPts val="1500"/>
              <a:buFont typeface="Arial"/>
              <a:buAutoNum type="arabicPeriod"/>
            </a:pPr>
            <a:r>
              <a:rPr b="0" i="0" lang="en-US" sz="1500" u="none" cap="none" strike="noStrike">
                <a:solidFill>
                  <a:schemeClr val="dk1"/>
                </a:solidFill>
                <a:latin typeface="Arial"/>
                <a:ea typeface="Arial"/>
                <a:cs typeface="Arial"/>
                <a:sym typeface="Arial"/>
              </a:rPr>
              <a:t>Interoperable Products</a:t>
            </a:r>
            <a:endParaRPr sz="1700"/>
          </a:p>
          <a:p>
            <a:pPr indent="-300990" lvl="1" marL="517525" marR="0" rtl="0" algn="l">
              <a:lnSpc>
                <a:spcPct val="100000"/>
              </a:lnSpc>
              <a:spcBef>
                <a:spcPts val="0"/>
              </a:spcBef>
              <a:spcAft>
                <a:spcPts val="0"/>
              </a:spcAft>
              <a:buClr>
                <a:schemeClr val="dk1"/>
              </a:buClr>
              <a:buSzPts val="1500"/>
              <a:buFont typeface="Arial"/>
              <a:buAutoNum type="arabicPeriod"/>
            </a:pPr>
            <a:r>
              <a:rPr b="0" i="0" lang="en-US" sz="1500" u="none" cap="none" strike="noStrike">
                <a:solidFill>
                  <a:schemeClr val="dk1"/>
                </a:solidFill>
                <a:latin typeface="Arial"/>
                <a:ea typeface="Arial"/>
                <a:cs typeface="Arial"/>
                <a:sym typeface="Arial"/>
              </a:rPr>
              <a:t>Harmonised Products</a:t>
            </a:r>
            <a:endParaRPr sz="1700"/>
          </a:p>
          <a:p>
            <a:pPr indent="-300990" lvl="1" marL="517525" marR="0" rtl="0" algn="l">
              <a:lnSpc>
                <a:spcPct val="100000"/>
              </a:lnSpc>
              <a:spcBef>
                <a:spcPts val="0"/>
              </a:spcBef>
              <a:spcAft>
                <a:spcPts val="0"/>
              </a:spcAft>
              <a:buClr>
                <a:schemeClr val="dk1"/>
              </a:buClr>
              <a:buSzPts val="1500"/>
              <a:buFont typeface="Arial"/>
              <a:buAutoNum type="arabicPeriod"/>
            </a:pPr>
            <a:r>
              <a:rPr b="0" i="0" lang="en-US" sz="1500" u="none" cap="none" strike="noStrike">
                <a:solidFill>
                  <a:schemeClr val="dk1"/>
                </a:solidFill>
                <a:latin typeface="Arial"/>
                <a:ea typeface="Arial"/>
                <a:cs typeface="Arial"/>
                <a:sym typeface="Arial"/>
              </a:rPr>
              <a:t>Fused Products</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500">
              <a:solidFill>
                <a:schemeClr val="dk1"/>
              </a:solidFill>
              <a:latin typeface="Arial"/>
              <a:ea typeface="Arial"/>
              <a:cs typeface="Arial"/>
              <a:sym typeface="Arial"/>
            </a:endParaRPr>
          </a:p>
          <a:p>
            <a:pPr indent="-205740" lvl="1" marL="517525" marR="0" rtl="0" algn="l">
              <a:lnSpc>
                <a:spcPct val="100000"/>
              </a:lnSpc>
              <a:spcBef>
                <a:spcPts val="0"/>
              </a:spcBef>
              <a:spcAft>
                <a:spcPts val="0"/>
              </a:spcAft>
              <a:buClr>
                <a:srgbClr val="002569"/>
              </a:buClr>
              <a:buSzPts val="2160"/>
              <a:buFont typeface="Arial"/>
              <a:buNone/>
            </a:pPr>
            <a:r>
              <a:t/>
            </a:r>
            <a:endParaRPr sz="1500">
              <a:solidFill>
                <a:schemeClr val="dk1"/>
              </a:solidFill>
              <a:latin typeface="Arial"/>
              <a:ea typeface="Arial"/>
              <a:cs typeface="Arial"/>
              <a:sym typeface="Arial"/>
            </a:endParaRPr>
          </a:p>
          <a:p>
            <a:pPr indent="-205740" lvl="1" marL="517525" marR="0" rtl="0" algn="l">
              <a:lnSpc>
                <a:spcPct val="100000"/>
              </a:lnSpc>
              <a:spcBef>
                <a:spcPts val="0"/>
              </a:spcBef>
              <a:spcAft>
                <a:spcPts val="0"/>
              </a:spcAft>
              <a:buClr>
                <a:srgbClr val="002569"/>
              </a:buClr>
              <a:buSzPts val="2160"/>
              <a:buFont typeface="Arial"/>
              <a:buNone/>
            </a:pPr>
            <a:r>
              <a:t/>
            </a:r>
            <a:endParaRPr b="0" i="0" sz="1500" u="none" cap="none" strike="noStrike">
              <a:solidFill>
                <a:schemeClr val="dk1"/>
              </a:solidFill>
              <a:latin typeface="Arial"/>
              <a:ea typeface="Arial"/>
              <a:cs typeface="Arial"/>
              <a:sym typeface="Arial"/>
            </a:endParaRPr>
          </a:p>
          <a:p>
            <a:pPr indent="-205740" lvl="1" marL="517525" marR="0" rtl="0" algn="l">
              <a:lnSpc>
                <a:spcPct val="100000"/>
              </a:lnSpc>
              <a:spcBef>
                <a:spcPts val="0"/>
              </a:spcBef>
              <a:spcAft>
                <a:spcPts val="0"/>
              </a:spcAft>
              <a:buClr>
                <a:srgbClr val="002569"/>
              </a:buClr>
              <a:buSzPts val="2160"/>
              <a:buFont typeface="Arial"/>
              <a:buNone/>
            </a:pPr>
            <a:r>
              <a:t/>
            </a:r>
            <a:endParaRPr sz="1500">
              <a:solidFill>
                <a:schemeClr val="dk1"/>
              </a:solidFill>
              <a:latin typeface="Arial"/>
              <a:ea typeface="Arial"/>
              <a:cs typeface="Arial"/>
              <a:sym typeface="Arial"/>
            </a:endParaRPr>
          </a:p>
          <a:p>
            <a:pPr indent="-205740" lvl="1" marL="517525" marR="0" rtl="0" algn="l">
              <a:lnSpc>
                <a:spcPct val="100000"/>
              </a:lnSpc>
              <a:spcBef>
                <a:spcPts val="0"/>
              </a:spcBef>
              <a:spcAft>
                <a:spcPts val="0"/>
              </a:spcAft>
              <a:buClr>
                <a:srgbClr val="002569"/>
              </a:buClr>
              <a:buSzPts val="2160"/>
              <a:buFont typeface="Arial"/>
              <a:buNone/>
            </a:pPr>
            <a:r>
              <a:t/>
            </a:r>
            <a:endParaRPr b="0" i="0" sz="1500" u="none" cap="none" strike="noStrike">
              <a:solidFill>
                <a:schemeClr val="dk1"/>
              </a:solidFill>
              <a:latin typeface="Arial"/>
              <a:ea typeface="Arial"/>
              <a:cs typeface="Arial"/>
              <a:sym typeface="Arial"/>
            </a:endParaRPr>
          </a:p>
          <a:p>
            <a:pPr indent="-205740" lvl="1" marL="517525" marR="0" rtl="0" algn="l">
              <a:lnSpc>
                <a:spcPct val="100000"/>
              </a:lnSpc>
              <a:spcBef>
                <a:spcPts val="0"/>
              </a:spcBef>
              <a:spcAft>
                <a:spcPts val="0"/>
              </a:spcAft>
              <a:buClr>
                <a:srgbClr val="002569"/>
              </a:buClr>
              <a:buSzPts val="2160"/>
              <a:buFont typeface="Arial"/>
              <a:buNone/>
            </a:pPr>
            <a:r>
              <a:t/>
            </a:r>
            <a:endParaRPr sz="1500">
              <a:solidFill>
                <a:schemeClr val="dk1"/>
              </a:solidFill>
              <a:latin typeface="Arial"/>
              <a:ea typeface="Arial"/>
              <a:cs typeface="Arial"/>
              <a:sym typeface="Arial"/>
            </a:endParaRPr>
          </a:p>
          <a:p>
            <a:pPr indent="0" lvl="1" marL="174625" marR="0" rtl="0" algn="l">
              <a:lnSpc>
                <a:spcPct val="100000"/>
              </a:lnSpc>
              <a:spcBef>
                <a:spcPts val="0"/>
              </a:spcBef>
              <a:spcAft>
                <a:spcPts val="0"/>
              </a:spcAft>
              <a:buClr>
                <a:schemeClr val="dk1"/>
              </a:buClr>
              <a:buSzPts val="2160"/>
              <a:buNone/>
            </a:pPr>
            <a:r>
              <a:rPr b="0" i="0" lang="en-US" sz="1500" u="none" cap="none" strike="noStrike">
                <a:solidFill>
                  <a:schemeClr val="dk1"/>
                </a:solidFill>
                <a:latin typeface="Arial"/>
                <a:ea typeface="Arial"/>
                <a:cs typeface="Arial"/>
                <a:sym typeface="Arial"/>
              </a:rPr>
              <a:t>🡪 CEOS EAIL: </a:t>
            </a:r>
            <a:r>
              <a:rPr b="0" i="1" lang="en-US" sz="1500" u="none" cap="none" strike="noStrike">
                <a:solidFill>
                  <a:schemeClr val="dk1"/>
                </a:solidFill>
                <a:latin typeface="Arial"/>
                <a:ea typeface="Arial"/>
                <a:cs typeface="Arial"/>
                <a:sym typeface="Arial"/>
              </a:rPr>
              <a:t>Demonstrate</a:t>
            </a:r>
            <a:r>
              <a:rPr b="0" i="0" lang="en-US" sz="1500" u="none" cap="none" strike="noStrike">
                <a:solidFill>
                  <a:schemeClr val="dk1"/>
                </a:solidFill>
                <a:latin typeface="Arial"/>
                <a:ea typeface="Arial"/>
                <a:cs typeface="Arial"/>
                <a:sym typeface="Arial"/>
              </a:rPr>
              <a:t> via Jupyter Notebook examples </a:t>
            </a:r>
            <a:r>
              <a:rPr lang="en-US" sz="1500">
                <a:solidFill>
                  <a:schemeClr val="dk1"/>
                </a:solidFill>
                <a:latin typeface="Arial"/>
                <a:ea typeface="Arial"/>
                <a:cs typeface="Arial"/>
                <a:sym typeface="Arial"/>
              </a:rPr>
              <a:t>for EO Analytics</a:t>
            </a:r>
            <a:endParaRPr b="0" i="0" sz="1500" u="none" cap="none" strike="noStrike">
              <a:solidFill>
                <a:schemeClr val="dk1"/>
              </a:solidFill>
              <a:latin typeface="Arial"/>
              <a:ea typeface="Arial"/>
              <a:cs typeface="Arial"/>
              <a:sym typeface="Arial"/>
            </a:endParaRPr>
          </a:p>
          <a:p>
            <a:pPr indent="-91440" lvl="1" marL="403225" marR="0" rtl="0" algn="l">
              <a:lnSpc>
                <a:spcPct val="100000"/>
              </a:lnSpc>
              <a:spcBef>
                <a:spcPts val="0"/>
              </a:spcBef>
              <a:spcAft>
                <a:spcPts val="0"/>
              </a:spcAft>
              <a:buClr>
                <a:srgbClr val="002569"/>
              </a:buClr>
              <a:buSzPts val="2160"/>
              <a:buFont typeface="Arial"/>
              <a:buNone/>
            </a:pPr>
            <a:r>
              <a:t/>
            </a:r>
            <a:endParaRPr b="0" i="0" sz="1500" u="none" cap="none" strike="noStrike">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2569"/>
              </a:buClr>
              <a:buSzPts val="2000"/>
              <a:buFont typeface="Arial"/>
              <a:buNone/>
            </a:pPr>
            <a:r>
              <a:t/>
            </a:r>
            <a:endParaRPr sz="1700"/>
          </a:p>
        </p:txBody>
      </p:sp>
      <p:sp>
        <p:nvSpPr>
          <p:cNvPr id="191" name="Google Shape;191;p33"/>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b="1" lang="en-US" sz="2800"/>
              <a:t>CEOS Interoperability Terminology Report</a:t>
            </a:r>
            <a:endParaRPr/>
          </a:p>
        </p:txBody>
      </p:sp>
      <p:sp>
        <p:nvSpPr>
          <p:cNvPr id="192" name="Google Shape;192;p33"/>
          <p:cNvSpPr txBox="1"/>
          <p:nvPr/>
        </p:nvSpPr>
        <p:spPr>
          <a:xfrm>
            <a:off x="278320" y="2743200"/>
            <a:ext cx="4598400" cy="3207300"/>
          </a:xfrm>
          <a:prstGeom prst="rect">
            <a:avLst/>
          </a:prstGeom>
          <a:noFill/>
          <a:ln>
            <a:noFill/>
          </a:ln>
        </p:spPr>
        <p:txBody>
          <a:bodyPr anchorCtr="0" anchor="t" bIns="45700" lIns="91425" spcFirstLastPara="1" rIns="91425" wrap="square" tIns="45700">
            <a:noAutofit/>
          </a:bodyPr>
          <a:lstStyle/>
          <a:p>
            <a:pPr indent="-91440" lvl="1" marL="403225" marR="0" rtl="0" algn="l">
              <a:lnSpc>
                <a:spcPct val="90000"/>
              </a:lnSpc>
              <a:spcBef>
                <a:spcPts val="0"/>
              </a:spcBef>
              <a:spcAft>
                <a:spcPts val="0"/>
              </a:spcAft>
              <a:buClr>
                <a:srgbClr val="002569"/>
              </a:buClr>
              <a:buSzPts val="216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Misty Mountains" id="197" name="Google Shape;197;p34"/>
          <p:cNvPicPr preferRelativeResize="0"/>
          <p:nvPr/>
        </p:nvPicPr>
        <p:blipFill rotWithShape="1">
          <a:blip r:embed="rId3">
            <a:alphaModFix/>
          </a:blip>
          <a:srcRect b="0" l="0" r="0" t="0"/>
          <a:stretch/>
        </p:blipFill>
        <p:spPr>
          <a:xfrm>
            <a:off x="6002931" y="1144644"/>
            <a:ext cx="3132257" cy="5709285"/>
          </a:xfrm>
          <a:custGeom>
            <a:rect b="b" l="l" r="r" t="t"/>
            <a:pathLst>
              <a:path extrusionOk="0" h="6858000" w="8949307">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ln>
            <a:noFill/>
          </a:ln>
        </p:spPr>
      </p:pic>
      <p:sp>
        <p:nvSpPr>
          <p:cNvPr id="198" name="Google Shape;198;p34"/>
          <p:cNvSpPr txBox="1"/>
          <p:nvPr>
            <p:ph idx="1" type="body"/>
          </p:nvPr>
        </p:nvSpPr>
        <p:spPr>
          <a:xfrm>
            <a:off x="457200" y="1600200"/>
            <a:ext cx="5631600" cy="4724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t/>
            </a:r>
            <a:endParaRPr b="0" i="0" sz="2000" u="none" cap="none" strike="noStrike">
              <a:solidFill>
                <a:schemeClr val="dk1"/>
              </a:solidFill>
              <a:latin typeface="Arial"/>
              <a:ea typeface="Arial"/>
              <a:cs typeface="Arial"/>
              <a:sym typeface="Arial"/>
            </a:endParaRPr>
          </a:p>
          <a:p>
            <a:pPr indent="0" lvl="0" marL="0" rtl="0" algn="l">
              <a:lnSpc>
                <a:spcPct val="90000"/>
              </a:lnSpc>
              <a:spcBef>
                <a:spcPts val="1200"/>
              </a:spcBef>
              <a:spcAft>
                <a:spcPts val="0"/>
              </a:spcAft>
              <a:buSzPts val="2400"/>
              <a:buNone/>
            </a:pPr>
            <a:r>
              <a:rPr b="0" i="0" lang="en-US" sz="2000" u="none" cap="none" strike="noStrike">
                <a:solidFill>
                  <a:schemeClr val="dk1"/>
                </a:solidFill>
                <a:latin typeface="Arial"/>
                <a:ea typeface="Arial"/>
                <a:cs typeface="Arial"/>
                <a:sym typeface="Arial"/>
              </a:rPr>
              <a:t>Three Cloud data format terms for ARD:</a:t>
            </a:r>
            <a:endParaRPr b="0">
              <a:solidFill>
                <a:schemeClr val="dk1"/>
              </a:solidFill>
              <a:latin typeface="Arial"/>
              <a:ea typeface="Arial"/>
              <a:cs typeface="Arial"/>
              <a:sym typeface="Arial"/>
            </a:endParaRPr>
          </a:p>
          <a:p>
            <a:pPr indent="-205798" lvl="0" marL="205798" rtl="0" algn="l">
              <a:lnSpc>
                <a:spcPct val="90000"/>
              </a:lnSpc>
              <a:spcBef>
                <a:spcPts val="1200"/>
              </a:spcBef>
              <a:spcAft>
                <a:spcPts val="0"/>
              </a:spcAft>
              <a:buSzPts val="2400"/>
              <a:buFont typeface="Arial"/>
              <a:buAutoNum type="arabicPeriod"/>
            </a:pPr>
            <a:r>
              <a:rPr b="0" i="0" lang="en-US" u="none" cap="none" strike="noStrike">
                <a:solidFill>
                  <a:schemeClr val="dk1"/>
                </a:solidFill>
                <a:latin typeface="Arial"/>
                <a:ea typeface="Arial"/>
                <a:cs typeface="Arial"/>
                <a:sym typeface="Arial"/>
              </a:rPr>
              <a:t>Cloud-friendly</a:t>
            </a:r>
            <a:endParaRPr b="0">
              <a:solidFill>
                <a:schemeClr val="dk1"/>
              </a:solidFill>
              <a:latin typeface="Arial"/>
              <a:ea typeface="Arial"/>
              <a:cs typeface="Arial"/>
              <a:sym typeface="Arial"/>
            </a:endParaRPr>
          </a:p>
          <a:p>
            <a:pPr indent="-205798" lvl="0" marL="205798" rtl="0" algn="l">
              <a:lnSpc>
                <a:spcPct val="90000"/>
              </a:lnSpc>
              <a:spcBef>
                <a:spcPts val="1200"/>
              </a:spcBef>
              <a:spcAft>
                <a:spcPts val="0"/>
              </a:spcAft>
              <a:buSzPts val="2400"/>
              <a:buFont typeface="Arial"/>
              <a:buAutoNum type="arabicPeriod"/>
            </a:pPr>
            <a:r>
              <a:rPr b="0" lang="en-US">
                <a:solidFill>
                  <a:schemeClr val="dk1"/>
                </a:solidFill>
                <a:latin typeface="Arial"/>
                <a:ea typeface="Arial"/>
                <a:cs typeface="Arial"/>
                <a:sym typeface="Arial"/>
              </a:rPr>
              <a:t>Cloud-native</a:t>
            </a:r>
            <a:endParaRPr/>
          </a:p>
          <a:p>
            <a:pPr indent="-205798" lvl="0" marL="205798" rtl="0" algn="l">
              <a:lnSpc>
                <a:spcPct val="90000"/>
              </a:lnSpc>
              <a:spcBef>
                <a:spcPts val="1200"/>
              </a:spcBef>
              <a:spcAft>
                <a:spcPts val="0"/>
              </a:spcAft>
              <a:buSzPts val="2400"/>
              <a:buFont typeface="Arial"/>
              <a:buAutoNum type="arabicPeriod"/>
            </a:pPr>
            <a:r>
              <a:rPr b="0" i="0" lang="en-US" u="none" cap="none" strike="noStrike">
                <a:solidFill>
                  <a:schemeClr val="dk1"/>
                </a:solidFill>
                <a:latin typeface="Arial"/>
                <a:ea typeface="Arial"/>
                <a:cs typeface="Arial"/>
                <a:sym typeface="Arial"/>
              </a:rPr>
              <a:t>Cloud Data Access </a:t>
            </a:r>
            <a:r>
              <a:rPr b="0" lang="en-US">
                <a:solidFill>
                  <a:schemeClr val="dk1"/>
                </a:solidFill>
                <a:latin typeface="Arial"/>
                <a:ea typeface="Arial"/>
                <a:cs typeface="Arial"/>
                <a:sym typeface="Arial"/>
              </a:rPr>
              <a:t>API</a:t>
            </a:r>
            <a:endParaRPr/>
          </a:p>
          <a:p>
            <a:pPr indent="0" lvl="0" marL="0" rtl="0" algn="l">
              <a:lnSpc>
                <a:spcPct val="90000"/>
              </a:lnSpc>
              <a:spcBef>
                <a:spcPts val="1200"/>
              </a:spcBef>
              <a:spcAft>
                <a:spcPts val="0"/>
              </a:spcAft>
              <a:buSzPts val="2400"/>
              <a:buNone/>
            </a:pPr>
            <a:r>
              <a:t/>
            </a:r>
            <a:endParaRPr b="0">
              <a:solidFill>
                <a:schemeClr val="dk1"/>
              </a:solidFill>
              <a:latin typeface="Arial"/>
              <a:ea typeface="Arial"/>
              <a:cs typeface="Arial"/>
              <a:sym typeface="Arial"/>
            </a:endParaRPr>
          </a:p>
          <a:p>
            <a:pPr indent="-342900" lvl="0" marL="342900" rtl="0" algn="l">
              <a:lnSpc>
                <a:spcPct val="90000"/>
              </a:lnSpc>
              <a:spcBef>
                <a:spcPts val="1200"/>
              </a:spcBef>
              <a:spcAft>
                <a:spcPts val="0"/>
              </a:spcAft>
              <a:buSzPts val="2400"/>
              <a:buFont typeface="Noto Sans Symbols"/>
              <a:buChar char="🡪"/>
            </a:pPr>
            <a:r>
              <a:rPr b="0" i="1" lang="en-US">
                <a:solidFill>
                  <a:schemeClr val="dk1"/>
                </a:solidFill>
                <a:latin typeface="Arial"/>
                <a:ea typeface="Arial"/>
                <a:cs typeface="Arial"/>
                <a:sym typeface="Arial"/>
              </a:rPr>
              <a:t>Develop </a:t>
            </a:r>
            <a:r>
              <a:rPr b="0" lang="en-US">
                <a:solidFill>
                  <a:schemeClr val="dk1"/>
                </a:solidFill>
                <a:latin typeface="Arial"/>
                <a:ea typeface="Arial"/>
                <a:cs typeface="Arial"/>
                <a:sym typeface="Arial"/>
              </a:rPr>
              <a:t>Best Practice Guides on:</a:t>
            </a:r>
            <a:endParaRPr/>
          </a:p>
          <a:p>
            <a:pPr indent="-342900" lvl="1" marL="800100" rtl="0" algn="l">
              <a:lnSpc>
                <a:spcPct val="90000"/>
              </a:lnSpc>
              <a:spcBef>
                <a:spcPts val="1200"/>
              </a:spcBef>
              <a:spcAft>
                <a:spcPts val="0"/>
              </a:spcAft>
              <a:buSzPts val="2400"/>
              <a:buChar char="o"/>
            </a:pPr>
            <a:r>
              <a:rPr b="0" lang="en-US">
                <a:solidFill>
                  <a:schemeClr val="dk1"/>
                </a:solidFill>
                <a:latin typeface="Arial"/>
                <a:ea typeface="Arial"/>
                <a:cs typeface="Arial"/>
                <a:sym typeface="Arial"/>
              </a:rPr>
              <a:t>Cloud Data Formats</a:t>
            </a:r>
            <a:endParaRPr/>
          </a:p>
          <a:p>
            <a:pPr indent="-342900" lvl="1" marL="800100" rtl="0" algn="l">
              <a:lnSpc>
                <a:spcPct val="90000"/>
              </a:lnSpc>
              <a:spcBef>
                <a:spcPts val="1200"/>
              </a:spcBef>
              <a:spcAft>
                <a:spcPts val="1200"/>
              </a:spcAft>
              <a:buSzPts val="2400"/>
              <a:buChar char="o"/>
            </a:pPr>
            <a:r>
              <a:rPr lang="en-US">
                <a:solidFill>
                  <a:schemeClr val="dk1"/>
                </a:solidFill>
                <a:latin typeface="Arial"/>
                <a:ea typeface="Arial"/>
                <a:cs typeface="Arial"/>
                <a:sym typeface="Arial"/>
              </a:rPr>
              <a:t>CEOS Data Discovery and Access in the Cloud</a:t>
            </a:r>
            <a:endParaRPr/>
          </a:p>
        </p:txBody>
      </p:sp>
      <p:sp>
        <p:nvSpPr>
          <p:cNvPr id="199" name="Google Shape;199;p34"/>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b="1" lang="en-US" sz="2200"/>
              <a:t>CEOS Interoperability Terminology Report</a:t>
            </a:r>
            <a:endParaRPr sz="1800"/>
          </a:p>
        </p:txBody>
      </p:sp>
      <p:sp>
        <p:nvSpPr>
          <p:cNvPr id="200" name="Google Shape;200;p34"/>
          <p:cNvSpPr txBox="1"/>
          <p:nvPr/>
        </p:nvSpPr>
        <p:spPr>
          <a:xfrm>
            <a:off x="278320" y="2743200"/>
            <a:ext cx="4598400" cy="3207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16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Human brain nerve cells" id="205" name="Google Shape;205;p35"/>
          <p:cNvPicPr preferRelativeResize="0"/>
          <p:nvPr/>
        </p:nvPicPr>
        <p:blipFill rotWithShape="1">
          <a:blip r:embed="rId3">
            <a:alphaModFix/>
          </a:blip>
          <a:srcRect b="0" l="0" r="0" t="0"/>
          <a:stretch/>
        </p:blipFill>
        <p:spPr>
          <a:xfrm>
            <a:off x="6002931" y="1138066"/>
            <a:ext cx="3132257" cy="5726430"/>
          </a:xfrm>
          <a:custGeom>
            <a:rect b="b" l="l" r="r" t="t"/>
            <a:pathLst>
              <a:path extrusionOk="0" h="6858000" w="8949307">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ln>
            <a:noFill/>
          </a:ln>
        </p:spPr>
      </p:pic>
      <p:sp>
        <p:nvSpPr>
          <p:cNvPr id="206" name="Google Shape;206;p35"/>
          <p:cNvSpPr txBox="1"/>
          <p:nvPr>
            <p:ph idx="1" type="body"/>
          </p:nvPr>
        </p:nvSpPr>
        <p:spPr>
          <a:xfrm>
            <a:off x="76200" y="1219200"/>
            <a:ext cx="6247800" cy="5257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t/>
            </a:r>
            <a:endParaRPr b="0" i="0" sz="2000" u="none" cap="none" strike="noStrike">
              <a:solidFill>
                <a:schemeClr val="dk1"/>
              </a:solidFill>
              <a:latin typeface="Arial"/>
              <a:ea typeface="Arial"/>
              <a:cs typeface="Arial"/>
              <a:sym typeface="Arial"/>
            </a:endParaRPr>
          </a:p>
          <a:p>
            <a:pPr indent="0" lvl="0" marL="0" rtl="0" algn="l">
              <a:lnSpc>
                <a:spcPct val="90000"/>
              </a:lnSpc>
              <a:spcBef>
                <a:spcPts val="1200"/>
              </a:spcBef>
              <a:spcAft>
                <a:spcPts val="0"/>
              </a:spcAft>
              <a:buSzPts val="2400"/>
              <a:buNone/>
            </a:pPr>
            <a:r>
              <a:rPr b="0" i="0" lang="en-US" sz="2000" u="none" cap="none" strike="noStrike">
                <a:solidFill>
                  <a:schemeClr val="dk1"/>
                </a:solidFill>
                <a:latin typeface="Arial"/>
                <a:ea typeface="Arial"/>
                <a:cs typeface="Arial"/>
                <a:sym typeface="Arial"/>
              </a:rPr>
              <a:t>Three </a:t>
            </a:r>
            <a:r>
              <a:rPr b="0" lang="en-US" sz="2000">
                <a:solidFill>
                  <a:schemeClr val="dk1"/>
                </a:solidFill>
                <a:latin typeface="Arial"/>
                <a:ea typeface="Arial"/>
                <a:cs typeface="Arial"/>
                <a:sym typeface="Arial"/>
              </a:rPr>
              <a:t>types of Analysis Interoperability:</a:t>
            </a:r>
            <a:endParaRPr/>
          </a:p>
          <a:p>
            <a:pPr indent="-457200" lvl="0" marL="457200" rtl="0" algn="l">
              <a:lnSpc>
                <a:spcPct val="90000"/>
              </a:lnSpc>
              <a:spcBef>
                <a:spcPts val="1200"/>
              </a:spcBef>
              <a:spcAft>
                <a:spcPts val="0"/>
              </a:spcAft>
              <a:buSzPts val="2400"/>
              <a:buFont typeface="Arial"/>
              <a:buAutoNum type="arabicPeriod"/>
            </a:pPr>
            <a:r>
              <a:rPr b="0" i="0" lang="en-US" u="none" cap="none" strike="noStrike">
                <a:solidFill>
                  <a:schemeClr val="dk1"/>
                </a:solidFill>
                <a:latin typeface="Arial"/>
                <a:ea typeface="Arial"/>
                <a:cs typeface="Arial"/>
                <a:sym typeface="Arial"/>
              </a:rPr>
              <a:t>Executable code – black box service, same API</a:t>
            </a:r>
            <a:endParaRPr/>
          </a:p>
          <a:p>
            <a:pPr indent="-457200" lvl="0" marL="457200" rtl="0" algn="l">
              <a:lnSpc>
                <a:spcPct val="90000"/>
              </a:lnSpc>
              <a:spcBef>
                <a:spcPts val="1200"/>
              </a:spcBef>
              <a:spcAft>
                <a:spcPts val="0"/>
              </a:spcAft>
              <a:buSzPts val="2400"/>
              <a:buFont typeface="Arial"/>
              <a:buAutoNum type="arabicPeriod"/>
            </a:pPr>
            <a:r>
              <a:rPr b="0" lang="en-US">
                <a:solidFill>
                  <a:schemeClr val="dk1"/>
                </a:solidFill>
                <a:latin typeface="Arial"/>
                <a:ea typeface="Arial"/>
                <a:cs typeface="Arial"/>
                <a:sym typeface="Arial"/>
              </a:rPr>
              <a:t>Source code - Same source, different systems</a:t>
            </a:r>
            <a:endParaRPr/>
          </a:p>
          <a:p>
            <a:pPr indent="-457200" lvl="0" marL="457200" rtl="0" algn="l">
              <a:lnSpc>
                <a:spcPct val="90000"/>
              </a:lnSpc>
              <a:spcBef>
                <a:spcPts val="1200"/>
              </a:spcBef>
              <a:spcAft>
                <a:spcPts val="0"/>
              </a:spcAft>
              <a:buSzPts val="2400"/>
              <a:buFont typeface="Arial"/>
              <a:buAutoNum type="arabicPeriod"/>
            </a:pPr>
            <a:r>
              <a:rPr b="0" i="0" lang="en-US" u="none" cap="none" strike="noStrike">
                <a:solidFill>
                  <a:schemeClr val="dk1"/>
                </a:solidFill>
                <a:latin typeface="Arial"/>
                <a:ea typeface="Arial"/>
                <a:cs typeface="Arial"/>
                <a:sym typeface="Arial"/>
              </a:rPr>
              <a:t>Algorithm - multiple implementations, same result</a:t>
            </a:r>
            <a:endParaRPr/>
          </a:p>
          <a:p>
            <a:pPr indent="0" lvl="0" marL="0" rtl="0" algn="l">
              <a:lnSpc>
                <a:spcPct val="90000"/>
              </a:lnSpc>
              <a:spcBef>
                <a:spcPts val="1200"/>
              </a:spcBef>
              <a:spcAft>
                <a:spcPts val="0"/>
              </a:spcAft>
              <a:buSzPts val="2400"/>
              <a:buNone/>
            </a:pPr>
            <a:r>
              <a:t/>
            </a:r>
            <a:endParaRPr b="0">
              <a:solidFill>
                <a:schemeClr val="dk1"/>
              </a:solidFill>
              <a:latin typeface="Arial"/>
              <a:ea typeface="Arial"/>
              <a:cs typeface="Arial"/>
              <a:sym typeface="Arial"/>
            </a:endParaRPr>
          </a:p>
          <a:p>
            <a:pPr indent="0" lvl="0" marL="0" rtl="0" algn="l">
              <a:lnSpc>
                <a:spcPct val="90000"/>
              </a:lnSpc>
              <a:spcBef>
                <a:spcPts val="1200"/>
              </a:spcBef>
              <a:spcAft>
                <a:spcPts val="1200"/>
              </a:spcAft>
              <a:buSzPts val="2400"/>
              <a:buNone/>
            </a:pPr>
            <a:r>
              <a:rPr b="0" lang="en-US">
                <a:solidFill>
                  <a:schemeClr val="dk1"/>
                </a:solidFill>
                <a:latin typeface="Arial"/>
                <a:ea typeface="Arial"/>
                <a:cs typeface="Arial"/>
                <a:sym typeface="Arial"/>
              </a:rPr>
              <a:t>🡪 </a:t>
            </a:r>
            <a:r>
              <a:rPr b="0" i="1" lang="en-US">
                <a:solidFill>
                  <a:schemeClr val="dk1"/>
                </a:solidFill>
                <a:latin typeface="Arial"/>
                <a:ea typeface="Arial"/>
                <a:cs typeface="Arial"/>
                <a:sym typeface="Arial"/>
              </a:rPr>
              <a:t>Validate </a:t>
            </a:r>
            <a:r>
              <a:rPr b="0" lang="en-US">
                <a:solidFill>
                  <a:schemeClr val="dk1"/>
                </a:solidFill>
                <a:latin typeface="Arial"/>
                <a:ea typeface="Arial"/>
                <a:cs typeface="Arial"/>
                <a:sym typeface="Arial"/>
              </a:rPr>
              <a:t>Data Cube Interoperability in the Earth Analytics Interoperability Lab ecosystem for CEOS projects</a:t>
            </a:r>
            <a:endParaRPr b="0" i="0" u="none" cap="none" strike="noStrike">
              <a:solidFill>
                <a:schemeClr val="dk1"/>
              </a:solidFill>
              <a:latin typeface="Arial"/>
              <a:ea typeface="Arial"/>
              <a:cs typeface="Arial"/>
              <a:sym typeface="Arial"/>
            </a:endParaRPr>
          </a:p>
        </p:txBody>
      </p:sp>
      <p:sp>
        <p:nvSpPr>
          <p:cNvPr id="207" name="Google Shape;207;p35"/>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b="1" lang="en-US" sz="2100"/>
              <a:t>CEOS Interoperability Terminology Report</a:t>
            </a:r>
            <a:endParaRPr sz="1700"/>
          </a:p>
        </p:txBody>
      </p:sp>
      <p:sp>
        <p:nvSpPr>
          <p:cNvPr id="208" name="Google Shape;208;p35"/>
          <p:cNvSpPr txBox="1"/>
          <p:nvPr/>
        </p:nvSpPr>
        <p:spPr>
          <a:xfrm>
            <a:off x="278320" y="2743200"/>
            <a:ext cx="4598400" cy="3207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16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6"/>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214" name="Google Shape;214;p36"/>
          <p:cNvSpPr txBox="1"/>
          <p:nvPr>
            <p:ph idx="1" type="body"/>
          </p:nvPr>
        </p:nvSpPr>
        <p:spPr>
          <a:xfrm>
            <a:off x="76200" y="1219200"/>
            <a:ext cx="8991600" cy="5257800"/>
          </a:xfrm>
          <a:prstGeom prst="rect">
            <a:avLst/>
          </a:prstGeom>
        </p:spPr>
        <p:txBody>
          <a:bodyPr anchorCtr="0" anchor="t" bIns="45700" lIns="91425" spcFirstLastPara="1" rIns="91425" wrap="square" tIns="45700">
            <a:noAutofit/>
          </a:bodyPr>
          <a:lstStyle/>
          <a:p>
            <a:pPr indent="-355600" lvl="0" marL="457200" rtl="0" algn="l">
              <a:spcBef>
                <a:spcPts val="500"/>
              </a:spcBef>
              <a:spcAft>
                <a:spcPts val="0"/>
              </a:spcAft>
              <a:buClr>
                <a:srgbClr val="999999"/>
              </a:buClr>
              <a:buSzPts val="2000"/>
              <a:buChar char="•"/>
            </a:pPr>
            <a:r>
              <a:rPr lang="en-US">
                <a:solidFill>
                  <a:srgbClr val="999999"/>
                </a:solidFill>
              </a:rPr>
              <a:t>Decision: Consider forming a small team to review the CARD4L Framework and propose changes that make it amenable to additional Product Family Specifications (PFS) for non-land domains</a:t>
            </a:r>
            <a:endParaRPr>
              <a:solidFill>
                <a:srgbClr val="999999"/>
              </a:solidFill>
            </a:endParaRPr>
          </a:p>
          <a:p>
            <a:pPr indent="0" lvl="0" marL="457200" rtl="0" algn="l">
              <a:spcBef>
                <a:spcPts val="500"/>
              </a:spcBef>
              <a:spcAft>
                <a:spcPts val="0"/>
              </a:spcAft>
              <a:buNone/>
            </a:pPr>
            <a:r>
              <a:t/>
            </a:r>
            <a:endParaRPr/>
          </a:p>
          <a:p>
            <a:pPr indent="-355600" lvl="0" marL="457200" rtl="0" algn="l">
              <a:spcBef>
                <a:spcPts val="500"/>
              </a:spcBef>
              <a:spcAft>
                <a:spcPts val="0"/>
              </a:spcAft>
              <a:buClr>
                <a:srgbClr val="000000"/>
              </a:buClr>
              <a:buSzPts val="2000"/>
              <a:buChar char="•"/>
            </a:pPr>
            <a:r>
              <a:rPr lang="en-US" u="sng">
                <a:solidFill>
                  <a:srgbClr val="000000"/>
                </a:solidFill>
              </a:rPr>
              <a:t>Decision: Endorsement of the CEOS Interoperability Terminology v1.0</a:t>
            </a:r>
            <a:endParaRPr u="sng">
              <a:solidFill>
                <a:srgbClr val="000000"/>
              </a:solidFill>
            </a:endParaRPr>
          </a:p>
          <a:p>
            <a:pPr indent="0" lvl="0" marL="457200" rtl="0" algn="l">
              <a:spcBef>
                <a:spcPts val="500"/>
              </a:spcBef>
              <a:spcAft>
                <a:spcPts val="0"/>
              </a:spcAft>
              <a:buNone/>
            </a:pPr>
            <a:r>
              <a:t/>
            </a:r>
            <a:endParaRPr>
              <a:solidFill>
                <a:srgbClr val="999999"/>
              </a:solidFill>
            </a:endParaRPr>
          </a:p>
          <a:p>
            <a:pPr indent="-355600" lvl="0" marL="457200" rtl="0" algn="l">
              <a:spcBef>
                <a:spcPts val="500"/>
              </a:spcBef>
              <a:spcAft>
                <a:spcPts val="0"/>
              </a:spcAft>
              <a:buClr>
                <a:srgbClr val="999999"/>
              </a:buClr>
              <a:buSzPts val="2000"/>
              <a:buChar char="•"/>
            </a:pPr>
            <a:r>
              <a:rPr lang="en-US">
                <a:solidFill>
                  <a:srgbClr val="999999"/>
                </a:solidFill>
              </a:rPr>
              <a:t>Decision: Endorsement of the CEOS Analysis Ready Data – Involving the Private Sector paper</a:t>
            </a:r>
            <a:endParaRPr>
              <a:solidFill>
                <a:srgbClr val="999999"/>
              </a:solidFill>
            </a:endParaRPr>
          </a:p>
          <a:p>
            <a:pPr indent="0" lvl="0" marL="0" rtl="0" algn="l">
              <a:spcBef>
                <a:spcPts val="500"/>
              </a:spcBef>
              <a:spcAft>
                <a:spcPts val="0"/>
              </a:spcAft>
              <a:buNone/>
            </a:pPr>
            <a:r>
              <a:t/>
            </a:r>
            <a:endParaRPr/>
          </a:p>
        </p:txBody>
      </p:sp>
      <p:sp>
        <p:nvSpPr>
          <p:cNvPr id="215" name="Google Shape;215;p36"/>
          <p:cNvSpPr txBox="1"/>
          <p:nvPr>
            <p:ph idx="2" type="body"/>
          </p:nvPr>
        </p:nvSpPr>
        <p:spPr>
          <a:xfrm>
            <a:off x="1981200" y="76200"/>
            <a:ext cx="4953000" cy="914400"/>
          </a:xfrm>
          <a:prstGeom prst="rect">
            <a:avLst/>
          </a:prstGeom>
        </p:spPr>
        <p:txBody>
          <a:bodyPr anchorCtr="0" anchor="t" bIns="45700" lIns="91425" spcFirstLastPara="1" rIns="91425" wrap="square" tIns="45700">
            <a:noAutofit/>
          </a:bodyPr>
          <a:lstStyle/>
          <a:p>
            <a:pPr indent="0" lvl="0" marL="0" rtl="0" algn="ctr">
              <a:spcBef>
                <a:spcPts val="500"/>
              </a:spcBef>
              <a:spcAft>
                <a:spcPts val="0"/>
              </a:spcAft>
              <a:buNone/>
            </a:pPr>
            <a:r>
              <a:rPr lang="en-US"/>
              <a:t>Decisions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7"/>
          <p:cNvSpPr txBox="1"/>
          <p:nvPr>
            <p:ph type="title"/>
          </p:nvPr>
        </p:nvSpPr>
        <p:spPr>
          <a:xfrm>
            <a:off x="622800" y="2514600"/>
            <a:ext cx="54660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lang="en-US" sz="4200">
                <a:solidFill>
                  <a:srgbClr val="FFFFFF"/>
                </a:solidFill>
                <a:latin typeface="Helvetica Neue"/>
                <a:ea typeface="Helvetica Neue"/>
                <a:cs typeface="Helvetica Neue"/>
                <a:sym typeface="Helvetica Neue"/>
              </a:rPr>
              <a:t>CEOS ARD: </a:t>
            </a:r>
            <a:r>
              <a:rPr b="1" lang="en-US" sz="4200">
                <a:solidFill>
                  <a:srgbClr val="FFFFFF"/>
                </a:solidFill>
                <a:latin typeface="Helvetica Neue"/>
                <a:ea typeface="Helvetica Neue"/>
                <a:cs typeface="Helvetica Neue"/>
                <a:sym typeface="Helvetica Neue"/>
              </a:rPr>
              <a:t>Involving the Private Sector</a:t>
            </a:r>
            <a:endParaRPr b="0" i="0" sz="1400" u="none" cap="none" strike="noStrike">
              <a:solidFill>
                <a:srgbClr val="000000"/>
              </a:solidFill>
              <a:latin typeface="Arial"/>
              <a:ea typeface="Arial"/>
              <a:cs typeface="Arial"/>
              <a:sym typeface="Arial"/>
            </a:endParaRPr>
          </a:p>
        </p:txBody>
      </p:sp>
      <p:sp>
        <p:nvSpPr>
          <p:cNvPr id="221" name="Google Shape;221;p37"/>
          <p:cNvSpPr/>
          <p:nvPr/>
        </p:nvSpPr>
        <p:spPr>
          <a:xfrm>
            <a:off x="622803" y="4368800"/>
            <a:ext cx="62886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chemeClr val="dk1"/>
              </a:buClr>
              <a:buSzPts val="1100"/>
              <a:buFont typeface="Arial"/>
              <a:buNone/>
            </a:pPr>
            <a:r>
              <a:rPr lang="en-US" sz="1800">
                <a:solidFill>
                  <a:schemeClr val="lt1"/>
                </a:solidFill>
                <a:latin typeface="Helvetica Neue"/>
                <a:ea typeface="Helvetica Neue"/>
                <a:cs typeface="Helvetica Neue"/>
                <a:sym typeface="Helvetica Neue"/>
              </a:rPr>
              <a:t>A. Siqueira &amp; A. Lewis Geoscience Australia, </a:t>
            </a:r>
            <a:endParaRPr sz="1800">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100"/>
              <a:buFont typeface="Arial"/>
              <a:buNone/>
            </a:pPr>
            <a:r>
              <a:rPr lang="en-US" sz="1800">
                <a:solidFill>
                  <a:schemeClr val="lt1"/>
                </a:solidFill>
                <a:latin typeface="Helvetica Neue"/>
                <a:ea typeface="Helvetica Neue"/>
                <a:cs typeface="Helvetica Neue"/>
                <a:sym typeface="Helvetica Neue"/>
              </a:rPr>
              <a:t>SIT Chair Team</a:t>
            </a:r>
            <a:endParaRPr sz="1800">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100"/>
              <a:buFont typeface="Arial"/>
              <a:buNone/>
            </a:pPr>
            <a:r>
              <a:t/>
            </a:r>
            <a:endParaRPr sz="1800">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100"/>
              <a:buFont typeface="Arial"/>
              <a:buNone/>
            </a:pPr>
            <a:r>
              <a:rPr b="0" i="0" lang="en-US" sz="1800" u="none" cap="none" strike="noStrike">
                <a:solidFill>
                  <a:schemeClr val="lt1"/>
                </a:solidFill>
                <a:latin typeface="Helvetica Neue"/>
                <a:ea typeface="Helvetica Neue"/>
                <a:cs typeface="Helvetica Neue"/>
                <a:sym typeface="Helvetica Neue"/>
              </a:rPr>
              <a:t>CEOS Plenary 2020</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lt1"/>
                </a:solidFill>
                <a:latin typeface="Helvetica Neue"/>
                <a:ea typeface="Helvetica Neue"/>
                <a:cs typeface="Helvetica Neue"/>
                <a:sym typeface="Helvetica Neue"/>
              </a:rPr>
              <a:t>Agenda Item #4.2</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lt1"/>
                </a:solidFill>
                <a:latin typeface="Helvetica Neue"/>
                <a:ea typeface="Helvetica Neue"/>
                <a:cs typeface="Helvetica Neue"/>
                <a:sym typeface="Helvetica Neue"/>
              </a:rPr>
              <a:t>22 October 2020</a:t>
            </a:r>
            <a:endParaRPr b="0" i="0" sz="1800" u="none" cap="none" strike="noStrike">
              <a:solidFill>
                <a:schemeClr val="lt1"/>
              </a:solidFill>
              <a:latin typeface="Helvetica Neue"/>
              <a:ea typeface="Helvetica Neue"/>
              <a:cs typeface="Helvetica Neue"/>
              <a:sym typeface="Helvetica Neue"/>
            </a:endParaRPr>
          </a:p>
        </p:txBody>
      </p:sp>
      <p:pic>
        <p:nvPicPr>
          <p:cNvPr id="222" name="Google Shape;222;p37"/>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223" name="Google Shape;223;p37"/>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8"/>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229" name="Google Shape;229;p38"/>
          <p:cNvSpPr txBox="1"/>
          <p:nvPr>
            <p:ph idx="1" type="body"/>
          </p:nvPr>
        </p:nvSpPr>
        <p:spPr>
          <a:xfrm>
            <a:off x="0" y="1295400"/>
            <a:ext cx="5448300" cy="5257800"/>
          </a:xfrm>
          <a:prstGeom prst="rect">
            <a:avLst/>
          </a:prstGeom>
        </p:spPr>
        <p:txBody>
          <a:bodyPr anchorCtr="0" anchor="t" bIns="45700" lIns="91425" spcFirstLastPara="1" rIns="91425" wrap="square" tIns="45700">
            <a:noAutofit/>
          </a:bodyPr>
          <a:lstStyle/>
          <a:p>
            <a:pPr indent="-336550" lvl="0" marL="457200" rtl="0" algn="l">
              <a:spcBef>
                <a:spcPts val="500"/>
              </a:spcBef>
              <a:spcAft>
                <a:spcPts val="0"/>
              </a:spcAft>
              <a:buSzPts val="1700"/>
              <a:buAutoNum type="arabicPeriod"/>
            </a:pPr>
            <a:r>
              <a:rPr lang="en-US" sz="1700"/>
              <a:t>The paper addresses the Task 2.4 of the CEOS Analysis Ready Data Strategy.</a:t>
            </a:r>
            <a:endParaRPr sz="1700"/>
          </a:p>
          <a:p>
            <a:pPr indent="-336550" lvl="0" marL="457200" marR="0" rtl="0" algn="l">
              <a:lnSpc>
                <a:spcPct val="100000"/>
              </a:lnSpc>
              <a:spcBef>
                <a:spcPts val="1000"/>
              </a:spcBef>
              <a:spcAft>
                <a:spcPts val="0"/>
              </a:spcAft>
              <a:buSzPts val="1700"/>
              <a:buAutoNum type="arabicPeriod"/>
            </a:pPr>
            <a:r>
              <a:rPr b="0" lang="en-US" sz="1700"/>
              <a:t>The paper was first circulated in March 2020 for comments and presented at SIT35</a:t>
            </a:r>
            <a:r>
              <a:rPr lang="en-US" sz="1700"/>
              <a:t> and SIT TW 2020.</a:t>
            </a:r>
            <a:endParaRPr sz="1700"/>
          </a:p>
          <a:p>
            <a:pPr indent="-336550" lvl="0" marL="457200" marR="0" rtl="0" algn="l">
              <a:lnSpc>
                <a:spcPct val="100000"/>
              </a:lnSpc>
              <a:spcBef>
                <a:spcPts val="1000"/>
              </a:spcBef>
              <a:spcAft>
                <a:spcPts val="0"/>
              </a:spcAft>
              <a:buSzPts val="1700"/>
              <a:buAutoNum type="arabicPeriod"/>
            </a:pPr>
            <a:r>
              <a:rPr lang="en-US" sz="1700"/>
              <a:t>The paper has been well received and we have received feedback from ESA, Catapult, NOAA, GEO Sec and the LSI-VC community.</a:t>
            </a:r>
            <a:endParaRPr sz="1700"/>
          </a:p>
          <a:p>
            <a:pPr indent="-336550" lvl="0" marL="457200" marR="0" rtl="0" algn="l">
              <a:lnSpc>
                <a:spcPct val="100000"/>
              </a:lnSpc>
              <a:spcBef>
                <a:spcPts val="1000"/>
              </a:spcBef>
              <a:spcAft>
                <a:spcPts val="0"/>
              </a:spcAft>
              <a:buSzPts val="1700"/>
              <a:buAutoNum type="arabicPeriod"/>
            </a:pPr>
            <a:r>
              <a:rPr b="0" lang="en-US" sz="1700"/>
              <a:t>The paper presents an initial evaluation of the views from the private sector on how the CEOS community needs to engage to take CARD to the next level. </a:t>
            </a:r>
            <a:endParaRPr b="0" sz="1700"/>
          </a:p>
          <a:p>
            <a:pPr indent="-336550" lvl="0" marL="457200" marR="0" rtl="0" algn="l">
              <a:lnSpc>
                <a:spcPct val="100000"/>
              </a:lnSpc>
              <a:spcBef>
                <a:spcPts val="1000"/>
              </a:spcBef>
              <a:spcAft>
                <a:spcPts val="0"/>
              </a:spcAft>
              <a:buSzPts val="1700"/>
              <a:buAutoNum type="arabicPeriod"/>
            </a:pPr>
            <a:r>
              <a:rPr b="0" lang="en-US" sz="1700"/>
              <a:t>The paper provides an overarching rationale and possible next steps to engage with data providers, data hosts and data users in the private sector. </a:t>
            </a:r>
            <a:endParaRPr b="0" sz="1700"/>
          </a:p>
          <a:p>
            <a:pPr indent="0" lvl="0" marL="457200" marR="0" rtl="0" algn="l">
              <a:lnSpc>
                <a:spcPct val="100000"/>
              </a:lnSpc>
              <a:spcBef>
                <a:spcPts val="1000"/>
              </a:spcBef>
              <a:spcAft>
                <a:spcPts val="0"/>
              </a:spcAft>
              <a:buNone/>
            </a:pPr>
            <a:r>
              <a:t/>
            </a:r>
            <a:endParaRPr b="0" sz="1700"/>
          </a:p>
          <a:p>
            <a:pPr indent="0" lvl="0" marL="0" marR="0" rtl="0" algn="ctr">
              <a:lnSpc>
                <a:spcPct val="100000"/>
              </a:lnSpc>
              <a:spcBef>
                <a:spcPts val="1000"/>
              </a:spcBef>
              <a:spcAft>
                <a:spcPts val="0"/>
              </a:spcAft>
              <a:buNone/>
            </a:pPr>
            <a:r>
              <a:t/>
            </a:r>
            <a:endParaRPr b="1" i="1" sz="1700" u="sng"/>
          </a:p>
          <a:p>
            <a:pPr indent="0" lvl="0" marL="0" rtl="0" algn="l">
              <a:spcBef>
                <a:spcPts val="1000"/>
              </a:spcBef>
              <a:spcAft>
                <a:spcPts val="0"/>
              </a:spcAft>
              <a:buNone/>
            </a:pPr>
            <a:r>
              <a:t/>
            </a:r>
            <a:endParaRPr sz="1700"/>
          </a:p>
        </p:txBody>
      </p:sp>
      <p:sp>
        <p:nvSpPr>
          <p:cNvPr id="230" name="Google Shape;230;p38"/>
          <p:cNvSpPr txBox="1"/>
          <p:nvPr>
            <p:ph idx="2" type="body"/>
          </p:nvPr>
        </p:nvSpPr>
        <p:spPr>
          <a:xfrm>
            <a:off x="2057400" y="304800"/>
            <a:ext cx="4953000" cy="533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Overview</a:t>
            </a:r>
            <a:endParaRPr/>
          </a:p>
        </p:txBody>
      </p:sp>
      <p:pic>
        <p:nvPicPr>
          <p:cNvPr id="231" name="Google Shape;231;p38"/>
          <p:cNvPicPr preferRelativeResize="0"/>
          <p:nvPr/>
        </p:nvPicPr>
        <p:blipFill>
          <a:blip r:embed="rId3">
            <a:alphaModFix/>
          </a:blip>
          <a:stretch>
            <a:fillRect/>
          </a:stretch>
        </p:blipFill>
        <p:spPr>
          <a:xfrm>
            <a:off x="5473625" y="1418500"/>
            <a:ext cx="3426025" cy="4850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237" name="Google Shape;237;p39"/>
          <p:cNvSpPr txBox="1"/>
          <p:nvPr>
            <p:ph idx="1" type="body"/>
          </p:nvPr>
        </p:nvSpPr>
        <p:spPr>
          <a:xfrm>
            <a:off x="259775" y="1232700"/>
            <a:ext cx="8599800" cy="5237400"/>
          </a:xfrm>
          <a:prstGeom prst="rect">
            <a:avLst/>
          </a:prstGeom>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1800"/>
              <a:t>Recommendations</a:t>
            </a:r>
            <a:endParaRPr sz="1800"/>
          </a:p>
          <a:p>
            <a:pPr indent="-342900" lvl="0" marL="457200" marR="0" rtl="0" algn="l">
              <a:lnSpc>
                <a:spcPct val="100000"/>
              </a:lnSpc>
              <a:spcBef>
                <a:spcPts val="1000"/>
              </a:spcBef>
              <a:spcAft>
                <a:spcPts val="0"/>
              </a:spcAft>
              <a:buSzPts val="1800"/>
              <a:buChar char="•"/>
            </a:pPr>
            <a:r>
              <a:rPr b="0" lang="en-US" sz="1800"/>
              <a:t>Establishing mechanisms for constructive and appropriate engagement with the private sector.</a:t>
            </a:r>
            <a:endParaRPr b="0" sz="1800"/>
          </a:p>
          <a:p>
            <a:pPr indent="-342900" lvl="0" marL="457200" marR="0" rtl="0" algn="l">
              <a:lnSpc>
                <a:spcPct val="100000"/>
              </a:lnSpc>
              <a:spcBef>
                <a:spcPts val="1000"/>
              </a:spcBef>
              <a:spcAft>
                <a:spcPts val="0"/>
              </a:spcAft>
              <a:buSzPts val="1800"/>
              <a:buChar char="•"/>
            </a:pPr>
            <a:r>
              <a:rPr b="0" lang="en-US" sz="1800"/>
              <a:t>Avoid unnecessary barriers to participation (from industry) in the CARD discussion and processes.</a:t>
            </a:r>
            <a:endParaRPr b="0" sz="1800"/>
          </a:p>
          <a:p>
            <a:pPr indent="-342900" lvl="0" marL="457200" rtl="0" algn="l">
              <a:spcBef>
                <a:spcPts val="1000"/>
              </a:spcBef>
              <a:spcAft>
                <a:spcPts val="0"/>
              </a:spcAft>
              <a:buSzPts val="1800"/>
              <a:buChar char="•"/>
            </a:pPr>
            <a:r>
              <a:rPr b="0" lang="en-US" sz="1800"/>
              <a:t>Provide appropriate documentation on the various aspects of the CARD initiative.</a:t>
            </a:r>
            <a:endParaRPr b="0" sz="1800"/>
          </a:p>
          <a:p>
            <a:pPr indent="-342900" lvl="0" marL="457200" rtl="0" algn="l">
              <a:spcBef>
                <a:spcPts val="1000"/>
              </a:spcBef>
              <a:spcAft>
                <a:spcPts val="0"/>
              </a:spcAft>
              <a:buSzPts val="1800"/>
              <a:buChar char="•"/>
            </a:pPr>
            <a:r>
              <a:rPr b="0" lang="en-US" sz="1800"/>
              <a:t>Identify a CEOS ARD framework process for assessing private data products for compliance with Specifications.</a:t>
            </a:r>
            <a:endParaRPr b="0" sz="1800"/>
          </a:p>
          <a:p>
            <a:pPr indent="-342900" lvl="0" marL="457200" rtl="0" algn="l">
              <a:spcBef>
                <a:spcPts val="1000"/>
              </a:spcBef>
              <a:spcAft>
                <a:spcPts val="0"/>
              </a:spcAft>
              <a:buSzPts val="1800"/>
              <a:buChar char="•"/>
            </a:pPr>
            <a:r>
              <a:rPr b="0" lang="en-US" sz="1800"/>
              <a:t>Move CEOS concepts into the broader standards discussion to be more inclusive of the private sector.</a:t>
            </a:r>
            <a:endParaRPr b="0" sz="1800"/>
          </a:p>
          <a:p>
            <a:pPr indent="0" lvl="0" marL="0" rtl="0" algn="l">
              <a:spcBef>
                <a:spcPts val="1000"/>
              </a:spcBef>
              <a:spcAft>
                <a:spcPts val="0"/>
              </a:spcAft>
              <a:buNone/>
            </a:pPr>
            <a:r>
              <a:rPr lang="en-US" sz="1800"/>
              <a:t>Next Steps</a:t>
            </a:r>
            <a:endParaRPr sz="1800"/>
          </a:p>
          <a:p>
            <a:pPr indent="-342900" lvl="0" marL="457200" rtl="0" algn="l">
              <a:spcBef>
                <a:spcPts val="1000"/>
              </a:spcBef>
              <a:spcAft>
                <a:spcPts val="0"/>
              </a:spcAft>
              <a:buSzPts val="1800"/>
              <a:buChar char="•"/>
            </a:pPr>
            <a:r>
              <a:rPr b="0" lang="en-US" sz="1800"/>
              <a:t>Continue to share Information on CEOS Analysis Ready Data to build support</a:t>
            </a:r>
            <a:endParaRPr b="0" sz="1800"/>
          </a:p>
          <a:p>
            <a:pPr indent="-342900" lvl="0" marL="457200" rtl="0" algn="l">
              <a:spcBef>
                <a:spcPts val="1000"/>
              </a:spcBef>
              <a:spcAft>
                <a:spcPts val="0"/>
              </a:spcAft>
              <a:buSzPts val="1800"/>
              <a:buChar char="•"/>
            </a:pPr>
            <a:r>
              <a:rPr b="0" lang="en-US" sz="1800"/>
              <a:t>Understand the Industry Perspective</a:t>
            </a:r>
            <a:endParaRPr b="0" sz="1800"/>
          </a:p>
          <a:p>
            <a:pPr indent="-342900" lvl="0" marL="457200" rtl="0" algn="l">
              <a:spcBef>
                <a:spcPts val="1000"/>
              </a:spcBef>
              <a:spcAft>
                <a:spcPts val="0"/>
              </a:spcAft>
              <a:buSzPts val="1800"/>
              <a:buChar char="•"/>
            </a:pPr>
            <a:r>
              <a:rPr b="0" lang="en-US" sz="1800"/>
              <a:t>Engage Industry in Specifications</a:t>
            </a:r>
            <a:endParaRPr b="0" sz="1700"/>
          </a:p>
          <a:p>
            <a:pPr indent="0" lvl="0" marL="0" rtl="0" algn="l">
              <a:spcBef>
                <a:spcPts val="500"/>
              </a:spcBef>
              <a:spcAft>
                <a:spcPts val="0"/>
              </a:spcAft>
              <a:buNone/>
            </a:pPr>
            <a:r>
              <a:t/>
            </a:r>
            <a:endParaRPr sz="1800"/>
          </a:p>
          <a:p>
            <a:pPr indent="0" lvl="0" marL="0" rtl="0" algn="l">
              <a:spcBef>
                <a:spcPts val="500"/>
              </a:spcBef>
              <a:spcAft>
                <a:spcPts val="0"/>
              </a:spcAft>
              <a:buNone/>
            </a:pPr>
            <a:r>
              <a:t/>
            </a:r>
            <a:endParaRPr sz="1800"/>
          </a:p>
        </p:txBody>
      </p:sp>
      <p:sp>
        <p:nvSpPr>
          <p:cNvPr id="238" name="Google Shape;238;p39"/>
          <p:cNvSpPr txBox="1"/>
          <p:nvPr>
            <p:ph idx="2" type="body"/>
          </p:nvPr>
        </p:nvSpPr>
        <p:spPr>
          <a:xfrm>
            <a:off x="1981200" y="76200"/>
            <a:ext cx="5889900" cy="9144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rPr lang="en-US"/>
              <a:t>Paper </a:t>
            </a:r>
            <a:r>
              <a:rPr lang="en-US"/>
              <a:t>Recommendations and Next Steps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0"/>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244" name="Google Shape;244;p40"/>
          <p:cNvSpPr txBox="1"/>
          <p:nvPr>
            <p:ph idx="1" type="body"/>
          </p:nvPr>
        </p:nvSpPr>
        <p:spPr>
          <a:xfrm>
            <a:off x="76200" y="1219200"/>
            <a:ext cx="8991600" cy="5257800"/>
          </a:xfrm>
          <a:prstGeom prst="rect">
            <a:avLst/>
          </a:prstGeom>
        </p:spPr>
        <p:txBody>
          <a:bodyPr anchorCtr="0" anchor="t" bIns="45700" lIns="91425" spcFirstLastPara="1" rIns="91425" wrap="square" tIns="45700">
            <a:noAutofit/>
          </a:bodyPr>
          <a:lstStyle/>
          <a:p>
            <a:pPr indent="-355600" lvl="0" marL="457200" rtl="0" algn="l">
              <a:spcBef>
                <a:spcPts val="500"/>
              </a:spcBef>
              <a:spcAft>
                <a:spcPts val="0"/>
              </a:spcAft>
              <a:buClr>
                <a:srgbClr val="999999"/>
              </a:buClr>
              <a:buSzPts val="2000"/>
              <a:buChar char="•"/>
            </a:pPr>
            <a:r>
              <a:rPr lang="en-US">
                <a:solidFill>
                  <a:srgbClr val="999999"/>
                </a:solidFill>
              </a:rPr>
              <a:t>Decision: Consider forming a small team to review the CARD4L Framework and propose changes that make it amenable to additional Product Family Specifications (PFS) for non-land domains</a:t>
            </a:r>
            <a:endParaRPr>
              <a:solidFill>
                <a:srgbClr val="999999"/>
              </a:solidFill>
            </a:endParaRPr>
          </a:p>
          <a:p>
            <a:pPr indent="0" lvl="0" marL="457200" rtl="0" algn="l">
              <a:spcBef>
                <a:spcPts val="500"/>
              </a:spcBef>
              <a:spcAft>
                <a:spcPts val="0"/>
              </a:spcAft>
              <a:buNone/>
            </a:pPr>
            <a:r>
              <a:t/>
            </a:r>
            <a:endParaRPr>
              <a:solidFill>
                <a:srgbClr val="999999"/>
              </a:solidFill>
            </a:endParaRPr>
          </a:p>
          <a:p>
            <a:pPr indent="-355600" lvl="0" marL="457200" rtl="0" algn="l">
              <a:spcBef>
                <a:spcPts val="500"/>
              </a:spcBef>
              <a:spcAft>
                <a:spcPts val="0"/>
              </a:spcAft>
              <a:buClr>
                <a:srgbClr val="999999"/>
              </a:buClr>
              <a:buSzPts val="2000"/>
              <a:buChar char="•"/>
            </a:pPr>
            <a:r>
              <a:rPr lang="en-US">
                <a:solidFill>
                  <a:srgbClr val="999999"/>
                </a:solidFill>
              </a:rPr>
              <a:t>Decision: Endorsement of the CEOS Interoperability Terminology v1.0</a:t>
            </a:r>
            <a:endParaRPr>
              <a:solidFill>
                <a:srgbClr val="999999"/>
              </a:solidFill>
            </a:endParaRPr>
          </a:p>
          <a:p>
            <a:pPr indent="0" lvl="0" marL="457200" rtl="0" algn="l">
              <a:spcBef>
                <a:spcPts val="500"/>
              </a:spcBef>
              <a:spcAft>
                <a:spcPts val="0"/>
              </a:spcAft>
              <a:buNone/>
            </a:pPr>
            <a:r>
              <a:t/>
            </a:r>
            <a:endParaRPr>
              <a:solidFill>
                <a:srgbClr val="999999"/>
              </a:solidFill>
            </a:endParaRPr>
          </a:p>
          <a:p>
            <a:pPr indent="-355600" lvl="0" marL="457200" rtl="0" algn="l">
              <a:spcBef>
                <a:spcPts val="500"/>
              </a:spcBef>
              <a:spcAft>
                <a:spcPts val="0"/>
              </a:spcAft>
              <a:buClr>
                <a:srgbClr val="000000"/>
              </a:buClr>
              <a:buSzPts val="2000"/>
              <a:buChar char="•"/>
            </a:pPr>
            <a:r>
              <a:rPr lang="en-US" u="sng">
                <a:solidFill>
                  <a:srgbClr val="000000"/>
                </a:solidFill>
              </a:rPr>
              <a:t>Decision: Endorsement of the CEOS Analysis Ready Data – Involving the Private Sector paper</a:t>
            </a:r>
            <a:endParaRPr u="sng">
              <a:solidFill>
                <a:srgbClr val="000000"/>
              </a:solidFill>
            </a:endParaRPr>
          </a:p>
          <a:p>
            <a:pPr indent="0" lvl="0" marL="0" rtl="0" algn="l">
              <a:spcBef>
                <a:spcPts val="500"/>
              </a:spcBef>
              <a:spcAft>
                <a:spcPts val="0"/>
              </a:spcAft>
              <a:buNone/>
            </a:pPr>
            <a:r>
              <a:t/>
            </a:r>
            <a:endParaRPr/>
          </a:p>
        </p:txBody>
      </p:sp>
      <p:sp>
        <p:nvSpPr>
          <p:cNvPr id="245" name="Google Shape;245;p40"/>
          <p:cNvSpPr txBox="1"/>
          <p:nvPr>
            <p:ph idx="2" type="body"/>
          </p:nvPr>
        </p:nvSpPr>
        <p:spPr>
          <a:xfrm>
            <a:off x="1981200" y="76200"/>
            <a:ext cx="4953000" cy="914400"/>
          </a:xfrm>
          <a:prstGeom prst="rect">
            <a:avLst/>
          </a:prstGeom>
        </p:spPr>
        <p:txBody>
          <a:bodyPr anchorCtr="0" anchor="t" bIns="45700" lIns="91425" spcFirstLastPara="1" rIns="91425" wrap="square" tIns="45700">
            <a:noAutofit/>
          </a:bodyPr>
          <a:lstStyle/>
          <a:p>
            <a:pPr indent="0" lvl="0" marL="0" rtl="0" algn="ctr">
              <a:spcBef>
                <a:spcPts val="500"/>
              </a:spcBef>
              <a:spcAft>
                <a:spcPts val="0"/>
              </a:spcAft>
              <a:buNone/>
            </a:pPr>
            <a:r>
              <a:rPr lang="en-US"/>
              <a:t>Decisions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6"/>
          <p:cNvSpPr txBox="1"/>
          <p:nvPr>
            <p:ph idx="1" type="subTitle"/>
          </p:nvPr>
        </p:nvSpPr>
        <p:spPr>
          <a:xfrm>
            <a:off x="311700" y="3778833"/>
            <a:ext cx="8520600" cy="105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5" name="Google Shape;65;p16"/>
          <p:cNvPicPr preferRelativeResize="0"/>
          <p:nvPr/>
        </p:nvPicPr>
        <p:blipFill rotWithShape="1">
          <a:blip r:embed="rId3">
            <a:alphaModFix/>
          </a:blip>
          <a:srcRect b="13254" l="0" r="0" t="29218"/>
          <a:stretch/>
        </p:blipFill>
        <p:spPr>
          <a:xfrm>
            <a:off x="0" y="3507175"/>
            <a:ext cx="9143998" cy="3404275"/>
          </a:xfrm>
          <a:prstGeom prst="rect">
            <a:avLst/>
          </a:prstGeom>
          <a:noFill/>
          <a:ln>
            <a:noFill/>
          </a:ln>
        </p:spPr>
      </p:pic>
      <p:sp>
        <p:nvSpPr>
          <p:cNvPr id="66" name="Google Shape;66;p16"/>
          <p:cNvSpPr txBox="1"/>
          <p:nvPr>
            <p:ph idx="1"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2800"/>
              <a:buNone/>
            </a:pPr>
            <a:r>
              <a:rPr b="1" lang="en-US" sz="2800">
                <a:solidFill>
                  <a:schemeClr val="lt1"/>
                </a:solidFill>
                <a:latin typeface="Helvetica Neue"/>
                <a:ea typeface="Helvetica Neue"/>
                <a:cs typeface="Helvetica Neue"/>
                <a:sym typeface="Helvetica Neue"/>
              </a:rPr>
              <a:t>SIT Chair Priority:</a:t>
            </a:r>
            <a:endParaRPr b="1" sz="2800">
              <a:solidFill>
                <a:schemeClr val="lt1"/>
              </a:solidFill>
              <a:latin typeface="Helvetica Neue"/>
              <a:ea typeface="Helvetica Neue"/>
              <a:cs typeface="Helvetica Neue"/>
              <a:sym typeface="Helvetica Neue"/>
            </a:endParaRPr>
          </a:p>
          <a:p>
            <a:pPr indent="0" lvl="0" marL="0" rtl="0" algn="ctr">
              <a:spcBef>
                <a:spcPts val="0"/>
              </a:spcBef>
              <a:spcAft>
                <a:spcPts val="0"/>
              </a:spcAft>
              <a:buClr>
                <a:schemeClr val="lt1"/>
              </a:buClr>
              <a:buSzPts val="2800"/>
              <a:buNone/>
            </a:pPr>
            <a:r>
              <a:rPr b="1" lang="en-US" sz="2800">
                <a:solidFill>
                  <a:schemeClr val="lt1"/>
                </a:solidFill>
                <a:latin typeface="Helvetica Neue"/>
                <a:ea typeface="Helvetica Neue"/>
                <a:cs typeface="Helvetica Neue"/>
                <a:sym typeface="Helvetica Neue"/>
              </a:rPr>
              <a:t>Analysis Ready Data</a:t>
            </a:r>
            <a:endParaRPr b="1" sz="28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lt1"/>
              </a:buClr>
              <a:buSzPts val="2800"/>
              <a:buNone/>
            </a:pPr>
            <a:r>
              <a:t/>
            </a:r>
            <a:endParaRPr/>
          </a:p>
        </p:txBody>
      </p:sp>
      <p:sp>
        <p:nvSpPr>
          <p:cNvPr id="67" name="Google Shape;67;p16"/>
          <p:cNvSpPr txBox="1"/>
          <p:nvPr>
            <p:ph idx="2" type="body"/>
          </p:nvPr>
        </p:nvSpPr>
        <p:spPr>
          <a:xfrm>
            <a:off x="76200" y="1194963"/>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Clr>
                <a:srgbClr val="002569"/>
              </a:buClr>
              <a:buSzPts val="1800"/>
              <a:buChar char="●"/>
            </a:pPr>
            <a:r>
              <a:rPr b="1" lang="en-US" sz="1800">
                <a:solidFill>
                  <a:srgbClr val="002569"/>
                </a:solidFill>
                <a:latin typeface="Helvetica Neue"/>
                <a:ea typeface="Helvetica Neue"/>
                <a:cs typeface="Helvetica Neue"/>
                <a:sym typeface="Helvetica Neue"/>
              </a:rPr>
              <a:t>Early Progress on CEOS ARD Strategy (endorsed at Plenary 2019)</a:t>
            </a:r>
            <a:endParaRPr b="1" sz="1800">
              <a:solidFill>
                <a:srgbClr val="002569"/>
              </a:solidFill>
              <a:latin typeface="Helvetica Neue"/>
              <a:ea typeface="Helvetica Neue"/>
              <a:cs typeface="Helvetica Neue"/>
              <a:sym typeface="Helvetica Neue"/>
            </a:endParaRPr>
          </a:p>
          <a:p>
            <a:pPr indent="-342900" lvl="1" marL="914400" rtl="0" algn="l">
              <a:spcBef>
                <a:spcPts val="1000"/>
              </a:spcBef>
              <a:spcAft>
                <a:spcPts val="0"/>
              </a:spcAft>
              <a:buClr>
                <a:srgbClr val="002569"/>
              </a:buClr>
              <a:buSzPts val="1800"/>
              <a:buChar char="○"/>
            </a:pPr>
            <a:r>
              <a:rPr b="1" lang="en-US" sz="1800">
                <a:solidFill>
                  <a:srgbClr val="002569"/>
                </a:solidFill>
                <a:latin typeface="Helvetica Neue"/>
                <a:ea typeface="Helvetica Neue"/>
                <a:cs typeface="Helvetica Neue"/>
                <a:sym typeface="Helvetica Neue"/>
              </a:rPr>
              <a:t>PFS (product family specifications) progress</a:t>
            </a:r>
            <a:endParaRPr b="1" sz="1800">
              <a:solidFill>
                <a:srgbClr val="002569"/>
              </a:solidFill>
              <a:latin typeface="Helvetica Neue"/>
              <a:ea typeface="Helvetica Neue"/>
              <a:cs typeface="Helvetica Neue"/>
              <a:sym typeface="Helvetica Neue"/>
            </a:endParaRPr>
          </a:p>
          <a:p>
            <a:pPr indent="-342900" lvl="1" marL="914400" rtl="0" algn="l">
              <a:spcBef>
                <a:spcPts val="1000"/>
              </a:spcBef>
              <a:spcAft>
                <a:spcPts val="0"/>
              </a:spcAft>
              <a:buClr>
                <a:srgbClr val="002569"/>
              </a:buClr>
              <a:buSzPts val="1800"/>
              <a:buChar char="○"/>
            </a:pPr>
            <a:r>
              <a:rPr b="1" lang="en-US" sz="1800">
                <a:solidFill>
                  <a:srgbClr val="002569"/>
                </a:solidFill>
                <a:latin typeface="Helvetica Neue"/>
                <a:ea typeface="Helvetica Neue"/>
                <a:cs typeface="Helvetica Neue"/>
                <a:sym typeface="Helvetica Neue"/>
              </a:rPr>
              <a:t>ARD Private Sector Engagement Paper</a:t>
            </a:r>
            <a:endParaRPr b="1" sz="1800">
              <a:solidFill>
                <a:srgbClr val="002569"/>
              </a:solidFill>
              <a:latin typeface="Helvetica Neue"/>
              <a:ea typeface="Helvetica Neue"/>
              <a:cs typeface="Helvetica Neue"/>
              <a:sym typeface="Helvetica Neue"/>
            </a:endParaRPr>
          </a:p>
          <a:p>
            <a:pPr indent="-342900" lvl="1" marL="914400" rtl="0" algn="l">
              <a:spcBef>
                <a:spcPts val="1000"/>
              </a:spcBef>
              <a:spcAft>
                <a:spcPts val="0"/>
              </a:spcAft>
              <a:buClr>
                <a:srgbClr val="002569"/>
              </a:buClr>
              <a:buSzPts val="1800"/>
              <a:buFont typeface="Helvetica Neue"/>
              <a:buChar char="○"/>
            </a:pPr>
            <a:r>
              <a:rPr b="1" lang="en-US" sz="1800">
                <a:solidFill>
                  <a:srgbClr val="002569"/>
                </a:solidFill>
                <a:latin typeface="Helvetica Neue"/>
                <a:ea typeface="Helvetica Neue"/>
                <a:cs typeface="Helvetica Neue"/>
                <a:sym typeface="Helvetica Neue"/>
              </a:rPr>
              <a:t>Interoperability terminology report</a:t>
            </a:r>
            <a:endParaRPr b="1" sz="1800">
              <a:solidFill>
                <a:srgbClr val="002569"/>
              </a:solidFill>
              <a:latin typeface="Helvetica Neue"/>
              <a:ea typeface="Helvetica Neue"/>
              <a:cs typeface="Helvetica Neue"/>
              <a:sym typeface="Helvetica Neue"/>
            </a:endParaRPr>
          </a:p>
          <a:p>
            <a:pPr indent="-342900" lvl="0" marL="457200" rtl="0" algn="l">
              <a:spcBef>
                <a:spcPts val="1000"/>
              </a:spcBef>
              <a:spcAft>
                <a:spcPts val="1000"/>
              </a:spcAft>
              <a:buClr>
                <a:srgbClr val="002569"/>
              </a:buClr>
              <a:buSzPts val="1800"/>
              <a:buFont typeface="Helvetica Neue"/>
              <a:buChar char="●"/>
            </a:pPr>
            <a:r>
              <a:rPr b="1" lang="en-US" sz="1800">
                <a:solidFill>
                  <a:srgbClr val="002569"/>
                </a:solidFill>
                <a:latin typeface="Helvetica Neue"/>
                <a:ea typeface="Helvetica Neue"/>
                <a:cs typeface="Helvetica Neue"/>
                <a:sym typeface="Helvetica Neue"/>
              </a:rPr>
              <a:t>Pilots: DE-Africa</a:t>
            </a:r>
            <a:endParaRPr i="1" sz="1800">
              <a:solidFill>
                <a:srgbClr val="98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7"/>
          <p:cNvSpPr txBox="1"/>
          <p:nvPr>
            <p:ph idx="1" type="subTitle"/>
          </p:nvPr>
        </p:nvSpPr>
        <p:spPr>
          <a:xfrm>
            <a:off x="311700" y="3778833"/>
            <a:ext cx="8520600" cy="105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3" name="Google Shape;73;p17"/>
          <p:cNvPicPr preferRelativeResize="0"/>
          <p:nvPr/>
        </p:nvPicPr>
        <p:blipFill rotWithShape="1">
          <a:blip r:embed="rId3">
            <a:alphaModFix/>
          </a:blip>
          <a:srcRect b="13254" l="0" r="0" t="29218"/>
          <a:stretch/>
        </p:blipFill>
        <p:spPr>
          <a:xfrm>
            <a:off x="0" y="3507175"/>
            <a:ext cx="9143998" cy="3404275"/>
          </a:xfrm>
          <a:prstGeom prst="rect">
            <a:avLst/>
          </a:prstGeom>
          <a:noFill/>
          <a:ln>
            <a:noFill/>
          </a:ln>
        </p:spPr>
      </p:pic>
      <p:sp>
        <p:nvSpPr>
          <p:cNvPr id="74" name="Google Shape;74;p17"/>
          <p:cNvSpPr txBox="1"/>
          <p:nvPr>
            <p:ph idx="1"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2800"/>
              <a:buNone/>
            </a:pPr>
            <a:r>
              <a:rPr b="1" lang="en-US" sz="2800">
                <a:solidFill>
                  <a:schemeClr val="lt1"/>
                </a:solidFill>
                <a:latin typeface="Helvetica Neue"/>
                <a:ea typeface="Helvetica Neue"/>
                <a:cs typeface="Helvetica Neue"/>
                <a:sym typeface="Helvetica Neue"/>
              </a:rPr>
              <a:t>SIT Chair Priority:</a:t>
            </a:r>
            <a:endParaRPr b="1" sz="2800">
              <a:solidFill>
                <a:schemeClr val="lt1"/>
              </a:solidFill>
              <a:latin typeface="Helvetica Neue"/>
              <a:ea typeface="Helvetica Neue"/>
              <a:cs typeface="Helvetica Neue"/>
              <a:sym typeface="Helvetica Neue"/>
            </a:endParaRPr>
          </a:p>
          <a:p>
            <a:pPr indent="0" lvl="0" marL="0" rtl="0" algn="ctr">
              <a:spcBef>
                <a:spcPts val="0"/>
              </a:spcBef>
              <a:spcAft>
                <a:spcPts val="0"/>
              </a:spcAft>
              <a:buClr>
                <a:schemeClr val="lt1"/>
              </a:buClr>
              <a:buSzPts val="2800"/>
              <a:buNone/>
            </a:pPr>
            <a:r>
              <a:rPr b="1" lang="en-US" sz="2800">
                <a:solidFill>
                  <a:schemeClr val="lt1"/>
                </a:solidFill>
                <a:latin typeface="Helvetica Neue"/>
                <a:ea typeface="Helvetica Neue"/>
                <a:cs typeface="Helvetica Neue"/>
                <a:sym typeface="Helvetica Neue"/>
              </a:rPr>
              <a:t>Analysis Ready Data</a:t>
            </a:r>
            <a:endParaRPr b="1" sz="28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lt1"/>
              </a:buClr>
              <a:buSzPts val="2800"/>
              <a:buNone/>
            </a:pPr>
            <a:r>
              <a:t/>
            </a:r>
            <a:endParaRPr/>
          </a:p>
        </p:txBody>
      </p:sp>
      <p:sp>
        <p:nvSpPr>
          <p:cNvPr id="75" name="Google Shape;75;p17"/>
          <p:cNvSpPr txBox="1"/>
          <p:nvPr>
            <p:ph idx="2" type="body"/>
          </p:nvPr>
        </p:nvSpPr>
        <p:spPr>
          <a:xfrm>
            <a:off x="76200" y="1194963"/>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Clr>
                <a:srgbClr val="002569"/>
              </a:buClr>
              <a:buSzPts val="1800"/>
              <a:buChar char="●"/>
            </a:pPr>
            <a:r>
              <a:rPr b="1" lang="en-US" sz="1800">
                <a:solidFill>
                  <a:srgbClr val="002569"/>
                </a:solidFill>
                <a:latin typeface="Helvetica Neue"/>
                <a:ea typeface="Helvetica Neue"/>
                <a:cs typeface="Helvetica Neue"/>
                <a:sym typeface="Helvetica Neue"/>
              </a:rPr>
              <a:t>Early Progress on CEOS ARD Strategy (endorsed at Plenary 2019)</a:t>
            </a:r>
            <a:endParaRPr b="1" sz="1800">
              <a:solidFill>
                <a:srgbClr val="002569"/>
              </a:solidFill>
              <a:latin typeface="Helvetica Neue"/>
              <a:ea typeface="Helvetica Neue"/>
              <a:cs typeface="Helvetica Neue"/>
              <a:sym typeface="Helvetica Neue"/>
            </a:endParaRPr>
          </a:p>
          <a:p>
            <a:pPr indent="-342900" lvl="1" marL="914400" rtl="0" algn="l">
              <a:spcBef>
                <a:spcPts val="1000"/>
              </a:spcBef>
              <a:spcAft>
                <a:spcPts val="0"/>
              </a:spcAft>
              <a:buClr>
                <a:srgbClr val="002569"/>
              </a:buClr>
              <a:buSzPts val="1800"/>
              <a:buChar char="○"/>
            </a:pPr>
            <a:r>
              <a:rPr b="1" lang="en-US" sz="1800">
                <a:solidFill>
                  <a:srgbClr val="002569"/>
                </a:solidFill>
                <a:latin typeface="Helvetica Neue"/>
                <a:ea typeface="Helvetica Neue"/>
                <a:cs typeface="Helvetica Neue"/>
                <a:sym typeface="Helvetica Neue"/>
              </a:rPr>
              <a:t>PFS (product family specifications) progress</a:t>
            </a:r>
            <a:endParaRPr b="1" sz="1800">
              <a:solidFill>
                <a:srgbClr val="002569"/>
              </a:solidFill>
              <a:latin typeface="Helvetica Neue"/>
              <a:ea typeface="Helvetica Neue"/>
              <a:cs typeface="Helvetica Neue"/>
              <a:sym typeface="Helvetica Neue"/>
            </a:endParaRPr>
          </a:p>
          <a:p>
            <a:pPr indent="-342900" lvl="1" marL="914400" rtl="0" algn="l">
              <a:spcBef>
                <a:spcPts val="1000"/>
              </a:spcBef>
              <a:spcAft>
                <a:spcPts val="0"/>
              </a:spcAft>
              <a:buClr>
                <a:srgbClr val="002569"/>
              </a:buClr>
              <a:buSzPts val="1800"/>
              <a:buChar char="○"/>
            </a:pPr>
            <a:r>
              <a:rPr b="1" lang="en-US" sz="1800">
                <a:solidFill>
                  <a:srgbClr val="002569"/>
                </a:solidFill>
                <a:latin typeface="Helvetica Neue"/>
                <a:ea typeface="Helvetica Neue"/>
                <a:cs typeface="Helvetica Neue"/>
                <a:sym typeface="Helvetica Neue"/>
              </a:rPr>
              <a:t>ARD Private Sector Engagement Paper</a:t>
            </a:r>
            <a:endParaRPr b="1" sz="1800">
              <a:solidFill>
                <a:srgbClr val="002569"/>
              </a:solidFill>
              <a:latin typeface="Helvetica Neue"/>
              <a:ea typeface="Helvetica Neue"/>
              <a:cs typeface="Helvetica Neue"/>
              <a:sym typeface="Helvetica Neue"/>
            </a:endParaRPr>
          </a:p>
          <a:p>
            <a:pPr indent="-342900" lvl="1" marL="914400" rtl="0" algn="l">
              <a:spcBef>
                <a:spcPts val="1000"/>
              </a:spcBef>
              <a:spcAft>
                <a:spcPts val="0"/>
              </a:spcAft>
              <a:buClr>
                <a:srgbClr val="002569"/>
              </a:buClr>
              <a:buSzPts val="1800"/>
              <a:buFont typeface="Helvetica Neue"/>
              <a:buChar char="○"/>
            </a:pPr>
            <a:r>
              <a:rPr b="1" lang="en-US" sz="1800">
                <a:solidFill>
                  <a:srgbClr val="002569"/>
                </a:solidFill>
                <a:latin typeface="Helvetica Neue"/>
                <a:ea typeface="Helvetica Neue"/>
                <a:cs typeface="Helvetica Neue"/>
                <a:sym typeface="Helvetica Neue"/>
              </a:rPr>
              <a:t>Interoperability terminology report</a:t>
            </a:r>
            <a:endParaRPr b="1" sz="1800">
              <a:solidFill>
                <a:srgbClr val="002569"/>
              </a:solidFill>
              <a:latin typeface="Helvetica Neue"/>
              <a:ea typeface="Helvetica Neue"/>
              <a:cs typeface="Helvetica Neue"/>
              <a:sym typeface="Helvetica Neue"/>
            </a:endParaRPr>
          </a:p>
          <a:p>
            <a:pPr indent="-342900" lvl="0" marL="457200" rtl="0" algn="l">
              <a:spcBef>
                <a:spcPts val="1000"/>
              </a:spcBef>
              <a:spcAft>
                <a:spcPts val="1000"/>
              </a:spcAft>
              <a:buClr>
                <a:srgbClr val="002569"/>
              </a:buClr>
              <a:buSzPts val="1800"/>
              <a:buFont typeface="Helvetica Neue"/>
              <a:buChar char="●"/>
            </a:pPr>
            <a:r>
              <a:rPr b="1" lang="en-US" sz="1800">
                <a:solidFill>
                  <a:srgbClr val="002569"/>
                </a:solidFill>
                <a:latin typeface="Helvetica Neue"/>
                <a:ea typeface="Helvetica Neue"/>
                <a:cs typeface="Helvetica Neue"/>
                <a:sym typeface="Helvetica Neue"/>
              </a:rPr>
              <a:t>Pilots: DE-Africa</a:t>
            </a:r>
            <a:endParaRPr i="1" sz="1800">
              <a:solidFill>
                <a:srgbClr val="98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8"/>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81" name="Google Shape;81;p18"/>
          <p:cNvSpPr txBox="1"/>
          <p:nvPr>
            <p:ph idx="2" type="body"/>
          </p:nvPr>
        </p:nvSpPr>
        <p:spPr>
          <a:xfrm>
            <a:off x="1981200" y="76200"/>
            <a:ext cx="4953000" cy="914400"/>
          </a:xfrm>
          <a:prstGeom prst="rect">
            <a:avLst/>
          </a:prstGeom>
        </p:spPr>
        <p:txBody>
          <a:bodyPr anchorCtr="0" anchor="t" bIns="45700" lIns="91425" spcFirstLastPara="1" rIns="91425" wrap="square" tIns="45700">
            <a:noAutofit/>
          </a:bodyPr>
          <a:lstStyle/>
          <a:p>
            <a:pPr indent="0" lvl="0" marL="0" rtl="0" algn="ctr">
              <a:spcBef>
                <a:spcPts val="500"/>
              </a:spcBef>
              <a:spcAft>
                <a:spcPts val="0"/>
              </a:spcAft>
              <a:buNone/>
            </a:pPr>
            <a:r>
              <a:rPr lang="en-US"/>
              <a:t>CEOS ARD Strategy</a:t>
            </a:r>
            <a:endParaRPr/>
          </a:p>
        </p:txBody>
      </p:sp>
      <p:pic>
        <p:nvPicPr>
          <p:cNvPr id="82" name="Google Shape;82;p18"/>
          <p:cNvPicPr preferRelativeResize="0"/>
          <p:nvPr/>
        </p:nvPicPr>
        <p:blipFill>
          <a:blip r:embed="rId3">
            <a:alphaModFix/>
          </a:blip>
          <a:stretch>
            <a:fillRect/>
          </a:stretch>
        </p:blipFill>
        <p:spPr>
          <a:xfrm>
            <a:off x="0" y="1258275"/>
            <a:ext cx="9182101" cy="5159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9"/>
          <p:cNvSpPr txBox="1"/>
          <p:nvPr>
            <p:ph idx="1" type="body"/>
          </p:nvPr>
        </p:nvSpPr>
        <p:spPr>
          <a:xfrm>
            <a:off x="1981200" y="76200"/>
            <a:ext cx="5392200" cy="914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2800"/>
              <a:buNone/>
            </a:pPr>
            <a:r>
              <a:rPr b="1" lang="en-US" sz="2800">
                <a:solidFill>
                  <a:schemeClr val="lt1"/>
                </a:solidFill>
                <a:latin typeface="Helvetica Neue"/>
                <a:ea typeface="Helvetica Neue"/>
                <a:cs typeface="Helvetica Neue"/>
                <a:sym typeface="Helvetica Neue"/>
              </a:rPr>
              <a:t>Analysis Ready Data Priority</a:t>
            </a:r>
            <a:endParaRPr b="1" sz="2800">
              <a:solidFill>
                <a:schemeClr val="lt1"/>
              </a:solidFill>
              <a:latin typeface="Helvetica Neue"/>
              <a:ea typeface="Helvetica Neue"/>
              <a:cs typeface="Helvetica Neue"/>
              <a:sym typeface="Helvetica Neue"/>
            </a:endParaRPr>
          </a:p>
          <a:p>
            <a:pPr indent="0" lvl="0" marL="0" rtl="0" algn="ctr">
              <a:spcBef>
                <a:spcPts val="0"/>
              </a:spcBef>
              <a:spcAft>
                <a:spcPts val="0"/>
              </a:spcAft>
              <a:buClr>
                <a:schemeClr val="lt1"/>
              </a:buClr>
              <a:buSzPts val="2800"/>
              <a:buNone/>
            </a:pPr>
            <a:r>
              <a:rPr b="1" lang="en-US" sz="2800">
                <a:solidFill>
                  <a:schemeClr val="lt1"/>
                </a:solidFill>
                <a:latin typeface="Helvetica Neue"/>
                <a:ea typeface="Helvetica Neue"/>
                <a:cs typeface="Helvetica Neue"/>
                <a:sym typeface="Helvetica Neue"/>
              </a:rPr>
              <a:t>Highlights</a:t>
            </a:r>
            <a:endParaRPr b="1" sz="28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lt1"/>
              </a:buClr>
              <a:buSzPts val="2800"/>
              <a:buNone/>
            </a:pPr>
            <a:r>
              <a:t/>
            </a:r>
            <a:endParaRPr/>
          </a:p>
        </p:txBody>
      </p:sp>
      <p:sp>
        <p:nvSpPr>
          <p:cNvPr id="88" name="Google Shape;88;p19"/>
          <p:cNvSpPr txBox="1"/>
          <p:nvPr>
            <p:ph idx="2" type="body"/>
          </p:nvPr>
        </p:nvSpPr>
        <p:spPr>
          <a:xfrm>
            <a:off x="181500" y="1382438"/>
            <a:ext cx="8991600" cy="5257800"/>
          </a:xfrm>
          <a:prstGeom prst="rect">
            <a:avLst/>
          </a:prstGeom>
          <a:noFill/>
          <a:ln>
            <a:noFill/>
          </a:ln>
        </p:spPr>
        <p:txBody>
          <a:bodyPr anchorCtr="0" anchor="t" bIns="45700" lIns="91425" spcFirstLastPara="1" rIns="91425" wrap="square" tIns="45700">
            <a:noAutofit/>
          </a:bodyPr>
          <a:lstStyle/>
          <a:p>
            <a:pPr indent="-323850" lvl="0" marL="457200" rtl="0" algn="l">
              <a:spcBef>
                <a:spcPts val="0"/>
              </a:spcBef>
              <a:spcAft>
                <a:spcPts val="0"/>
              </a:spcAft>
              <a:buClr>
                <a:srgbClr val="002569"/>
              </a:buClr>
              <a:buSzPts val="1500"/>
              <a:buFont typeface="Helvetica Neue"/>
              <a:buChar char="●"/>
            </a:pPr>
            <a:r>
              <a:rPr b="1" lang="en-US" sz="1500">
                <a:solidFill>
                  <a:srgbClr val="002569"/>
                </a:solidFill>
                <a:latin typeface="Helvetica Neue"/>
                <a:ea typeface="Helvetica Neue"/>
                <a:cs typeface="Helvetica Neue"/>
                <a:sym typeface="Helvetica Neue"/>
              </a:rPr>
              <a:t>PFS progress: </a:t>
            </a:r>
            <a:r>
              <a:rPr lang="en-US" sz="1500">
                <a:solidFill>
                  <a:srgbClr val="002569"/>
                </a:solidFill>
                <a:latin typeface="Helvetica Neue"/>
                <a:ea typeface="Helvetica Neue"/>
                <a:cs typeface="Helvetica Neue"/>
                <a:sym typeface="Helvetica Neue"/>
              </a:rPr>
              <a:t>SR, ST, NRB, PR reviewed and endorsed;  Interferometric and Geocoded SLC SAR in development; Aquatic Reflectance PFS in development and LIDAR terrain and canopy height PFS under discussion.</a:t>
            </a:r>
            <a:endParaRPr sz="1500">
              <a:solidFill>
                <a:srgbClr val="002569"/>
              </a:solidFill>
              <a:latin typeface="Helvetica Neue"/>
              <a:ea typeface="Helvetica Neue"/>
              <a:cs typeface="Helvetica Neue"/>
              <a:sym typeface="Helvetica Neue"/>
            </a:endParaRPr>
          </a:p>
          <a:p>
            <a:pPr indent="-323850" lvl="0" marL="457200" rtl="0" algn="l">
              <a:spcBef>
                <a:spcPts val="1000"/>
              </a:spcBef>
              <a:spcAft>
                <a:spcPts val="0"/>
              </a:spcAft>
              <a:buClr>
                <a:srgbClr val="002569"/>
              </a:buClr>
              <a:buSzPts val="1500"/>
              <a:buFont typeface="Helvetica Neue"/>
              <a:buChar char="●"/>
            </a:pPr>
            <a:r>
              <a:rPr b="1" lang="en-US" sz="1500">
                <a:solidFill>
                  <a:srgbClr val="002569"/>
                </a:solidFill>
                <a:latin typeface="Helvetica Neue"/>
                <a:ea typeface="Helvetica Neue"/>
                <a:cs typeface="Helvetica Neue"/>
                <a:sym typeface="Helvetica Neue"/>
              </a:rPr>
              <a:t>First CARD4L complaint Datasets: </a:t>
            </a:r>
            <a:r>
              <a:rPr lang="en-US" sz="1500">
                <a:solidFill>
                  <a:srgbClr val="002569"/>
                </a:solidFill>
                <a:latin typeface="Helvetica Neue"/>
                <a:ea typeface="Helvetica Neue"/>
                <a:cs typeface="Helvetica Neue"/>
                <a:sym typeface="Helvetica Neue"/>
              </a:rPr>
              <a:t>USGS Landsat Collection 2 SR &amp; ST and ESA Sentinel-2 SR currently being assessed. </a:t>
            </a:r>
            <a:endParaRPr sz="1500">
              <a:solidFill>
                <a:srgbClr val="002569"/>
              </a:solidFill>
              <a:latin typeface="Helvetica Neue"/>
              <a:ea typeface="Helvetica Neue"/>
              <a:cs typeface="Helvetica Neue"/>
              <a:sym typeface="Helvetica Neue"/>
            </a:endParaRPr>
          </a:p>
          <a:p>
            <a:pPr indent="-323850" lvl="0" marL="457200" rtl="0" algn="l">
              <a:spcBef>
                <a:spcPts val="1000"/>
              </a:spcBef>
              <a:spcAft>
                <a:spcPts val="0"/>
              </a:spcAft>
              <a:buClr>
                <a:srgbClr val="002569"/>
              </a:buClr>
              <a:buSzPts val="1500"/>
              <a:buFont typeface="Helvetica Neue"/>
              <a:buChar char="●"/>
            </a:pPr>
            <a:r>
              <a:rPr b="1" lang="en-US" sz="1500">
                <a:solidFill>
                  <a:srgbClr val="002569"/>
                </a:solidFill>
                <a:latin typeface="Helvetica Neue"/>
                <a:ea typeface="Helvetica Neue"/>
                <a:cs typeface="Helvetica Neue"/>
                <a:sym typeface="Helvetica Neue"/>
              </a:rPr>
              <a:t>Cooperative processes established (LSI-VC &amp; WGCV) to assess and peer-review datasets.</a:t>
            </a:r>
            <a:endParaRPr b="1" sz="1500">
              <a:solidFill>
                <a:srgbClr val="002569"/>
              </a:solidFill>
              <a:latin typeface="Helvetica Neue"/>
              <a:ea typeface="Helvetica Neue"/>
              <a:cs typeface="Helvetica Neue"/>
              <a:sym typeface="Helvetica Neue"/>
            </a:endParaRPr>
          </a:p>
          <a:p>
            <a:pPr indent="-323850" lvl="0" marL="457200" rtl="0" algn="l">
              <a:spcBef>
                <a:spcPts val="1000"/>
              </a:spcBef>
              <a:spcAft>
                <a:spcPts val="0"/>
              </a:spcAft>
              <a:buClr>
                <a:srgbClr val="002569"/>
              </a:buClr>
              <a:buSzPts val="1500"/>
              <a:buFont typeface="Helvetica Neue"/>
              <a:buChar char="●"/>
            </a:pPr>
            <a:r>
              <a:rPr b="1" lang="en-US" sz="1500">
                <a:solidFill>
                  <a:srgbClr val="002569"/>
                </a:solidFill>
                <a:latin typeface="Helvetica Neue"/>
                <a:ea typeface="Helvetica Neue"/>
                <a:cs typeface="Helvetica Neue"/>
                <a:sym typeface="Helvetica Neue"/>
              </a:rPr>
              <a:t>ARD beyond land: </a:t>
            </a:r>
            <a:r>
              <a:rPr lang="en-US" sz="1500">
                <a:solidFill>
                  <a:srgbClr val="002569"/>
                </a:solidFill>
                <a:latin typeface="Helvetica Neue"/>
                <a:ea typeface="Helvetica Neue"/>
                <a:cs typeface="Helvetica Neue"/>
                <a:sym typeface="Helvetica Neue"/>
              </a:rPr>
              <a:t>CEOS-COAST uptake of ARD,  draft PFS for Aquatic Reflectance, provisional Aquatic Reflectance product from USGS.</a:t>
            </a:r>
            <a:endParaRPr sz="1500">
              <a:solidFill>
                <a:srgbClr val="002569"/>
              </a:solidFill>
              <a:latin typeface="Helvetica Neue"/>
              <a:ea typeface="Helvetica Neue"/>
              <a:cs typeface="Helvetica Neue"/>
              <a:sym typeface="Helvetica Neue"/>
            </a:endParaRPr>
          </a:p>
          <a:p>
            <a:pPr indent="-323850" lvl="0" marL="457200" rtl="0" algn="l">
              <a:spcBef>
                <a:spcPts val="1000"/>
              </a:spcBef>
              <a:spcAft>
                <a:spcPts val="0"/>
              </a:spcAft>
              <a:buClr>
                <a:srgbClr val="002569"/>
              </a:buClr>
              <a:buSzPts val="1500"/>
              <a:buFont typeface="Helvetica Neue"/>
              <a:buChar char="●"/>
            </a:pPr>
            <a:r>
              <a:rPr b="1" lang="en-US" sz="1500">
                <a:solidFill>
                  <a:srgbClr val="002569"/>
                </a:solidFill>
                <a:latin typeface="Helvetica Neue"/>
                <a:ea typeface="Helvetica Neue"/>
                <a:cs typeface="Helvetica Neue"/>
                <a:sym typeface="Helvetica Neue"/>
              </a:rPr>
              <a:t>Terminology report for endorsement at CEOS Plenary: </a:t>
            </a:r>
            <a:r>
              <a:rPr lang="en-US" sz="1500">
                <a:solidFill>
                  <a:srgbClr val="002569"/>
                </a:solidFill>
                <a:latin typeface="Helvetica Neue"/>
                <a:ea typeface="Helvetica Neue"/>
                <a:cs typeface="Helvetica Neue"/>
                <a:sym typeface="Helvetica Neue"/>
              </a:rPr>
              <a:t>LSI-VC and WGIS collaboration.</a:t>
            </a:r>
            <a:endParaRPr sz="1500">
              <a:solidFill>
                <a:srgbClr val="002569"/>
              </a:solidFill>
              <a:latin typeface="Helvetica Neue"/>
              <a:ea typeface="Helvetica Neue"/>
              <a:cs typeface="Helvetica Neue"/>
              <a:sym typeface="Helvetica Neue"/>
            </a:endParaRPr>
          </a:p>
          <a:p>
            <a:pPr indent="-323850" lvl="0" marL="457200" rtl="0" algn="l">
              <a:spcBef>
                <a:spcPts val="1000"/>
              </a:spcBef>
              <a:spcAft>
                <a:spcPts val="0"/>
              </a:spcAft>
              <a:buClr>
                <a:srgbClr val="002569"/>
              </a:buClr>
              <a:buSzPts val="1500"/>
              <a:buFont typeface="Helvetica Neue"/>
              <a:buChar char="●"/>
            </a:pPr>
            <a:r>
              <a:rPr b="1" lang="en-US" sz="1500">
                <a:solidFill>
                  <a:srgbClr val="002569"/>
                </a:solidFill>
                <a:latin typeface="Helvetica Neue"/>
                <a:ea typeface="Helvetica Neue"/>
                <a:cs typeface="Helvetica Neue"/>
                <a:sym typeface="Helvetica Neue"/>
              </a:rPr>
              <a:t>CEOS Analysis Ready Data – Involving the Private Sector paper for endorsement at CEOS Plenary.</a:t>
            </a:r>
            <a:endParaRPr b="1" sz="1500">
              <a:solidFill>
                <a:srgbClr val="002569"/>
              </a:solidFill>
              <a:latin typeface="Helvetica Neue"/>
              <a:ea typeface="Helvetica Neue"/>
              <a:cs typeface="Helvetica Neue"/>
              <a:sym typeface="Helvetica Neue"/>
            </a:endParaRPr>
          </a:p>
          <a:p>
            <a:pPr indent="-323850" lvl="0" marL="457200" rtl="0" algn="l">
              <a:spcBef>
                <a:spcPts val="1000"/>
              </a:spcBef>
              <a:spcAft>
                <a:spcPts val="0"/>
              </a:spcAft>
              <a:buClr>
                <a:srgbClr val="002569"/>
              </a:buClr>
              <a:buSzPts val="1500"/>
              <a:buFont typeface="Helvetica Neue"/>
              <a:buChar char="●"/>
            </a:pPr>
            <a:r>
              <a:rPr b="1" lang="en-US" sz="1500">
                <a:solidFill>
                  <a:srgbClr val="002569"/>
                </a:solidFill>
                <a:latin typeface="Helvetica Neue"/>
                <a:ea typeface="Helvetica Neue"/>
                <a:cs typeface="Helvetica Neue"/>
                <a:sym typeface="Helvetica Neue"/>
              </a:rPr>
              <a:t>ARD Website new materials: </a:t>
            </a:r>
            <a:r>
              <a:rPr lang="en-US" sz="1500">
                <a:solidFill>
                  <a:srgbClr val="002569"/>
                </a:solidFill>
                <a:latin typeface="Helvetica Neue"/>
                <a:ea typeface="Helvetica Neue"/>
                <a:cs typeface="Helvetica Neue"/>
                <a:sym typeface="Helvetica Neue"/>
              </a:rPr>
              <a:t>1st ARD Webinar, ARD frequently asked questions, samples of CARD4L complaint datasets - </a:t>
            </a:r>
            <a:r>
              <a:rPr i="1" lang="en-US" sz="1500" u="sng">
                <a:solidFill>
                  <a:srgbClr val="002569"/>
                </a:solidFill>
                <a:latin typeface="Helvetica Neue"/>
                <a:ea typeface="Helvetica Neue"/>
                <a:cs typeface="Helvetica Neue"/>
                <a:sym typeface="Helvetica Neue"/>
              </a:rPr>
              <a:t>coming soon</a:t>
            </a:r>
            <a:r>
              <a:rPr lang="en-US" sz="1500">
                <a:solidFill>
                  <a:srgbClr val="002569"/>
                </a:solidFill>
                <a:latin typeface="Helvetica Neue"/>
                <a:ea typeface="Helvetica Neue"/>
                <a:cs typeface="Helvetica Neue"/>
                <a:sym typeface="Helvetica Neue"/>
              </a:rPr>
              <a:t> and table of dataset compliance - </a:t>
            </a:r>
            <a:r>
              <a:rPr i="1" lang="en-US" sz="1500" u="sng">
                <a:solidFill>
                  <a:srgbClr val="002569"/>
                </a:solidFill>
                <a:latin typeface="Helvetica Neue"/>
                <a:ea typeface="Helvetica Neue"/>
                <a:cs typeface="Helvetica Neue"/>
                <a:sym typeface="Helvetica Neue"/>
              </a:rPr>
              <a:t>work in progress.</a:t>
            </a:r>
            <a:endParaRPr i="1" sz="1500" u="sng">
              <a:solidFill>
                <a:srgbClr val="002569"/>
              </a:solidFill>
              <a:latin typeface="Helvetica Neue"/>
              <a:ea typeface="Helvetica Neue"/>
              <a:cs typeface="Helvetica Neue"/>
              <a:sym typeface="Helvetica Neue"/>
            </a:endParaRPr>
          </a:p>
          <a:p>
            <a:pPr indent="-323850" lvl="0" marL="457200" rtl="0" algn="l">
              <a:spcBef>
                <a:spcPts val="1000"/>
              </a:spcBef>
              <a:spcAft>
                <a:spcPts val="0"/>
              </a:spcAft>
              <a:buClr>
                <a:srgbClr val="002569"/>
              </a:buClr>
              <a:buSzPts val="1500"/>
              <a:buFont typeface="Helvetica Neue"/>
              <a:buChar char="●"/>
            </a:pPr>
            <a:r>
              <a:rPr b="1" lang="en-US" sz="1500">
                <a:solidFill>
                  <a:srgbClr val="002569"/>
                </a:solidFill>
                <a:latin typeface="Helvetica Neue"/>
                <a:ea typeface="Helvetica Neue"/>
                <a:cs typeface="Helvetica Neue"/>
                <a:sym typeface="Helvetica Neue"/>
              </a:rPr>
              <a:t>Communication &amp; Promotion:</a:t>
            </a:r>
            <a:r>
              <a:rPr lang="en-US" sz="1500">
                <a:solidFill>
                  <a:srgbClr val="002569"/>
                </a:solidFill>
                <a:latin typeface="Helvetica Neue"/>
                <a:ea typeface="Helvetica Neue"/>
                <a:cs typeface="Helvetica Neue"/>
                <a:sym typeface="Helvetica Neue"/>
              </a:rPr>
              <a:t> 2nd ARD webinar series (Nov 2020), IGARSS 2020 paper and ARD session, engagement with Standards - Participation in OGC’s TESTBED16 ARD activity.</a:t>
            </a:r>
            <a:endParaRPr sz="1500">
              <a:solidFill>
                <a:srgbClr val="002569"/>
              </a:solidFill>
              <a:latin typeface="Helvetica Neue"/>
              <a:ea typeface="Helvetica Neue"/>
              <a:cs typeface="Helvetica Neue"/>
              <a:sym typeface="Helvetica Neue"/>
            </a:endParaRPr>
          </a:p>
          <a:p>
            <a:pPr indent="-323850" lvl="0" marL="457200" rtl="0" algn="l">
              <a:spcBef>
                <a:spcPts val="1000"/>
              </a:spcBef>
              <a:spcAft>
                <a:spcPts val="1000"/>
              </a:spcAft>
              <a:buClr>
                <a:srgbClr val="002569"/>
              </a:buClr>
              <a:buSzPts val="1500"/>
              <a:buFont typeface="Helvetica Neue"/>
              <a:buChar char="●"/>
            </a:pPr>
            <a:r>
              <a:rPr b="1" lang="en-US" sz="1500">
                <a:solidFill>
                  <a:srgbClr val="002569"/>
                </a:solidFill>
                <a:latin typeface="Helvetica Neue"/>
                <a:ea typeface="Helvetica Neue"/>
                <a:cs typeface="Helvetica Neue"/>
                <a:sym typeface="Helvetica Neue"/>
              </a:rPr>
              <a:t>DE Africa data flows (Sentinel-2, Landsat, Sentinel-1): </a:t>
            </a:r>
            <a:r>
              <a:rPr lang="en-US" sz="1500">
                <a:solidFill>
                  <a:srgbClr val="002569"/>
                </a:solidFill>
                <a:latin typeface="Helvetica Neue"/>
                <a:ea typeface="Helvetica Neue"/>
                <a:cs typeface="Helvetica Neue"/>
                <a:sym typeface="Helvetica Neue"/>
              </a:rPr>
              <a:t>continental coverage of CEOS ARD (CARD4L compliant where possible), Industry is playing key roles in production (Sinergise, Element-84)</a:t>
            </a:r>
            <a:endParaRPr b="1" sz="1500">
              <a:solidFill>
                <a:srgbClr val="002569"/>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0"/>
          <p:cNvSpPr txBox="1"/>
          <p:nvPr>
            <p:ph idx="1" type="body"/>
          </p:nvPr>
        </p:nvSpPr>
        <p:spPr>
          <a:xfrm>
            <a:off x="1981200" y="76200"/>
            <a:ext cx="5392200" cy="914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2800"/>
              <a:buNone/>
            </a:pPr>
            <a:r>
              <a:rPr b="1" lang="en-US" sz="2800">
                <a:solidFill>
                  <a:schemeClr val="lt1"/>
                </a:solidFill>
                <a:latin typeface="Helvetica Neue"/>
                <a:ea typeface="Helvetica Neue"/>
                <a:cs typeface="Helvetica Neue"/>
                <a:sym typeface="Helvetica Neue"/>
              </a:rPr>
              <a:t>Analysis Ready Data Priority</a:t>
            </a:r>
            <a:endParaRPr b="1" sz="2800">
              <a:solidFill>
                <a:schemeClr val="lt1"/>
              </a:solidFill>
              <a:latin typeface="Helvetica Neue"/>
              <a:ea typeface="Helvetica Neue"/>
              <a:cs typeface="Helvetica Neue"/>
              <a:sym typeface="Helvetica Neue"/>
            </a:endParaRPr>
          </a:p>
          <a:p>
            <a:pPr indent="0" lvl="0" marL="0" rtl="0" algn="ctr">
              <a:spcBef>
                <a:spcPts val="0"/>
              </a:spcBef>
              <a:spcAft>
                <a:spcPts val="0"/>
              </a:spcAft>
              <a:buClr>
                <a:schemeClr val="lt1"/>
              </a:buClr>
              <a:buSzPts val="2800"/>
              <a:buNone/>
            </a:pPr>
            <a:r>
              <a:rPr b="1" lang="en-US" sz="2800">
                <a:solidFill>
                  <a:schemeClr val="lt1"/>
                </a:solidFill>
                <a:latin typeface="Helvetica Neue"/>
                <a:ea typeface="Helvetica Neue"/>
                <a:cs typeface="Helvetica Neue"/>
                <a:sym typeface="Helvetica Neue"/>
              </a:rPr>
              <a:t>Highlights</a:t>
            </a:r>
            <a:endParaRPr b="1" sz="28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lt1"/>
              </a:buClr>
              <a:buSzPts val="2800"/>
              <a:buNone/>
            </a:pPr>
            <a:r>
              <a:t/>
            </a:r>
            <a:endParaRPr/>
          </a:p>
        </p:txBody>
      </p:sp>
      <p:pic>
        <p:nvPicPr>
          <p:cNvPr id="94" name="Google Shape;94;p20"/>
          <p:cNvPicPr preferRelativeResize="0"/>
          <p:nvPr/>
        </p:nvPicPr>
        <p:blipFill>
          <a:blip r:embed="rId3">
            <a:alphaModFix/>
          </a:blip>
          <a:stretch>
            <a:fillRect/>
          </a:stretch>
        </p:blipFill>
        <p:spPr>
          <a:xfrm>
            <a:off x="54075" y="1295400"/>
            <a:ext cx="5532428" cy="5002623"/>
          </a:xfrm>
          <a:prstGeom prst="rect">
            <a:avLst/>
          </a:prstGeom>
          <a:noFill/>
          <a:ln>
            <a:noFill/>
          </a:ln>
        </p:spPr>
      </p:pic>
      <p:pic>
        <p:nvPicPr>
          <p:cNvPr id="95" name="Google Shape;95;p20"/>
          <p:cNvPicPr preferRelativeResize="0"/>
          <p:nvPr/>
        </p:nvPicPr>
        <p:blipFill rotWithShape="1">
          <a:blip r:embed="rId4">
            <a:alphaModFix/>
          </a:blip>
          <a:srcRect b="0" l="0" r="0" t="10338"/>
          <a:stretch/>
        </p:blipFill>
        <p:spPr>
          <a:xfrm>
            <a:off x="5672375" y="2046900"/>
            <a:ext cx="3471625" cy="3485975"/>
          </a:xfrm>
          <a:prstGeom prst="rect">
            <a:avLst/>
          </a:prstGeom>
          <a:noFill/>
          <a:ln>
            <a:noFill/>
          </a:ln>
        </p:spPr>
      </p:pic>
      <p:sp>
        <p:nvSpPr>
          <p:cNvPr id="96" name="Google Shape;96;p20"/>
          <p:cNvSpPr/>
          <p:nvPr/>
        </p:nvSpPr>
        <p:spPr>
          <a:xfrm>
            <a:off x="3521725" y="4370875"/>
            <a:ext cx="1939500" cy="18144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0"/>
          <p:cNvCxnSpPr/>
          <p:nvPr/>
        </p:nvCxnSpPr>
        <p:spPr>
          <a:xfrm flipH="1" rot="10800000">
            <a:off x="5318350" y="3414425"/>
            <a:ext cx="741900" cy="10101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txBox="1"/>
          <p:nvPr>
            <p:ph type="title"/>
          </p:nvPr>
        </p:nvSpPr>
        <p:spPr>
          <a:xfrm>
            <a:off x="482025" y="2456925"/>
            <a:ext cx="7401600" cy="99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SzPts val="1100"/>
              <a:buNone/>
            </a:pPr>
            <a:r>
              <a:rPr b="1" lang="en-US" sz="3300">
                <a:solidFill>
                  <a:srgbClr val="FFFFFF"/>
                </a:solidFill>
                <a:latin typeface="Calibri"/>
                <a:ea typeface="Calibri"/>
                <a:cs typeface="Calibri"/>
                <a:sym typeface="Calibri"/>
              </a:rPr>
              <a:t>CEOS Analysis Ready Data (ARD) Strategy</a:t>
            </a:r>
            <a:endParaRPr b="1" sz="6500">
              <a:solidFill>
                <a:srgbClr val="FFFFFF"/>
              </a:solidFill>
              <a:latin typeface="Helvetica Neue"/>
              <a:ea typeface="Helvetica Neue"/>
              <a:cs typeface="Helvetica Neue"/>
              <a:sym typeface="Helvetica Neue"/>
            </a:endParaRPr>
          </a:p>
        </p:txBody>
      </p:sp>
      <p:sp>
        <p:nvSpPr>
          <p:cNvPr id="103" name="Google Shape;103;p21"/>
          <p:cNvSpPr/>
          <p:nvPr/>
        </p:nvSpPr>
        <p:spPr>
          <a:xfrm>
            <a:off x="271625" y="3209950"/>
            <a:ext cx="5626500" cy="21195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lang="en-US" sz="2000">
                <a:solidFill>
                  <a:srgbClr val="FFFFFF"/>
                </a:solidFill>
                <a:latin typeface="Helvetica Neue"/>
                <a:ea typeface="Helvetica Neue"/>
                <a:cs typeface="Helvetica Neue"/>
                <a:sym typeface="Helvetica Neue"/>
              </a:rPr>
              <a:t>Edward M. Armstrong</a:t>
            </a:r>
            <a:r>
              <a:rPr baseline="30000" lang="en-US" sz="2000">
                <a:solidFill>
                  <a:srgbClr val="FFFFFF"/>
                </a:solidFill>
                <a:latin typeface="Helvetica Neue"/>
                <a:ea typeface="Helvetica Neue"/>
                <a:cs typeface="Helvetica Neue"/>
                <a:sym typeface="Helvetica Neue"/>
              </a:rPr>
              <a:t>1 </a:t>
            </a:r>
            <a:r>
              <a:rPr lang="en-US" sz="2000">
                <a:solidFill>
                  <a:srgbClr val="FFFFFF"/>
                </a:solidFill>
                <a:latin typeface="Helvetica Neue"/>
                <a:ea typeface="Helvetica Neue"/>
                <a:cs typeface="Helvetica Neue"/>
                <a:sym typeface="Helvetica Neue"/>
              </a:rPr>
              <a:t> </a:t>
            </a:r>
            <a:r>
              <a:rPr lang="en-US" sz="2000">
                <a:solidFill>
                  <a:schemeClr val="lt1"/>
                </a:solidFill>
                <a:latin typeface="Helvetica Neue"/>
                <a:ea typeface="Helvetica Neue"/>
                <a:cs typeface="Helvetica Neue"/>
                <a:sym typeface="Helvetica Neue"/>
              </a:rPr>
              <a:t>Adam Lewis</a:t>
            </a:r>
            <a:r>
              <a:rPr baseline="30000" lang="en-US" sz="2000">
                <a:solidFill>
                  <a:schemeClr val="lt1"/>
                </a:solidFill>
                <a:latin typeface="Helvetica Neue"/>
                <a:ea typeface="Helvetica Neue"/>
                <a:cs typeface="Helvetica Neue"/>
                <a:sym typeface="Helvetica Neue"/>
              </a:rPr>
              <a:t>2</a:t>
            </a:r>
            <a:r>
              <a:rPr lang="en-US" sz="2000">
                <a:solidFill>
                  <a:schemeClr val="lt1"/>
                </a:solidFill>
                <a:latin typeface="Helvetica Neue"/>
                <a:ea typeface="Helvetica Neue"/>
                <a:cs typeface="Helvetica Neue"/>
                <a:sym typeface="Helvetica Neue"/>
              </a:rPr>
              <a:t>, </a:t>
            </a:r>
            <a:r>
              <a:rPr lang="en-US" sz="2000">
                <a:solidFill>
                  <a:schemeClr val="lt1"/>
                </a:solidFill>
                <a:latin typeface="Helvetica Neue"/>
                <a:ea typeface="Helvetica Neue"/>
                <a:cs typeface="Helvetica Neue"/>
                <a:sym typeface="Helvetica Neue"/>
              </a:rPr>
              <a:t>Diego Loyola</a:t>
            </a:r>
            <a:r>
              <a:rPr baseline="30000" lang="en-US" sz="2000">
                <a:solidFill>
                  <a:schemeClr val="lt1"/>
                </a:solidFill>
                <a:latin typeface="Helvetica Neue"/>
                <a:ea typeface="Helvetica Neue"/>
                <a:cs typeface="Helvetica Neue"/>
                <a:sym typeface="Helvetica Neue"/>
              </a:rPr>
              <a:t>3</a:t>
            </a:r>
            <a:r>
              <a:rPr lang="en-US" sz="2000">
                <a:solidFill>
                  <a:schemeClr val="lt1"/>
                </a:solidFill>
                <a:latin typeface="Helvetica Neue"/>
                <a:ea typeface="Helvetica Neue"/>
                <a:cs typeface="Helvetica Neue"/>
                <a:sym typeface="Helvetica Neue"/>
              </a:rPr>
              <a:t>, Vardis Tsontos</a:t>
            </a:r>
            <a:r>
              <a:rPr baseline="30000" lang="en-US" sz="2000">
                <a:solidFill>
                  <a:schemeClr val="lt1"/>
                </a:solidFill>
                <a:latin typeface="Helvetica Neue"/>
                <a:ea typeface="Helvetica Neue"/>
                <a:cs typeface="Helvetica Neue"/>
                <a:sym typeface="Helvetica Neue"/>
              </a:rPr>
              <a:t>1</a:t>
            </a:r>
            <a:r>
              <a:rPr lang="en-US" sz="2000">
                <a:solidFill>
                  <a:schemeClr val="lt1"/>
                </a:solidFill>
                <a:latin typeface="Helvetica Neue"/>
                <a:ea typeface="Helvetica Neue"/>
                <a:cs typeface="Helvetica Neue"/>
                <a:sym typeface="Helvetica Neue"/>
              </a:rPr>
              <a:t>, Paul M. DiGiacomo</a:t>
            </a:r>
            <a:r>
              <a:rPr baseline="30000" lang="en-US" sz="2000">
                <a:solidFill>
                  <a:schemeClr val="lt1"/>
                </a:solidFill>
                <a:latin typeface="Helvetica Neue"/>
                <a:ea typeface="Helvetica Neue"/>
                <a:cs typeface="Helvetica Neue"/>
                <a:sym typeface="Helvetica Neue"/>
              </a:rPr>
              <a:t>4</a:t>
            </a:r>
            <a:r>
              <a:rPr lang="en-US" sz="2000">
                <a:solidFill>
                  <a:schemeClr val="lt1"/>
                </a:solidFill>
                <a:latin typeface="Helvetica Neue"/>
                <a:ea typeface="Helvetica Neue"/>
                <a:cs typeface="Helvetica Neue"/>
                <a:sym typeface="Helvetica Neue"/>
              </a:rPr>
              <a:t>, Chris Barnes</a:t>
            </a:r>
            <a:r>
              <a:rPr baseline="30000" lang="en-US" sz="2000">
                <a:solidFill>
                  <a:schemeClr val="lt1"/>
                </a:solidFill>
                <a:latin typeface="Helvetica Neue"/>
                <a:ea typeface="Helvetica Neue"/>
                <a:cs typeface="Helvetica Neue"/>
                <a:sym typeface="Helvetica Neue"/>
              </a:rPr>
              <a:t>5</a:t>
            </a:r>
            <a:endParaRPr sz="2000">
              <a:solidFill>
                <a:srgbClr val="FFFFFF"/>
              </a:solidFill>
              <a:latin typeface="Helvetica Neue"/>
              <a:ea typeface="Helvetica Neue"/>
              <a:cs typeface="Helvetica Neue"/>
              <a:sym typeface="Helvetica Neue"/>
            </a:endParaRPr>
          </a:p>
          <a:p>
            <a:pPr indent="0" lvl="0" marL="0" rtl="0" algn="l">
              <a:spcBef>
                <a:spcPts val="0"/>
              </a:spcBef>
              <a:spcAft>
                <a:spcPts val="0"/>
              </a:spcAft>
              <a:buSzPts val="1100"/>
              <a:buNone/>
            </a:pPr>
            <a:r>
              <a:rPr baseline="30000" lang="en-US" sz="1300">
                <a:solidFill>
                  <a:srgbClr val="F3F3F3"/>
                </a:solidFill>
              </a:rPr>
              <a:t>1 </a:t>
            </a:r>
            <a:r>
              <a:rPr lang="en-US" sz="1300">
                <a:solidFill>
                  <a:srgbClr val="F3F3F3"/>
                </a:solidFill>
              </a:rPr>
              <a:t>NASA Jet Propulsion Laboratory, California Institute of Technology, USA</a:t>
            </a:r>
            <a:endParaRPr sz="1300">
              <a:solidFill>
                <a:srgbClr val="F3F3F3"/>
              </a:solidFill>
            </a:endParaRPr>
          </a:p>
          <a:p>
            <a:pPr indent="0" lvl="0" marL="0" rtl="0" algn="l">
              <a:spcBef>
                <a:spcPts val="0"/>
              </a:spcBef>
              <a:spcAft>
                <a:spcPts val="0"/>
              </a:spcAft>
              <a:buSzPts val="1100"/>
              <a:buNone/>
            </a:pPr>
            <a:r>
              <a:rPr baseline="30000" lang="en-US" sz="1300">
                <a:solidFill>
                  <a:srgbClr val="F3F3F3"/>
                </a:solidFill>
              </a:rPr>
              <a:t>2 </a:t>
            </a:r>
            <a:r>
              <a:rPr lang="en-US" sz="1300">
                <a:solidFill>
                  <a:srgbClr val="F3F3F3"/>
                </a:solidFill>
              </a:rPr>
              <a:t>Geosciences Australia, Australia</a:t>
            </a:r>
            <a:endParaRPr sz="1300">
              <a:solidFill>
                <a:srgbClr val="F3F3F3"/>
              </a:solidFill>
            </a:endParaRPr>
          </a:p>
          <a:p>
            <a:pPr indent="0" lvl="0" marL="0" rtl="0" algn="l">
              <a:spcBef>
                <a:spcPts val="0"/>
              </a:spcBef>
              <a:spcAft>
                <a:spcPts val="0"/>
              </a:spcAft>
              <a:buSzPts val="1100"/>
              <a:buNone/>
            </a:pPr>
            <a:r>
              <a:rPr baseline="30000" lang="en-US" sz="1300">
                <a:solidFill>
                  <a:srgbClr val="F3F3F3"/>
                </a:solidFill>
              </a:rPr>
              <a:t>3 </a:t>
            </a:r>
            <a:r>
              <a:rPr lang="en-US" sz="1300">
                <a:solidFill>
                  <a:srgbClr val="F3F3F3"/>
                </a:solidFill>
              </a:rPr>
              <a:t>DLR, Germany</a:t>
            </a:r>
            <a:endParaRPr sz="1300">
              <a:solidFill>
                <a:srgbClr val="F3F3F3"/>
              </a:solidFill>
            </a:endParaRPr>
          </a:p>
          <a:p>
            <a:pPr indent="0" lvl="0" marL="0" rtl="0" algn="l">
              <a:spcBef>
                <a:spcPts val="0"/>
              </a:spcBef>
              <a:spcAft>
                <a:spcPts val="0"/>
              </a:spcAft>
              <a:buSzPts val="1100"/>
              <a:buNone/>
            </a:pPr>
            <a:r>
              <a:rPr baseline="30000" lang="en-US" sz="1300">
                <a:solidFill>
                  <a:srgbClr val="F3F3F3"/>
                </a:solidFill>
              </a:rPr>
              <a:t>4 </a:t>
            </a:r>
            <a:r>
              <a:rPr lang="en-US" sz="1300">
                <a:solidFill>
                  <a:srgbClr val="F3F3F3"/>
                </a:solidFill>
              </a:rPr>
              <a:t>NOAA NESDIS, USA</a:t>
            </a:r>
            <a:endParaRPr sz="1300">
              <a:solidFill>
                <a:srgbClr val="F3F3F3"/>
              </a:solidFill>
            </a:endParaRPr>
          </a:p>
          <a:p>
            <a:pPr indent="0" lvl="0" marL="0" rtl="0" algn="l">
              <a:spcBef>
                <a:spcPts val="0"/>
              </a:spcBef>
              <a:spcAft>
                <a:spcPts val="0"/>
              </a:spcAft>
              <a:buSzPts val="1100"/>
              <a:buNone/>
            </a:pPr>
            <a:r>
              <a:rPr baseline="30000" lang="en-US" sz="1300">
                <a:solidFill>
                  <a:srgbClr val="F3F3F3"/>
                </a:solidFill>
              </a:rPr>
              <a:t>5</a:t>
            </a:r>
            <a:r>
              <a:rPr lang="en-US" sz="1300">
                <a:solidFill>
                  <a:srgbClr val="F3F3F3"/>
                </a:solidFill>
              </a:rPr>
              <a:t> USGS, USA</a:t>
            </a:r>
            <a:endParaRPr sz="1300">
              <a:solidFill>
                <a:srgbClr val="F3F3F3"/>
              </a:solidFill>
            </a:endParaRPr>
          </a:p>
          <a:p>
            <a:pPr indent="0" lvl="0" marL="0" rtl="0" algn="l">
              <a:spcBef>
                <a:spcPts val="0"/>
              </a:spcBef>
              <a:spcAft>
                <a:spcPts val="0"/>
              </a:spcAft>
              <a:buClr>
                <a:schemeClr val="dk1"/>
              </a:buClr>
              <a:buSzPts val="1100"/>
              <a:buFont typeface="Arial"/>
              <a:buNone/>
            </a:pPr>
            <a:r>
              <a:t/>
            </a:r>
            <a:endParaRPr sz="1300">
              <a:solidFill>
                <a:srgbClr val="F3F3F3"/>
              </a:solidFill>
            </a:endParaRPr>
          </a:p>
          <a:p>
            <a:pPr indent="0" lvl="0" marL="0" rtl="0" algn="l">
              <a:lnSpc>
                <a:spcPct val="150000"/>
              </a:lnSpc>
              <a:spcBef>
                <a:spcPts val="0"/>
              </a:spcBef>
              <a:spcAft>
                <a:spcPts val="0"/>
              </a:spcAft>
              <a:buClr>
                <a:schemeClr val="dk1"/>
              </a:buClr>
              <a:buSzPts val="1100"/>
              <a:buFont typeface="Arial"/>
              <a:buNone/>
            </a:pPr>
            <a:r>
              <a:rPr lang="en-US" sz="1700">
                <a:solidFill>
                  <a:srgbClr val="FFFFFF"/>
                </a:solidFill>
                <a:latin typeface="Helvetica Neue"/>
                <a:ea typeface="Helvetica Neue"/>
                <a:cs typeface="Helvetica Neue"/>
                <a:sym typeface="Helvetica Neue"/>
              </a:rPr>
              <a:t>CEOS Plenary 2020</a:t>
            </a:r>
            <a:endParaRPr sz="1700">
              <a:solidFill>
                <a:srgbClr val="FFFFFF"/>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rPr lang="en-US" sz="1700">
                <a:solidFill>
                  <a:srgbClr val="FFFFFF"/>
                </a:solidFill>
                <a:latin typeface="Helvetica Neue"/>
                <a:ea typeface="Helvetica Neue"/>
                <a:cs typeface="Helvetica Neue"/>
                <a:sym typeface="Helvetica Neue"/>
              </a:rPr>
              <a:t>Agenda Item # 4.2</a:t>
            </a:r>
            <a:endParaRPr sz="1700">
              <a:solidFill>
                <a:srgbClr val="FFFFFF"/>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rPr lang="en-US" sz="1700">
                <a:solidFill>
                  <a:srgbClr val="FFFFFF"/>
                </a:solidFill>
                <a:latin typeface="Helvetica Neue"/>
                <a:ea typeface="Helvetica Neue"/>
                <a:cs typeface="Helvetica Neue"/>
                <a:sym typeface="Helvetica Neue"/>
              </a:rPr>
              <a:t>20 – 22 October 2020</a:t>
            </a:r>
            <a:endParaRPr sz="1700">
              <a:solidFill>
                <a:srgbClr val="FFFFFF"/>
              </a:solidFill>
              <a:latin typeface="Helvetica Neue"/>
              <a:ea typeface="Helvetica Neue"/>
              <a:cs typeface="Helvetica Neue"/>
              <a:sym typeface="Helvetica Neue"/>
            </a:endParaRPr>
          </a:p>
          <a:p>
            <a:pPr indent="0" lvl="0" marL="0" marR="0" rtl="0" algn="l">
              <a:lnSpc>
                <a:spcPct val="150000"/>
              </a:lnSpc>
              <a:spcBef>
                <a:spcPts val="0"/>
              </a:spcBef>
              <a:spcAft>
                <a:spcPts val="0"/>
              </a:spcAft>
              <a:buNone/>
            </a:pPr>
            <a:r>
              <a:t/>
            </a:r>
            <a:endParaRPr sz="1800">
              <a:solidFill>
                <a:srgbClr val="FFFFFF"/>
              </a:solidFill>
            </a:endParaRPr>
          </a:p>
          <a:p>
            <a:pPr indent="0" lvl="0" marL="0" rtl="0" algn="l">
              <a:spcBef>
                <a:spcPts val="0"/>
              </a:spcBef>
              <a:spcAft>
                <a:spcPts val="0"/>
              </a:spcAft>
              <a:buSzPts val="1100"/>
              <a:buNone/>
            </a:pPr>
            <a:r>
              <a:t/>
            </a:r>
            <a:endParaRPr sz="1300">
              <a:solidFill>
                <a:srgbClr val="F3F3F3"/>
              </a:solidFill>
            </a:endParaRPr>
          </a:p>
          <a:p>
            <a:pPr indent="0" lvl="0" marL="0" rtl="0" algn="ctr">
              <a:spcBef>
                <a:spcPts val="0"/>
              </a:spcBef>
              <a:spcAft>
                <a:spcPts val="0"/>
              </a:spcAft>
              <a:buSzPts val="1100"/>
              <a:buNone/>
            </a:pPr>
            <a:r>
              <a:t/>
            </a:r>
            <a:endParaRPr sz="1100">
              <a:solidFill>
                <a:srgbClr val="F3F3F3"/>
              </a:solidFill>
            </a:endParaRPr>
          </a:p>
          <a:p>
            <a:pPr indent="0" lvl="0" marL="0" marR="0" rtl="0" algn="l">
              <a:lnSpc>
                <a:spcPct val="150000"/>
              </a:lnSpc>
              <a:spcBef>
                <a:spcPts val="0"/>
              </a:spcBef>
              <a:spcAft>
                <a:spcPts val="0"/>
              </a:spcAft>
              <a:buNone/>
            </a:pPr>
            <a:r>
              <a:t/>
            </a:r>
            <a:endParaRPr sz="1800">
              <a:solidFill>
                <a:srgbClr val="F3F3F3"/>
              </a:solidFill>
            </a:endParaRPr>
          </a:p>
        </p:txBody>
      </p:sp>
      <p:pic>
        <p:nvPicPr>
          <p:cNvPr id="104" name="Google Shape;104;p21"/>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05" name="Google Shape;105;p21"/>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050" u="none" cap="none" strike="noStrike">
                <a:solidFill>
                  <a:schemeClr val="lt1"/>
                </a:solidFill>
                <a:latin typeface="Helvetica Neue"/>
                <a:ea typeface="Helvetica Neue"/>
                <a:cs typeface="Helvetica Neue"/>
                <a:sym typeface="Helvetica Neue"/>
              </a:rPr>
              <a:t>Committee on Earth Observation Satellites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2"/>
          <p:cNvSpPr txBox="1"/>
          <p:nvPr>
            <p:ph idx="1" type="body"/>
          </p:nvPr>
        </p:nvSpPr>
        <p:spPr>
          <a:xfrm>
            <a:off x="457200" y="1242075"/>
            <a:ext cx="8153400" cy="4724400"/>
          </a:xfrm>
          <a:prstGeom prst="rect">
            <a:avLst/>
          </a:prstGeom>
          <a:noFill/>
          <a:ln>
            <a:noFill/>
          </a:ln>
        </p:spPr>
        <p:txBody>
          <a:bodyPr anchorCtr="0" anchor="t" bIns="45700" lIns="91425" spcFirstLastPara="1" rIns="91425" wrap="square" tIns="45700">
            <a:noAutofit/>
          </a:bodyPr>
          <a:lstStyle/>
          <a:p>
            <a:pPr indent="-355600" lvl="0" marL="342900" rtl="0" algn="l">
              <a:lnSpc>
                <a:spcPct val="115000"/>
              </a:lnSpc>
              <a:spcBef>
                <a:spcPts val="0"/>
              </a:spcBef>
              <a:spcAft>
                <a:spcPts val="0"/>
              </a:spcAft>
              <a:buSzPts val="2200"/>
              <a:buChar char="•"/>
            </a:pPr>
            <a:r>
              <a:rPr b="0" lang="en-US" sz="2200"/>
              <a:t>CEOS SIT Tech Workshop 2020 held a session “</a:t>
            </a:r>
            <a:r>
              <a:rPr b="0" lang="en-US" sz="2200" u="sng">
                <a:hlinkClick r:id="rId3"/>
              </a:rPr>
              <a:t>ARD Beyond Land</a:t>
            </a:r>
            <a:r>
              <a:rPr b="0" lang="en-US" sz="2200"/>
              <a:t>”  (2.2 on agenda)</a:t>
            </a:r>
            <a:endParaRPr b="0" sz="2200"/>
          </a:p>
          <a:p>
            <a:pPr indent="-355600" lvl="0" marL="342900" rtl="0" algn="l">
              <a:lnSpc>
                <a:spcPct val="115000"/>
              </a:lnSpc>
              <a:spcBef>
                <a:spcPts val="0"/>
              </a:spcBef>
              <a:spcAft>
                <a:spcPts val="0"/>
              </a:spcAft>
              <a:buSzPts val="2200"/>
              <a:buChar char="•"/>
            </a:pPr>
            <a:r>
              <a:rPr b="0" lang="en-US" sz="2200"/>
              <a:t>Four talks presented new or different perspectives on CARD4L from different science disciplines or communities </a:t>
            </a:r>
            <a:endParaRPr b="0" sz="2200"/>
          </a:p>
          <a:p>
            <a:pPr indent="-324426" lvl="1" marL="768926" rtl="0" algn="l">
              <a:lnSpc>
                <a:spcPct val="115000"/>
              </a:lnSpc>
              <a:spcBef>
                <a:spcPts val="0"/>
              </a:spcBef>
              <a:spcAft>
                <a:spcPts val="0"/>
              </a:spcAft>
              <a:buSzPts val="2200"/>
              <a:buChar char="o"/>
            </a:pPr>
            <a:r>
              <a:rPr lang="en-US" sz="2200" u="sng">
                <a:hlinkClick r:id="rId4"/>
              </a:rPr>
              <a:t>SST-VC ARD Perspectives</a:t>
            </a:r>
            <a:endParaRPr sz="2200"/>
          </a:p>
          <a:p>
            <a:pPr indent="-324426" lvl="1" marL="768926" rtl="0" algn="l">
              <a:lnSpc>
                <a:spcPct val="115000"/>
              </a:lnSpc>
              <a:spcBef>
                <a:spcPts val="0"/>
              </a:spcBef>
              <a:spcAft>
                <a:spcPts val="0"/>
              </a:spcAft>
              <a:buSzPts val="2200"/>
              <a:buChar char="o"/>
            </a:pPr>
            <a:r>
              <a:rPr lang="en-US" sz="2200" u="sng">
                <a:hlinkClick r:id="rId5"/>
              </a:rPr>
              <a:t>AC-VC possible contributions to CEOS ARD in the Atmosphere domain</a:t>
            </a:r>
            <a:endParaRPr sz="2200"/>
          </a:p>
          <a:p>
            <a:pPr indent="-324426" lvl="1" marL="768926" rtl="0" algn="l">
              <a:lnSpc>
                <a:spcPct val="115000"/>
              </a:lnSpc>
              <a:spcBef>
                <a:spcPts val="0"/>
              </a:spcBef>
              <a:spcAft>
                <a:spcPts val="0"/>
              </a:spcAft>
              <a:buSzPts val="2200"/>
              <a:buChar char="o"/>
            </a:pPr>
            <a:r>
              <a:rPr lang="en-US" sz="2200" u="sng">
                <a:hlinkClick r:id="rId6"/>
              </a:rPr>
              <a:t>CEOS COAST and CEOS ARD</a:t>
            </a:r>
            <a:endParaRPr sz="2200"/>
          </a:p>
          <a:p>
            <a:pPr indent="-324426" lvl="1" marL="768926" rtl="0" algn="l">
              <a:lnSpc>
                <a:spcPct val="115000"/>
              </a:lnSpc>
              <a:spcBef>
                <a:spcPts val="0"/>
              </a:spcBef>
              <a:spcAft>
                <a:spcPts val="0"/>
              </a:spcAft>
              <a:buSzPts val="2200"/>
              <a:buChar char="o"/>
            </a:pPr>
            <a:r>
              <a:rPr lang="en-US" sz="2200" u="sng">
                <a:hlinkClick r:id="rId7"/>
              </a:rPr>
              <a:t>Aquatic Reflectance</a:t>
            </a:r>
            <a:endParaRPr sz="2200"/>
          </a:p>
          <a:p>
            <a:pPr indent="-355600" lvl="0" marL="342900" rtl="0" algn="l">
              <a:lnSpc>
                <a:spcPct val="115000"/>
              </a:lnSpc>
              <a:spcBef>
                <a:spcPts val="0"/>
              </a:spcBef>
              <a:spcAft>
                <a:spcPts val="0"/>
              </a:spcAft>
              <a:buSzPts val="2200"/>
              <a:buChar char="•"/>
            </a:pPr>
            <a:r>
              <a:rPr b="0" lang="en-US" sz="2200"/>
              <a:t>Based on these presentations potential recommendations for improving, updating or adapting the CEOS CARD4L Product Family Specifications (PFSs) emerged</a:t>
            </a:r>
            <a:endParaRPr b="0" sz="2200"/>
          </a:p>
          <a:p>
            <a:pPr indent="-355600" lvl="0" marL="342900" rtl="0" algn="l">
              <a:lnSpc>
                <a:spcPct val="115000"/>
              </a:lnSpc>
              <a:spcBef>
                <a:spcPts val="0"/>
              </a:spcBef>
              <a:spcAft>
                <a:spcPts val="0"/>
              </a:spcAft>
              <a:buSzPts val="2200"/>
              <a:buChar char="•"/>
            </a:pPr>
            <a:r>
              <a:rPr b="0" lang="en-US" sz="2200"/>
              <a:t>Other CEOS stakeholders have also expressed interest in the ARD specification </a:t>
            </a:r>
            <a:endParaRPr b="0" sz="2200"/>
          </a:p>
        </p:txBody>
      </p:sp>
      <p:sp>
        <p:nvSpPr>
          <p:cNvPr id="111" name="Google Shape;111;p22"/>
          <p:cNvSpPr/>
          <p:nvPr>
            <p:ph idx="12" type="sldNum"/>
          </p:nvPr>
        </p:nvSpPr>
        <p:spPr>
          <a:xfrm>
            <a:off x="8763000" y="6629400"/>
            <a:ext cx="3048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12" name="Google Shape;112;p22"/>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2800"/>
              <a:buNone/>
            </a:pPr>
            <a:r>
              <a:rPr lang="en-US"/>
              <a:t>Introduction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