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7"/>
  </p:notesMasterIdLst>
  <p:sldIdLst>
    <p:sldId id="257" r:id="rId3"/>
    <p:sldId id="258" r:id="rId4"/>
    <p:sldId id="3696" r:id="rId5"/>
    <p:sldId id="388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4" d="100"/>
          <a:sy n="124" d="100"/>
        </p:scale>
        <p:origin x="5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C483-E104-4999-B0CD-C562AC05F0C1}" type="datetimeFigureOut">
              <a:rPr lang="en-US" smtClean="0"/>
              <a:t>10/22/20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53BC6-8E54-4332-B59F-DFACFC0633B5}" type="slidenum">
              <a:rPr lang="en-US" smtClean="0"/>
              <a:t>‹#›</a:t>
            </a:fld>
            <a:endParaRPr lang="en-US"/>
          </a:p>
        </p:txBody>
      </p:sp>
    </p:spTree>
    <p:extLst>
      <p:ext uri="{BB962C8B-B14F-4D97-AF65-F5344CB8AC3E}">
        <p14:creationId xmlns:p14="http://schemas.microsoft.com/office/powerpoint/2010/main" val="426271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82863-384D-A645-9536-8F1BA5D66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141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Moved PACE to 2024</a:t>
            </a:r>
          </a:p>
          <a:p>
            <a:r>
              <a:rPr lang="en-US" baseline="0" dirty="0"/>
              <a:t>Moved JPSS-3 to 2027, added </a:t>
            </a:r>
            <a:r>
              <a:rPr lang="en-US" baseline="0" dirty="0" err="1"/>
              <a:t>Libera</a:t>
            </a:r>
            <a:r>
              <a:rPr lang="en-US" baseline="0" dirty="0"/>
              <a:t> 2027</a:t>
            </a:r>
          </a:p>
          <a:p>
            <a:r>
              <a:rPr lang="en-US" baseline="0" dirty="0"/>
              <a:t>Dele SORCE</a:t>
            </a:r>
          </a:p>
          <a:p>
            <a:r>
              <a:rPr lang="en-US" baseline="0" dirty="0"/>
              <a:t>Updated S6MF name</a:t>
            </a:r>
          </a:p>
        </p:txBody>
      </p:sp>
      <p:sp>
        <p:nvSpPr>
          <p:cNvPr id="4" name="Slide Number Placeholder 3"/>
          <p:cNvSpPr>
            <a:spLocks noGrp="1"/>
          </p:cNvSpPr>
          <p:nvPr>
            <p:ph type="sldNum" sz="quarter" idx="10"/>
          </p:nvPr>
        </p:nvSpPr>
        <p:spPr/>
        <p:txBody>
          <a:bodyPr/>
          <a:lstStyle/>
          <a:p>
            <a:fld id="{CD55D744-63D1-449E-BD91-E870527A2940}" type="slidenum">
              <a:rPr lang="en-US" smtClean="0"/>
              <a:t>2</a:t>
            </a:fld>
            <a:endParaRPr lang="en-US"/>
          </a:p>
        </p:txBody>
      </p:sp>
    </p:spTree>
    <p:extLst>
      <p:ext uri="{BB962C8B-B14F-4D97-AF65-F5344CB8AC3E}">
        <p14:creationId xmlns:p14="http://schemas.microsoft.com/office/powerpoint/2010/main" val="278068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7229" rtl="0" eaLnBrk="1" fontAlgn="auto" latinLnBrk="0" hangingPunct="1">
              <a:lnSpc>
                <a:spcPct val="100000"/>
              </a:lnSpc>
              <a:spcBef>
                <a:spcPts val="0"/>
              </a:spcBef>
              <a:spcAft>
                <a:spcPts val="0"/>
              </a:spcAft>
              <a:buClrTx/>
              <a:buSzTx/>
              <a:buFontTx/>
              <a:buNone/>
              <a:tabLst/>
              <a:defRPr/>
            </a:pPr>
            <a:fld id="{47182863-384D-A645-9536-8F1BA5D66C3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722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1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To efficiently handle storage and compute needs for the large SWOT and NISAR data volumes, new data management technologies and architectures are needed.</a:t>
            </a:r>
          </a:p>
          <a:p>
            <a:pPr defTabSz="929579">
              <a:defRPr/>
            </a:pPr>
            <a:endParaRPr lang="en-US" dirty="0"/>
          </a:p>
          <a:p>
            <a:pPr defTabSz="929579">
              <a:defRPr/>
            </a:pPr>
            <a:r>
              <a:rPr lang="en-US" dirty="0"/>
              <a:t>NASA’s  Earth Observing System Data and Information System (EOSDIS) acquires, processes, preserves, and distributes observational data from various sources (satellites, aircraft, field measurements, and various other programs) to support Earth Science research focus areas. From its current size of approximately 30 petabytes (PB), </a:t>
            </a:r>
            <a:r>
              <a:rPr lang="en-US" b="1" i="1" dirty="0"/>
              <a:t>the volume of data in the EOSDIS archive is expected to increase to approximately 250 PB by 2025.</a:t>
            </a:r>
            <a:endParaRPr lang="en-US" dirty="0"/>
          </a:p>
          <a:p>
            <a:endParaRPr lang="en-US" dirty="0"/>
          </a:p>
          <a:p>
            <a:r>
              <a:rPr lang="en-US" altLang="en-US" b="1" dirty="0">
                <a:ea typeface="ＭＳ Ｐゴシック" panose="020B0600070205080204" pitchFamily="34" charset="-128"/>
              </a:rPr>
              <a:t>Growth of Mission Data &amp; Processing</a:t>
            </a:r>
            <a:r>
              <a:rPr lang="en-US" altLang="en-US" dirty="0">
                <a:ea typeface="ＭＳ Ｐゴシック" panose="020B0600070205080204" pitchFamily="34" charset="-128"/>
              </a:rPr>
              <a:t>: Projected rapid archive growth and the need to effectively process significantly larger volumes of new mission data requires rethinking existing architectures.  Estimating 132 TB daily ingest by 2022</a:t>
            </a:r>
          </a:p>
          <a:p>
            <a:r>
              <a:rPr lang="en-US" altLang="en-US" b="1" dirty="0">
                <a:ea typeface="ＭＳ Ｐゴシック" panose="020B0600070205080204" pitchFamily="34" charset="-128"/>
              </a:rPr>
              <a:t>Data Systems</a:t>
            </a:r>
            <a:r>
              <a:rPr lang="en-US" altLang="en-US" dirty="0">
                <a:ea typeface="ＭＳ Ｐゴシック" panose="020B0600070205080204" pitchFamily="34" charset="-128"/>
              </a:rPr>
              <a:t>: More cost effective, flexible, and scalable data system ingest, archive, and distribution solutions are needed to keep pace with new mission advancement and capabilities</a:t>
            </a:r>
          </a:p>
          <a:p>
            <a:r>
              <a:rPr lang="en-US" altLang="en-US" b="1" dirty="0">
                <a:ea typeface="ＭＳ Ｐゴシック" panose="020B0600070205080204" pitchFamily="34" charset="-128"/>
              </a:rPr>
              <a:t>Science Users</a:t>
            </a:r>
            <a:r>
              <a:rPr lang="en-US" altLang="en-US" dirty="0">
                <a:ea typeface="ＭＳ Ｐゴシック" panose="020B0600070205080204" pitchFamily="34" charset="-128"/>
              </a:rPr>
              <a:t>: Significantly larger data volumes requires additional ways to access and utilize these data, with “Data Close to Compute”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C0CBE-288C-D84B-B11F-1B62224BD7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484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p:nvPicPr>
        <p:blipFill>
          <a:blip r:embed="rId2"/>
          <a:stretch>
            <a:fillRect/>
          </a:stretch>
        </p:blipFill>
        <p:spPr>
          <a:xfrm>
            <a:off x="0" y="17167"/>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F0313F37-D6F6-4D88-A66A-4863526BC70C}"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3848100" y="4152900"/>
            <a:ext cx="3428126" cy="1025922"/>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6B3B1C91-BB5E-7549-BF43-9056C639C58D}"/>
              </a:ext>
            </a:extLst>
          </p:cNvPr>
          <p:cNvGrpSpPr/>
          <p:nvPr/>
        </p:nvGrpSpPr>
        <p:grpSpPr>
          <a:xfrm>
            <a:off x="516442" y="-8842"/>
            <a:ext cx="4621246" cy="6873373"/>
            <a:chOff x="516442" y="-8842"/>
            <a:chExt cx="4621246" cy="6873373"/>
          </a:xfrm>
        </p:grpSpPr>
        <p:sp>
          <p:nvSpPr>
            <p:cNvPr id="10" name="Freeform 16">
              <a:extLst>
                <a:ext uri="{FF2B5EF4-FFF2-40B4-BE49-F238E27FC236}">
                  <a16:creationId xmlns:a16="http://schemas.microsoft.com/office/drawing/2014/main" id="{466EF3C0-A624-FF4C-B066-35DA0432468B}"/>
                </a:ext>
              </a:extLst>
            </p:cNvPr>
            <p:cNvSpPr>
              <a:spLocks noEditPoints="1"/>
            </p:cNvSpPr>
            <p:nvPr/>
          </p:nvSpPr>
          <p:spPr bwMode="auto">
            <a:xfrm>
              <a:off x="2484060" y="-8842"/>
              <a:ext cx="2653628" cy="6147482"/>
            </a:xfrm>
            <a:custGeom>
              <a:avLst/>
              <a:gdLst>
                <a:gd name="T0" fmla="*/ 101 w 834"/>
                <a:gd name="T1" fmla="*/ 1317 h 1936"/>
                <a:gd name="T2" fmla="*/ 393 w 834"/>
                <a:gd name="T3" fmla="*/ 1936 h 1936"/>
                <a:gd name="T4" fmla="*/ 238 w 834"/>
                <a:gd name="T5" fmla="*/ 1317 h 1936"/>
                <a:gd name="T6" fmla="*/ 101 w 834"/>
                <a:gd name="T7" fmla="*/ 1317 h 1936"/>
                <a:gd name="T8" fmla="*/ 271 w 834"/>
                <a:gd name="T9" fmla="*/ 919 h 1936"/>
                <a:gd name="T10" fmla="*/ 834 w 834"/>
                <a:gd name="T11" fmla="*/ 3 h 1936"/>
                <a:gd name="T12" fmla="*/ 201 w 834"/>
                <a:gd name="T13" fmla="*/ 0 h 1936"/>
                <a:gd name="T14" fmla="*/ 27 w 834"/>
                <a:gd name="T15" fmla="*/ 919 h 1936"/>
                <a:gd name="T16" fmla="*/ 271 w 834"/>
                <a:gd name="T17" fmla="*/ 9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936">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gradFill>
              <a:gsLst>
                <a:gs pos="0">
                  <a:srgbClr val="8ACCEC"/>
                </a:gs>
                <a:gs pos="98000">
                  <a:srgbClr val="6DB8E3"/>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7">
              <a:extLst>
                <a:ext uri="{FF2B5EF4-FFF2-40B4-BE49-F238E27FC236}">
                  <a16:creationId xmlns:a16="http://schemas.microsoft.com/office/drawing/2014/main" id="{E4464884-B9BC-9244-A3A6-12B093B11AB8}"/>
                </a:ext>
              </a:extLst>
            </p:cNvPr>
            <p:cNvSpPr>
              <a:spLocks/>
            </p:cNvSpPr>
            <p:nvPr/>
          </p:nvSpPr>
          <p:spPr bwMode="auto">
            <a:xfrm>
              <a:off x="580255" y="4814485"/>
              <a:ext cx="909359" cy="204738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4EF31946-1FF7-F04F-9C80-5220859231D6}"/>
                </a:ext>
              </a:extLst>
            </p:cNvPr>
            <p:cNvSpPr>
              <a:spLocks noEditPoints="1"/>
            </p:cNvSpPr>
            <p:nvPr/>
          </p:nvSpPr>
          <p:spPr bwMode="auto">
            <a:xfrm>
              <a:off x="516442" y="1794"/>
              <a:ext cx="3799633" cy="6862737"/>
            </a:xfrm>
            <a:custGeom>
              <a:avLst/>
              <a:gdLst>
                <a:gd name="T0" fmla="*/ 17 w 1195"/>
                <a:gd name="T1" fmla="*/ 1314 h 2162"/>
                <a:gd name="T2" fmla="*/ 363 w 1195"/>
                <a:gd name="T3" fmla="*/ 2161 h 2162"/>
                <a:gd name="T4" fmla="*/ 1195 w 1195"/>
                <a:gd name="T5" fmla="*/ 2161 h 2162"/>
                <a:gd name="T6" fmla="*/ 957 w 1195"/>
                <a:gd name="T7" fmla="*/ 1903 h 2162"/>
                <a:gd name="T8" fmla="*/ 673 w 1195"/>
                <a:gd name="T9" fmla="*/ 1314 h 2162"/>
                <a:gd name="T10" fmla="*/ 17 w 1195"/>
                <a:gd name="T11" fmla="*/ 1314 h 2162"/>
                <a:gd name="T12" fmla="*/ 595 w 1195"/>
                <a:gd name="T13" fmla="*/ 916 h 2162"/>
                <a:gd name="T14" fmla="*/ 727 w 1195"/>
                <a:gd name="T15" fmla="*/ 0 h 2162"/>
                <a:gd name="T16" fmla="*/ 277 w 1195"/>
                <a:gd name="T17" fmla="*/ 0 h 2162"/>
                <a:gd name="T18" fmla="*/ 128 w 1195"/>
                <a:gd name="T19" fmla="*/ 299 h 2162"/>
                <a:gd name="T20" fmla="*/ 0 w 1195"/>
                <a:gd name="T21" fmla="*/ 916 h 2162"/>
                <a:gd name="T22" fmla="*/ 595 w 1195"/>
                <a:gd name="T23" fmla="*/ 916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5" h="2162">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0965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4">
          <p15:clr>
            <a:srgbClr val="FBAE40"/>
          </p15:clr>
        </p15:guide>
        <p15:guide id="2" pos="2424">
          <p15:clr>
            <a:srgbClr val="FBAE40"/>
          </p15:clr>
        </p15:guide>
        <p15:guide id="3" pos="336">
          <p15:clr>
            <a:srgbClr val="FBAE40"/>
          </p15:clr>
        </p15:guide>
        <p15:guide id="4" orient="horz" pos="2040">
          <p15:clr>
            <a:srgbClr val="FBAE40"/>
          </p15:clr>
        </p15:guide>
        <p15:guide id="5" orient="horz" pos="26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653-13F7-2542-8EE2-E909339391A7}"/>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45C621A-F72C-144B-A0BE-6B1E2CBE1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63F2F3-1511-2942-895C-679AA3AAFF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D5D2A-69A5-F545-A96E-9C6E34036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C11A84-14CC-7441-BFAB-6E2358C056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DBE683-10D6-5E4C-A14B-401DDDE8973F}"/>
              </a:ext>
            </a:extLst>
          </p:cNvPr>
          <p:cNvSpPr>
            <a:spLocks noGrp="1"/>
          </p:cNvSpPr>
          <p:nvPr>
            <p:ph type="dt" sz="half" idx="10"/>
          </p:nvPr>
        </p:nvSpPr>
        <p:spPr/>
        <p:txBody>
          <a:bodyPr/>
          <a:lstStyle>
            <a:lvl1pPr>
              <a:defRPr>
                <a:solidFill>
                  <a:srgbClr val="33CDFF"/>
                </a:solidFill>
              </a:defRPr>
            </a:lvl1pPr>
          </a:lstStyle>
          <a:p>
            <a:fld id="{6B48B7A4-E7AC-44DB-9301-1D0374FAE21E}" type="datetimeFigureOut">
              <a:rPr lang="en-US" smtClean="0"/>
              <a:t>10/22/20</a:t>
            </a:fld>
            <a:endParaRPr lang="en-US"/>
          </a:p>
        </p:txBody>
      </p:sp>
      <p:sp>
        <p:nvSpPr>
          <p:cNvPr id="8" name="Footer Placeholder 7">
            <a:extLst>
              <a:ext uri="{FF2B5EF4-FFF2-40B4-BE49-F238E27FC236}">
                <a16:creationId xmlns:a16="http://schemas.microsoft.com/office/drawing/2014/main" id="{B084E5D5-8292-8443-8912-01DF310377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F0886-7F3E-C54F-B264-98655F014541}"/>
              </a:ext>
            </a:extLst>
          </p:cNvPr>
          <p:cNvSpPr>
            <a:spLocks noGrp="1"/>
          </p:cNvSpPr>
          <p:nvPr>
            <p:ph type="sldNum" sz="quarter" idx="12"/>
          </p:nvPr>
        </p:nvSpPr>
        <p:spPr/>
        <p:txBody>
          <a:bodyPr/>
          <a:lstStyle/>
          <a:p>
            <a:fld id="{F0313F37-D6F6-4D88-A66A-4863526BC70C}" type="slidenum">
              <a:rPr lang="en-US" smtClean="0"/>
              <a:t>‹#›</a:t>
            </a:fld>
            <a:endParaRPr lang="en-US"/>
          </a:p>
        </p:txBody>
      </p:sp>
    </p:spTree>
    <p:extLst>
      <p:ext uri="{BB962C8B-B14F-4D97-AF65-F5344CB8AC3E}">
        <p14:creationId xmlns:p14="http://schemas.microsoft.com/office/powerpoint/2010/main" val="180329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19EC-0943-2646-9830-3E9E4D8F0C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rgbClr val="33CDFF"/>
                </a:solidFill>
              </a:defRPr>
            </a:lvl1pPr>
          </a:lstStyle>
          <a:p>
            <a:fld id="{6B48B7A4-E7AC-44DB-9301-1D0374FAE21E}" type="datetimeFigureOut">
              <a:rPr lang="en-US" smtClean="0"/>
              <a:t>10/22/20</a:t>
            </a:fld>
            <a:endParaRPr lang="en-US"/>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p:txBody>
          <a:bodyPr/>
          <a:lstStyle/>
          <a:p>
            <a:fld id="{F0313F37-D6F6-4D88-A66A-4863526BC70C}" type="slidenum">
              <a:rPr lang="en-US" smtClean="0"/>
              <a:t>‹#›</a:t>
            </a:fld>
            <a:endParaRPr lang="en-US"/>
          </a:p>
        </p:txBody>
      </p:sp>
    </p:spTree>
    <p:extLst>
      <p:ext uri="{BB962C8B-B14F-4D97-AF65-F5344CB8AC3E}">
        <p14:creationId xmlns:p14="http://schemas.microsoft.com/office/powerpoint/2010/main" val="13532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573F-6CD2-E446-AEA2-04B4E6EF4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3DDD8-9AAD-E645-821D-592BCEBFB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EC770-B8D0-7D44-8C06-45E23230F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C1D6F7-2876-CB4E-BA7E-98A093117EAA}"/>
              </a:ext>
            </a:extLst>
          </p:cNvPr>
          <p:cNvSpPr>
            <a:spLocks noGrp="1"/>
          </p:cNvSpPr>
          <p:nvPr>
            <p:ph type="dt" sz="half" idx="10"/>
          </p:nvPr>
        </p:nvSpPr>
        <p:spPr/>
        <p:txBody>
          <a:bodyPr/>
          <a:lstStyle>
            <a:lvl1pPr>
              <a:defRPr>
                <a:solidFill>
                  <a:srgbClr val="33CDFF"/>
                </a:solidFill>
              </a:defRPr>
            </a:lvl1pPr>
          </a:lstStyle>
          <a:p>
            <a:fld id="{6B48B7A4-E7AC-44DB-9301-1D0374FAE21E}" type="datetimeFigureOut">
              <a:rPr lang="en-US" smtClean="0"/>
              <a:t>10/22/20</a:t>
            </a:fld>
            <a:endParaRPr lang="en-US"/>
          </a:p>
        </p:txBody>
      </p:sp>
      <p:sp>
        <p:nvSpPr>
          <p:cNvPr id="6" name="Footer Placeholder 5">
            <a:extLst>
              <a:ext uri="{FF2B5EF4-FFF2-40B4-BE49-F238E27FC236}">
                <a16:creationId xmlns:a16="http://schemas.microsoft.com/office/drawing/2014/main" id="{CDB64A94-44FC-5E4D-9BA4-F7C5CBE85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98A61-2626-EC4B-AC9E-DB0EECA2054F}"/>
              </a:ext>
            </a:extLst>
          </p:cNvPr>
          <p:cNvSpPr>
            <a:spLocks noGrp="1"/>
          </p:cNvSpPr>
          <p:nvPr>
            <p:ph type="sldNum" sz="quarter" idx="12"/>
          </p:nvPr>
        </p:nvSpPr>
        <p:spPr/>
        <p:txBody>
          <a:bodyPr/>
          <a:lstStyle/>
          <a:p>
            <a:fld id="{F0313F37-D6F6-4D88-A66A-4863526BC70C}" type="slidenum">
              <a:rPr lang="en-US" smtClean="0"/>
              <a:t>‹#›</a:t>
            </a:fld>
            <a:endParaRPr lang="en-US"/>
          </a:p>
        </p:txBody>
      </p:sp>
    </p:spTree>
    <p:extLst>
      <p:ext uri="{BB962C8B-B14F-4D97-AF65-F5344CB8AC3E}">
        <p14:creationId xmlns:p14="http://schemas.microsoft.com/office/powerpoint/2010/main" val="345393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C11-1DC9-1F44-A501-A122E38B9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F112A-7039-A044-BBB7-19B07AA05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6E76F1-988B-A349-A7F8-1C955674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022A3D-F197-0240-B9FB-64FA8D239FCE}"/>
              </a:ext>
            </a:extLst>
          </p:cNvPr>
          <p:cNvSpPr>
            <a:spLocks noGrp="1"/>
          </p:cNvSpPr>
          <p:nvPr>
            <p:ph type="dt" sz="half" idx="10"/>
          </p:nvPr>
        </p:nvSpPr>
        <p:spPr/>
        <p:txBody>
          <a:bodyPr/>
          <a:lstStyle>
            <a:lvl1pPr>
              <a:defRPr>
                <a:solidFill>
                  <a:srgbClr val="33CDFF"/>
                </a:solidFill>
              </a:defRPr>
            </a:lvl1pPr>
          </a:lstStyle>
          <a:p>
            <a:fld id="{6B48B7A4-E7AC-44DB-9301-1D0374FAE21E}" type="datetimeFigureOut">
              <a:rPr lang="en-US" smtClean="0"/>
              <a:t>10/22/20</a:t>
            </a:fld>
            <a:endParaRPr lang="en-US"/>
          </a:p>
        </p:txBody>
      </p:sp>
      <p:sp>
        <p:nvSpPr>
          <p:cNvPr id="6" name="Footer Placeholder 5">
            <a:extLst>
              <a:ext uri="{FF2B5EF4-FFF2-40B4-BE49-F238E27FC236}">
                <a16:creationId xmlns:a16="http://schemas.microsoft.com/office/drawing/2014/main" id="{837AD987-1A3B-EA45-8288-4FF05FA61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E646E-5FCF-704C-A828-129A071DEA8A}"/>
              </a:ext>
            </a:extLst>
          </p:cNvPr>
          <p:cNvSpPr>
            <a:spLocks noGrp="1"/>
          </p:cNvSpPr>
          <p:nvPr>
            <p:ph type="sldNum" sz="quarter" idx="12"/>
          </p:nvPr>
        </p:nvSpPr>
        <p:spPr/>
        <p:txBody>
          <a:bodyPr/>
          <a:lstStyle/>
          <a:p>
            <a:fld id="{F0313F37-D6F6-4D88-A66A-4863526BC70C}" type="slidenum">
              <a:rPr lang="en-US" smtClean="0"/>
              <a:t>‹#›</a:t>
            </a:fld>
            <a:endParaRPr lang="en-US"/>
          </a:p>
        </p:txBody>
      </p:sp>
    </p:spTree>
    <p:extLst>
      <p:ext uri="{BB962C8B-B14F-4D97-AF65-F5344CB8AC3E}">
        <p14:creationId xmlns:p14="http://schemas.microsoft.com/office/powerpoint/2010/main" val="31002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1CB2-6C06-A944-AB99-307A4B017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C05E-DB0B-2C43-8871-0E8EEA3DB9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5FB7B-95D2-9B44-B7CD-BD3422A58F9C}"/>
              </a:ext>
            </a:extLst>
          </p:cNvPr>
          <p:cNvSpPr>
            <a:spLocks noGrp="1"/>
          </p:cNvSpPr>
          <p:nvPr>
            <p:ph type="dt" sz="half" idx="10"/>
          </p:nvPr>
        </p:nvSpPr>
        <p:spPr/>
        <p:txBody>
          <a:bodyPr/>
          <a:lstStyle>
            <a:lvl1pPr>
              <a:defRPr>
                <a:solidFill>
                  <a:srgbClr val="33CDFF"/>
                </a:solidFill>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6D5D936A-402E-2643-BC23-9FFDBB718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03F8D-4C62-8246-A9C9-F567613401DD}"/>
              </a:ext>
            </a:extLst>
          </p:cNvPr>
          <p:cNvSpPr>
            <a:spLocks noGrp="1"/>
          </p:cNvSpPr>
          <p:nvPr>
            <p:ph type="sldNum" sz="quarter" idx="12"/>
          </p:nvPr>
        </p:nvSpPr>
        <p:spPr/>
        <p:txBody>
          <a:bodyPr/>
          <a:lstStyle/>
          <a:p>
            <a:fld id="{F0313F37-D6F6-4D88-A66A-4863526BC70C}" type="slidenum">
              <a:rPr lang="en-US" smtClean="0"/>
              <a:t>‹#›</a:t>
            </a:fld>
            <a:endParaRPr lang="en-US"/>
          </a:p>
        </p:txBody>
      </p:sp>
    </p:spTree>
    <p:extLst>
      <p:ext uri="{BB962C8B-B14F-4D97-AF65-F5344CB8AC3E}">
        <p14:creationId xmlns:p14="http://schemas.microsoft.com/office/powerpoint/2010/main" val="252044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5B7A-0DA0-914C-BF32-308B0A1D3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8B2C1-3648-864E-BE9D-6955702B70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BA409-A439-7946-849E-1C52DE1E2024}"/>
              </a:ext>
            </a:extLst>
          </p:cNvPr>
          <p:cNvSpPr>
            <a:spLocks noGrp="1"/>
          </p:cNvSpPr>
          <p:nvPr>
            <p:ph type="dt" sz="half" idx="10"/>
          </p:nvPr>
        </p:nvSpPr>
        <p:spPr/>
        <p:txBody>
          <a:body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C4645A88-8207-164E-BEE0-99140ED4E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24272-4864-7D45-9A42-761E1FA3DF97}"/>
              </a:ext>
            </a:extLst>
          </p:cNvPr>
          <p:cNvSpPr>
            <a:spLocks noGrp="1"/>
          </p:cNvSpPr>
          <p:nvPr>
            <p:ph type="sldNum" sz="quarter" idx="12"/>
          </p:nvPr>
        </p:nvSpPr>
        <p:spPr/>
        <p:txBody>
          <a:bodyPr/>
          <a:lstStyle/>
          <a:p>
            <a:fld id="{F0313F37-D6F6-4D88-A66A-4863526BC70C}" type="slidenum">
              <a:rPr lang="en-US" smtClean="0"/>
              <a:t>‹#›</a:t>
            </a:fld>
            <a:endParaRPr lang="en-US"/>
          </a:p>
        </p:txBody>
      </p:sp>
    </p:spTree>
    <p:extLst>
      <p:ext uri="{BB962C8B-B14F-4D97-AF65-F5344CB8AC3E}">
        <p14:creationId xmlns:p14="http://schemas.microsoft.com/office/powerpoint/2010/main" val="315027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lvl1pPr>
              <a:defRPr>
                <a:solidFill>
                  <a:srgbClr val="65CBF9"/>
                </a:solidFill>
              </a:defRPr>
            </a:lvl1pPr>
          </a:lstStyle>
          <a:p>
            <a:fld id="{F0313F37-D6F6-4D88-A66A-4863526BC70C}"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1569694" y="4555842"/>
            <a:ext cx="5264258" cy="1025922"/>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9A2B6083-2109-7E40-AD81-BCC8CCBD9B12}"/>
              </a:ext>
            </a:extLst>
          </p:cNvPr>
          <p:cNvGrpSpPr/>
          <p:nvPr/>
        </p:nvGrpSpPr>
        <p:grpSpPr>
          <a:xfrm>
            <a:off x="-473777" y="-10705"/>
            <a:ext cx="3197522" cy="6876906"/>
            <a:chOff x="-473777" y="-10705"/>
            <a:chExt cx="3197522" cy="6876906"/>
          </a:xfrm>
        </p:grpSpPr>
        <p:sp>
          <p:nvSpPr>
            <p:cNvPr id="15" name="Freeform 5">
              <a:extLst>
                <a:ext uri="{FF2B5EF4-FFF2-40B4-BE49-F238E27FC236}">
                  <a16:creationId xmlns:a16="http://schemas.microsoft.com/office/drawing/2014/main" id="{462C1B29-E598-6E4D-8850-540D54D59E09}"/>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68BAE1"/>
                </a:gs>
                <a:gs pos="3000">
                  <a:srgbClr val="88CFEB"/>
                </a:gs>
              </a:gsLst>
              <a:lin ang="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C4C33094-D84E-564C-83F9-A23BC3DE304E}"/>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0">
                  <a:srgbClr val="8FD5ED"/>
                </a:gs>
                <a:gs pos="71000">
                  <a:srgbClr val="52B3D9"/>
                </a:gs>
              </a:gsLst>
              <a:lin ang="21594000" scaled="0"/>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478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72">
          <p15:clr>
            <a:srgbClr val="FBAE40"/>
          </p15:clr>
        </p15:guide>
        <p15:guide id="2" pos="1056">
          <p15:clr>
            <a:srgbClr val="FBAE40"/>
          </p15:clr>
        </p15:guide>
        <p15:guide id="3" orient="horz" pos="2688">
          <p15:clr>
            <a:srgbClr val="FBAE40"/>
          </p15:clr>
        </p15:guide>
        <p15:guide id="4" orient="horz" pos="29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63029-D307-3749-AB26-9F9152234BBC}"/>
              </a:ext>
            </a:extLst>
          </p:cNvPr>
          <p:cNvPicPr>
            <a:picLocks noChangeAspect="1"/>
          </p:cNvPicPr>
          <p:nvPr/>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0"/>
            <a:ext cx="2743200" cy="365125"/>
          </a:xfrm>
        </p:spPr>
        <p:txBody>
          <a:bodyPr/>
          <a:lstStyle>
            <a:lvl1pPr>
              <a:defRPr>
                <a:solidFill>
                  <a:schemeClr val="bg2"/>
                </a:solidFill>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F0313F37-D6F6-4D88-A66A-4863526BC70C}"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p:ph type="subTitle" idx="1" hasCustomPrompt="1"/>
          </p:nvPr>
        </p:nvSpPr>
        <p:spPr>
          <a:xfrm>
            <a:off x="3733800" y="4495800"/>
            <a:ext cx="3635644" cy="1431161"/>
          </a:xfrm>
        </p:spPr>
        <p:txBody>
          <a:bodyPr wrap="square">
            <a:spAutoFit/>
          </a:bodyPr>
          <a:lstStyle>
            <a:lvl1pPr marL="0" indent="0" algn="l">
              <a:buNone/>
              <a:defRPr sz="1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dirty="0"/>
              <a:t>PRESENTER NAME</a:t>
            </a:r>
          </a:p>
          <a:p>
            <a:pPr>
              <a:spcBef>
                <a:spcPts val="400"/>
              </a:spcBef>
            </a:pPr>
            <a:r>
              <a:rPr lang="en-US" dirty="0"/>
              <a:t>Title</a:t>
            </a:r>
          </a:p>
          <a:p>
            <a:pPr>
              <a:spcBef>
                <a:spcPts val="400"/>
              </a:spcBef>
            </a:pPr>
            <a:r>
              <a:rPr lang="en-US" dirty="0"/>
              <a:t>Date</a:t>
            </a:r>
          </a:p>
          <a:p>
            <a:endParaRPr lang="en-US" dirty="0"/>
          </a:p>
        </p:txBody>
      </p:sp>
      <p:pic>
        <p:nvPicPr>
          <p:cNvPr id="12" name="Picture 11">
            <a:extLst>
              <a:ext uri="{FF2B5EF4-FFF2-40B4-BE49-F238E27FC236}">
                <a16:creationId xmlns:a16="http://schemas.microsoft.com/office/drawing/2014/main" id="{B01FF2FE-F541-714A-961B-93F0AD084E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2390" y="304799"/>
            <a:ext cx="2769575" cy="840423"/>
          </a:xfrm>
          <a:prstGeom prst="rect">
            <a:avLst/>
          </a:prstGeom>
        </p:spPr>
      </p:pic>
      <p:grpSp>
        <p:nvGrpSpPr>
          <p:cNvPr id="2" name="Group 1">
            <a:extLst>
              <a:ext uri="{FF2B5EF4-FFF2-40B4-BE49-F238E27FC236}">
                <a16:creationId xmlns:a16="http://schemas.microsoft.com/office/drawing/2014/main" id="{664279E0-39E4-E94F-8A28-2E57DD37A0D3}"/>
              </a:ext>
            </a:extLst>
          </p:cNvPr>
          <p:cNvGrpSpPr/>
          <p:nvPr/>
        </p:nvGrpSpPr>
        <p:grpSpPr>
          <a:xfrm>
            <a:off x="517664" y="-19393"/>
            <a:ext cx="4628149" cy="6890327"/>
            <a:chOff x="517664" y="-19393"/>
            <a:chExt cx="4628149" cy="6890327"/>
          </a:xfrm>
        </p:grpSpPr>
        <p:sp>
          <p:nvSpPr>
            <p:cNvPr id="15" name="Freeform 10">
              <a:extLst>
                <a:ext uri="{FF2B5EF4-FFF2-40B4-BE49-F238E27FC236}">
                  <a16:creationId xmlns:a16="http://schemas.microsoft.com/office/drawing/2014/main" id="{69A4DAC6-980D-5043-83D3-E416CDEB8300}"/>
                </a:ext>
              </a:extLst>
            </p:cNvPr>
            <p:cNvSpPr>
              <a:spLocks noEditPoints="1"/>
            </p:cNvSpPr>
            <p:nvPr/>
          </p:nvSpPr>
          <p:spPr bwMode="auto">
            <a:xfrm>
              <a:off x="2505718" y="-19393"/>
              <a:ext cx="2640095" cy="616377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id="{DE43AD68-0CA9-7843-B783-D4A9A4E4F859}"/>
                </a:ext>
              </a:extLst>
            </p:cNvPr>
            <p:cNvSpPr>
              <a:spLocks/>
            </p:cNvSpPr>
            <p:nvPr/>
          </p:nvSpPr>
          <p:spPr bwMode="auto">
            <a:xfrm>
              <a:off x="576214" y="4816344"/>
              <a:ext cx="910194" cy="205192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0EA85D50-F313-4949-AF28-F57D315E5F88}"/>
                </a:ext>
              </a:extLst>
            </p:cNvPr>
            <p:cNvSpPr>
              <a:spLocks noEditPoints="1"/>
            </p:cNvSpPr>
            <p:nvPr/>
          </p:nvSpPr>
          <p:spPr bwMode="auto">
            <a:xfrm>
              <a:off x="517664" y="-8747"/>
              <a:ext cx="3805782" cy="6879681"/>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2978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640">
          <p15:clr>
            <a:srgbClr val="FBAE40"/>
          </p15:clr>
        </p15:guide>
        <p15:guide id="2" pos="2352">
          <p15:clr>
            <a:srgbClr val="FBAE40"/>
          </p15:clr>
        </p15:guide>
        <p15:guide id="3" orient="horz" pos="1944">
          <p15:clr>
            <a:srgbClr val="FBAE40"/>
          </p15:clr>
        </p15:guide>
        <p15:guide id="4" pos="3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48B7A4-E7AC-44DB-9301-1D0374FAE21E}" type="datetimeFigureOut">
              <a:rPr lang="en-US" smtClean="0"/>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13F37-D6F6-4D88-A66A-4863526BC70C}" type="slidenum">
              <a:rPr lang="en-US" smtClean="0"/>
              <a:t>‹#›</a:t>
            </a:fld>
            <a:endParaRPr lang="en-US"/>
          </a:p>
        </p:txBody>
      </p:sp>
    </p:spTree>
    <p:extLst>
      <p:ext uri="{BB962C8B-B14F-4D97-AF65-F5344CB8AC3E}">
        <p14:creationId xmlns:p14="http://schemas.microsoft.com/office/powerpoint/2010/main" val="626414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10/22/20</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2819671442"/>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A15CAF-9732-0B43-997D-D5550F5E2B6F}"/>
              </a:ext>
            </a:extLst>
          </p:cNvPr>
          <p:cNvPicPr>
            <a:picLocks noChangeAspect="1"/>
          </p:cNvPicPr>
          <p:nvPr/>
        </p:nvPicPr>
        <p:blipFill>
          <a:blip r:embed="rId2">
            <a:alphaModFix/>
          </a:blip>
          <a:stretch>
            <a:fillRect/>
          </a:stretch>
        </p:blipFill>
        <p:spPr>
          <a:xfrm>
            <a:off x="0" y="2369"/>
            <a:ext cx="5181600" cy="6858000"/>
          </a:xfrm>
          <a:prstGeom prst="rect">
            <a:avLst/>
          </a:prstGeom>
        </p:spPr>
      </p:pic>
      <p:sp>
        <p:nvSpPr>
          <p:cNvPr id="17" name="Freeform 9">
            <a:extLst>
              <a:ext uri="{FF2B5EF4-FFF2-40B4-BE49-F238E27FC236}">
                <a16:creationId xmlns:a16="http://schemas.microsoft.com/office/drawing/2014/main" id="{BA2BCCB5-3507-4040-8FFC-F7D4CC43BB93}"/>
              </a:ext>
            </a:extLst>
          </p:cNvPr>
          <p:cNvSpPr>
            <a:spLocks/>
          </p:cNvSpPr>
          <p:nvPr/>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8328F738-5EDC-3949-852D-A010F0465D5B}"/>
              </a:ext>
            </a:extLst>
          </p:cNvPr>
          <p:cNvSpPr>
            <a:spLocks/>
          </p:cNvSpPr>
          <p:nvPr/>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100000">
                <a:srgbClr val="255B74"/>
              </a:gs>
              <a:gs pos="22000">
                <a:srgbClr val="053446"/>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14900" y="1104144"/>
            <a:ext cx="6678105" cy="646331"/>
          </a:xfrm>
        </p:spPr>
        <p:txBody>
          <a:bodyPr>
            <a:spAutoFit/>
          </a:bodyPr>
          <a:lstStyle>
            <a:lvl1pPr>
              <a:defRPr>
                <a:solidFill>
                  <a:srgbClr val="65CBF9"/>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14901" y="2214710"/>
            <a:ext cx="6678104"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F0313F37-D6F6-4D88-A66A-4863526BC70C}" type="slidenum">
              <a:rPr lang="en-US" smtClean="0"/>
              <a:t>‹#›</a:t>
            </a:fld>
            <a:endParaRPr lang="en-US"/>
          </a:p>
        </p:txBody>
      </p:sp>
    </p:spTree>
    <p:extLst>
      <p:ext uri="{BB962C8B-B14F-4D97-AF65-F5344CB8AC3E}">
        <p14:creationId xmlns:p14="http://schemas.microsoft.com/office/powerpoint/2010/main" val="391499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AAE731-51C2-1E42-91C4-7FEAB4036811}"/>
              </a:ext>
            </a:extLst>
          </p:cNvPr>
          <p:cNvPicPr>
            <a:picLocks noChangeAspect="1"/>
          </p:cNvPicPr>
          <p:nvPr userDrawn="1"/>
        </p:nvPicPr>
        <p:blipFill>
          <a:blip r:embed="rId2">
            <a:alphaModFix amt="60000"/>
          </a:blip>
          <a:stretch>
            <a:fillRect/>
          </a:stretch>
        </p:blipFill>
        <p:spPr>
          <a:xfrm>
            <a:off x="0" y="0"/>
            <a:ext cx="2743200" cy="6858000"/>
          </a:xfrm>
          <a:prstGeom prst="rect">
            <a:avLst/>
          </a:prstGeom>
        </p:spPr>
      </p:pic>
      <p:sp>
        <p:nvSpPr>
          <p:cNvPr id="13" name="Freeform 5">
            <a:extLst>
              <a:ext uri="{FF2B5EF4-FFF2-40B4-BE49-F238E27FC236}">
                <a16:creationId xmlns:a16="http://schemas.microsoft.com/office/drawing/2014/main" id="{9952507F-5269-DD44-B0B4-BE319763C9BE}"/>
              </a:ext>
            </a:extLst>
          </p:cNvPr>
          <p:cNvSpPr>
            <a:spLocks/>
          </p:cNvSpPr>
          <p:nvPr userDrawn="1"/>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10/22/20</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3304975412"/>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CDA10E9-5C67-4148-864B-F3F3C56C3ABE}"/>
              </a:ext>
            </a:extLst>
          </p:cNvPr>
          <p:cNvSpPr/>
          <p:nvPr userDrawn="1"/>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E8366573-8E41-884C-9A46-968B69E936A7}"/>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1" name="Freeform 10">
              <a:extLst>
                <a:ext uri="{FF2B5EF4-FFF2-40B4-BE49-F238E27FC236}">
                  <a16:creationId xmlns:a16="http://schemas.microsoft.com/office/drawing/2014/main" id="{F3E06820-AF45-8447-870A-93CC24EA81F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
              <a:extLst>
                <a:ext uri="{FF2B5EF4-FFF2-40B4-BE49-F238E27FC236}">
                  <a16:creationId xmlns:a16="http://schemas.microsoft.com/office/drawing/2014/main" id="{6CB6D904-E209-9448-B66C-46D6E4395CDE}"/>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0091EB8C-663B-8A41-BB64-1DECFB769A0E}"/>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4" name="Rectangle 23">
            <a:extLst>
              <a:ext uri="{FF2B5EF4-FFF2-40B4-BE49-F238E27FC236}">
                <a16:creationId xmlns:a16="http://schemas.microsoft.com/office/drawing/2014/main" id="{1CD0F9D4-562D-0246-864A-D56E121E5335}"/>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6012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10/22/20</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AAE3F7"/>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856541345"/>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2E17EC8-09E2-424C-BB85-D04BFAC3207D}"/>
              </a:ext>
            </a:extLst>
          </p:cNvPr>
          <p:cNvSpPr/>
          <p:nvPr userDrawn="1"/>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EB6E981B-1C2A-2242-ADE4-BC55A4F67B27}"/>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3" name="Freeform 10">
              <a:extLst>
                <a:ext uri="{FF2B5EF4-FFF2-40B4-BE49-F238E27FC236}">
                  <a16:creationId xmlns:a16="http://schemas.microsoft.com/office/drawing/2014/main" id="{0C96509C-4E27-D849-8408-50EBD5C06593}"/>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1">
              <a:extLst>
                <a:ext uri="{FF2B5EF4-FFF2-40B4-BE49-F238E27FC236}">
                  <a16:creationId xmlns:a16="http://schemas.microsoft.com/office/drawing/2014/main" id="{6EC4A690-7495-B842-B699-9B4304CDCFB6}"/>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A19DFF28-29A9-BB40-91D3-2FADDEDE51AB}"/>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7" name="Rectangle 26">
            <a:extLst>
              <a:ext uri="{FF2B5EF4-FFF2-40B4-BE49-F238E27FC236}">
                <a16:creationId xmlns:a16="http://schemas.microsoft.com/office/drawing/2014/main" id="{F32B1BB1-8F47-DC4D-B3AA-284B213F78E0}"/>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10985" y="1181100"/>
            <a:ext cx="6169058" cy="1200329"/>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10986" y="2595710"/>
            <a:ext cx="6169057"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10/22/20</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AAE3F7"/>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6162408"/>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extLst>
    <p:ext uri="{DCECCB84-F9BA-43D5-87BE-67443E8EF086}">
      <p15:sldGuideLst xmlns:p15="http://schemas.microsoft.com/office/powerpoint/2012/main">
        <p15:guide id="1" orient="horz" pos="744">
          <p15:clr>
            <a:srgbClr val="FBAE40"/>
          </p15:clr>
        </p15:guide>
        <p15:guide id="2" pos="340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37B998-9718-4843-A842-5D625668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9E70AEB-97F5-0F48-9A3F-D180606A03F2}"/>
              </a:ext>
            </a:extLst>
          </p:cNvPr>
          <p:cNvSpPr/>
          <p:nvPr userDrawn="1"/>
        </p:nvSpPr>
        <p:spPr>
          <a:xfrm>
            <a:off x="0" y="2463616"/>
            <a:ext cx="12192000" cy="1713654"/>
          </a:xfrm>
          <a:prstGeom prst="rect">
            <a:avLst/>
          </a:prstGeom>
          <a:gradFill flip="none" rotWithShape="1">
            <a:gsLst>
              <a:gs pos="100000">
                <a:srgbClr val="BFE5FF">
                  <a:alpha val="37000"/>
                </a:srgbClr>
              </a:gs>
              <a:gs pos="85000">
                <a:srgbClr val="BFE5FF">
                  <a:alpha val="95000"/>
                </a:srgbClr>
              </a:gs>
              <a:gs pos="53000">
                <a:srgbClr val="BFE5FF"/>
              </a:gs>
              <a:gs pos="14000">
                <a:srgbClr val="BFE5FF">
                  <a:alpha val="95000"/>
                </a:srgbClr>
              </a:gs>
              <a:gs pos="0">
                <a:srgbClr val="BFE5FF">
                  <a:alpha val="37000"/>
                </a:srgbClr>
              </a:gs>
            </a:gsLst>
            <a:lin ang="0" scaled="1"/>
            <a:tileRect/>
          </a:gradFill>
          <a:ln>
            <a:noFill/>
          </a:ln>
          <a:effectLst>
            <a:outerShdw blurRad="254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0" y="3016567"/>
            <a:ext cx="10515600" cy="646331"/>
          </a:xfrm>
        </p:spPr>
        <p:txBody>
          <a:bodyPr anchor="ctr">
            <a:sp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p>
            <a:fld id="{88685A74-EB09-424A-AA9B-5418F2407945}" type="datetime1">
              <a:rPr lang="en-US" smtClean="0"/>
              <a:t>10/22/20</a:t>
            </a:fld>
            <a:endParaRPr lang="en-US"/>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724993229"/>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rgbClr val="33CDFF"/>
                </a:solidFill>
              </a:defRPr>
            </a:lvl1pPr>
          </a:lstStyle>
          <a:p>
            <a:fld id="{B5AD37D0-1C64-3342-BF81-1BC3096283AF}" type="datetime1">
              <a:rPr lang="en-US" smtClean="0"/>
              <a:t>10/22/20</a:t>
            </a:fld>
            <a:endParaRPr lang="en-US" dirty="0"/>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p:txBody>
          <a:bodyPr/>
          <a:lstStyle/>
          <a:p>
            <a:fld id="{2E8C51FE-49D9-314D-9957-ABBF7DDE8782}" type="slidenum">
              <a:rPr lang="en-US" smtClean="0"/>
              <a:t>‹#›</a:t>
            </a:fld>
            <a:endParaRPr lang="en-US"/>
          </a:p>
        </p:txBody>
      </p:sp>
      <p:sp>
        <p:nvSpPr>
          <p:cNvPr id="12" name="Slide Number Placeholder 3">
            <a:extLst>
              <a:ext uri="{FF2B5EF4-FFF2-40B4-BE49-F238E27FC236}">
                <a16:creationId xmlns:a16="http://schemas.microsoft.com/office/drawing/2014/main" id="{ED06222A-5CBA-0B49-871F-EEAD15CA6A46}"/>
              </a:ext>
            </a:extLst>
          </p:cNvPr>
          <p:cNvSpPr txBox="1">
            <a:spLocks/>
          </p:cNvSpPr>
          <p:nvPr userDrawn="1"/>
        </p:nvSpPr>
        <p:spPr>
          <a:xfrm>
            <a:off x="9355319" y="64223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65CBF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a:p>
        </p:txBody>
      </p:sp>
    </p:spTree>
    <p:extLst>
      <p:ext uri="{BB962C8B-B14F-4D97-AF65-F5344CB8AC3E}">
        <p14:creationId xmlns:p14="http://schemas.microsoft.com/office/powerpoint/2010/main" val="1933369700"/>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extLst>
    <p:ext uri="{DCECCB84-F9BA-43D5-87BE-67443E8EF086}">
      <p15:sldGuideLst xmlns:p15="http://schemas.microsoft.com/office/powerpoint/2012/main">
        <p15:guide id="1" orient="horz" pos="936">
          <p15:clr>
            <a:srgbClr val="FBAE40"/>
          </p15:clr>
        </p15:guide>
        <p15:guide id="2" pos="48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90A7-7E54-2D41-9F43-B8FD4977CB9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9F9B96F-523A-0443-8C6F-8DFAF54D9EC3}"/>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C88B55B-102D-3B40-B32B-5145CE1DA615}"/>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179206C-49AC-4040-9C5C-017EE760A83C}"/>
              </a:ext>
            </a:extLst>
          </p:cNvPr>
          <p:cNvSpPr>
            <a:spLocks noGrp="1"/>
          </p:cNvSpPr>
          <p:nvPr>
            <p:ph type="dt" sz="half" idx="10"/>
          </p:nvPr>
        </p:nvSpPr>
        <p:spPr/>
        <p:txBody>
          <a:bodyPr/>
          <a:lstStyle>
            <a:lvl1pPr>
              <a:defRPr>
                <a:solidFill>
                  <a:srgbClr val="33CDFF"/>
                </a:solidFill>
              </a:defRPr>
            </a:lvl1pPr>
          </a:lstStyle>
          <a:p>
            <a:fld id="{5BAE4564-26CF-C242-8FF6-CB2D9CD242A2}" type="datetime1">
              <a:rPr lang="en-US" smtClean="0"/>
              <a:pPr/>
              <a:t>10/22/20</a:t>
            </a:fld>
            <a:endParaRPr lang="en-US" dirty="0"/>
          </a:p>
        </p:txBody>
      </p:sp>
      <p:sp>
        <p:nvSpPr>
          <p:cNvPr id="6" name="Footer Placeholder 5">
            <a:extLst>
              <a:ext uri="{FF2B5EF4-FFF2-40B4-BE49-F238E27FC236}">
                <a16:creationId xmlns:a16="http://schemas.microsoft.com/office/drawing/2014/main" id="{A6FB520F-4F16-3E49-A800-72C14F01F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87BC7-6FAC-2245-9DB7-6747FA2B2112}"/>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601525791"/>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653-13F7-2542-8EE2-E909339391A7}"/>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45C621A-F72C-144B-A0BE-6B1E2CBE1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B63F2F3-1511-2942-895C-679AA3AAFFA4}"/>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p>
        </p:txBody>
      </p:sp>
      <p:sp>
        <p:nvSpPr>
          <p:cNvPr id="5" name="Text Placeholder 4">
            <a:extLst>
              <a:ext uri="{FF2B5EF4-FFF2-40B4-BE49-F238E27FC236}">
                <a16:creationId xmlns:a16="http://schemas.microsoft.com/office/drawing/2014/main" id="{137D5D2A-69A5-F545-A96E-9C6E34036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CC11A84-14CC-7441-BFAB-6E2358C05652}"/>
              </a:ext>
            </a:extLst>
          </p:cNvPr>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DDBE683-10D6-5E4C-A14B-401DDDE8973F}"/>
              </a:ext>
            </a:extLst>
          </p:cNvPr>
          <p:cNvSpPr>
            <a:spLocks noGrp="1"/>
          </p:cNvSpPr>
          <p:nvPr>
            <p:ph type="dt" sz="half" idx="10"/>
          </p:nvPr>
        </p:nvSpPr>
        <p:spPr/>
        <p:txBody>
          <a:bodyPr/>
          <a:lstStyle>
            <a:lvl1pPr>
              <a:defRPr>
                <a:solidFill>
                  <a:srgbClr val="33CDFF"/>
                </a:solidFill>
              </a:defRPr>
            </a:lvl1pPr>
          </a:lstStyle>
          <a:p>
            <a:fld id="{76E2022B-032F-C245-A6C4-D8EDEE3CD65C}" type="datetime1">
              <a:rPr lang="en-US" smtClean="0"/>
              <a:pPr/>
              <a:t>10/22/20</a:t>
            </a:fld>
            <a:endParaRPr lang="en-US" dirty="0"/>
          </a:p>
        </p:txBody>
      </p:sp>
      <p:sp>
        <p:nvSpPr>
          <p:cNvPr id="8" name="Footer Placeholder 7">
            <a:extLst>
              <a:ext uri="{FF2B5EF4-FFF2-40B4-BE49-F238E27FC236}">
                <a16:creationId xmlns:a16="http://schemas.microsoft.com/office/drawing/2014/main" id="{B084E5D5-8292-8443-8912-01DF310377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F0886-7F3E-C54F-B264-98655F014541}"/>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2767174180"/>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19EC-0943-2646-9830-3E9E4D8F0C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rgbClr val="33CDFF"/>
                </a:solidFill>
              </a:defRPr>
            </a:lvl1pPr>
          </a:lstStyle>
          <a:p>
            <a:fld id="{89992BE1-4848-D943-B519-7D7229562BFA}" type="datetime1">
              <a:rPr lang="en-US" smtClean="0"/>
              <a:pPr/>
              <a:t>10/22/20</a:t>
            </a:fld>
            <a:endParaRPr lang="en-US" dirty="0"/>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3563807251"/>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2216-3720-8E47-ABAB-D4DA0AD31A71}"/>
              </a:ext>
            </a:extLst>
          </p:cNvPr>
          <p:cNvSpPr>
            <a:spLocks noGrp="1"/>
          </p:cNvSpPr>
          <p:nvPr>
            <p:ph type="dt" sz="half" idx="10"/>
          </p:nvPr>
        </p:nvSpPr>
        <p:spPr/>
        <p:txBody>
          <a:bodyPr/>
          <a:lstStyle>
            <a:lvl1pPr>
              <a:defRPr>
                <a:solidFill>
                  <a:srgbClr val="33CDFF"/>
                </a:solidFill>
              </a:defRPr>
            </a:lvl1pPr>
          </a:lstStyle>
          <a:p>
            <a:fld id="{299D4562-C5B8-CB44-9474-120177024E1C}" type="datetime1">
              <a:rPr lang="en-US" smtClean="0"/>
              <a:pPr/>
              <a:t>10/22/20</a:t>
            </a:fld>
            <a:endParaRPr lang="en-US" dirty="0"/>
          </a:p>
        </p:txBody>
      </p:sp>
      <p:sp>
        <p:nvSpPr>
          <p:cNvPr id="3" name="Footer Placeholder 2">
            <a:extLst>
              <a:ext uri="{FF2B5EF4-FFF2-40B4-BE49-F238E27FC236}">
                <a16:creationId xmlns:a16="http://schemas.microsoft.com/office/drawing/2014/main" id="{A9149C90-3E7A-C84E-97A5-ACBD2680BE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8D531E-1E27-6C49-9FDC-6C0DD877CAB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459510470"/>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573F-6CD2-E446-AEA2-04B4E6EF4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3DDD8-9AAD-E645-821D-592BCEBFB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EC770-B8D0-7D44-8C06-45E23230F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C1D6F7-2876-CB4E-BA7E-98A093117EAA}"/>
              </a:ext>
            </a:extLst>
          </p:cNvPr>
          <p:cNvSpPr>
            <a:spLocks noGrp="1"/>
          </p:cNvSpPr>
          <p:nvPr>
            <p:ph type="dt" sz="half" idx="10"/>
          </p:nvPr>
        </p:nvSpPr>
        <p:spPr/>
        <p:txBody>
          <a:bodyPr/>
          <a:lstStyle>
            <a:lvl1pPr>
              <a:defRPr>
                <a:solidFill>
                  <a:srgbClr val="33CDFF"/>
                </a:solidFill>
              </a:defRPr>
            </a:lvl1pPr>
          </a:lstStyle>
          <a:p>
            <a:fld id="{2E534795-5F96-674F-9913-75A835B2AA8C}" type="datetime1">
              <a:rPr lang="en-US" smtClean="0"/>
              <a:pPr/>
              <a:t>10/22/20</a:t>
            </a:fld>
            <a:endParaRPr lang="en-US" dirty="0"/>
          </a:p>
        </p:txBody>
      </p:sp>
      <p:sp>
        <p:nvSpPr>
          <p:cNvPr id="6" name="Footer Placeholder 5">
            <a:extLst>
              <a:ext uri="{FF2B5EF4-FFF2-40B4-BE49-F238E27FC236}">
                <a16:creationId xmlns:a16="http://schemas.microsoft.com/office/drawing/2014/main" id="{CDB64A94-44FC-5E4D-9BA4-F7C5CBE85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98A61-2626-EC4B-AC9E-DB0EECA2054F}"/>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701177800"/>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4553AC-F7F2-D04D-8709-DA7FACA746DA}"/>
              </a:ext>
            </a:extLst>
          </p:cNvPr>
          <p:cNvPicPr>
            <a:picLocks noChangeAspect="1"/>
          </p:cNvPicPr>
          <p:nvPr/>
        </p:nvPicPr>
        <p:blipFill>
          <a:blip r:embed="rId2">
            <a:alphaModFix/>
          </a:blip>
          <a:stretch>
            <a:fillRect/>
          </a:stretch>
        </p:blipFill>
        <p:spPr>
          <a:xfrm>
            <a:off x="0" y="0"/>
            <a:ext cx="2743200" cy="6858000"/>
          </a:xfrm>
          <a:prstGeom prst="rect">
            <a:avLst/>
          </a:prstGeom>
        </p:spPr>
      </p:pic>
      <p:sp>
        <p:nvSpPr>
          <p:cNvPr id="9" name="Freeform 5">
            <a:extLst>
              <a:ext uri="{FF2B5EF4-FFF2-40B4-BE49-F238E27FC236}">
                <a16:creationId xmlns:a16="http://schemas.microsoft.com/office/drawing/2014/main" id="{85B63246-8530-DC48-8604-6138BECABBCB}"/>
              </a:ext>
            </a:extLst>
          </p:cNvPr>
          <p:cNvSpPr>
            <a:spLocks/>
          </p:cNvSpPr>
          <p:nvPr/>
        </p:nvSpPr>
        <p:spPr bwMode="auto">
          <a:xfrm>
            <a:off x="-461912" y="0"/>
            <a:ext cx="12653912" cy="6858000"/>
          </a:xfrm>
          <a:custGeom>
            <a:avLst/>
            <a:gdLst>
              <a:gd name="T0" fmla="*/ 1003 w 3986"/>
              <a:gd name="T1" fmla="*/ 0 h 2160"/>
              <a:gd name="T2" fmla="*/ 561 w 3986"/>
              <a:gd name="T3" fmla="*/ 1933 h 2160"/>
              <a:gd name="T4" fmla="*/ 368 w 3986"/>
              <a:gd name="T5" fmla="*/ 0 h 2160"/>
              <a:gd name="T6" fmla="*/ 277 w 3986"/>
              <a:gd name="T7" fmla="*/ 0 h 2160"/>
              <a:gd name="T8" fmla="*/ 146 w 3986"/>
              <a:gd name="T9" fmla="*/ 530 h 2160"/>
              <a:gd name="T10" fmla="*/ 146 w 3986"/>
              <a:gd name="T11" fmla="*/ 929 h 2160"/>
              <a:gd name="T12" fmla="*/ 507 w 3986"/>
              <a:gd name="T13" fmla="*/ 1903 h 2160"/>
              <a:gd name="T14" fmla="*/ 743 w 3986"/>
              <a:gd name="T15" fmla="*/ 2160 h 2160"/>
              <a:gd name="T16" fmla="*/ 3986 w 3986"/>
              <a:gd name="T17" fmla="*/ 2160 h 2160"/>
              <a:gd name="T18" fmla="*/ 3986 w 3986"/>
              <a:gd name="T19" fmla="*/ 0 h 2160"/>
              <a:gd name="T20" fmla="*/ 1003 w 3986"/>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6" h="216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gradFill flip="none" rotWithShape="1">
            <a:gsLst>
              <a:gs pos="100000">
                <a:srgbClr val="255B74"/>
              </a:gs>
              <a:gs pos="41000">
                <a:srgbClr val="053446"/>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1104144"/>
            <a:ext cx="9025378" cy="646331"/>
          </a:xfrm>
        </p:spPr>
        <p:txBody>
          <a:bodyPr>
            <a:spAutoFit/>
          </a:bodyPr>
          <a:lstStyle>
            <a:lvl1pPr>
              <a:defRPr>
                <a:solidFill>
                  <a:srgbClr val="65CBF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2328422" y="2214710"/>
            <a:ext cx="9251621"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F0313F37-D6F6-4D88-A66A-4863526BC70C}" type="slidenum">
              <a:rPr lang="en-US" smtClean="0"/>
              <a:t>‹#›</a:t>
            </a:fld>
            <a:endParaRPr lang="en-US"/>
          </a:p>
        </p:txBody>
      </p:sp>
    </p:spTree>
    <p:extLst>
      <p:ext uri="{BB962C8B-B14F-4D97-AF65-F5344CB8AC3E}">
        <p14:creationId xmlns:p14="http://schemas.microsoft.com/office/powerpoint/2010/main" val="23204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C11-1DC9-1F44-A501-A122E38B9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F112A-7039-A044-BBB7-19B07AA05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E76F1-988B-A349-A7F8-1C955674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022A3D-F197-0240-B9FB-64FA8D239FCE}"/>
              </a:ext>
            </a:extLst>
          </p:cNvPr>
          <p:cNvSpPr>
            <a:spLocks noGrp="1"/>
          </p:cNvSpPr>
          <p:nvPr>
            <p:ph type="dt" sz="half" idx="10"/>
          </p:nvPr>
        </p:nvSpPr>
        <p:spPr/>
        <p:txBody>
          <a:bodyPr/>
          <a:lstStyle>
            <a:lvl1pPr>
              <a:defRPr>
                <a:solidFill>
                  <a:srgbClr val="33CDFF"/>
                </a:solidFill>
              </a:defRPr>
            </a:lvl1pPr>
          </a:lstStyle>
          <a:p>
            <a:fld id="{2F57F9ED-D8AC-4447-8B49-413C94A1F07E}" type="datetime1">
              <a:rPr lang="en-US" smtClean="0"/>
              <a:pPr/>
              <a:t>10/22/20</a:t>
            </a:fld>
            <a:endParaRPr lang="en-US" dirty="0"/>
          </a:p>
        </p:txBody>
      </p:sp>
      <p:sp>
        <p:nvSpPr>
          <p:cNvPr id="6" name="Footer Placeholder 5">
            <a:extLst>
              <a:ext uri="{FF2B5EF4-FFF2-40B4-BE49-F238E27FC236}">
                <a16:creationId xmlns:a16="http://schemas.microsoft.com/office/drawing/2014/main" id="{837AD987-1A3B-EA45-8288-4FF05FA61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E646E-5FCF-704C-A828-129A071DEA8A}"/>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1920460369"/>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1CB2-6C06-A944-AB99-307A4B017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C05E-DB0B-2C43-8871-0E8EEA3DB9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5FB7B-95D2-9B44-B7CD-BD3422A58F9C}"/>
              </a:ext>
            </a:extLst>
          </p:cNvPr>
          <p:cNvSpPr>
            <a:spLocks noGrp="1"/>
          </p:cNvSpPr>
          <p:nvPr>
            <p:ph type="dt" sz="half" idx="10"/>
          </p:nvPr>
        </p:nvSpPr>
        <p:spPr/>
        <p:txBody>
          <a:bodyPr/>
          <a:lstStyle>
            <a:lvl1pPr>
              <a:defRPr>
                <a:solidFill>
                  <a:srgbClr val="33CDFF"/>
                </a:solidFill>
              </a:defRPr>
            </a:lvl1pPr>
          </a:lstStyle>
          <a:p>
            <a:fld id="{762F6A8A-D357-0B41-845F-58E66B141203}" type="datetime1">
              <a:rPr lang="en-US" smtClean="0"/>
              <a:pPr/>
              <a:t>10/22/20</a:t>
            </a:fld>
            <a:endParaRPr lang="en-US" dirty="0"/>
          </a:p>
        </p:txBody>
      </p:sp>
      <p:sp>
        <p:nvSpPr>
          <p:cNvPr id="5" name="Footer Placeholder 4">
            <a:extLst>
              <a:ext uri="{FF2B5EF4-FFF2-40B4-BE49-F238E27FC236}">
                <a16:creationId xmlns:a16="http://schemas.microsoft.com/office/drawing/2014/main" id="{6D5D936A-402E-2643-BC23-9FFDBB718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03F8D-4C62-8246-A9C9-F567613401DD}"/>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3098444993"/>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5B7A-0DA0-914C-BF32-308B0A1D3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8B2C1-3648-864E-BE9D-6955702B70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BA409-A439-7946-849E-1C52DE1E2024}"/>
              </a:ext>
            </a:extLst>
          </p:cNvPr>
          <p:cNvSpPr>
            <a:spLocks noGrp="1"/>
          </p:cNvSpPr>
          <p:nvPr>
            <p:ph type="dt" sz="half" idx="10"/>
          </p:nvPr>
        </p:nvSpPr>
        <p:spPr/>
        <p:txBody>
          <a:bodyPr/>
          <a:lstStyle/>
          <a:p>
            <a:fld id="{7E9FD414-97F5-4349-956F-7065147EBD6A}" type="datetime1">
              <a:rPr lang="en-US" smtClean="0"/>
              <a:t>10/22/20</a:t>
            </a:fld>
            <a:endParaRPr lang="en-US"/>
          </a:p>
        </p:txBody>
      </p:sp>
      <p:sp>
        <p:nvSpPr>
          <p:cNvPr id="5" name="Footer Placeholder 4">
            <a:extLst>
              <a:ext uri="{FF2B5EF4-FFF2-40B4-BE49-F238E27FC236}">
                <a16:creationId xmlns:a16="http://schemas.microsoft.com/office/drawing/2014/main" id="{C4645A88-8207-164E-BEE0-99140ED4E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24272-4864-7D45-9A42-761E1FA3DF97}"/>
              </a:ext>
            </a:extLst>
          </p:cNvPr>
          <p:cNvSpPr>
            <a:spLocks noGrp="1"/>
          </p:cNvSpPr>
          <p:nvPr>
            <p:ph type="sldNum" sz="quarter" idx="12"/>
          </p:nvPr>
        </p:nvSpPr>
        <p:spPr/>
        <p:txBody>
          <a:bodyPr/>
          <a:lstStyle/>
          <a:p>
            <a:fld id="{2E8C51FE-49D9-314D-9957-ABBF7DDE8782}" type="slidenum">
              <a:rPr lang="en-US" smtClean="0"/>
              <a:t>‹#›</a:t>
            </a:fld>
            <a:endParaRPr lang="en-US"/>
          </a:p>
        </p:txBody>
      </p:sp>
    </p:spTree>
    <p:extLst>
      <p:ext uri="{BB962C8B-B14F-4D97-AF65-F5344CB8AC3E}">
        <p14:creationId xmlns:p14="http://schemas.microsoft.com/office/powerpoint/2010/main" val="3326780264"/>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52368"/>
            <a:ext cx="10515600" cy="656591"/>
          </a:xfrm>
        </p:spPr>
        <p:txBody>
          <a:bodyPr anchor="t" anchorCtr="0">
            <a:spAutoFit/>
          </a:bodyPr>
          <a:lstStyle>
            <a:lvl1pPr>
              <a:defRPr sz="4000"/>
            </a:lvl1pPr>
          </a:lstStyle>
          <a:p>
            <a:r>
              <a:rPr lang="en-US" dirty="0"/>
              <a:t>Click to edit Master title style</a:t>
            </a:r>
          </a:p>
        </p:txBody>
      </p:sp>
      <p:sp>
        <p:nvSpPr>
          <p:cNvPr id="5" name="Slide Number Placeholder 4"/>
          <p:cNvSpPr>
            <a:spLocks noGrp="1"/>
          </p:cNvSpPr>
          <p:nvPr>
            <p:ph type="sldNum" sz="quarter" idx="12"/>
          </p:nvPr>
        </p:nvSpPr>
        <p:spPr>
          <a:xfrm>
            <a:off x="9067800" y="6356352"/>
            <a:ext cx="2743200" cy="365125"/>
          </a:xfrm>
        </p:spPr>
        <p:txBody>
          <a:bodyPr/>
          <a:lstStyle/>
          <a:p>
            <a:fld id="{786A64DB-DBB3-CA48-993E-0DE1651AF3A6}" type="slidenum">
              <a:rPr lang="en-US" smtClean="0"/>
              <a:t>‹#›</a:t>
            </a:fld>
            <a:endParaRPr lang="en-US" dirty="0"/>
          </a:p>
        </p:txBody>
      </p:sp>
      <p:sp>
        <p:nvSpPr>
          <p:cNvPr id="4" name="Content Placeholder 2"/>
          <p:cNvSpPr>
            <a:spLocks noGrp="1"/>
          </p:cNvSpPr>
          <p:nvPr>
            <p:ph idx="1"/>
          </p:nvPr>
        </p:nvSpPr>
        <p:spPr>
          <a:xfrm>
            <a:off x="838200" y="1825625"/>
            <a:ext cx="10515600" cy="4351339"/>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1832616"/>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10515600" cy="646331"/>
          </a:xfrm>
        </p:spPr>
        <p:txBody>
          <a:bodyPr anchor="t" anchorCtr="0">
            <a:spAutoFit/>
          </a:bodyPr>
          <a:lstStyle>
            <a:lvl1pPr>
              <a:defRPr sz="4000"/>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9067800" y="6356350"/>
            <a:ext cx="2743200" cy="365125"/>
          </a:xfrm>
          <a:prstGeom prst="rect">
            <a:avLst/>
          </a:prstGeom>
        </p:spPr>
        <p:txBody>
          <a:bodyPr/>
          <a:lstStyle>
            <a:lvl1pPr algn="r">
              <a:defRPr sz="1200">
                <a:solidFill>
                  <a:srgbClr val="39699C"/>
                </a:solidFill>
              </a:defRPr>
            </a:lvl1pPr>
          </a:lstStyle>
          <a:p>
            <a:fld id="{92D39D2F-A102-4F56-AD00-5C36B1143928}" type="slidenum">
              <a:rPr lang="en-US" smtClean="0"/>
              <a:t>‹#›</a:t>
            </a:fld>
            <a:endParaRPr lang="en-US" dirty="0"/>
          </a:p>
        </p:txBody>
      </p:sp>
      <p:sp>
        <p:nvSpPr>
          <p:cNvPr id="4" name="Content Placeholder 2"/>
          <p:cNvSpPr>
            <a:spLocks noGrp="1"/>
          </p:cNvSpPr>
          <p:nvPr>
            <p:ph idx="1"/>
          </p:nvPr>
        </p:nvSpPr>
        <p:spPr>
          <a:xfrm>
            <a:off x="838200" y="1825625"/>
            <a:ext cx="10515600" cy="4351338"/>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5681378"/>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415020" y="6554317"/>
            <a:ext cx="2743200" cy="365125"/>
          </a:xfrm>
        </p:spPr>
        <p:txBody>
          <a:bodyPr/>
          <a:lstStyle>
            <a:lvl1pPr>
              <a:defRPr sz="1000">
                <a:latin typeface="Arial" panose="020B0604020202020204" pitchFamily="34" charset="0"/>
                <a:cs typeface="Arial" panose="020B0604020202020204" pitchFamily="34" charset="0"/>
              </a:defRPr>
            </a:lvl1pPr>
          </a:lstStyle>
          <a:p>
            <a:fld id="{67E54F55-C848-492E-A463-C757825A1FFF}" type="slidenum">
              <a:rPr lang="en-US" smtClean="0">
                <a:solidFill>
                  <a:prstClr val="black">
                    <a:tint val="75000"/>
                  </a:prstClr>
                </a:solidFill>
              </a:rPr>
              <a:pPr/>
              <a:t>‹#›</a:t>
            </a:fld>
            <a:endParaRPr lang="en-US">
              <a:solidFill>
                <a:prstClr val="black">
                  <a:tint val="75000"/>
                </a:prstClr>
              </a:solidFill>
            </a:endParaRPr>
          </a:p>
        </p:txBody>
      </p:sp>
      <p:pic>
        <p:nvPicPr>
          <p:cNvPr id="8" name="Picture 7" descr="meatball bes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159875" y="6446841"/>
            <a:ext cx="557864" cy="351097"/>
          </a:xfrm>
          <a:prstGeom prst="rect">
            <a:avLst/>
          </a:prstGeom>
          <a:noFill/>
          <a:ln w="9525">
            <a:noFill/>
            <a:miter lim="800000"/>
            <a:headEnd/>
            <a:tailEnd/>
          </a:ln>
        </p:spPr>
      </p:pic>
      <p:pic>
        <p:nvPicPr>
          <p:cNvPr id="9" name="Picture 7" descr="informal UMD Seal"/>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85471" y="6401756"/>
            <a:ext cx="524615" cy="386419"/>
          </a:xfrm>
          <a:prstGeom prst="rect">
            <a:avLst/>
          </a:prstGeom>
          <a:noFill/>
          <a:ln w="9525">
            <a:noFill/>
            <a:miter lim="800000"/>
            <a:headEnd/>
            <a:tailEnd/>
          </a:ln>
        </p:spPr>
      </p:pic>
      <p:cxnSp>
        <p:nvCxnSpPr>
          <p:cNvPr id="12" name="Straight Connector 11"/>
          <p:cNvCxnSpPr/>
          <p:nvPr userDrawn="1"/>
        </p:nvCxnSpPr>
        <p:spPr>
          <a:xfrm>
            <a:off x="1011676" y="6627039"/>
            <a:ext cx="1000834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saturation sat="80000"/>
                    </a14:imgEffect>
                  </a14:imgLayer>
                </a14:imgProps>
              </a:ext>
              <a:ext uri="{28A0092B-C50C-407E-A947-70E740481C1C}">
                <a14:useLocalDpi xmlns:a14="http://schemas.microsoft.com/office/drawing/2010/main"/>
              </a:ext>
            </a:extLst>
          </a:blip>
          <a:srcRect/>
          <a:stretch/>
        </p:blipFill>
        <p:spPr>
          <a:xfrm>
            <a:off x="435034" y="173619"/>
            <a:ext cx="2780079" cy="896426"/>
          </a:xfrm>
          <a:prstGeom prst="rect">
            <a:avLst/>
          </a:prstGeom>
        </p:spPr>
      </p:pic>
      <p:sp>
        <p:nvSpPr>
          <p:cNvPr id="17" name="Rectangle 16"/>
          <p:cNvSpPr/>
          <p:nvPr userDrawn="1"/>
        </p:nvSpPr>
        <p:spPr>
          <a:xfrm>
            <a:off x="487114" y="1119033"/>
            <a:ext cx="11217775" cy="846667"/>
          </a:xfrm>
          <a:prstGeom prst="rect">
            <a:avLst/>
          </a:prstGeom>
          <a:gradFill>
            <a:gsLst>
              <a:gs pos="0">
                <a:schemeClr val="accent1">
                  <a:satMod val="103000"/>
                  <a:lumMod val="102000"/>
                  <a:tint val="94000"/>
                </a:schemeClr>
              </a:gs>
              <a:gs pos="99000">
                <a:schemeClr val="accent1">
                  <a:satMod val="110000"/>
                  <a:lumMod val="100000"/>
                  <a:shade val="100000"/>
                </a:schemeClr>
              </a:gs>
              <a:gs pos="100000">
                <a:schemeClr val="accent1">
                  <a:lumMod val="99000"/>
                  <a:satMod val="120000"/>
                  <a:shade val="78000"/>
                </a:schemeClr>
              </a:gs>
              <a:gs pos="1000">
                <a:schemeClr val="tx1"/>
              </a:gs>
              <a:gs pos="98000">
                <a:srgbClr val="FF0000"/>
              </a:gs>
            </a:gsLs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200" b="1" dirty="0">
              <a:solidFill>
                <a:prstClr val="white"/>
              </a:solidFill>
            </a:endParaRPr>
          </a:p>
        </p:txBody>
      </p:sp>
      <p:sp>
        <p:nvSpPr>
          <p:cNvPr id="18" name="Title 1"/>
          <p:cNvSpPr>
            <a:spLocks noGrp="1"/>
          </p:cNvSpPr>
          <p:nvPr>
            <p:ph type="title"/>
          </p:nvPr>
        </p:nvSpPr>
        <p:spPr>
          <a:xfrm>
            <a:off x="495768" y="1113590"/>
            <a:ext cx="11200465" cy="852110"/>
          </a:xfrm>
        </p:spPr>
        <p:txBody>
          <a:bodyPr>
            <a:normAutofit/>
          </a:bodyPr>
          <a:lstStyle>
            <a:lvl1pPr marL="0" algn="l" defTabSz="914400" rtl="0" eaLnBrk="1" latinLnBrk="0" hangingPunct="1">
              <a:defRPr lang="en-US" sz="3200" b="1" kern="1200" dirty="0">
                <a:solidFill>
                  <a:schemeClr val="bg1"/>
                </a:solidFill>
                <a:latin typeface="+mn-lt"/>
                <a:ea typeface="+mn-ea"/>
                <a:cs typeface="+mn-cs"/>
              </a:defRPr>
            </a:lvl1pPr>
          </a:lstStyle>
          <a:p>
            <a:r>
              <a:rPr lang="en-US" dirty="0"/>
              <a:t>Click to edit Master title style</a:t>
            </a:r>
          </a:p>
        </p:txBody>
      </p:sp>
      <p:sp>
        <p:nvSpPr>
          <p:cNvPr id="19" name="Content Placeholder 2"/>
          <p:cNvSpPr>
            <a:spLocks noGrp="1"/>
          </p:cNvSpPr>
          <p:nvPr>
            <p:ph idx="1"/>
          </p:nvPr>
        </p:nvSpPr>
        <p:spPr>
          <a:xfrm>
            <a:off x="515621" y="2094723"/>
            <a:ext cx="11060200" cy="4030538"/>
          </a:xfrm>
        </p:spPr>
        <p:txBody>
          <a:bodyPr>
            <a:normAutofit/>
          </a:bodyPr>
          <a:lstStyle>
            <a:lvl1pPr marL="0" indent="0" algn="l" defTabSz="914400" rtl="0" eaLnBrk="1" latinLnBrk="0" hangingPunct="1">
              <a:lnSpc>
                <a:spcPct val="90000"/>
              </a:lnSpc>
              <a:spcBef>
                <a:spcPts val="1000"/>
              </a:spcBef>
              <a:buSzPct val="120000"/>
              <a:buFont typeface="Arial" panose="020B0604020202020204" pitchFamily="34" charset="0"/>
              <a:buNone/>
              <a:defRPr lang="en-US" sz="2000" b="1" kern="1200" dirty="0">
                <a:solidFill>
                  <a:schemeClr val="tx1"/>
                </a:solidFill>
                <a:latin typeface="+mn-lt"/>
                <a:ea typeface="+mn-ea"/>
                <a:cs typeface="Arial" panose="020B0604020202020204" pitchFamily="34" charset="0"/>
              </a:defRPr>
            </a:lvl1pPr>
            <a:lvl2pPr marL="285750" indent="-285750" algn="l" defTabSz="914400" rtl="0" eaLnBrk="1" latinLnBrk="0" hangingPunct="1">
              <a:lnSpc>
                <a:spcPct val="90000"/>
              </a:lnSpc>
              <a:spcBef>
                <a:spcPts val="1000"/>
              </a:spcBef>
              <a:buSzPct val="120000"/>
              <a:buFont typeface="Arial"/>
              <a:buChar char="•"/>
              <a:defRPr lang="en-US" sz="2000" kern="1200" dirty="0">
                <a:solidFill>
                  <a:schemeClr val="tx1"/>
                </a:solidFill>
                <a:latin typeface="+mn-lt"/>
                <a:ea typeface="+mn-ea"/>
                <a:cs typeface="Arial" panose="020B0604020202020204" pitchFamily="34" charset="0"/>
              </a:defRPr>
            </a:lvl2pPr>
            <a:lvl3pPr marL="285750" indent="-285750" algn="l" defTabSz="914400" rtl="0" eaLnBrk="1" latinLnBrk="0" hangingPunct="1">
              <a:lnSpc>
                <a:spcPct val="100000"/>
              </a:lnSpc>
              <a:spcBef>
                <a:spcPts val="600"/>
              </a:spcBef>
              <a:buSzPct val="90000"/>
              <a:buFont typeface="Arial"/>
              <a:buChar char="•"/>
              <a:defRPr lang="en-US" sz="2000" kern="1200" dirty="0">
                <a:solidFill>
                  <a:schemeClr val="tx1"/>
                </a:solidFill>
                <a:latin typeface="+mn-lt"/>
                <a:ea typeface="+mn-ea"/>
                <a:cs typeface="Arial" panose="020B0604020202020204" pitchFamily="34" charset="0"/>
              </a:defRPr>
            </a:lvl3pPr>
            <a:lvl4pPr marL="285750" indent="-285750" algn="l" defTabSz="914400" rtl="0" eaLnBrk="1" latinLnBrk="0" hangingPunct="1">
              <a:lnSpc>
                <a:spcPct val="100000"/>
              </a:lnSpc>
              <a:spcBef>
                <a:spcPts val="600"/>
              </a:spcBef>
              <a:buSzPct val="90000"/>
              <a:buFont typeface="Arial"/>
              <a:buChar char="•"/>
              <a:defRPr lang="en-US" sz="2000" kern="1200" dirty="0">
                <a:solidFill>
                  <a:schemeClr val="tx1"/>
                </a:solidFill>
                <a:latin typeface="+mn-lt"/>
                <a:ea typeface="+mn-ea"/>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marL="285750" lvl="2" indent="-285750" algn="l" defTabSz="914400" rtl="0" eaLnBrk="1" latinLnBrk="0" hangingPunct="1">
              <a:lnSpc>
                <a:spcPct val="90000"/>
              </a:lnSpc>
              <a:spcBef>
                <a:spcPts val="1000"/>
              </a:spcBef>
              <a:buSzPct val="90000"/>
              <a:buFont typeface="Arial"/>
              <a:buChar char="•"/>
            </a:pPr>
            <a:r>
              <a:rPr lang="en-US" dirty="0"/>
              <a:t>Second level</a:t>
            </a:r>
          </a:p>
          <a:p>
            <a:pPr lvl="2"/>
            <a:r>
              <a:rPr lang="en-US" dirty="0"/>
              <a:t>Third level</a:t>
            </a:r>
          </a:p>
          <a:p>
            <a:pPr lvl="3"/>
            <a:r>
              <a:rPr lang="en-US" dirty="0"/>
              <a:t>Fourth level</a:t>
            </a:r>
          </a:p>
        </p:txBody>
      </p:sp>
      <p:sp>
        <p:nvSpPr>
          <p:cNvPr id="11" name="Rectangle 5"/>
          <p:cNvSpPr>
            <a:spLocks noChangeArrowheads="1"/>
          </p:cNvSpPr>
          <p:nvPr userDrawn="1"/>
        </p:nvSpPr>
        <p:spPr bwMode="auto">
          <a:xfrm>
            <a:off x="861417" y="6374320"/>
            <a:ext cx="78518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b="1" i="1" dirty="0">
                <a:solidFill>
                  <a:srgbClr val="000000"/>
                </a:solidFill>
                <a:latin typeface="Arial" panose="020B0604020202020204" pitchFamily="34" charset="0"/>
                <a:ea typeface="Calibri" panose="020F0502020204030204" pitchFamily="34" charset="0"/>
                <a:cs typeface="Calibri" panose="020F0502020204030204" pitchFamily="34" charset="0"/>
              </a:rPr>
              <a:t>EAR 9E001/ 9E002 Footer: </a:t>
            </a:r>
            <a:r>
              <a:rPr lang="en-US" altLang="en-US" sz="900" b="1" dirty="0">
                <a:solidFill>
                  <a:srgbClr val="FF0000"/>
                </a:solidFill>
                <a:ea typeface="Calibri" panose="020F0502020204030204" pitchFamily="34" charset="0"/>
                <a:cs typeface="Times New Roman" panose="02020603050405020304" pitchFamily="18" charset="0"/>
              </a:rPr>
              <a:t>Use or disclosure of data contained on this page is subject to the restriction(s) on the first page of this document/drawing.</a:t>
            </a:r>
            <a:endParaRPr lang="en-US" altLang="en-US" sz="800" dirty="0">
              <a:solidFill>
                <a:prstClr val="black"/>
              </a:solidFill>
            </a:endParaRPr>
          </a:p>
        </p:txBody>
      </p:sp>
      <p:sp>
        <p:nvSpPr>
          <p:cNvPr id="13" name="TextBox 12"/>
          <p:cNvSpPr txBox="1"/>
          <p:nvPr userDrawn="1"/>
        </p:nvSpPr>
        <p:spPr>
          <a:xfrm>
            <a:off x="3557335" y="6620365"/>
            <a:ext cx="4987263" cy="230832"/>
          </a:xfrm>
          <a:prstGeom prst="rect">
            <a:avLst/>
          </a:prstGeom>
          <a:noFill/>
        </p:spPr>
        <p:txBody>
          <a:bodyPr wrap="none" rtlCol="0">
            <a:spAutoFit/>
          </a:bodyPr>
          <a:lstStyle/>
          <a:p>
            <a:pPr algn="ctr" eaLnBrk="0" fontAlgn="base" hangingPunct="0">
              <a:spcBef>
                <a:spcPct val="0"/>
              </a:spcBef>
              <a:spcAft>
                <a:spcPct val="0"/>
              </a:spcAft>
            </a:pPr>
            <a:r>
              <a:rPr lang="en-US" sz="900" dirty="0">
                <a:solidFill>
                  <a:srgbClr val="CC0000"/>
                </a:solidFill>
                <a:latin typeface="Arial" charset="0"/>
                <a:ea typeface="ＭＳ Ｐゴシック" charset="-128"/>
              </a:rPr>
              <a:t>Global Ecosystem Dynamics Investigation (GEDI) Post Launch Assessment – March 22, 2019</a:t>
            </a:r>
          </a:p>
        </p:txBody>
      </p:sp>
    </p:spTree>
    <p:extLst>
      <p:ext uri="{BB962C8B-B14F-4D97-AF65-F5344CB8AC3E}">
        <p14:creationId xmlns:p14="http://schemas.microsoft.com/office/powerpoint/2010/main" val="3860368636"/>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189223" y="1825625"/>
            <a:ext cx="6164580" cy="4351339"/>
          </a:xfrm>
        </p:spPr>
        <p:txBody>
          <a:bodyPr/>
          <a:lstStyle>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5158743" y="365125"/>
            <a:ext cx="6195060" cy="1325563"/>
          </a:xfrm>
          <a:prstGeom prst="rect">
            <a:avLst/>
          </a:prstGeom>
        </p:spPr>
        <p:txBody>
          <a:bodyPr vert="horz" lIns="91236" tIns="45718" rIns="91236" bIns="45718" rtlCol="0" anchor="ctr">
            <a:normAutofit/>
          </a:bodyPr>
          <a:lstStyle/>
          <a:p>
            <a:r>
              <a:rPr lang="en-US" dirty="0"/>
              <a:t>Click to edit Master title style</a:t>
            </a:r>
          </a:p>
        </p:txBody>
      </p:sp>
      <p:sp>
        <p:nvSpPr>
          <p:cNvPr id="7" name="Slide Number Placeholder 5"/>
          <p:cNvSpPr>
            <a:spLocks noGrp="1"/>
          </p:cNvSpPr>
          <p:nvPr>
            <p:ph type="sldNum" sz="quarter" idx="12"/>
          </p:nvPr>
        </p:nvSpPr>
        <p:spPr>
          <a:xfrm>
            <a:off x="9067800" y="6356352"/>
            <a:ext cx="2743200" cy="365125"/>
          </a:xfrm>
        </p:spPr>
        <p:txBody>
          <a:bodyPr/>
          <a:lstStyle/>
          <a:p>
            <a:fld id="{786A64DB-DBB3-CA48-993E-0DE1651AF3A6}"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3019966602"/>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91026" y="6510338"/>
            <a:ext cx="478367" cy="228600"/>
          </a:xfrm>
          <a:prstGeom prst="rect">
            <a:avLst/>
          </a:prstGeom>
        </p:spPr>
        <p:txBody>
          <a:bodyPr/>
          <a:lstStyle/>
          <a:p>
            <a:pPr>
              <a:defRPr/>
            </a:pPr>
            <a:fld id="{C909AFF1-D0E4-CA45-8A27-D2C417A0151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5829519"/>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DF19279-B047-7D48-85E8-DF95A6D7ECEF}"/>
              </a:ext>
            </a:extLst>
          </p:cNvPr>
          <p:cNvSpPr/>
          <p:nvPr userDrawn="1"/>
        </p:nvSpPr>
        <p:spPr>
          <a:xfrm>
            <a:off x="0" y="0"/>
            <a:ext cx="12192000" cy="6858000"/>
          </a:xfrm>
          <a:prstGeom prst="rect">
            <a:avLst/>
          </a:prstGeom>
          <a:gradFill flip="none" rotWithShape="1">
            <a:gsLst>
              <a:gs pos="11000">
                <a:srgbClr val="C7A16D"/>
              </a:gs>
              <a:gs pos="73000">
                <a:srgbClr val="5C7A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31599FD2-9125-B541-B401-B04172892861}"/>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1" name="Freeform 10">
              <a:extLst>
                <a:ext uri="{FF2B5EF4-FFF2-40B4-BE49-F238E27FC236}">
                  <a16:creationId xmlns:a16="http://schemas.microsoft.com/office/drawing/2014/main" id="{0B26E70B-8A33-914A-9518-534A92C071B1}"/>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B3D5EB"/>
                </a:gs>
                <a:gs pos="100000">
                  <a:srgbClr val="A1C7E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
              <a:extLst>
                <a:ext uri="{FF2B5EF4-FFF2-40B4-BE49-F238E27FC236}">
                  <a16:creationId xmlns:a16="http://schemas.microsoft.com/office/drawing/2014/main" id="{1A53DB7C-3BE5-1248-9EF9-A29A0871FC1F}"/>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2">
              <a:extLst>
                <a:ext uri="{FF2B5EF4-FFF2-40B4-BE49-F238E27FC236}">
                  <a16:creationId xmlns:a16="http://schemas.microsoft.com/office/drawing/2014/main" id="{91678DD0-9F0F-8E4D-9DA3-7734E7E42333}"/>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B7D9EB"/>
                </a:gs>
                <a:gs pos="85000">
                  <a:srgbClr val="9BC2D8"/>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4" name="Rectangle 23">
            <a:extLst>
              <a:ext uri="{FF2B5EF4-FFF2-40B4-BE49-F238E27FC236}">
                <a16:creationId xmlns:a16="http://schemas.microsoft.com/office/drawing/2014/main" id="{F131E2E2-6830-6146-83B1-1D95E1D5EEAE}"/>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10/22/20</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3091447842"/>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F01CAC-0CB4-4647-9BF0-77445B3E5E15}"/>
              </a:ext>
            </a:extLst>
          </p:cNvPr>
          <p:cNvSpPr/>
          <p:nvPr/>
        </p:nvSpPr>
        <p:spPr>
          <a:xfrm>
            <a:off x="0" y="-19393"/>
            <a:ext cx="12192000" cy="6887665"/>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178FC00-62D8-E046-9751-ABF74CA246E8}"/>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Rectangle 16">
            <a:extLst>
              <a:ext uri="{FF2B5EF4-FFF2-40B4-BE49-F238E27FC236}">
                <a16:creationId xmlns:a16="http://schemas.microsoft.com/office/drawing/2014/main" id="{C0BBE337-6FE4-F74A-8847-969FD40E7926}"/>
              </a:ext>
            </a:extLst>
          </p:cNvPr>
          <p:cNvSpPr/>
          <p:nvPr/>
        </p:nvSpPr>
        <p:spPr>
          <a:xfrm>
            <a:off x="0" y="203200"/>
            <a:ext cx="12192000" cy="6184900"/>
          </a:xfrm>
          <a:prstGeom prst="rect">
            <a:avLst/>
          </a:prstGeom>
          <a:gradFill flip="none" rotWithShape="1">
            <a:gsLst>
              <a:gs pos="91000">
                <a:srgbClr val="255B74"/>
              </a:gs>
              <a:gs pos="26000">
                <a:srgbClr val="05344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solidFill>
                  <a:srgbClr val="65CBF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F0313F37-D6F6-4D88-A66A-4863526BC70C}" type="slidenum">
              <a:rPr lang="en-US" smtClean="0"/>
              <a:t>‹#›</a:t>
            </a:fld>
            <a:endParaRPr lang="en-US"/>
          </a:p>
        </p:txBody>
      </p:sp>
    </p:spTree>
    <p:extLst>
      <p:ext uri="{BB962C8B-B14F-4D97-AF65-F5344CB8AC3E}">
        <p14:creationId xmlns:p14="http://schemas.microsoft.com/office/powerpoint/2010/main" val="11551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E86043-8559-4A41-B1AB-58A86FBE30BF}"/>
              </a:ext>
            </a:extLst>
          </p:cNvPr>
          <p:cNvSpPr/>
          <p:nvPr/>
        </p:nvSpPr>
        <p:spPr>
          <a:xfrm>
            <a:off x="0" y="-19393"/>
            <a:ext cx="12192000" cy="6887665"/>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99517CF-5B8D-5646-8AF1-5A33F4346008}"/>
              </a:ext>
            </a:extLst>
          </p:cNvPr>
          <p:cNvGrpSpPr/>
          <p:nvPr/>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5" name="Freeform 10">
              <a:extLst>
                <a:ext uri="{FF2B5EF4-FFF2-40B4-BE49-F238E27FC236}">
                  <a16:creationId xmlns:a16="http://schemas.microsoft.com/office/drawing/2014/main" id="{5CFD0EC2-327E-6248-8331-EADADAD065E6}"/>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id="{29791F60-12DF-FE49-9C37-5CBE91907129}"/>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2B5B1FB2-0391-464B-B0D6-E733065A4E6B}"/>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 name="Rectangle 20">
            <a:extLst>
              <a:ext uri="{FF2B5EF4-FFF2-40B4-BE49-F238E27FC236}">
                <a16:creationId xmlns:a16="http://schemas.microsoft.com/office/drawing/2014/main" id="{B6A81FF6-946A-DC43-A10A-05616ECCCDBA}"/>
              </a:ext>
            </a:extLst>
          </p:cNvPr>
          <p:cNvSpPr/>
          <p:nvPr/>
        </p:nvSpPr>
        <p:spPr>
          <a:xfrm>
            <a:off x="0" y="203200"/>
            <a:ext cx="12192000" cy="6184900"/>
          </a:xfrm>
          <a:prstGeom prst="rect">
            <a:avLst/>
          </a:prstGeom>
          <a:gradFill flip="none" rotWithShape="1">
            <a:gsLst>
              <a:gs pos="91000">
                <a:srgbClr val="255B74"/>
              </a:gs>
              <a:gs pos="26000">
                <a:srgbClr val="05344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10985" y="838200"/>
            <a:ext cx="6169058" cy="1200329"/>
          </a:xfrm>
        </p:spPr>
        <p:txBody>
          <a:bodyPr>
            <a:spAutoFit/>
          </a:bodyPr>
          <a:lstStyle>
            <a:lvl1pPr>
              <a:defRPr>
                <a:solidFill>
                  <a:srgbClr val="65CBF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10200" y="2214710"/>
            <a:ext cx="6169057"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F0313F37-D6F6-4D88-A66A-4863526BC70C}" type="slidenum">
              <a:rPr lang="en-US" smtClean="0"/>
              <a:t>‹#›</a:t>
            </a:fld>
            <a:endParaRPr lang="en-US"/>
          </a:p>
        </p:txBody>
      </p:sp>
    </p:spTree>
    <p:extLst>
      <p:ext uri="{BB962C8B-B14F-4D97-AF65-F5344CB8AC3E}">
        <p14:creationId xmlns:p14="http://schemas.microsoft.com/office/powerpoint/2010/main" val="174407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28">
          <p15:clr>
            <a:srgbClr val="FBAE40"/>
          </p15:clr>
        </p15:guide>
        <p15:guide id="2" pos="34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8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6A81FF6-946A-DC43-A10A-05616ECCCDBA}"/>
              </a:ext>
            </a:extLst>
          </p:cNvPr>
          <p:cNvSpPr/>
          <p:nvPr/>
        </p:nvSpPr>
        <p:spPr>
          <a:xfrm>
            <a:off x="0" y="0"/>
            <a:ext cx="12192000" cy="6858000"/>
          </a:xfrm>
          <a:prstGeom prst="rect">
            <a:avLst/>
          </a:prstGeom>
          <a:gradFill flip="none" rotWithShape="1">
            <a:gsLst>
              <a:gs pos="91000">
                <a:srgbClr val="255B74"/>
              </a:gs>
              <a:gs pos="26000">
                <a:srgbClr val="05344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F0313F37-D6F6-4D88-A66A-4863526BC70C}" type="slidenum">
              <a:rPr lang="en-US" smtClean="0"/>
              <a:t>‹#›</a:t>
            </a:fld>
            <a:endParaRPr lang="en-US"/>
          </a:p>
        </p:txBody>
      </p:sp>
    </p:spTree>
    <p:extLst>
      <p:ext uri="{BB962C8B-B14F-4D97-AF65-F5344CB8AC3E}">
        <p14:creationId xmlns:p14="http://schemas.microsoft.com/office/powerpoint/2010/main" val="37410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28">
          <p15:clr>
            <a:srgbClr val="FBAE40"/>
          </p15:clr>
        </p15:guide>
        <p15:guide id="2" pos="34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9FBF5F-05D9-5E4C-A888-FF03AE1EE3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BF9E48A-6402-B543-B732-592515407E50}"/>
              </a:ext>
            </a:extLst>
          </p:cNvPr>
          <p:cNvSpPr/>
          <p:nvPr/>
        </p:nvSpPr>
        <p:spPr>
          <a:xfrm>
            <a:off x="0" y="2463616"/>
            <a:ext cx="12192000" cy="1713654"/>
          </a:xfrm>
          <a:prstGeom prst="rect">
            <a:avLst/>
          </a:prstGeom>
          <a:gradFill flip="none" rotWithShape="1">
            <a:gsLst>
              <a:gs pos="98000">
                <a:srgbClr val="032939"/>
              </a:gs>
              <a:gs pos="51000">
                <a:srgbClr val="1D4E66"/>
              </a:gs>
              <a:gs pos="0">
                <a:srgbClr val="032939"/>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0" y="3016567"/>
            <a:ext cx="10515600" cy="646331"/>
          </a:xfrm>
        </p:spPr>
        <p:txBody>
          <a:bodyPr anchor="ctr">
            <a:spAutoFit/>
          </a:bodyPr>
          <a:lstStyle>
            <a:lvl1pPr algn="ctr">
              <a:defRPr sz="4000">
                <a:solidFill>
                  <a:srgbClr val="65CBF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lvl1pPr>
              <a:defRPr>
                <a:solidFill>
                  <a:srgbClr val="65CBF9"/>
                </a:solidFill>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rgbClr val="65CBF9"/>
                </a:solidFill>
              </a:defRPr>
            </a:lvl1pPr>
          </a:lstStyle>
          <a:p>
            <a:endParaRPr lang="en-US"/>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rgbClr val="65CBF9"/>
                </a:solidFill>
              </a:defRPr>
            </a:lvl1pPr>
          </a:lstStyle>
          <a:p>
            <a:fld id="{F0313F37-D6F6-4D88-A66A-4863526BC70C}" type="slidenum">
              <a:rPr lang="en-US" smtClean="0"/>
              <a:t>‹#›</a:t>
            </a:fld>
            <a:endParaRPr lang="en-US"/>
          </a:p>
        </p:txBody>
      </p:sp>
    </p:spTree>
    <p:extLst>
      <p:ext uri="{BB962C8B-B14F-4D97-AF65-F5344CB8AC3E}">
        <p14:creationId xmlns:p14="http://schemas.microsoft.com/office/powerpoint/2010/main" val="138159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E2216-3720-8E47-ABAB-D4DA0AD31A71}"/>
              </a:ext>
            </a:extLst>
          </p:cNvPr>
          <p:cNvSpPr>
            <a:spLocks noGrp="1"/>
          </p:cNvSpPr>
          <p:nvPr>
            <p:ph type="dt" sz="half" idx="10"/>
          </p:nvPr>
        </p:nvSpPr>
        <p:spPr/>
        <p:txBody>
          <a:bodyPr/>
          <a:lstStyle>
            <a:lvl1pPr>
              <a:defRPr>
                <a:solidFill>
                  <a:srgbClr val="33CDFF"/>
                </a:solidFill>
              </a:defRPr>
            </a:lvl1pPr>
          </a:lstStyle>
          <a:p>
            <a:fld id="{6B48B7A4-E7AC-44DB-9301-1D0374FAE21E}" type="datetimeFigureOut">
              <a:rPr lang="en-US" smtClean="0"/>
              <a:t>10/22/20</a:t>
            </a:fld>
            <a:endParaRPr lang="en-US"/>
          </a:p>
        </p:txBody>
      </p:sp>
      <p:sp>
        <p:nvSpPr>
          <p:cNvPr id="3" name="Footer Placeholder 2">
            <a:extLst>
              <a:ext uri="{FF2B5EF4-FFF2-40B4-BE49-F238E27FC236}">
                <a16:creationId xmlns:a16="http://schemas.microsoft.com/office/drawing/2014/main" id="{A9149C90-3E7A-C84E-97A5-ACBD2680BE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8D531E-1E27-6C49-9FDC-6C0DD877CABF}"/>
              </a:ext>
            </a:extLst>
          </p:cNvPr>
          <p:cNvSpPr>
            <a:spLocks noGrp="1"/>
          </p:cNvSpPr>
          <p:nvPr>
            <p:ph type="sldNum" sz="quarter" idx="12"/>
          </p:nvPr>
        </p:nvSpPr>
        <p:spPr/>
        <p:txBody>
          <a:bodyPr/>
          <a:lstStyle/>
          <a:p>
            <a:fld id="{F0313F37-D6F6-4D88-A66A-4863526BC70C}" type="slidenum">
              <a:rPr lang="en-US" smtClean="0"/>
              <a:t>‹#›</a:t>
            </a:fld>
            <a:endParaRPr lang="en-US"/>
          </a:p>
        </p:txBody>
      </p:sp>
      <p:sp>
        <p:nvSpPr>
          <p:cNvPr id="5" name="Rectangle 4">
            <a:extLst>
              <a:ext uri="{FF2B5EF4-FFF2-40B4-BE49-F238E27FC236}">
                <a16:creationId xmlns:a16="http://schemas.microsoft.com/office/drawing/2014/main" id="{6EE58B19-8640-F84B-8052-A3C0720F7FEC}"/>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89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90A7-7E54-2D41-9F43-B8FD4977CB9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9B96F-523A-0443-8C6F-8DFAF54D9E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88B55B-102D-3B40-B32B-5145CE1DA6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179206C-49AC-4040-9C5C-017EE760A83C}"/>
              </a:ext>
            </a:extLst>
          </p:cNvPr>
          <p:cNvSpPr>
            <a:spLocks noGrp="1"/>
          </p:cNvSpPr>
          <p:nvPr>
            <p:ph type="dt" sz="half" idx="10"/>
          </p:nvPr>
        </p:nvSpPr>
        <p:spPr/>
        <p:txBody>
          <a:bodyPr/>
          <a:lstStyle>
            <a:lvl1pPr>
              <a:defRPr>
                <a:solidFill>
                  <a:srgbClr val="33CDFF"/>
                </a:solidFill>
              </a:defRPr>
            </a:lvl1pPr>
          </a:lstStyle>
          <a:p>
            <a:fld id="{6B48B7A4-E7AC-44DB-9301-1D0374FAE21E}" type="datetimeFigureOut">
              <a:rPr lang="en-US" smtClean="0"/>
              <a:t>10/22/20</a:t>
            </a:fld>
            <a:endParaRPr lang="en-US"/>
          </a:p>
        </p:txBody>
      </p:sp>
      <p:sp>
        <p:nvSpPr>
          <p:cNvPr id="6" name="Footer Placeholder 5">
            <a:extLst>
              <a:ext uri="{FF2B5EF4-FFF2-40B4-BE49-F238E27FC236}">
                <a16:creationId xmlns:a16="http://schemas.microsoft.com/office/drawing/2014/main" id="{A6FB520F-4F16-3E49-A800-72C14F01F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87BC7-6FAC-2245-9DB7-6747FA2B2112}"/>
              </a:ext>
            </a:extLst>
          </p:cNvPr>
          <p:cNvSpPr>
            <a:spLocks noGrp="1"/>
          </p:cNvSpPr>
          <p:nvPr>
            <p:ph type="sldNum" sz="quarter" idx="12"/>
          </p:nvPr>
        </p:nvSpPr>
        <p:spPr/>
        <p:txBody>
          <a:bodyPr/>
          <a:lstStyle/>
          <a:p>
            <a:fld id="{F0313F37-D6F6-4D88-A66A-4863526BC70C}" type="slidenum">
              <a:rPr lang="en-US" smtClean="0"/>
              <a:t>‹#›</a:t>
            </a:fld>
            <a:endParaRPr lang="en-US"/>
          </a:p>
        </p:txBody>
      </p:sp>
    </p:spTree>
    <p:extLst>
      <p:ext uri="{BB962C8B-B14F-4D97-AF65-F5344CB8AC3E}">
        <p14:creationId xmlns:p14="http://schemas.microsoft.com/office/powerpoint/2010/main" val="10348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2712A1-6345-C940-92B5-6F10D12A4BBD}"/>
              </a:ext>
            </a:extLst>
          </p:cNvPr>
          <p:cNvPicPr>
            <a:picLocks noChangeAspect="1"/>
          </p:cNvPicPr>
          <p:nvPr/>
        </p:nvPicPr>
        <p:blipFill>
          <a:blip r:embed="rId20">
            <a:alphaModFix/>
          </a:blip>
          <a:stretch>
            <a:fillRect/>
          </a:stretch>
        </p:blipFill>
        <p:spPr>
          <a:xfrm>
            <a:off x="0" y="0"/>
            <a:ext cx="5181600" cy="6858000"/>
          </a:xfrm>
          <a:prstGeom prst="rect">
            <a:avLst/>
          </a:prstGeom>
        </p:spPr>
      </p:pic>
      <p:sp>
        <p:nvSpPr>
          <p:cNvPr id="11" name="Freeform 9">
            <a:extLst>
              <a:ext uri="{FF2B5EF4-FFF2-40B4-BE49-F238E27FC236}">
                <a16:creationId xmlns:a16="http://schemas.microsoft.com/office/drawing/2014/main" id="{9844E079-3EBA-6146-BEF0-59FA495549B2}"/>
              </a:ext>
            </a:extLst>
          </p:cNvPr>
          <p:cNvSpPr>
            <a:spLocks/>
          </p:cNvSpPr>
          <p:nvPr/>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FB2F5AE2-CD99-9E44-865F-D56B4EE8256E}"/>
              </a:ext>
            </a:extLst>
          </p:cNvPr>
          <p:cNvSpPr>
            <a:spLocks/>
          </p:cNvSpPr>
          <p:nvPr/>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100000">
                <a:srgbClr val="255B74"/>
              </a:gs>
              <a:gs pos="22000">
                <a:srgbClr val="053446"/>
              </a:gs>
            </a:gsLst>
            <a:lin ang="108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p:ph type="title"/>
          </p:nvPr>
        </p:nvSpPr>
        <p:spPr>
          <a:xfrm>
            <a:off x="4901938" y="1104144"/>
            <a:ext cx="6816649" cy="64633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685391-15BF-3B46-8D6C-6D66A10CA21C}"/>
              </a:ext>
            </a:extLst>
          </p:cNvPr>
          <p:cNvSpPr>
            <a:spLocks noGrp="1"/>
          </p:cNvSpPr>
          <p:nvPr>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p:ph type="dt" sz="half" idx="2"/>
          </p:nvPr>
        </p:nvSpPr>
        <p:spPr>
          <a:xfrm>
            <a:off x="93481" y="6356350"/>
            <a:ext cx="2743200" cy="365125"/>
          </a:xfrm>
          <a:prstGeom prst="rect">
            <a:avLst/>
          </a:prstGeom>
        </p:spPr>
        <p:txBody>
          <a:bodyPr vert="horz" lIns="91440" tIns="45720" rIns="91440" bIns="45720" rtlCol="0" anchor="ctr"/>
          <a:lstStyle>
            <a:lvl1pPr algn="l">
              <a:defRPr sz="1000">
                <a:solidFill>
                  <a:srgbClr val="65CBF9"/>
                </a:solidFill>
                <a:latin typeface="Arial" panose="020B0604020202020204" pitchFamily="34" charset="0"/>
                <a:cs typeface="Arial" panose="020B0604020202020204" pitchFamily="34" charset="0"/>
              </a:defRPr>
            </a:lvl1pPr>
          </a:lstStyle>
          <a:p>
            <a:fld id="{6B48B7A4-E7AC-44DB-9301-1D0374FAE21E}" type="datetimeFigureOut">
              <a:rPr lang="en-US" smtClean="0"/>
              <a:t>10/22/20</a:t>
            </a:fld>
            <a:endParaRPr lang="en-US"/>
          </a:p>
        </p:txBody>
      </p:sp>
      <p:sp>
        <p:nvSpPr>
          <p:cNvPr id="5" name="Footer Placeholder 4">
            <a:extLst>
              <a:ext uri="{FF2B5EF4-FFF2-40B4-BE49-F238E27FC236}">
                <a16:creationId xmlns:a16="http://schemas.microsoft.com/office/drawing/2014/main" id="{8D0AE939-C78E-1049-B462-9DFD518C3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65CBF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65CBF9"/>
                </a:solidFill>
                <a:latin typeface="Arial" panose="020B0604020202020204" pitchFamily="34" charset="0"/>
                <a:cs typeface="Arial" panose="020B0604020202020204" pitchFamily="34" charset="0"/>
              </a:defRPr>
            </a:lvl1pPr>
          </a:lstStyle>
          <a:p>
            <a:fld id="{F0313F37-D6F6-4D88-A66A-4863526BC70C}" type="slidenum">
              <a:rPr lang="en-US" smtClean="0"/>
              <a:t>‹#›</a:t>
            </a:fld>
            <a:endParaRPr lang="en-US"/>
          </a:p>
        </p:txBody>
      </p:sp>
    </p:spTree>
    <p:extLst>
      <p:ext uri="{BB962C8B-B14F-4D97-AF65-F5344CB8AC3E}">
        <p14:creationId xmlns:p14="http://schemas.microsoft.com/office/powerpoint/2010/main" val="2698773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rgbClr val="65CBF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70607F-EC1F-2145-9FD3-42E83D41B61D}"/>
              </a:ext>
            </a:extLst>
          </p:cNvPr>
          <p:cNvPicPr>
            <a:picLocks noChangeAspect="1"/>
          </p:cNvPicPr>
          <p:nvPr userDrawn="1"/>
        </p:nvPicPr>
        <p:blipFill>
          <a:blip r:embed="rId22">
            <a:alphaModFix amt="60000"/>
          </a:blip>
          <a:stretch>
            <a:fillRect/>
          </a:stretch>
        </p:blipFill>
        <p:spPr>
          <a:xfrm>
            <a:off x="0" y="0"/>
            <a:ext cx="5181600" cy="6858000"/>
          </a:xfrm>
          <a:prstGeom prst="rect">
            <a:avLst/>
          </a:prstGeom>
        </p:spPr>
      </p:pic>
      <p:sp>
        <p:nvSpPr>
          <p:cNvPr id="14" name="Freeform 9">
            <a:extLst>
              <a:ext uri="{FF2B5EF4-FFF2-40B4-BE49-F238E27FC236}">
                <a16:creationId xmlns:a16="http://schemas.microsoft.com/office/drawing/2014/main" id="{C933AE0C-1EDE-D449-A351-7100D4F7E282}"/>
              </a:ext>
            </a:extLst>
          </p:cNvPr>
          <p:cNvSpPr>
            <a:spLocks/>
          </p:cNvSpPr>
          <p:nvPr/>
        </p:nvSpPr>
        <p:spPr bwMode="auto">
          <a:xfrm>
            <a:off x="-400554" y="-1287"/>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91B4C8"/>
              </a:gs>
              <a:gs pos="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F211CE53-6617-F84F-8461-D49BCC6327EC}"/>
              </a:ext>
            </a:extLst>
          </p:cNvPr>
          <p:cNvSpPr>
            <a:spLocks/>
          </p:cNvSpPr>
          <p:nvPr/>
        </p:nvSpPr>
        <p:spPr bwMode="auto">
          <a:xfrm>
            <a:off x="1513028" y="541"/>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4901938" y="1104144"/>
            <a:ext cx="6816649" cy="6463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4901939" y="2214710"/>
            <a:ext cx="6678104" cy="369332"/>
          </a:xfrm>
          <a:prstGeom prst="rect">
            <a:avLst/>
          </a:prstGeom>
        </p:spPr>
        <p:txBody>
          <a:bodyPr vert="horz" lIns="91440" tIns="45720" rIns="91440" bIns="45720" rtlCol="0">
            <a:spAutoFit/>
          </a:bodyPr>
          <a:lstStyle/>
          <a:p>
            <a:pPr lvl="0"/>
            <a:r>
              <a:rPr lang="en-US" dirty="0"/>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chemeClr val="bg2"/>
                </a:solidFill>
                <a:latin typeface="Arial" panose="020B0604020202020204" pitchFamily="34" charset="0"/>
                <a:cs typeface="Arial" panose="020B0604020202020204" pitchFamily="34" charset="0"/>
              </a:defRPr>
            </a:lvl1pPr>
          </a:lstStyle>
          <a:p>
            <a:fld id="{FE265B34-5576-8945-9C09-BFD5396E40FC}" type="datetime1">
              <a:rPr lang="en-US" smtClean="0"/>
              <a:pPr/>
              <a:t>10/22/20</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33CDFF"/>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422339"/>
            <a:ext cx="2743200" cy="365125"/>
          </a:xfrm>
          <a:prstGeom prst="rect">
            <a:avLst/>
          </a:prstGeom>
        </p:spPr>
        <p:txBody>
          <a:bodyPr vert="horz" lIns="91440" tIns="45720" rIns="91440" bIns="45720" rtlCol="0" anchor="ctr"/>
          <a:lstStyle>
            <a:lvl1pPr algn="r">
              <a:defRPr sz="1200">
                <a:solidFill>
                  <a:srgbClr val="00BEEF"/>
                </a:solidFill>
                <a:latin typeface="Arial" panose="020B0604020202020204" pitchFamily="34"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5348539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hf hdr="0" ftr="0" dt="0"/>
  <p:txStyles>
    <p:titleStyle>
      <a:lvl1pPr algn="l" defTabSz="9144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3" Type="http://schemas.openxmlformats.org/officeDocument/2006/relationships/image" Target="../media/image22.jpe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6.png"/><Relationship Id="rId21" Type="http://schemas.openxmlformats.org/officeDocument/2006/relationships/image" Target="../media/image30.png"/><Relationship Id="rId34" Type="http://schemas.openxmlformats.org/officeDocument/2006/relationships/image" Target="../media/image4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0.png"/><Relationship Id="rId38" Type="http://schemas.openxmlformats.org/officeDocument/2006/relationships/image" Target="../media/image45.jpe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jpeg"/><Relationship Id="rId29"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microsoft.com/office/2007/relationships/hdphoto" Target="../media/hdphoto3.wdp"/><Relationship Id="rId37" Type="http://schemas.openxmlformats.org/officeDocument/2006/relationships/image" Target="../media/image44.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3.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3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microsoft.com/office/2007/relationships/hdphoto" Target="../media/hdphoto2.wdp"/><Relationship Id="rId35" Type="http://schemas.openxmlformats.org/officeDocument/2006/relationships/image" Target="../media/image42.jpeg"/><Relationship Id="rId8" Type="http://schemas.openxmlformats.org/officeDocument/2006/relationships/image" Target="../media/image17.pn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43"/>
          <p:cNvSpPr/>
          <p:nvPr/>
        </p:nvSpPr>
        <p:spPr>
          <a:xfrm>
            <a:off x="3687133" y="849550"/>
            <a:ext cx="3370683" cy="461665"/>
          </a:xfrm>
          <a:prstGeom prst="rect">
            <a:avLst/>
          </a:prstGeom>
          <a:ln w="12700">
            <a:miter lim="400000"/>
          </a:ln>
          <a:extLst>
            <a:ext uri="{C572A759-6A51-4108-AA02-DFA0A04FC94B}">
              <ma14:wrappingTextBoxFlag xmlns="" xmlns:ma14="http://schemas.microsoft.com/office/mac/drawingml/2011/main" val="1"/>
            </a:ext>
          </a:extLst>
        </p:spPr>
        <p:txBody>
          <a:bodyPr wrap="square" lIns="34286" tIns="45718" rIns="34286" bIns="45718">
            <a:spAutoFit/>
          </a:bodyPr>
          <a:lstStyle>
            <a:lvl1pPr algn="ctr">
              <a:defRPr sz="1600" b="1">
                <a:solidFill>
                  <a:schemeClr val="accent6">
                    <a:lumOff val="44000"/>
                  </a:schemeClr>
                </a:solidFill>
              </a:defRPr>
            </a:lvl1pPr>
          </a:lstStyle>
          <a:p>
            <a:pPr marL="0" marR="0" lvl="0" indent="0" algn="ctr" defTabSz="685574" rtl="0" eaLnBrk="1" fontAlgn="auto" latinLnBrk="0" hangingPunct="1">
              <a:lnSpc>
                <a:spcPct val="100000"/>
              </a:lnSpc>
              <a:spcBef>
                <a:spcPts val="0"/>
              </a:spcBef>
              <a:spcAft>
                <a:spcPts val="0"/>
              </a:spcAft>
              <a:buClrTx/>
              <a:buSzTx/>
              <a:buFontTx/>
              <a:buNone/>
              <a:tabLst/>
              <a:defRPr/>
            </a:pPr>
            <a:endParaRPr kumimoji="0" sz="2400" b="1" i="0" u="none" strike="noStrike" kern="1200" cap="none" spc="0" normalizeH="0" baseline="0" noProof="0" dirty="0">
              <a:ln>
                <a:noFill/>
              </a:ln>
              <a:solidFill>
                <a:srgbClr val="234D60"/>
              </a:solidFill>
              <a:effectLst/>
              <a:uLnTx/>
              <a:uFillTx/>
              <a:latin typeface="Arial Narrow" panose="020B0606020202030204" pitchFamily="34" charset="0"/>
              <a:ea typeface="Arial Narrow" charset="0"/>
              <a:cs typeface="Arial Narrow" charset="0"/>
            </a:endParaRPr>
          </a:p>
        </p:txBody>
      </p:sp>
      <p:sp>
        <p:nvSpPr>
          <p:cNvPr id="44" name="Shape 242"/>
          <p:cNvSpPr/>
          <p:nvPr/>
        </p:nvSpPr>
        <p:spPr>
          <a:xfrm>
            <a:off x="2209716" y="4340137"/>
            <a:ext cx="3646794" cy="369328"/>
          </a:xfrm>
          <a:prstGeom prst="rect">
            <a:avLst/>
          </a:prstGeom>
          <a:noFill/>
          <a:ln w="12700">
            <a:miter lim="400000"/>
          </a:ln>
          <a:extLst>
            <a:ext uri="{C572A759-6A51-4108-AA02-DFA0A04FC94B}">
              <ma14:wrappingTextBoxFlag xmlns="" xmlns:ma14="http://schemas.microsoft.com/office/mac/drawingml/2011/main" val="1"/>
            </a:ext>
          </a:extLst>
        </p:spPr>
        <p:txBody>
          <a:bodyPr wrap="square" lIns="34286" tIns="45718" rIns="34286" bIns="45718">
            <a:spAutoFit/>
          </a:bodyPr>
          <a:lstStyle>
            <a:lvl1pPr algn="ctr">
              <a:defRPr sz="1600" b="1">
                <a:solidFill>
                  <a:schemeClr val="accent6">
                    <a:lumOff val="44000"/>
                  </a:schemeClr>
                </a:solidFill>
              </a:defRPr>
            </a:lvl1pPr>
          </a:lstStyle>
          <a:p>
            <a:pPr marL="0" marR="0" lvl="0" indent="0" algn="ctr" defTabSz="685574" rtl="0" eaLnBrk="1" fontAlgn="auto" latinLnBrk="0" hangingPunct="1">
              <a:lnSpc>
                <a:spcPct val="100000"/>
              </a:lnSpc>
              <a:spcBef>
                <a:spcPts val="0"/>
              </a:spcBef>
              <a:spcAft>
                <a:spcPts val="451"/>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November 2020</a:t>
            </a:r>
          </a:p>
        </p:txBody>
      </p:sp>
      <p:sp>
        <p:nvSpPr>
          <p:cNvPr id="55" name="Shape 202"/>
          <p:cNvSpPr/>
          <p:nvPr/>
        </p:nvSpPr>
        <p:spPr>
          <a:xfrm>
            <a:off x="1954049" y="700777"/>
            <a:ext cx="8229600"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ctr">
              <a:defRPr sz="2000" b="1">
                <a:solidFill>
                  <a:schemeClr val="accent6">
                    <a:lumOff val="44000"/>
                  </a:schemeClr>
                </a:solidFill>
              </a:defRPr>
            </a:lvl1pPr>
          </a:lstStyle>
          <a:p>
            <a:pPr marL="0" marR="0" lvl="0" indent="0" algn="ctr" defTabSz="911771" rtl="0" eaLnBrk="1" fontAlgn="base" latinLnBrk="0" hangingPunct="1">
              <a:lnSpc>
                <a:spcPct val="100000"/>
              </a:lnSpc>
              <a:spcBef>
                <a:spcPct val="0"/>
              </a:spcBef>
              <a:spcAft>
                <a:spcPct val="0"/>
              </a:spcAft>
              <a:buClrTx/>
              <a:buSzTx/>
              <a:buFontTx/>
              <a:buNone/>
              <a:tabLst/>
              <a:defRPr/>
            </a:pPr>
            <a:endParaRPr kumimoji="0" sz="2400" b="1" i="1" u="none" strike="noStrike" kern="1200" cap="none" spc="0" normalizeH="0" baseline="0" noProof="0" dirty="0">
              <a:ln>
                <a:noFill/>
              </a:ln>
              <a:solidFill>
                <a:srgbClr val="F79646">
                  <a:lumOff val="44000"/>
                </a:srgbClr>
              </a:solidFill>
              <a:effectLst/>
              <a:uLnTx/>
              <a:uFillTx/>
              <a:latin typeface="Arial Narrow" panose="020B0606020202030204" pitchFamily="34" charset="0"/>
              <a:ea typeface="ＭＳ Ｐゴシック" pitchFamily="34" charset="-128"/>
              <a:cs typeface="+mn-cs"/>
            </a:endParaRPr>
          </a:p>
        </p:txBody>
      </p:sp>
      <p:sp>
        <p:nvSpPr>
          <p:cNvPr id="56" name="Title 12"/>
          <p:cNvSpPr>
            <a:spLocks noGrp="1"/>
          </p:cNvSpPr>
          <p:nvPr>
            <p:ph type="title"/>
          </p:nvPr>
        </p:nvSpPr>
        <p:spPr>
          <a:xfrm>
            <a:off x="333208" y="468714"/>
            <a:ext cx="10393680" cy="590931"/>
          </a:xfrm>
        </p:spPr>
        <p:txBody>
          <a:bodyPr/>
          <a:lstStyle/>
          <a:p>
            <a:r>
              <a:rPr lang="en-US" sz="3600" dirty="0"/>
              <a:t>ESD Upcoming Launches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srgbClr val="00BEE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BEE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9374DFE-27D8-7F4A-A543-8248300D24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9716" y="1521021"/>
            <a:ext cx="3646794" cy="2743200"/>
          </a:xfrm>
          <a:prstGeom prst="rect">
            <a:avLst/>
          </a:prstGeom>
        </p:spPr>
      </p:pic>
      <p:sp>
        <p:nvSpPr>
          <p:cNvPr id="21" name="Shape 242">
            <a:extLst>
              <a:ext uri="{FF2B5EF4-FFF2-40B4-BE49-F238E27FC236}">
                <a16:creationId xmlns:a16="http://schemas.microsoft.com/office/drawing/2014/main" id="{576EA3BE-7EC0-7F4D-A28C-5823A2AE60C1}"/>
              </a:ext>
            </a:extLst>
          </p:cNvPr>
          <p:cNvSpPr/>
          <p:nvPr/>
        </p:nvSpPr>
        <p:spPr>
          <a:xfrm>
            <a:off x="2209716" y="1137054"/>
            <a:ext cx="3646794" cy="400105"/>
          </a:xfrm>
          <a:prstGeom prst="rect">
            <a:avLst/>
          </a:prstGeom>
          <a:ln w="12700">
            <a:miter lim="400000"/>
          </a:ln>
          <a:extLst>
            <a:ext uri="{C572A759-6A51-4108-AA02-DFA0A04FC94B}">
              <ma14:wrappingTextBoxFlag xmlns="" xmlns:ma14="http://schemas.microsoft.com/office/mac/drawingml/2011/main" val="1"/>
            </a:ext>
          </a:extLst>
        </p:spPr>
        <p:txBody>
          <a:bodyPr wrap="square" lIns="34286" tIns="45718" rIns="34286" bIns="45718">
            <a:spAutoFit/>
          </a:bodyPr>
          <a:lstStyle>
            <a:lvl1pPr algn="ctr">
              <a:defRPr sz="1600" b="1">
                <a:solidFill>
                  <a:schemeClr val="accent6">
                    <a:lumOff val="44000"/>
                  </a:schemeClr>
                </a:solidFill>
              </a:defRPr>
            </a:lvl1pPr>
          </a:lstStyle>
          <a:p>
            <a:pPr marL="0" marR="0" lvl="0" indent="0" algn="ctr" defTabSz="685574" rtl="0" eaLnBrk="1" fontAlgn="auto" latinLnBrk="0" hangingPunct="1">
              <a:lnSpc>
                <a:spcPct val="100000"/>
              </a:lnSpc>
              <a:spcBef>
                <a:spcPts val="0"/>
              </a:spcBef>
              <a:spcAft>
                <a:spcPts val="451"/>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Sentinel-6 Michael Freilich</a:t>
            </a:r>
          </a:p>
        </p:txBody>
      </p:sp>
      <p:sp>
        <p:nvSpPr>
          <p:cNvPr id="6" name="TextBox 5">
            <a:extLst>
              <a:ext uri="{FF2B5EF4-FFF2-40B4-BE49-F238E27FC236}">
                <a16:creationId xmlns:a16="http://schemas.microsoft.com/office/drawing/2014/main" id="{C86CF41F-2182-874F-B0D1-3C9417BDDE67}"/>
              </a:ext>
            </a:extLst>
          </p:cNvPr>
          <p:cNvSpPr txBox="1"/>
          <p:nvPr/>
        </p:nvSpPr>
        <p:spPr>
          <a:xfrm>
            <a:off x="2209716" y="4700911"/>
            <a:ext cx="37587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Provide ongoing measurements of global sea level rise, and support operational oceanography, improving forecasts of ocean currents as well as wind and wave conditions. </a:t>
            </a:r>
            <a:r>
              <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(With NOAA, ESA, EUMETSAT)</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577"/>
          <a:stretch/>
        </p:blipFill>
        <p:spPr>
          <a:xfrm>
            <a:off x="6123257" y="1513248"/>
            <a:ext cx="3644200" cy="2743200"/>
          </a:xfrm>
          <a:prstGeom prst="rect">
            <a:avLst/>
          </a:prstGeom>
        </p:spPr>
      </p:pic>
      <p:sp>
        <p:nvSpPr>
          <p:cNvPr id="19" name="Shape 242">
            <a:extLst>
              <a:ext uri="{FF2B5EF4-FFF2-40B4-BE49-F238E27FC236}">
                <a16:creationId xmlns:a16="http://schemas.microsoft.com/office/drawing/2014/main" id="{576EA3BE-7EC0-7F4D-A28C-5823A2AE60C1}"/>
              </a:ext>
            </a:extLst>
          </p:cNvPr>
          <p:cNvSpPr/>
          <p:nvPr/>
        </p:nvSpPr>
        <p:spPr>
          <a:xfrm>
            <a:off x="6120663" y="1124221"/>
            <a:ext cx="3646794" cy="400105"/>
          </a:xfrm>
          <a:prstGeom prst="rect">
            <a:avLst/>
          </a:prstGeom>
          <a:ln w="12700">
            <a:miter lim="400000"/>
          </a:ln>
          <a:extLst>
            <a:ext uri="{C572A759-6A51-4108-AA02-DFA0A04FC94B}">
              <ma14:wrappingTextBoxFlag xmlns="" xmlns:ma14="http://schemas.microsoft.com/office/mac/drawingml/2011/main" val="1"/>
            </a:ext>
          </a:extLst>
        </p:spPr>
        <p:txBody>
          <a:bodyPr wrap="square" lIns="34286" tIns="45718" rIns="34286" bIns="45718">
            <a:spAutoFit/>
          </a:bodyPr>
          <a:lstStyle>
            <a:lvl1pPr algn="ctr">
              <a:defRPr sz="1600" b="1">
                <a:solidFill>
                  <a:schemeClr val="accent6">
                    <a:lumOff val="44000"/>
                  </a:schemeClr>
                </a:solidFill>
              </a:defRPr>
            </a:lvl1pPr>
          </a:lstStyle>
          <a:p>
            <a:pPr marL="0" marR="0" lvl="0" indent="0" algn="ctr" defTabSz="685574" rtl="0" eaLnBrk="1" fontAlgn="auto" latinLnBrk="0" hangingPunct="1">
              <a:lnSpc>
                <a:spcPct val="100000"/>
              </a:lnSpc>
              <a:spcBef>
                <a:spcPts val="0"/>
              </a:spcBef>
              <a:spcAft>
                <a:spcPts val="451"/>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Landsat 9</a:t>
            </a:r>
          </a:p>
        </p:txBody>
      </p:sp>
      <p:sp>
        <p:nvSpPr>
          <p:cNvPr id="24" name="Shape 242"/>
          <p:cNvSpPr/>
          <p:nvPr/>
        </p:nvSpPr>
        <p:spPr>
          <a:xfrm>
            <a:off x="6120663" y="4335601"/>
            <a:ext cx="3646794" cy="369328"/>
          </a:xfrm>
          <a:prstGeom prst="rect">
            <a:avLst/>
          </a:prstGeom>
          <a:noFill/>
          <a:ln w="12700">
            <a:miter lim="400000"/>
          </a:ln>
          <a:extLst>
            <a:ext uri="{C572A759-6A51-4108-AA02-DFA0A04FC94B}">
              <ma14:wrappingTextBoxFlag xmlns="" xmlns:ma14="http://schemas.microsoft.com/office/mac/drawingml/2011/main" val="1"/>
            </a:ext>
          </a:extLst>
        </p:spPr>
        <p:txBody>
          <a:bodyPr wrap="square" lIns="34286" tIns="45718" rIns="34286" bIns="45718">
            <a:spAutoFit/>
          </a:bodyPr>
          <a:lstStyle>
            <a:lvl1pPr algn="ctr">
              <a:defRPr sz="1600" b="1">
                <a:solidFill>
                  <a:schemeClr val="accent6">
                    <a:lumOff val="44000"/>
                  </a:schemeClr>
                </a:solidFill>
              </a:defRPr>
            </a:lvl1pPr>
          </a:lstStyle>
          <a:p>
            <a:pPr marL="0" marR="0" lvl="0" indent="0" algn="ctr" defTabSz="685574" rtl="0" eaLnBrk="1" fontAlgn="auto" latinLnBrk="0" hangingPunct="1">
              <a:lnSpc>
                <a:spcPct val="100000"/>
              </a:lnSpc>
              <a:spcBef>
                <a:spcPts val="0"/>
              </a:spcBef>
              <a:spcAft>
                <a:spcPts val="451"/>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June 2021</a:t>
            </a:r>
          </a:p>
        </p:txBody>
      </p:sp>
      <p:sp>
        <p:nvSpPr>
          <p:cNvPr id="8" name="TextBox 7"/>
          <p:cNvSpPr txBox="1"/>
          <p:nvPr/>
        </p:nvSpPr>
        <p:spPr>
          <a:xfrm>
            <a:off x="6232601" y="4692527"/>
            <a:ext cx="353485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Designed and operated to repeatedly observe the global land surface at a moderate scale that shows both natural and human-induced change. </a:t>
            </a:r>
            <a:r>
              <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(With USGS)</a:t>
            </a:r>
          </a:p>
        </p:txBody>
      </p:sp>
    </p:spTree>
    <p:extLst>
      <p:ext uri="{BB962C8B-B14F-4D97-AF65-F5344CB8AC3E}">
        <p14:creationId xmlns:p14="http://schemas.microsoft.com/office/powerpoint/2010/main" val="65495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3" name="Straight Connector 352"/>
          <p:cNvCxnSpPr/>
          <p:nvPr/>
        </p:nvCxnSpPr>
        <p:spPr>
          <a:xfrm flipH="1">
            <a:off x="10966563" y="3197081"/>
            <a:ext cx="1" cy="633378"/>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10236798" y="3791687"/>
            <a:ext cx="1" cy="709171"/>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2138998" y="3678998"/>
            <a:ext cx="7509" cy="2260936"/>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4992775" y="3015493"/>
            <a:ext cx="2188" cy="760083"/>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H="1">
            <a:off x="9157079" y="3676184"/>
            <a:ext cx="3516" cy="491908"/>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8179111" y="3867611"/>
            <a:ext cx="5243" cy="1430031"/>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753918" y="1849555"/>
            <a:ext cx="4975" cy="1932465"/>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1515659" y="2325354"/>
            <a:ext cx="10576" cy="1550510"/>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296714" y="3669396"/>
            <a:ext cx="0" cy="708832"/>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8734955" y="3182158"/>
            <a:ext cx="3228" cy="694034"/>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endCxn id="221" idx="1"/>
          </p:cNvCxnSpPr>
          <p:nvPr/>
        </p:nvCxnSpPr>
        <p:spPr>
          <a:xfrm flipH="1">
            <a:off x="11454132" y="3920350"/>
            <a:ext cx="14406" cy="534148"/>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3172688" y="3696023"/>
            <a:ext cx="9235" cy="653533"/>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4180745" y="3733616"/>
            <a:ext cx="21586" cy="2001014"/>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sp>
        <p:nvSpPr>
          <p:cNvPr id="224" name="TextBox 223"/>
          <p:cNvSpPr txBox="1"/>
          <p:nvPr/>
        </p:nvSpPr>
        <p:spPr>
          <a:xfrm>
            <a:off x="-1580" y="83712"/>
            <a:ext cx="12149703" cy="584775"/>
          </a:xfrm>
          <a:prstGeom prst="rect">
            <a:avLst/>
          </a:prstGeom>
          <a:noFill/>
        </p:spPr>
        <p:txBody>
          <a:bodyPr wrap="square" rtlCol="0">
            <a:spAutoFit/>
          </a:bodyPr>
          <a:lstStyle/>
          <a:p>
            <a:pPr algn="ctr"/>
            <a:r>
              <a:rPr lang="en-US" sz="3200" dirty="0">
                <a:solidFill>
                  <a:srgbClr val="65CBF9"/>
                </a:solidFill>
                <a:latin typeface="Arial" panose="020B0604020202020204" pitchFamily="34" charset="0"/>
                <a:cs typeface="Arial" panose="020B0604020202020204" pitchFamily="34" charset="0"/>
              </a:rPr>
              <a:t>Timeline of Current and Future Earth Science Missions</a:t>
            </a:r>
          </a:p>
        </p:txBody>
      </p:sp>
      <p:grpSp>
        <p:nvGrpSpPr>
          <p:cNvPr id="156" name="Group 155"/>
          <p:cNvGrpSpPr/>
          <p:nvPr/>
        </p:nvGrpSpPr>
        <p:grpSpPr>
          <a:xfrm>
            <a:off x="125254" y="830568"/>
            <a:ext cx="1197412" cy="1064212"/>
            <a:chOff x="125254" y="830568"/>
            <a:chExt cx="1197412" cy="1064212"/>
          </a:xfrm>
        </p:grpSpPr>
        <p:sp>
          <p:nvSpPr>
            <p:cNvPr id="227" name="Rectangle 226"/>
            <p:cNvSpPr/>
            <p:nvPr/>
          </p:nvSpPr>
          <p:spPr>
            <a:xfrm>
              <a:off x="208221" y="1055541"/>
              <a:ext cx="1067074" cy="839239"/>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043" y="1200823"/>
              <a:ext cx="712986" cy="365760"/>
            </a:xfrm>
            <a:prstGeom prst="rect">
              <a:avLst/>
            </a:prstGeom>
          </p:spPr>
        </p:pic>
        <p:sp>
          <p:nvSpPr>
            <p:cNvPr id="31" name="TextBox 30"/>
            <p:cNvSpPr txBox="1"/>
            <p:nvPr/>
          </p:nvSpPr>
          <p:spPr>
            <a:xfrm>
              <a:off x="776128" y="1454532"/>
              <a:ext cx="546538"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Aqua</a:t>
              </a:r>
            </a:p>
          </p:txBody>
        </p:sp>
        <p:sp>
          <p:nvSpPr>
            <p:cNvPr id="230" name="TextBox 229"/>
            <p:cNvSpPr txBox="1"/>
            <p:nvPr/>
          </p:nvSpPr>
          <p:spPr>
            <a:xfrm>
              <a:off x="125254" y="830568"/>
              <a:ext cx="643330"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2002</a:t>
              </a:r>
            </a:p>
          </p:txBody>
        </p:sp>
      </p:grpSp>
      <p:sp>
        <p:nvSpPr>
          <p:cNvPr id="237" name="Rectangle 236"/>
          <p:cNvSpPr/>
          <p:nvPr/>
        </p:nvSpPr>
        <p:spPr>
          <a:xfrm>
            <a:off x="677785" y="4262044"/>
            <a:ext cx="1325356" cy="525439"/>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185" y="4353732"/>
            <a:ext cx="845449" cy="336370"/>
          </a:xfrm>
          <a:prstGeom prst="rect">
            <a:avLst/>
          </a:prstGeom>
        </p:spPr>
      </p:pic>
      <p:sp>
        <p:nvSpPr>
          <p:cNvPr id="49" name="TextBox 48"/>
          <p:cNvSpPr txBox="1"/>
          <p:nvPr/>
        </p:nvSpPr>
        <p:spPr>
          <a:xfrm>
            <a:off x="1488447" y="4287808"/>
            <a:ext cx="491064" cy="264997"/>
          </a:xfrm>
          <a:prstGeom prst="rect">
            <a:avLst/>
          </a:prstGeom>
          <a:noFill/>
          <a:ln>
            <a:noFill/>
          </a:ln>
        </p:spPr>
        <p:txBody>
          <a:bodyPr wrap="square" rtlCol="0">
            <a:spAutoFit/>
          </a:bodyPr>
          <a:lstStyle/>
          <a:p>
            <a:r>
              <a:rPr lang="en-US" sz="1000" b="1" dirty="0">
                <a:latin typeface="Arial" panose="020B0604020202020204" pitchFamily="34" charset="0"/>
                <a:cs typeface="Arial" panose="020B0604020202020204" pitchFamily="34" charset="0"/>
              </a:rPr>
              <a:t>Aura</a:t>
            </a:r>
          </a:p>
        </p:txBody>
      </p:sp>
      <p:sp>
        <p:nvSpPr>
          <p:cNvPr id="239" name="TextBox 238"/>
          <p:cNvSpPr txBox="1"/>
          <p:nvPr/>
        </p:nvSpPr>
        <p:spPr>
          <a:xfrm>
            <a:off x="603986" y="4029782"/>
            <a:ext cx="643330"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2004</a:t>
            </a:r>
          </a:p>
        </p:txBody>
      </p:sp>
      <p:sp>
        <p:nvSpPr>
          <p:cNvPr id="244" name="Rectangle 243"/>
          <p:cNvSpPr/>
          <p:nvPr/>
        </p:nvSpPr>
        <p:spPr>
          <a:xfrm>
            <a:off x="1371587" y="5868149"/>
            <a:ext cx="1533526" cy="634786"/>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9507" y="5923128"/>
            <a:ext cx="557317" cy="422409"/>
          </a:xfrm>
          <a:prstGeom prst="rect">
            <a:avLst/>
          </a:prstGeom>
        </p:spPr>
      </p:pic>
      <p:sp>
        <p:nvSpPr>
          <p:cNvPr id="77" name="TextBox 76"/>
          <p:cNvSpPr txBox="1"/>
          <p:nvPr/>
        </p:nvSpPr>
        <p:spPr>
          <a:xfrm>
            <a:off x="1971680" y="5937151"/>
            <a:ext cx="986479"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Suomi-NPP</a:t>
            </a:r>
          </a:p>
        </p:txBody>
      </p:sp>
      <p:sp>
        <p:nvSpPr>
          <p:cNvPr id="246" name="TextBox 245"/>
          <p:cNvSpPr txBox="1"/>
          <p:nvPr/>
        </p:nvSpPr>
        <p:spPr>
          <a:xfrm>
            <a:off x="1317325" y="5624814"/>
            <a:ext cx="643330"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2011</a:t>
            </a:r>
          </a:p>
        </p:txBody>
      </p:sp>
      <p:sp>
        <p:nvSpPr>
          <p:cNvPr id="262" name="Rectangle 261"/>
          <p:cNvSpPr/>
          <p:nvPr/>
        </p:nvSpPr>
        <p:spPr>
          <a:xfrm>
            <a:off x="4456205" y="891022"/>
            <a:ext cx="1041637" cy="2220465"/>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26279" y="2014734"/>
            <a:ext cx="699350" cy="347459"/>
          </a:xfrm>
          <a:prstGeom prst="rect">
            <a:avLst/>
          </a:prstGeom>
        </p:spPr>
      </p:pic>
      <p:sp>
        <p:nvSpPr>
          <p:cNvPr id="126" name="TextBox 125"/>
          <p:cNvSpPr txBox="1"/>
          <p:nvPr/>
        </p:nvSpPr>
        <p:spPr>
          <a:xfrm>
            <a:off x="5009031" y="2161825"/>
            <a:ext cx="386902"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ISS</a:t>
            </a:r>
          </a:p>
        </p:txBody>
      </p:sp>
      <p:sp>
        <p:nvSpPr>
          <p:cNvPr id="127" name="TextBox 126"/>
          <p:cNvSpPr txBox="1"/>
          <p:nvPr/>
        </p:nvSpPr>
        <p:spPr>
          <a:xfrm>
            <a:off x="4499087" y="2376559"/>
            <a:ext cx="701503"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SAGE III</a:t>
            </a:r>
          </a:p>
        </p:txBody>
      </p:sp>
      <p:sp>
        <p:nvSpPr>
          <p:cNvPr id="128" name="TextBox 127"/>
          <p:cNvSpPr txBox="1"/>
          <p:nvPr/>
        </p:nvSpPr>
        <p:spPr>
          <a:xfrm>
            <a:off x="4774220" y="2834594"/>
            <a:ext cx="386902"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LIS</a:t>
            </a:r>
          </a:p>
        </p:txBody>
      </p:sp>
      <p:sp>
        <p:nvSpPr>
          <p:cNvPr id="129" name="TextBox 128"/>
          <p:cNvSpPr txBox="1"/>
          <p:nvPr/>
        </p:nvSpPr>
        <p:spPr>
          <a:xfrm>
            <a:off x="4612488" y="2614166"/>
            <a:ext cx="626124"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TSIS-1</a:t>
            </a:r>
          </a:p>
        </p:txBody>
      </p:sp>
      <p:sp>
        <p:nvSpPr>
          <p:cNvPr id="264" name="TextBox 263"/>
          <p:cNvSpPr txBox="1"/>
          <p:nvPr/>
        </p:nvSpPr>
        <p:spPr>
          <a:xfrm>
            <a:off x="4399394" y="665185"/>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2017</a:t>
            </a:r>
          </a:p>
        </p:txBody>
      </p:sp>
      <p:sp>
        <p:nvSpPr>
          <p:cNvPr id="241" name="Rectangle 240"/>
          <p:cNvSpPr/>
          <p:nvPr/>
        </p:nvSpPr>
        <p:spPr>
          <a:xfrm>
            <a:off x="10658344" y="4174118"/>
            <a:ext cx="1434062" cy="686153"/>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0" name="Picture 2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14233" y="4285281"/>
            <a:ext cx="827422" cy="280683"/>
          </a:xfrm>
          <a:prstGeom prst="rect">
            <a:avLst/>
          </a:prstGeom>
        </p:spPr>
      </p:pic>
      <p:sp>
        <p:nvSpPr>
          <p:cNvPr id="221" name="TextBox 220"/>
          <p:cNvSpPr txBox="1"/>
          <p:nvPr/>
        </p:nvSpPr>
        <p:spPr>
          <a:xfrm>
            <a:off x="11454132" y="4327442"/>
            <a:ext cx="669510" cy="254112"/>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JPSS-4</a:t>
            </a:r>
          </a:p>
        </p:txBody>
      </p:sp>
      <p:sp>
        <p:nvSpPr>
          <p:cNvPr id="245" name="TextBox 244"/>
          <p:cNvSpPr txBox="1"/>
          <p:nvPr/>
        </p:nvSpPr>
        <p:spPr>
          <a:xfrm>
            <a:off x="10604437" y="3940296"/>
            <a:ext cx="728629"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2031</a:t>
            </a:r>
          </a:p>
        </p:txBody>
      </p:sp>
      <p:cxnSp>
        <p:nvCxnSpPr>
          <p:cNvPr id="256" name="Straight Connector 255"/>
          <p:cNvCxnSpPr/>
          <p:nvPr/>
        </p:nvCxnSpPr>
        <p:spPr>
          <a:xfrm flipH="1">
            <a:off x="9731591" y="2391046"/>
            <a:ext cx="1027" cy="1303799"/>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527581" y="2982249"/>
            <a:ext cx="469" cy="688237"/>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6832803" y="3684591"/>
            <a:ext cx="4104" cy="690381"/>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200324" y="3234065"/>
            <a:ext cx="0" cy="635164"/>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a:off x="5504183" y="3742257"/>
            <a:ext cx="5324" cy="588699"/>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2853034" y="3419835"/>
            <a:ext cx="0" cy="435157"/>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3710060" y="2462235"/>
            <a:ext cx="19796" cy="1357971"/>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H="1">
            <a:off x="567835" y="3692865"/>
            <a:ext cx="1479" cy="1389041"/>
          </a:xfrm>
          <a:prstGeom prst="line">
            <a:avLst/>
          </a:prstGeom>
          <a:ln w="28575">
            <a:solidFill>
              <a:srgbClr val="65CBF9"/>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3168680" y="737643"/>
            <a:ext cx="1151220" cy="1859531"/>
            <a:chOff x="3401837" y="735912"/>
            <a:chExt cx="1151220" cy="1859531"/>
          </a:xfrm>
        </p:grpSpPr>
        <p:sp>
          <p:nvSpPr>
            <p:cNvPr id="255" name="Rectangle 254"/>
            <p:cNvSpPr/>
            <p:nvPr/>
          </p:nvSpPr>
          <p:spPr>
            <a:xfrm>
              <a:off x="3485983" y="966541"/>
              <a:ext cx="1067074" cy="1628902"/>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0114" y="1007260"/>
              <a:ext cx="533014" cy="436795"/>
            </a:xfrm>
            <a:prstGeom prst="rect">
              <a:avLst/>
            </a:prstGeom>
          </p:spPr>
        </p:pic>
        <p:pic>
          <p:nvPicPr>
            <p:cNvPr id="106" name="Picture 10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90589" y="1850474"/>
              <a:ext cx="495741" cy="744969"/>
            </a:xfrm>
            <a:prstGeom prst="rect">
              <a:avLst/>
            </a:prstGeom>
          </p:spPr>
        </p:pic>
        <p:sp>
          <p:nvSpPr>
            <p:cNvPr id="107" name="TextBox 106"/>
            <p:cNvSpPr txBox="1"/>
            <p:nvPr/>
          </p:nvSpPr>
          <p:spPr>
            <a:xfrm>
              <a:off x="3600337" y="1976668"/>
              <a:ext cx="577473"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SMAP</a:t>
              </a:r>
            </a:p>
          </p:txBody>
        </p:sp>
        <p:sp>
          <p:nvSpPr>
            <p:cNvPr id="257" name="TextBox 256"/>
            <p:cNvSpPr txBox="1"/>
            <p:nvPr/>
          </p:nvSpPr>
          <p:spPr>
            <a:xfrm>
              <a:off x="3401837" y="735912"/>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2015</a:t>
              </a:r>
            </a:p>
          </p:txBody>
        </p:sp>
      </p:grpSp>
      <p:sp>
        <p:nvSpPr>
          <p:cNvPr id="102" name="TextBox 101"/>
          <p:cNvSpPr txBox="1"/>
          <p:nvPr/>
        </p:nvSpPr>
        <p:spPr>
          <a:xfrm>
            <a:off x="3237042" y="1268772"/>
            <a:ext cx="746343"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DSCOVR</a:t>
            </a:r>
          </a:p>
        </p:txBody>
      </p:sp>
      <p:sp>
        <p:nvSpPr>
          <p:cNvPr id="266" name="Rectangle 265"/>
          <p:cNvSpPr/>
          <p:nvPr/>
        </p:nvSpPr>
        <p:spPr>
          <a:xfrm>
            <a:off x="4918941" y="4339794"/>
            <a:ext cx="1179014" cy="2458095"/>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29687" y="5273598"/>
            <a:ext cx="548325" cy="374814"/>
          </a:xfrm>
          <a:prstGeom prst="rect">
            <a:avLst/>
          </a:prstGeom>
        </p:spPr>
      </p:pic>
      <p:sp>
        <p:nvSpPr>
          <p:cNvPr id="121" name="TextBox 120"/>
          <p:cNvSpPr txBox="1"/>
          <p:nvPr/>
        </p:nvSpPr>
        <p:spPr>
          <a:xfrm>
            <a:off x="5298043" y="5324132"/>
            <a:ext cx="88773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GRACE-FO</a:t>
            </a:r>
          </a:p>
        </p:txBody>
      </p:sp>
      <p:pic>
        <p:nvPicPr>
          <p:cNvPr id="134" name="Picture 13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28807" y="4509696"/>
            <a:ext cx="1009416" cy="308609"/>
          </a:xfrm>
          <a:prstGeom prst="rect">
            <a:avLst/>
          </a:prstGeom>
        </p:spPr>
      </p:pic>
      <p:sp>
        <p:nvSpPr>
          <p:cNvPr id="136" name="TextBox 135"/>
          <p:cNvSpPr txBox="1"/>
          <p:nvPr/>
        </p:nvSpPr>
        <p:spPr>
          <a:xfrm>
            <a:off x="5161621" y="4796456"/>
            <a:ext cx="760645"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ICESat-2</a:t>
            </a:r>
          </a:p>
        </p:txBody>
      </p:sp>
      <p:pic>
        <p:nvPicPr>
          <p:cNvPr id="139" name="Picture 13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74887" y="5832884"/>
            <a:ext cx="699350" cy="387205"/>
          </a:xfrm>
          <a:prstGeom prst="rect">
            <a:avLst/>
          </a:prstGeom>
        </p:spPr>
      </p:pic>
      <p:sp>
        <p:nvSpPr>
          <p:cNvPr id="140" name="TextBox 139"/>
          <p:cNvSpPr txBox="1"/>
          <p:nvPr/>
        </p:nvSpPr>
        <p:spPr>
          <a:xfrm>
            <a:off x="5456291" y="5978184"/>
            <a:ext cx="386902"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ISS</a:t>
            </a:r>
          </a:p>
        </p:txBody>
      </p:sp>
      <p:sp>
        <p:nvSpPr>
          <p:cNvPr id="141" name="TextBox 140"/>
          <p:cNvSpPr txBox="1"/>
          <p:nvPr/>
        </p:nvSpPr>
        <p:spPr>
          <a:xfrm>
            <a:off x="5042691" y="6265867"/>
            <a:ext cx="496522"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GEDI</a:t>
            </a:r>
          </a:p>
        </p:txBody>
      </p:sp>
      <p:sp>
        <p:nvSpPr>
          <p:cNvPr id="142" name="TextBox 141"/>
          <p:cNvSpPr txBox="1"/>
          <p:nvPr/>
        </p:nvSpPr>
        <p:spPr>
          <a:xfrm>
            <a:off x="4928940" y="6490442"/>
            <a:ext cx="996749" cy="24460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ECOSTRESS</a:t>
            </a:r>
          </a:p>
        </p:txBody>
      </p:sp>
      <p:sp>
        <p:nvSpPr>
          <p:cNvPr id="267" name="TextBox 266"/>
          <p:cNvSpPr txBox="1"/>
          <p:nvPr/>
        </p:nvSpPr>
        <p:spPr>
          <a:xfrm>
            <a:off x="4837720" y="4103542"/>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2018</a:t>
            </a:r>
          </a:p>
        </p:txBody>
      </p:sp>
      <p:sp>
        <p:nvSpPr>
          <p:cNvPr id="263" name="Rectangle 262"/>
          <p:cNvSpPr/>
          <p:nvPr/>
        </p:nvSpPr>
        <p:spPr>
          <a:xfrm>
            <a:off x="9402123" y="2043027"/>
            <a:ext cx="1878724" cy="440320"/>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1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430331" y="2101976"/>
            <a:ext cx="704030" cy="365760"/>
          </a:xfrm>
          <a:prstGeom prst="rect">
            <a:avLst/>
          </a:prstGeom>
        </p:spPr>
      </p:pic>
      <p:sp>
        <p:nvSpPr>
          <p:cNvPr id="196" name="TextBox 195"/>
          <p:cNvSpPr txBox="1"/>
          <p:nvPr/>
        </p:nvSpPr>
        <p:spPr>
          <a:xfrm>
            <a:off x="10009392" y="2156422"/>
            <a:ext cx="917819"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Sentinel 6B</a:t>
            </a:r>
          </a:p>
        </p:txBody>
      </p:sp>
      <p:sp>
        <p:nvSpPr>
          <p:cNvPr id="265" name="TextBox 264"/>
          <p:cNvSpPr txBox="1"/>
          <p:nvPr/>
        </p:nvSpPr>
        <p:spPr>
          <a:xfrm>
            <a:off x="9321563" y="1803106"/>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2025</a:t>
            </a:r>
          </a:p>
        </p:txBody>
      </p:sp>
      <p:sp>
        <p:nvSpPr>
          <p:cNvPr id="260" name="Rectangle 259"/>
          <p:cNvSpPr/>
          <p:nvPr/>
        </p:nvSpPr>
        <p:spPr>
          <a:xfrm>
            <a:off x="3603449" y="5622919"/>
            <a:ext cx="1148860" cy="933355"/>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655291" y="5752188"/>
            <a:ext cx="1002375" cy="306550"/>
          </a:xfrm>
          <a:prstGeom prst="rect">
            <a:avLst/>
          </a:prstGeom>
        </p:spPr>
      </p:pic>
      <p:sp>
        <p:nvSpPr>
          <p:cNvPr id="115" name="TextBox 114"/>
          <p:cNvSpPr txBox="1"/>
          <p:nvPr/>
        </p:nvSpPr>
        <p:spPr>
          <a:xfrm>
            <a:off x="3828920" y="6072438"/>
            <a:ext cx="760645"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CYGNSS</a:t>
            </a:r>
          </a:p>
        </p:txBody>
      </p:sp>
      <p:sp>
        <p:nvSpPr>
          <p:cNvPr id="261" name="TextBox 260"/>
          <p:cNvSpPr txBox="1"/>
          <p:nvPr/>
        </p:nvSpPr>
        <p:spPr>
          <a:xfrm>
            <a:off x="3527862" y="5391968"/>
            <a:ext cx="643330"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2016</a:t>
            </a:r>
          </a:p>
        </p:txBody>
      </p:sp>
      <p:sp>
        <p:nvSpPr>
          <p:cNvPr id="226" name="Rectangle 225"/>
          <p:cNvSpPr/>
          <p:nvPr/>
        </p:nvSpPr>
        <p:spPr>
          <a:xfrm>
            <a:off x="2421651" y="4238960"/>
            <a:ext cx="1561904" cy="1012278"/>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58657" y="4660708"/>
            <a:ext cx="613565" cy="557729"/>
          </a:xfrm>
          <a:prstGeom prst="rect">
            <a:avLst/>
          </a:prstGeom>
        </p:spPr>
      </p:pic>
      <p:sp>
        <p:nvSpPr>
          <p:cNvPr id="90" name="TextBox 89"/>
          <p:cNvSpPr txBox="1"/>
          <p:nvPr/>
        </p:nvSpPr>
        <p:spPr>
          <a:xfrm>
            <a:off x="3039293" y="4778639"/>
            <a:ext cx="505037" cy="25356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GPM</a:t>
            </a:r>
          </a:p>
        </p:txBody>
      </p:sp>
      <p:pic>
        <p:nvPicPr>
          <p:cNvPr id="91" name="Picture 9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65107" y="4300854"/>
            <a:ext cx="949204" cy="376672"/>
          </a:xfrm>
          <a:prstGeom prst="rect">
            <a:avLst/>
          </a:prstGeom>
        </p:spPr>
      </p:pic>
      <p:sp>
        <p:nvSpPr>
          <p:cNvPr id="92" name="TextBox 91"/>
          <p:cNvSpPr txBox="1"/>
          <p:nvPr/>
        </p:nvSpPr>
        <p:spPr>
          <a:xfrm>
            <a:off x="2941801" y="4481481"/>
            <a:ext cx="656732" cy="25356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OCO-2</a:t>
            </a:r>
          </a:p>
        </p:txBody>
      </p:sp>
      <p:sp>
        <p:nvSpPr>
          <p:cNvPr id="259" name="TextBox 258"/>
          <p:cNvSpPr txBox="1"/>
          <p:nvPr/>
        </p:nvSpPr>
        <p:spPr>
          <a:xfrm>
            <a:off x="2369416" y="4005668"/>
            <a:ext cx="643330" cy="316959"/>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2014</a:t>
            </a:r>
          </a:p>
        </p:txBody>
      </p:sp>
      <p:grpSp>
        <p:nvGrpSpPr>
          <p:cNvPr id="62" name="Group 61"/>
          <p:cNvGrpSpPr/>
          <p:nvPr/>
        </p:nvGrpSpPr>
        <p:grpSpPr>
          <a:xfrm>
            <a:off x="6183670" y="646441"/>
            <a:ext cx="5519631" cy="1112412"/>
            <a:chOff x="6393036" y="962340"/>
            <a:chExt cx="5443599" cy="1112412"/>
          </a:xfrm>
        </p:grpSpPr>
        <p:sp>
          <p:nvSpPr>
            <p:cNvPr id="238" name="Rectangle 237"/>
            <p:cNvSpPr/>
            <p:nvPr/>
          </p:nvSpPr>
          <p:spPr>
            <a:xfrm>
              <a:off x="6779602" y="962340"/>
              <a:ext cx="5057033" cy="1112412"/>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84846" y="1281862"/>
              <a:ext cx="2004452" cy="246221"/>
            </a:xfrm>
            <a:prstGeom prst="rect">
              <a:avLst/>
            </a:prstGeom>
            <a:noFill/>
          </p:spPr>
          <p:txBody>
            <a:bodyPr wrap="square" rtlCol="0">
              <a:spAutoFit/>
            </a:bodyPr>
            <a:lstStyle/>
            <a:p>
              <a:pPr algn="r"/>
              <a:r>
                <a:rPr lang="en-US" sz="1000" b="1" dirty="0">
                  <a:latin typeface="Arial" panose="020B0604020202020204" pitchFamily="34" charset="0"/>
                  <a:cs typeface="Arial" panose="020B0604020202020204" pitchFamily="34" charset="0"/>
                </a:rPr>
                <a:t>Atmospheric Composition</a:t>
              </a:r>
            </a:p>
          </p:txBody>
        </p:sp>
        <p:sp>
          <p:nvSpPr>
            <p:cNvPr id="5" name="TextBox 4"/>
            <p:cNvSpPr txBox="1"/>
            <p:nvPr/>
          </p:nvSpPr>
          <p:spPr>
            <a:xfrm>
              <a:off x="6542341" y="1515992"/>
              <a:ext cx="2263089" cy="246221"/>
            </a:xfrm>
            <a:prstGeom prst="rect">
              <a:avLst/>
            </a:prstGeom>
            <a:noFill/>
          </p:spPr>
          <p:txBody>
            <a:bodyPr wrap="square" rtlCol="0">
              <a:spAutoFit/>
            </a:bodyPr>
            <a:lstStyle/>
            <a:p>
              <a:pPr algn="r"/>
              <a:r>
                <a:rPr lang="en-US" sz="1000" b="1" dirty="0">
                  <a:latin typeface="Arial" panose="020B0604020202020204" pitchFamily="34" charset="0"/>
                  <a:cs typeface="Arial" panose="020B0604020202020204" pitchFamily="34" charset="0"/>
                </a:rPr>
                <a:t>Carbon Cycle and Ecosystems</a:t>
              </a:r>
            </a:p>
          </p:txBody>
        </p:sp>
        <p:sp>
          <p:nvSpPr>
            <p:cNvPr id="6" name="TextBox 5"/>
            <p:cNvSpPr txBox="1"/>
            <p:nvPr/>
          </p:nvSpPr>
          <p:spPr>
            <a:xfrm>
              <a:off x="6393036" y="1729137"/>
              <a:ext cx="2400078" cy="246221"/>
            </a:xfrm>
            <a:prstGeom prst="rect">
              <a:avLst/>
            </a:prstGeom>
            <a:noFill/>
          </p:spPr>
          <p:txBody>
            <a:bodyPr wrap="square" rtlCol="0">
              <a:spAutoFit/>
            </a:bodyPr>
            <a:lstStyle/>
            <a:p>
              <a:pPr algn="r"/>
              <a:r>
                <a:rPr lang="en-US" sz="1000" b="1" dirty="0">
                  <a:latin typeface="Arial" panose="020B0604020202020204" pitchFamily="34" charset="0"/>
                  <a:cs typeface="Arial" panose="020B0604020202020204" pitchFamily="34" charset="0"/>
                </a:rPr>
                <a:t>Climate Variability and Change</a:t>
              </a:r>
            </a:p>
          </p:txBody>
        </p:sp>
        <p:sp>
          <p:nvSpPr>
            <p:cNvPr id="7" name="TextBox 6"/>
            <p:cNvSpPr txBox="1"/>
            <p:nvPr/>
          </p:nvSpPr>
          <p:spPr>
            <a:xfrm>
              <a:off x="9380818" y="1278990"/>
              <a:ext cx="2130479" cy="246221"/>
            </a:xfrm>
            <a:prstGeom prst="rect">
              <a:avLst/>
            </a:prstGeom>
            <a:noFill/>
          </p:spPr>
          <p:txBody>
            <a:bodyPr wrap="square" rtlCol="0">
              <a:spAutoFit/>
            </a:bodyPr>
            <a:lstStyle/>
            <a:p>
              <a:pPr algn="r"/>
              <a:r>
                <a:rPr lang="en-US" sz="1000" b="1" dirty="0">
                  <a:latin typeface="Arial" panose="020B0604020202020204" pitchFamily="34" charset="0"/>
                  <a:cs typeface="Arial" panose="020B0604020202020204" pitchFamily="34" charset="0"/>
                </a:rPr>
                <a:t>Earth Surface and Interior</a:t>
              </a:r>
            </a:p>
          </p:txBody>
        </p:sp>
        <p:sp>
          <p:nvSpPr>
            <p:cNvPr id="8" name="TextBox 7"/>
            <p:cNvSpPr txBox="1"/>
            <p:nvPr/>
          </p:nvSpPr>
          <p:spPr>
            <a:xfrm>
              <a:off x="9181032" y="1493050"/>
              <a:ext cx="2367202" cy="246221"/>
            </a:xfrm>
            <a:prstGeom prst="rect">
              <a:avLst/>
            </a:prstGeom>
            <a:noFill/>
          </p:spPr>
          <p:txBody>
            <a:bodyPr wrap="square" rtlCol="0">
              <a:spAutoFit/>
            </a:bodyPr>
            <a:lstStyle/>
            <a:p>
              <a:pPr algn="r"/>
              <a:r>
                <a:rPr lang="en-US" sz="1000" b="1" dirty="0">
                  <a:latin typeface="Arial" panose="020B0604020202020204" pitchFamily="34" charset="0"/>
                  <a:cs typeface="Arial" panose="020B0604020202020204" pitchFamily="34" charset="0"/>
                </a:rPr>
                <a:t>Water and Energy Cycle</a:t>
              </a:r>
            </a:p>
          </p:txBody>
        </p:sp>
        <p:sp>
          <p:nvSpPr>
            <p:cNvPr id="9" name="TextBox 8"/>
            <p:cNvSpPr txBox="1"/>
            <p:nvPr/>
          </p:nvSpPr>
          <p:spPr>
            <a:xfrm>
              <a:off x="8805429" y="1733249"/>
              <a:ext cx="2774196" cy="246221"/>
            </a:xfrm>
            <a:prstGeom prst="rect">
              <a:avLst/>
            </a:prstGeom>
            <a:noFill/>
          </p:spPr>
          <p:txBody>
            <a:bodyPr wrap="square" rtlCol="0">
              <a:spAutoFit/>
            </a:bodyPr>
            <a:lstStyle/>
            <a:p>
              <a:pPr algn="r"/>
              <a:r>
                <a:rPr lang="en-US" sz="1000" b="1" dirty="0">
                  <a:latin typeface="Arial" panose="020B0604020202020204" pitchFamily="34" charset="0"/>
                  <a:cs typeface="Arial" panose="020B0604020202020204" pitchFamily="34" charset="0"/>
                </a:rPr>
                <a:t>Weather and Atmospheric Dynamics</a:t>
              </a:r>
            </a:p>
          </p:txBody>
        </p:sp>
      </p:grpSp>
      <p:sp>
        <p:nvSpPr>
          <p:cNvPr id="295" name="TextBox 294"/>
          <p:cNvSpPr txBox="1"/>
          <p:nvPr/>
        </p:nvSpPr>
        <p:spPr>
          <a:xfrm>
            <a:off x="6377120" y="660857"/>
            <a:ext cx="5467007" cy="261610"/>
          </a:xfrm>
          <a:prstGeom prst="rect">
            <a:avLst/>
          </a:prstGeom>
          <a:noFill/>
        </p:spPr>
        <p:txBody>
          <a:bodyPr wrap="square" rtlCol="0">
            <a:spAutoFit/>
          </a:bodyPr>
          <a:lstStyle/>
          <a:p>
            <a:pPr algn="ctr"/>
            <a:r>
              <a:rPr lang="en-US" sz="1100" b="1" dirty="0">
                <a:solidFill>
                  <a:srgbClr val="0B3D91"/>
                </a:solidFill>
                <a:latin typeface="Arial" panose="020B0604020202020204" pitchFamily="34" charset="0"/>
                <a:cs typeface="Arial" panose="020B0604020202020204" pitchFamily="34" charset="0"/>
              </a:rPr>
              <a:t>NASA Earth Science Focus Areas</a:t>
            </a:r>
          </a:p>
        </p:txBody>
      </p:sp>
      <p:sp>
        <p:nvSpPr>
          <p:cNvPr id="11" name="Right Arrow 10"/>
          <p:cNvSpPr/>
          <p:nvPr/>
        </p:nvSpPr>
        <p:spPr>
          <a:xfrm>
            <a:off x="8006" y="3551647"/>
            <a:ext cx="12149821" cy="440309"/>
          </a:xfrm>
          <a:prstGeom prst="rightArrow">
            <a:avLst/>
          </a:prstGeom>
          <a:solidFill>
            <a:srgbClr val="65C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sp>
        <p:nvSpPr>
          <p:cNvPr id="250" name="Rectangle 249"/>
          <p:cNvSpPr/>
          <p:nvPr/>
        </p:nvSpPr>
        <p:spPr>
          <a:xfrm>
            <a:off x="2319497" y="2632512"/>
            <a:ext cx="1067074" cy="788098"/>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557269" y="2616180"/>
            <a:ext cx="790114" cy="605755"/>
          </a:xfrm>
          <a:prstGeom prst="rect">
            <a:avLst/>
          </a:prstGeom>
        </p:spPr>
      </p:pic>
      <p:sp>
        <p:nvSpPr>
          <p:cNvPr id="86" name="TextBox 85"/>
          <p:cNvSpPr txBox="1"/>
          <p:nvPr/>
        </p:nvSpPr>
        <p:spPr>
          <a:xfrm>
            <a:off x="2304876" y="2913352"/>
            <a:ext cx="848231"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*Landsat 8</a:t>
            </a:r>
          </a:p>
        </p:txBody>
      </p:sp>
      <p:sp>
        <p:nvSpPr>
          <p:cNvPr id="252" name="TextBox 251"/>
          <p:cNvSpPr txBox="1"/>
          <p:nvPr/>
        </p:nvSpPr>
        <p:spPr>
          <a:xfrm>
            <a:off x="2244002" y="2401565"/>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2013</a:t>
            </a:r>
          </a:p>
        </p:txBody>
      </p:sp>
      <p:grpSp>
        <p:nvGrpSpPr>
          <p:cNvPr id="63" name="Group 62"/>
          <p:cNvGrpSpPr/>
          <p:nvPr/>
        </p:nvGrpSpPr>
        <p:grpSpPr>
          <a:xfrm>
            <a:off x="18385" y="4751565"/>
            <a:ext cx="1153161" cy="1750001"/>
            <a:chOff x="91632" y="4506629"/>
            <a:chExt cx="1153161" cy="1750001"/>
          </a:xfrm>
        </p:grpSpPr>
        <p:sp>
          <p:nvSpPr>
            <p:cNvPr id="258" name="Rectangle 257"/>
            <p:cNvSpPr/>
            <p:nvPr/>
          </p:nvSpPr>
          <p:spPr>
            <a:xfrm>
              <a:off x="177719" y="4737701"/>
              <a:ext cx="1067074" cy="1518929"/>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78929" y="4785603"/>
              <a:ext cx="380402" cy="465987"/>
            </a:xfrm>
            <a:prstGeom prst="rect">
              <a:avLst/>
            </a:prstGeom>
          </p:spPr>
        </p:pic>
        <p:pic>
          <p:nvPicPr>
            <p:cNvPr id="25" name="Picture 24"/>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51005" y="5516162"/>
              <a:ext cx="910134" cy="362672"/>
            </a:xfrm>
            <a:prstGeom prst="rect">
              <a:avLst/>
            </a:prstGeom>
          </p:spPr>
        </p:pic>
        <p:sp>
          <p:nvSpPr>
            <p:cNvPr id="26" name="TextBox 25"/>
            <p:cNvSpPr txBox="1"/>
            <p:nvPr/>
          </p:nvSpPr>
          <p:spPr>
            <a:xfrm>
              <a:off x="323933" y="5798827"/>
              <a:ext cx="848231"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*Landsat 7</a:t>
              </a:r>
            </a:p>
          </p:txBody>
        </p:sp>
        <p:sp>
          <p:nvSpPr>
            <p:cNvPr id="229" name="TextBox 228"/>
            <p:cNvSpPr txBox="1"/>
            <p:nvPr/>
          </p:nvSpPr>
          <p:spPr>
            <a:xfrm>
              <a:off x="91632" y="4506629"/>
              <a:ext cx="643330"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1999</a:t>
              </a:r>
            </a:p>
          </p:txBody>
        </p:sp>
      </p:grpSp>
      <p:sp>
        <p:nvSpPr>
          <p:cNvPr id="14" name="TextBox 13"/>
          <p:cNvSpPr txBox="1"/>
          <p:nvPr/>
        </p:nvSpPr>
        <p:spPr>
          <a:xfrm>
            <a:off x="581753" y="5133782"/>
            <a:ext cx="546538"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Terra</a:t>
            </a:r>
          </a:p>
        </p:txBody>
      </p:sp>
      <p:sp>
        <p:nvSpPr>
          <p:cNvPr id="269" name="Rectangle 268"/>
          <p:cNvSpPr/>
          <p:nvPr/>
        </p:nvSpPr>
        <p:spPr>
          <a:xfrm>
            <a:off x="6767617" y="5232432"/>
            <a:ext cx="3757490" cy="1526361"/>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67617" y="6337978"/>
            <a:ext cx="1203780" cy="431774"/>
            <a:chOff x="8647828" y="5145889"/>
            <a:chExt cx="1203780" cy="431774"/>
          </a:xfrm>
        </p:grpSpPr>
        <p:pic>
          <p:nvPicPr>
            <p:cNvPr id="53" name="Picture 52"/>
            <p:cNvPicPr>
              <a:picLocks noChangeAspect="1"/>
            </p:cNvPicPr>
            <p:nvPr/>
          </p:nvPicPr>
          <p:blipFill rotWithShape="1">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647828" y="5200523"/>
              <a:ext cx="682390" cy="377140"/>
            </a:xfrm>
            <a:prstGeom prst="rect">
              <a:avLst/>
            </a:prstGeom>
            <a:ln>
              <a:noFill/>
            </a:ln>
          </p:spPr>
        </p:pic>
        <p:sp>
          <p:nvSpPr>
            <p:cNvPr id="182" name="TextBox 181"/>
            <p:cNvSpPr txBox="1"/>
            <p:nvPr/>
          </p:nvSpPr>
          <p:spPr>
            <a:xfrm>
              <a:off x="9227731" y="5145889"/>
              <a:ext cx="623877" cy="253882"/>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MAIA</a:t>
              </a:r>
            </a:p>
          </p:txBody>
        </p:sp>
      </p:grpSp>
      <p:grpSp>
        <p:nvGrpSpPr>
          <p:cNvPr id="344" name="Group 343"/>
          <p:cNvGrpSpPr/>
          <p:nvPr/>
        </p:nvGrpSpPr>
        <p:grpSpPr>
          <a:xfrm>
            <a:off x="8029910" y="6249359"/>
            <a:ext cx="1218283" cy="377140"/>
            <a:chOff x="7659996" y="6307698"/>
            <a:chExt cx="1218283" cy="377140"/>
          </a:xfrm>
        </p:grpSpPr>
        <p:sp>
          <p:nvSpPr>
            <p:cNvPr id="180" name="TextBox 179"/>
            <p:cNvSpPr txBox="1"/>
            <p:nvPr/>
          </p:nvSpPr>
          <p:spPr>
            <a:xfrm>
              <a:off x="8141732" y="6373689"/>
              <a:ext cx="736547" cy="253882"/>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TEMPO</a:t>
              </a:r>
            </a:p>
          </p:txBody>
        </p:sp>
        <p:pic>
          <p:nvPicPr>
            <p:cNvPr id="75" name="Picture 74"/>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659996" y="6307698"/>
              <a:ext cx="520750" cy="377140"/>
            </a:xfrm>
            <a:prstGeom prst="rect">
              <a:avLst/>
            </a:prstGeom>
          </p:spPr>
        </p:pic>
      </p:grpSp>
      <p:grpSp>
        <p:nvGrpSpPr>
          <p:cNvPr id="124" name="Group 123"/>
          <p:cNvGrpSpPr/>
          <p:nvPr/>
        </p:nvGrpSpPr>
        <p:grpSpPr>
          <a:xfrm>
            <a:off x="9103998" y="5469226"/>
            <a:ext cx="1552542" cy="319077"/>
            <a:chOff x="8723059" y="5695646"/>
            <a:chExt cx="1552542" cy="319077"/>
          </a:xfrm>
        </p:grpSpPr>
        <p:pic>
          <p:nvPicPr>
            <p:cNvPr id="105" name="Picture 104"/>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723059" y="5695646"/>
              <a:ext cx="833183" cy="289416"/>
            </a:xfrm>
            <a:prstGeom prst="rect">
              <a:avLst/>
            </a:prstGeom>
          </p:spPr>
        </p:pic>
        <p:sp>
          <p:nvSpPr>
            <p:cNvPr id="185" name="TextBox 184"/>
            <p:cNvSpPr txBox="1"/>
            <p:nvPr/>
          </p:nvSpPr>
          <p:spPr>
            <a:xfrm>
              <a:off x="9487203" y="5760841"/>
              <a:ext cx="788398" cy="253882"/>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JPSS-2</a:t>
              </a:r>
            </a:p>
          </p:txBody>
        </p:sp>
      </p:grpSp>
      <p:grpSp>
        <p:nvGrpSpPr>
          <p:cNvPr id="345" name="Group 344"/>
          <p:cNvGrpSpPr/>
          <p:nvPr/>
        </p:nvGrpSpPr>
        <p:grpSpPr>
          <a:xfrm>
            <a:off x="7968017" y="5727186"/>
            <a:ext cx="1240876" cy="465193"/>
            <a:chOff x="8728757" y="5881575"/>
            <a:chExt cx="1240876" cy="465193"/>
          </a:xfrm>
        </p:grpSpPr>
        <p:pic>
          <p:nvPicPr>
            <p:cNvPr id="83" name="Picture 82"/>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728757" y="5881575"/>
              <a:ext cx="522434" cy="465193"/>
            </a:xfrm>
            <a:prstGeom prst="rect">
              <a:avLst/>
            </a:prstGeom>
          </p:spPr>
        </p:pic>
        <p:sp>
          <p:nvSpPr>
            <p:cNvPr id="184" name="TextBox 183"/>
            <p:cNvSpPr txBox="1"/>
            <p:nvPr/>
          </p:nvSpPr>
          <p:spPr>
            <a:xfrm>
              <a:off x="9181235" y="5942629"/>
              <a:ext cx="788398" cy="253882"/>
            </a:xfrm>
            <a:prstGeom prst="rect">
              <a:avLst/>
            </a:prstGeom>
            <a:noFill/>
          </p:spPr>
          <p:txBody>
            <a:bodyPr wrap="square" rtlCol="0">
              <a:spAutoFit/>
            </a:bodyPr>
            <a:lstStyle/>
            <a:p>
              <a:r>
                <a:rPr lang="en-US" sz="1000" b="1" dirty="0" err="1">
                  <a:latin typeface="Arial" panose="020B0604020202020204" pitchFamily="34" charset="0"/>
                  <a:cs typeface="Arial" panose="020B0604020202020204" pitchFamily="34" charset="0"/>
                </a:rPr>
                <a:t>GeoCarb</a:t>
              </a:r>
              <a:endParaRPr lang="en-US" sz="1000" b="1" dirty="0">
                <a:latin typeface="Arial" panose="020B0604020202020204" pitchFamily="34" charset="0"/>
                <a:cs typeface="Arial" panose="020B0604020202020204" pitchFamily="34" charset="0"/>
              </a:endParaRPr>
            </a:p>
          </p:txBody>
        </p:sp>
      </p:grpSp>
      <p:sp>
        <p:nvSpPr>
          <p:cNvPr id="270" name="TextBox 269"/>
          <p:cNvSpPr txBox="1"/>
          <p:nvPr/>
        </p:nvSpPr>
        <p:spPr>
          <a:xfrm>
            <a:off x="6695127" y="4996470"/>
            <a:ext cx="733702" cy="317353"/>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2022</a:t>
            </a:r>
          </a:p>
        </p:txBody>
      </p:sp>
      <p:grpSp>
        <p:nvGrpSpPr>
          <p:cNvPr id="118" name="Group 117"/>
          <p:cNvGrpSpPr/>
          <p:nvPr/>
        </p:nvGrpSpPr>
        <p:grpSpPr>
          <a:xfrm>
            <a:off x="6935975" y="5268202"/>
            <a:ext cx="975101" cy="583525"/>
            <a:chOff x="7686438" y="5162596"/>
            <a:chExt cx="975101" cy="583525"/>
          </a:xfrm>
        </p:grpSpPr>
        <p:pic>
          <p:nvPicPr>
            <p:cNvPr id="2" name="Picture 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686438" y="5214842"/>
              <a:ext cx="309923" cy="531279"/>
            </a:xfrm>
            <a:prstGeom prst="rect">
              <a:avLst/>
            </a:prstGeom>
          </p:spPr>
        </p:pic>
        <p:sp>
          <p:nvSpPr>
            <p:cNvPr id="158" name="TextBox 157"/>
            <p:cNvSpPr txBox="1"/>
            <p:nvPr/>
          </p:nvSpPr>
          <p:spPr>
            <a:xfrm>
              <a:off x="8039596" y="5162596"/>
              <a:ext cx="621943" cy="253882"/>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NISAR</a:t>
              </a:r>
            </a:p>
          </p:txBody>
        </p:sp>
      </p:grpSp>
      <p:grpSp>
        <p:nvGrpSpPr>
          <p:cNvPr id="346" name="Group 345"/>
          <p:cNvGrpSpPr/>
          <p:nvPr/>
        </p:nvGrpSpPr>
        <p:grpSpPr>
          <a:xfrm>
            <a:off x="9455828" y="6284544"/>
            <a:ext cx="1088871" cy="369617"/>
            <a:chOff x="8948553" y="6343423"/>
            <a:chExt cx="1088871" cy="369617"/>
          </a:xfrm>
        </p:grpSpPr>
        <p:pic>
          <p:nvPicPr>
            <p:cNvPr id="81" name="Picture 80"/>
            <p:cNvPicPr>
              <a:picLocks noChangeAspect="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48553" y="6441423"/>
              <a:ext cx="284938" cy="271617"/>
            </a:xfrm>
            <a:prstGeom prst="rect">
              <a:avLst/>
            </a:prstGeom>
          </p:spPr>
        </p:pic>
        <p:sp>
          <p:nvSpPr>
            <p:cNvPr id="183" name="TextBox 182"/>
            <p:cNvSpPr txBox="1"/>
            <p:nvPr/>
          </p:nvSpPr>
          <p:spPr>
            <a:xfrm>
              <a:off x="9249026" y="6343423"/>
              <a:ext cx="788398" cy="253882"/>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PREFIRE</a:t>
              </a:r>
            </a:p>
          </p:txBody>
        </p:sp>
      </p:grpSp>
      <p:pic>
        <p:nvPicPr>
          <p:cNvPr id="52" name="Picture 51"/>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6847449" y="5937151"/>
            <a:ext cx="553021" cy="377140"/>
          </a:xfrm>
          <a:prstGeom prst="rect">
            <a:avLst/>
          </a:prstGeom>
        </p:spPr>
      </p:pic>
      <p:sp>
        <p:nvSpPr>
          <p:cNvPr id="174" name="TextBox 173"/>
          <p:cNvSpPr txBox="1"/>
          <p:nvPr/>
        </p:nvSpPr>
        <p:spPr>
          <a:xfrm>
            <a:off x="7317420" y="5889285"/>
            <a:ext cx="594260" cy="253882"/>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SWOT</a:t>
            </a:r>
          </a:p>
        </p:txBody>
      </p:sp>
      <p:sp>
        <p:nvSpPr>
          <p:cNvPr id="277" name="Rectangle 276"/>
          <p:cNvSpPr/>
          <p:nvPr/>
        </p:nvSpPr>
        <p:spPr>
          <a:xfrm>
            <a:off x="5687140" y="2644656"/>
            <a:ext cx="1067074" cy="788098"/>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8" name="Picture 147"/>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5786774" y="2748517"/>
            <a:ext cx="699350" cy="365760"/>
          </a:xfrm>
          <a:prstGeom prst="rect">
            <a:avLst/>
          </a:prstGeom>
        </p:spPr>
      </p:pic>
      <p:sp>
        <p:nvSpPr>
          <p:cNvPr id="149" name="TextBox 148"/>
          <p:cNvSpPr txBox="1"/>
          <p:nvPr/>
        </p:nvSpPr>
        <p:spPr>
          <a:xfrm>
            <a:off x="6139065" y="2890696"/>
            <a:ext cx="386902"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ISS</a:t>
            </a:r>
          </a:p>
        </p:txBody>
      </p:sp>
      <p:sp>
        <p:nvSpPr>
          <p:cNvPr id="150" name="TextBox 149"/>
          <p:cNvSpPr txBox="1"/>
          <p:nvPr/>
        </p:nvSpPr>
        <p:spPr>
          <a:xfrm>
            <a:off x="5720526" y="3125410"/>
            <a:ext cx="701503"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OCO-3</a:t>
            </a:r>
          </a:p>
        </p:txBody>
      </p:sp>
      <p:sp>
        <p:nvSpPr>
          <p:cNvPr id="278" name="TextBox 277"/>
          <p:cNvSpPr txBox="1"/>
          <p:nvPr/>
        </p:nvSpPr>
        <p:spPr>
          <a:xfrm>
            <a:off x="5603248" y="2417871"/>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2019</a:t>
            </a:r>
          </a:p>
        </p:txBody>
      </p:sp>
      <p:grpSp>
        <p:nvGrpSpPr>
          <p:cNvPr id="29" name="Group 28"/>
          <p:cNvGrpSpPr/>
          <p:nvPr/>
        </p:nvGrpSpPr>
        <p:grpSpPr>
          <a:xfrm>
            <a:off x="8078088" y="1938184"/>
            <a:ext cx="1254071" cy="1531861"/>
            <a:chOff x="8340553" y="3812658"/>
            <a:chExt cx="1254071" cy="1147905"/>
          </a:xfrm>
        </p:grpSpPr>
        <p:sp>
          <p:nvSpPr>
            <p:cNvPr id="248" name="Rectangle 247"/>
            <p:cNvSpPr/>
            <p:nvPr/>
          </p:nvSpPr>
          <p:spPr>
            <a:xfrm>
              <a:off x="8412657" y="3990864"/>
              <a:ext cx="1181967" cy="916429"/>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542277" y="4371701"/>
              <a:ext cx="699350" cy="365760"/>
            </a:xfrm>
            <a:prstGeom prst="rect">
              <a:avLst/>
            </a:prstGeom>
          </p:spPr>
        </p:pic>
        <p:sp>
          <p:nvSpPr>
            <p:cNvPr id="206" name="TextBox 205"/>
            <p:cNvSpPr txBox="1"/>
            <p:nvPr/>
          </p:nvSpPr>
          <p:spPr>
            <a:xfrm>
              <a:off x="8920510" y="4532161"/>
              <a:ext cx="386902"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ISS</a:t>
              </a:r>
            </a:p>
          </p:txBody>
        </p:sp>
        <p:sp>
          <p:nvSpPr>
            <p:cNvPr id="207" name="TextBox 206"/>
            <p:cNvSpPr txBox="1"/>
            <p:nvPr/>
          </p:nvSpPr>
          <p:spPr>
            <a:xfrm>
              <a:off x="8376963" y="4714342"/>
              <a:ext cx="1029977"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CLARREO-PF</a:t>
              </a:r>
            </a:p>
          </p:txBody>
        </p:sp>
        <p:sp>
          <p:nvSpPr>
            <p:cNvPr id="249" name="TextBox 248"/>
            <p:cNvSpPr txBox="1"/>
            <p:nvPr/>
          </p:nvSpPr>
          <p:spPr>
            <a:xfrm>
              <a:off x="8340553" y="3812658"/>
              <a:ext cx="707874" cy="230634"/>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2023</a:t>
              </a:r>
            </a:p>
          </p:txBody>
        </p:sp>
      </p:grpSp>
      <p:sp>
        <p:nvSpPr>
          <p:cNvPr id="312" name="TextBox 311"/>
          <p:cNvSpPr txBox="1"/>
          <p:nvPr/>
        </p:nvSpPr>
        <p:spPr>
          <a:xfrm>
            <a:off x="8637693" y="2229104"/>
            <a:ext cx="618459"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TSIS-2</a:t>
            </a:r>
          </a:p>
        </p:txBody>
      </p:sp>
      <p:pic>
        <p:nvPicPr>
          <p:cNvPr id="313" name="Picture 312"/>
          <p:cNvPicPr>
            <a:picLocks noChangeAspect="1"/>
          </p:cNvPicPr>
          <p:nvPr/>
        </p:nvPicPr>
        <p:blipFill>
          <a:blip r:embed="rId29" cstate="screen">
            <a:duotone>
              <a:prstClr val="black"/>
              <a:srgbClr val="E74C3C">
                <a:tint val="45000"/>
                <a:satMod val="400000"/>
              </a:srgbClr>
            </a:duotone>
            <a:extLst>
              <a:ext uri="{BEBA8EAE-BF5A-486C-A8C5-ECC9F3942E4B}">
                <a14:imgProps xmlns:a14="http://schemas.microsoft.com/office/drawing/2010/main">
                  <a14:imgLayer r:embed="rId30">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316978" y="2255693"/>
            <a:ext cx="439579" cy="352736"/>
          </a:xfrm>
          <a:prstGeom prst="rect">
            <a:avLst/>
          </a:prstGeom>
        </p:spPr>
      </p:pic>
      <p:sp>
        <p:nvSpPr>
          <p:cNvPr id="251" name="Rectangle 250"/>
          <p:cNvSpPr/>
          <p:nvPr/>
        </p:nvSpPr>
        <p:spPr>
          <a:xfrm>
            <a:off x="9707470" y="4172155"/>
            <a:ext cx="851700" cy="865180"/>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0" name="Picture 209"/>
          <p:cNvPicPr>
            <a:picLocks noChangeAspect="1"/>
          </p:cNvPicPr>
          <p:nvPr/>
        </p:nvPicPr>
        <p:blipFill>
          <a:blip r:embed="rId31" cstate="screen">
            <a:duotone>
              <a:prstClr val="black"/>
              <a:srgbClr val="F39C12">
                <a:tint val="45000"/>
                <a:satMod val="400000"/>
              </a:srgbClr>
            </a:duotone>
            <a:extLst>
              <a:ext uri="{BEBA8EAE-BF5A-486C-A8C5-ECC9F3942E4B}">
                <a14:imgProps xmlns:a14="http://schemas.microsoft.com/office/drawing/2010/main">
                  <a14:imgLayer r:embed="rId3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960978" y="4216585"/>
            <a:ext cx="439579" cy="352736"/>
          </a:xfrm>
          <a:prstGeom prst="rect">
            <a:avLst/>
          </a:prstGeom>
        </p:spPr>
      </p:pic>
      <p:sp>
        <p:nvSpPr>
          <p:cNvPr id="211" name="TextBox 210"/>
          <p:cNvSpPr txBox="1"/>
          <p:nvPr/>
        </p:nvSpPr>
        <p:spPr>
          <a:xfrm>
            <a:off x="9859678" y="4546674"/>
            <a:ext cx="65152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GLIMR</a:t>
            </a:r>
          </a:p>
        </p:txBody>
      </p:sp>
      <p:sp>
        <p:nvSpPr>
          <p:cNvPr id="253" name="TextBox 252"/>
          <p:cNvSpPr txBox="1"/>
          <p:nvPr/>
        </p:nvSpPr>
        <p:spPr>
          <a:xfrm>
            <a:off x="9650181" y="3944993"/>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2026</a:t>
            </a:r>
          </a:p>
        </p:txBody>
      </p:sp>
      <p:grpSp>
        <p:nvGrpSpPr>
          <p:cNvPr id="38" name="Group 37"/>
          <p:cNvGrpSpPr/>
          <p:nvPr/>
        </p:nvGrpSpPr>
        <p:grpSpPr>
          <a:xfrm>
            <a:off x="6821745" y="1814461"/>
            <a:ext cx="1163994" cy="1672634"/>
            <a:chOff x="7205875" y="1833348"/>
            <a:chExt cx="1163994" cy="1672634"/>
          </a:xfrm>
        </p:grpSpPr>
        <p:grpSp>
          <p:nvGrpSpPr>
            <p:cNvPr id="71" name="Group 70"/>
            <p:cNvGrpSpPr/>
            <p:nvPr/>
          </p:nvGrpSpPr>
          <p:grpSpPr>
            <a:xfrm>
              <a:off x="7205875" y="1833348"/>
              <a:ext cx="1163994" cy="1672634"/>
              <a:chOff x="7167201" y="2181569"/>
              <a:chExt cx="1163994" cy="1672634"/>
            </a:xfrm>
          </p:grpSpPr>
          <p:sp>
            <p:nvSpPr>
              <p:cNvPr id="240" name="Rectangle 239"/>
              <p:cNvSpPr/>
              <p:nvPr/>
            </p:nvSpPr>
            <p:spPr>
              <a:xfrm>
                <a:off x="7238201" y="2410757"/>
                <a:ext cx="1092994" cy="1443446"/>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3" name="Picture 272"/>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7423245" y="3194062"/>
                <a:ext cx="699350" cy="365760"/>
              </a:xfrm>
              <a:prstGeom prst="rect">
                <a:avLst/>
              </a:prstGeom>
            </p:spPr>
          </p:pic>
          <p:sp>
            <p:nvSpPr>
              <p:cNvPr id="274" name="TextBox 273"/>
              <p:cNvSpPr txBox="1"/>
              <p:nvPr/>
            </p:nvSpPr>
            <p:spPr>
              <a:xfrm>
                <a:off x="7775536" y="3336241"/>
                <a:ext cx="386902"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ISS</a:t>
                </a:r>
              </a:p>
            </p:txBody>
          </p:sp>
          <p:sp>
            <p:nvSpPr>
              <p:cNvPr id="276" name="TextBox 275"/>
              <p:cNvSpPr txBox="1"/>
              <p:nvPr/>
            </p:nvSpPr>
            <p:spPr>
              <a:xfrm>
                <a:off x="7472831" y="3569744"/>
                <a:ext cx="701503"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EMIT</a:t>
                </a:r>
              </a:p>
            </p:txBody>
          </p:sp>
          <p:sp>
            <p:nvSpPr>
              <p:cNvPr id="283" name="TextBox 282"/>
              <p:cNvSpPr txBox="1"/>
              <p:nvPr/>
            </p:nvSpPr>
            <p:spPr>
              <a:xfrm>
                <a:off x="7167201" y="2181569"/>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2021</a:t>
                </a:r>
              </a:p>
            </p:txBody>
          </p:sp>
        </p:grpSp>
        <p:pic>
          <p:nvPicPr>
            <p:cNvPr id="3" name="Picture 2"/>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7291293" y="2141532"/>
              <a:ext cx="1055504" cy="311374"/>
            </a:xfrm>
            <a:prstGeom prst="rect">
              <a:avLst/>
            </a:prstGeom>
          </p:spPr>
        </p:pic>
      </p:grpSp>
      <p:sp>
        <p:nvSpPr>
          <p:cNvPr id="159" name="TextBox 158"/>
          <p:cNvSpPr txBox="1"/>
          <p:nvPr/>
        </p:nvSpPr>
        <p:spPr>
          <a:xfrm>
            <a:off x="7102858" y="2367130"/>
            <a:ext cx="848231"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Landsat 9</a:t>
            </a:r>
          </a:p>
        </p:txBody>
      </p:sp>
      <p:sp>
        <p:nvSpPr>
          <p:cNvPr id="279" name="Rectangle 278"/>
          <p:cNvSpPr/>
          <p:nvPr/>
        </p:nvSpPr>
        <p:spPr>
          <a:xfrm>
            <a:off x="6228956" y="4250618"/>
            <a:ext cx="1532799" cy="711749"/>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8437118" y="5259623"/>
            <a:ext cx="848231"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TROPICS</a:t>
            </a:r>
          </a:p>
        </p:txBody>
      </p:sp>
      <p:pic>
        <p:nvPicPr>
          <p:cNvPr id="41" name="Picture 40"/>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8033244" y="5332541"/>
            <a:ext cx="489814" cy="284729"/>
          </a:xfrm>
          <a:prstGeom prst="rect">
            <a:avLst/>
          </a:prstGeom>
        </p:spPr>
      </p:pic>
      <p:pic>
        <p:nvPicPr>
          <p:cNvPr id="42" name="Picture 41"/>
          <p:cNvPicPr>
            <a:picLocks noChangeAspect="1"/>
          </p:cNvPicPr>
          <p:nvPr/>
        </p:nvPicPr>
        <p:blipFill>
          <a:blip r:embed="rId35"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6199255" y="4297100"/>
            <a:ext cx="650240" cy="365760"/>
          </a:xfrm>
          <a:prstGeom prst="rect">
            <a:avLst/>
          </a:prstGeom>
        </p:spPr>
      </p:pic>
      <p:sp>
        <p:nvSpPr>
          <p:cNvPr id="162" name="TextBox 161"/>
          <p:cNvSpPr txBox="1"/>
          <p:nvPr/>
        </p:nvSpPr>
        <p:spPr>
          <a:xfrm>
            <a:off x="6677565" y="4320516"/>
            <a:ext cx="1174354" cy="400110"/>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Sentinel-6</a:t>
            </a:r>
          </a:p>
          <a:p>
            <a:r>
              <a:rPr lang="en-US" sz="1000" b="1" dirty="0">
                <a:latin typeface="Arial" panose="020B0604020202020204" pitchFamily="34" charset="0"/>
                <a:cs typeface="Arial" panose="020B0604020202020204" pitchFamily="34" charset="0"/>
              </a:rPr>
              <a:t>Michael Freilich</a:t>
            </a:r>
          </a:p>
        </p:txBody>
      </p:sp>
      <p:sp>
        <p:nvSpPr>
          <p:cNvPr id="280" name="TextBox 279"/>
          <p:cNvSpPr txBox="1"/>
          <p:nvPr/>
        </p:nvSpPr>
        <p:spPr>
          <a:xfrm>
            <a:off x="6173659" y="4022002"/>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2020</a:t>
            </a:r>
          </a:p>
        </p:txBody>
      </p:sp>
      <p:grpSp>
        <p:nvGrpSpPr>
          <p:cNvPr id="157" name="Group 156"/>
          <p:cNvGrpSpPr/>
          <p:nvPr/>
        </p:nvGrpSpPr>
        <p:grpSpPr>
          <a:xfrm>
            <a:off x="869855" y="1951989"/>
            <a:ext cx="1356300" cy="1410033"/>
            <a:chOff x="850566" y="1921604"/>
            <a:chExt cx="1356300" cy="1410033"/>
          </a:xfrm>
        </p:grpSpPr>
        <p:sp>
          <p:nvSpPr>
            <p:cNvPr id="242" name="Rectangle 241"/>
            <p:cNvSpPr/>
            <p:nvPr/>
          </p:nvSpPr>
          <p:spPr>
            <a:xfrm>
              <a:off x="927899" y="2151657"/>
              <a:ext cx="1174134" cy="1179980"/>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372465" y="2862986"/>
              <a:ext cx="824950"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CALIPSO</a:t>
              </a:r>
            </a:p>
          </p:txBody>
        </p:sp>
        <p:pic>
          <p:nvPicPr>
            <p:cNvPr id="217" name="Picture 216"/>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986221" y="2213065"/>
              <a:ext cx="533022" cy="406586"/>
            </a:xfrm>
            <a:prstGeom prst="rect">
              <a:avLst/>
            </a:prstGeom>
          </p:spPr>
        </p:pic>
        <p:pic>
          <p:nvPicPr>
            <p:cNvPr id="231" name="Picture 230"/>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999139" y="2825672"/>
              <a:ext cx="544422" cy="365760"/>
            </a:xfrm>
            <a:prstGeom prst="rect">
              <a:avLst/>
            </a:prstGeom>
          </p:spPr>
        </p:pic>
        <p:sp>
          <p:nvSpPr>
            <p:cNvPr id="232" name="TextBox 231"/>
            <p:cNvSpPr txBox="1"/>
            <p:nvPr/>
          </p:nvSpPr>
          <p:spPr>
            <a:xfrm>
              <a:off x="1355751" y="2363763"/>
              <a:ext cx="851115"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CloudSat</a:t>
              </a:r>
            </a:p>
          </p:txBody>
        </p:sp>
        <p:sp>
          <p:nvSpPr>
            <p:cNvPr id="243" name="TextBox 242"/>
            <p:cNvSpPr txBox="1"/>
            <p:nvPr/>
          </p:nvSpPr>
          <p:spPr>
            <a:xfrm>
              <a:off x="850566" y="1921604"/>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2006</a:t>
              </a:r>
            </a:p>
          </p:txBody>
        </p:sp>
      </p:grpSp>
      <p:sp>
        <p:nvSpPr>
          <p:cNvPr id="33" name="TextBox 32"/>
          <p:cNvSpPr txBox="1"/>
          <p:nvPr/>
        </p:nvSpPr>
        <p:spPr>
          <a:xfrm>
            <a:off x="38151" y="6582241"/>
            <a:ext cx="898767"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05.18.20</a:t>
            </a:r>
          </a:p>
        </p:txBody>
      </p:sp>
      <p:sp>
        <p:nvSpPr>
          <p:cNvPr id="326" name="Rectangle 325"/>
          <p:cNvSpPr/>
          <p:nvPr/>
        </p:nvSpPr>
        <p:spPr>
          <a:xfrm>
            <a:off x="8637064" y="4182614"/>
            <a:ext cx="933868" cy="767916"/>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38"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8694653" y="4157068"/>
            <a:ext cx="742615" cy="521135"/>
          </a:xfrm>
          <a:prstGeom prst="rect">
            <a:avLst/>
          </a:prstGeom>
        </p:spPr>
      </p:pic>
      <p:sp>
        <p:nvSpPr>
          <p:cNvPr id="181" name="TextBox 180"/>
          <p:cNvSpPr txBox="1"/>
          <p:nvPr/>
        </p:nvSpPr>
        <p:spPr>
          <a:xfrm>
            <a:off x="8868047" y="4482178"/>
            <a:ext cx="624519" cy="253882"/>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PACE</a:t>
            </a:r>
          </a:p>
        </p:txBody>
      </p:sp>
      <p:sp>
        <p:nvSpPr>
          <p:cNvPr id="330" name="TextBox 329"/>
          <p:cNvSpPr txBox="1"/>
          <p:nvPr/>
        </p:nvSpPr>
        <p:spPr>
          <a:xfrm>
            <a:off x="8557091" y="3952116"/>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2024</a:t>
            </a:r>
          </a:p>
        </p:txBody>
      </p:sp>
      <p:grpSp>
        <p:nvGrpSpPr>
          <p:cNvPr id="332" name="Group 331"/>
          <p:cNvGrpSpPr/>
          <p:nvPr/>
        </p:nvGrpSpPr>
        <p:grpSpPr>
          <a:xfrm>
            <a:off x="10024973" y="2464699"/>
            <a:ext cx="1733402" cy="1017632"/>
            <a:chOff x="9689429" y="3863714"/>
            <a:chExt cx="1733402" cy="1017632"/>
          </a:xfrm>
        </p:grpSpPr>
        <p:sp>
          <p:nvSpPr>
            <p:cNvPr id="334" name="Rectangle 333"/>
            <p:cNvSpPr/>
            <p:nvPr/>
          </p:nvSpPr>
          <p:spPr>
            <a:xfrm>
              <a:off x="9762963" y="4093248"/>
              <a:ext cx="1659868" cy="788098"/>
            </a:xfrm>
            <a:prstGeom prst="rect">
              <a:avLst/>
            </a:prstGeom>
            <a:solidFill>
              <a:schemeClr val="bg1"/>
            </a:solidFill>
            <a:ln>
              <a:solidFill>
                <a:srgbClr val="0B3D9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extBox 335"/>
            <p:cNvSpPr txBox="1"/>
            <p:nvPr/>
          </p:nvSpPr>
          <p:spPr>
            <a:xfrm>
              <a:off x="10322800" y="4421724"/>
              <a:ext cx="651520" cy="246221"/>
            </a:xfrm>
            <a:prstGeom prst="rect">
              <a:avLst/>
            </a:prstGeom>
            <a:noFill/>
          </p:spPr>
          <p:txBody>
            <a:bodyPr wrap="square" rtlCol="0">
              <a:spAutoFit/>
            </a:bodyPr>
            <a:lstStyle/>
            <a:p>
              <a:r>
                <a:rPr lang="en-US" sz="1000" b="1" dirty="0" err="1">
                  <a:latin typeface="Arial" panose="020B0604020202020204" pitchFamily="34" charset="0"/>
                  <a:cs typeface="Arial" panose="020B0604020202020204" pitchFamily="34" charset="0"/>
                </a:rPr>
                <a:t>Libera</a:t>
              </a:r>
              <a:endParaRPr lang="en-US" sz="1000" b="1" dirty="0">
                <a:latin typeface="Arial" panose="020B0604020202020204" pitchFamily="34" charset="0"/>
                <a:cs typeface="Arial" panose="020B0604020202020204" pitchFamily="34" charset="0"/>
              </a:endParaRPr>
            </a:p>
          </p:txBody>
        </p:sp>
        <p:pic>
          <p:nvPicPr>
            <p:cNvPr id="338" name="Picture 337"/>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9827338" y="4161277"/>
              <a:ext cx="803853" cy="280683"/>
            </a:xfrm>
            <a:prstGeom prst="rect">
              <a:avLst/>
            </a:prstGeom>
          </p:spPr>
        </p:pic>
        <p:sp>
          <p:nvSpPr>
            <p:cNvPr id="339" name="TextBox 338"/>
            <p:cNvSpPr txBox="1"/>
            <p:nvPr/>
          </p:nvSpPr>
          <p:spPr>
            <a:xfrm>
              <a:off x="10548961" y="4225026"/>
              <a:ext cx="701958"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JPSS-3</a:t>
              </a:r>
            </a:p>
          </p:txBody>
        </p:sp>
        <p:sp>
          <p:nvSpPr>
            <p:cNvPr id="341" name="TextBox 340"/>
            <p:cNvSpPr txBox="1"/>
            <p:nvPr/>
          </p:nvSpPr>
          <p:spPr>
            <a:xfrm>
              <a:off x="9689429" y="3863714"/>
              <a:ext cx="707874" cy="307777"/>
            </a:xfrm>
            <a:prstGeom prst="rect">
              <a:avLst/>
            </a:prstGeom>
            <a:noFill/>
          </p:spPr>
          <p:txBody>
            <a:bodyPr wrap="square" rtlCol="0">
              <a:spAutoFit/>
            </a:bodyPr>
            <a:lstStyle/>
            <a:p>
              <a:r>
                <a:rPr lang="en-US" sz="1400" b="1" dirty="0">
                  <a:solidFill>
                    <a:srgbClr val="65CBF9"/>
                  </a:solidFill>
                  <a:latin typeface="Arial" panose="020B0604020202020204" pitchFamily="34" charset="0"/>
                  <a:cs typeface="Arial" panose="020B0604020202020204" pitchFamily="34" charset="0"/>
                </a:rPr>
                <a:t>2027</a:t>
              </a:r>
            </a:p>
          </p:txBody>
        </p:sp>
      </p:grpSp>
      <p:graphicFrame>
        <p:nvGraphicFramePr>
          <p:cNvPr id="354" name="Table 353"/>
          <p:cNvGraphicFramePr>
            <a:graphicFrameLocks noGrp="1"/>
          </p:cNvGraphicFramePr>
          <p:nvPr/>
        </p:nvGraphicFramePr>
        <p:xfrm>
          <a:off x="286373" y="1663948"/>
          <a:ext cx="910770" cy="185058"/>
        </p:xfrm>
        <a:graphic>
          <a:graphicData uri="http://schemas.openxmlformats.org/drawingml/2006/table">
            <a:tbl>
              <a:tblPr firstRow="1" bandRow="1">
                <a:tableStyleId>{5C22544A-7EE6-4342-B048-85BDC9FD1C3A}</a:tableStyleId>
              </a:tblPr>
              <a:tblGrid>
                <a:gridCol w="182154">
                  <a:extLst>
                    <a:ext uri="{9D8B030D-6E8A-4147-A177-3AD203B41FA5}">
                      <a16:colId xmlns:a16="http://schemas.microsoft.com/office/drawing/2014/main" val="2081002054"/>
                    </a:ext>
                  </a:extLst>
                </a:gridCol>
                <a:gridCol w="182154">
                  <a:extLst>
                    <a:ext uri="{9D8B030D-6E8A-4147-A177-3AD203B41FA5}">
                      <a16:colId xmlns:a16="http://schemas.microsoft.com/office/drawing/2014/main" val="2715068575"/>
                    </a:ext>
                  </a:extLst>
                </a:gridCol>
                <a:gridCol w="182154">
                  <a:extLst>
                    <a:ext uri="{9D8B030D-6E8A-4147-A177-3AD203B41FA5}">
                      <a16:colId xmlns:a16="http://schemas.microsoft.com/office/drawing/2014/main" val="3864473323"/>
                    </a:ext>
                  </a:extLst>
                </a:gridCol>
                <a:gridCol w="182154">
                  <a:extLst>
                    <a:ext uri="{9D8B030D-6E8A-4147-A177-3AD203B41FA5}">
                      <a16:colId xmlns:a16="http://schemas.microsoft.com/office/drawing/2014/main" val="3172876115"/>
                    </a:ext>
                  </a:extLst>
                </a:gridCol>
                <a:gridCol w="182154">
                  <a:extLst>
                    <a:ext uri="{9D8B030D-6E8A-4147-A177-3AD203B41FA5}">
                      <a16:colId xmlns:a16="http://schemas.microsoft.com/office/drawing/2014/main" val="3230519158"/>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55" name="Table 354"/>
          <p:cNvGraphicFramePr>
            <a:graphicFrameLocks noGrp="1"/>
          </p:cNvGraphicFramePr>
          <p:nvPr/>
        </p:nvGraphicFramePr>
        <p:xfrm>
          <a:off x="483872" y="5348085"/>
          <a:ext cx="544398" cy="362088"/>
        </p:xfrm>
        <a:graphic>
          <a:graphicData uri="http://schemas.openxmlformats.org/drawingml/2006/table">
            <a:tbl>
              <a:tblPr firstRow="1" bandRow="1">
                <a:tableStyleId>{5C22544A-7EE6-4342-B048-85BDC9FD1C3A}</a:tableStyleId>
              </a:tblPr>
              <a:tblGrid>
                <a:gridCol w="181466">
                  <a:extLst>
                    <a:ext uri="{9D8B030D-6E8A-4147-A177-3AD203B41FA5}">
                      <a16:colId xmlns:a16="http://schemas.microsoft.com/office/drawing/2014/main" val="3864473323"/>
                    </a:ext>
                  </a:extLst>
                </a:gridCol>
                <a:gridCol w="174128">
                  <a:extLst>
                    <a:ext uri="{9D8B030D-6E8A-4147-A177-3AD203B41FA5}">
                      <a16:colId xmlns:a16="http://schemas.microsoft.com/office/drawing/2014/main" val="3172876115"/>
                    </a:ext>
                  </a:extLst>
                </a:gridCol>
                <a:gridCol w="188804">
                  <a:extLst>
                    <a:ext uri="{9D8B030D-6E8A-4147-A177-3AD203B41FA5}">
                      <a16:colId xmlns:a16="http://schemas.microsoft.com/office/drawing/2014/main" val="3230519158"/>
                    </a:ext>
                  </a:extLst>
                </a:gridCol>
              </a:tblGrid>
              <a:tr h="166052">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extLst>
                  <a:ext uri="{0D108BD9-81ED-4DB2-BD59-A6C34878D82A}">
                    <a16:rowId xmlns:a16="http://schemas.microsoft.com/office/drawing/2014/main" val="977113130"/>
                  </a:ext>
                </a:extLst>
              </a:tr>
              <a:tr h="166052">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56" name="Table 355"/>
          <p:cNvGraphicFramePr>
            <a:graphicFrameLocks noGrp="1"/>
          </p:cNvGraphicFramePr>
          <p:nvPr/>
        </p:nvGraphicFramePr>
        <p:xfrm>
          <a:off x="485362" y="6265867"/>
          <a:ext cx="355594" cy="182880"/>
        </p:xfrm>
        <a:graphic>
          <a:graphicData uri="http://schemas.openxmlformats.org/drawingml/2006/table">
            <a:tbl>
              <a:tblPr firstRow="1" bandRow="1">
                <a:tableStyleId>{5C22544A-7EE6-4342-B048-85BDC9FD1C3A}</a:tableStyleId>
              </a:tblPr>
              <a:tblGrid>
                <a:gridCol w="174128">
                  <a:extLst>
                    <a:ext uri="{9D8B030D-6E8A-4147-A177-3AD203B41FA5}">
                      <a16:colId xmlns:a16="http://schemas.microsoft.com/office/drawing/2014/main" val="3864473323"/>
                    </a:ext>
                  </a:extLst>
                </a:gridCol>
                <a:gridCol w="181466">
                  <a:extLst>
                    <a:ext uri="{9D8B030D-6E8A-4147-A177-3AD203B41FA5}">
                      <a16:colId xmlns:a16="http://schemas.microsoft.com/office/drawing/2014/main" val="3172876115"/>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extLst>
                  <a:ext uri="{0D108BD9-81ED-4DB2-BD59-A6C34878D82A}">
                    <a16:rowId xmlns:a16="http://schemas.microsoft.com/office/drawing/2014/main" val="3401453731"/>
                  </a:ext>
                </a:extLst>
              </a:tr>
            </a:tbl>
          </a:graphicData>
        </a:graphic>
      </p:graphicFrame>
      <p:graphicFrame>
        <p:nvGraphicFramePr>
          <p:cNvPr id="357" name="Table 356"/>
          <p:cNvGraphicFramePr>
            <a:graphicFrameLocks noGrp="1"/>
          </p:cNvGraphicFramePr>
          <p:nvPr/>
        </p:nvGraphicFramePr>
        <p:xfrm>
          <a:off x="1464997" y="2590731"/>
          <a:ext cx="546462" cy="185058"/>
        </p:xfrm>
        <a:graphic>
          <a:graphicData uri="http://schemas.openxmlformats.org/drawingml/2006/table">
            <a:tbl>
              <a:tblPr firstRow="1" bandRow="1">
                <a:tableStyleId>{5C22544A-7EE6-4342-B048-85BDC9FD1C3A}</a:tableStyleId>
              </a:tblPr>
              <a:tblGrid>
                <a:gridCol w="182154">
                  <a:extLst>
                    <a:ext uri="{9D8B030D-6E8A-4147-A177-3AD203B41FA5}">
                      <a16:colId xmlns:a16="http://schemas.microsoft.com/office/drawing/2014/main" val="2081002054"/>
                    </a:ext>
                  </a:extLst>
                </a:gridCol>
                <a:gridCol w="182154">
                  <a:extLst>
                    <a:ext uri="{9D8B030D-6E8A-4147-A177-3AD203B41FA5}">
                      <a16:colId xmlns:a16="http://schemas.microsoft.com/office/drawing/2014/main" val="3864473323"/>
                    </a:ext>
                  </a:extLst>
                </a:gridCol>
                <a:gridCol w="182154">
                  <a:extLst>
                    <a:ext uri="{9D8B030D-6E8A-4147-A177-3AD203B41FA5}">
                      <a16:colId xmlns:a16="http://schemas.microsoft.com/office/drawing/2014/main" val="3230519158"/>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58" name="Table 357"/>
          <p:cNvGraphicFramePr>
            <a:graphicFrameLocks noGrp="1"/>
          </p:cNvGraphicFramePr>
          <p:nvPr/>
        </p:nvGraphicFramePr>
        <p:xfrm>
          <a:off x="1462807" y="3090029"/>
          <a:ext cx="546462" cy="185058"/>
        </p:xfrm>
        <a:graphic>
          <a:graphicData uri="http://schemas.openxmlformats.org/drawingml/2006/table">
            <a:tbl>
              <a:tblPr firstRow="1" bandRow="1">
                <a:tableStyleId>{5C22544A-7EE6-4342-B048-85BDC9FD1C3A}</a:tableStyleId>
              </a:tblPr>
              <a:tblGrid>
                <a:gridCol w="182154">
                  <a:extLst>
                    <a:ext uri="{9D8B030D-6E8A-4147-A177-3AD203B41FA5}">
                      <a16:colId xmlns:a16="http://schemas.microsoft.com/office/drawing/2014/main" val="2081002054"/>
                    </a:ext>
                  </a:extLst>
                </a:gridCol>
                <a:gridCol w="182154">
                  <a:extLst>
                    <a:ext uri="{9D8B030D-6E8A-4147-A177-3AD203B41FA5}">
                      <a16:colId xmlns:a16="http://schemas.microsoft.com/office/drawing/2014/main" val="3864473323"/>
                    </a:ext>
                  </a:extLst>
                </a:gridCol>
                <a:gridCol w="182154">
                  <a:extLst>
                    <a:ext uri="{9D8B030D-6E8A-4147-A177-3AD203B41FA5}">
                      <a16:colId xmlns:a16="http://schemas.microsoft.com/office/drawing/2014/main" val="3230519158"/>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59" name="Table 358"/>
          <p:cNvGraphicFramePr>
            <a:graphicFrameLocks noGrp="1"/>
          </p:cNvGraphicFramePr>
          <p:nvPr/>
        </p:nvGraphicFramePr>
        <p:xfrm>
          <a:off x="2419540" y="3148013"/>
          <a:ext cx="546462" cy="185058"/>
        </p:xfrm>
        <a:graphic>
          <a:graphicData uri="http://schemas.openxmlformats.org/drawingml/2006/table">
            <a:tbl>
              <a:tblPr firstRow="1" bandRow="1">
                <a:tableStyleId>{5C22544A-7EE6-4342-B048-85BDC9FD1C3A}</a:tableStyleId>
              </a:tblPr>
              <a:tblGrid>
                <a:gridCol w="182154">
                  <a:extLst>
                    <a:ext uri="{9D8B030D-6E8A-4147-A177-3AD203B41FA5}">
                      <a16:colId xmlns:a16="http://schemas.microsoft.com/office/drawing/2014/main" val="2081002054"/>
                    </a:ext>
                  </a:extLst>
                </a:gridCol>
                <a:gridCol w="182154">
                  <a:extLst>
                    <a:ext uri="{9D8B030D-6E8A-4147-A177-3AD203B41FA5}">
                      <a16:colId xmlns:a16="http://schemas.microsoft.com/office/drawing/2014/main" val="3864473323"/>
                    </a:ext>
                  </a:extLst>
                </a:gridCol>
                <a:gridCol w="182154">
                  <a:extLst>
                    <a:ext uri="{9D8B030D-6E8A-4147-A177-3AD203B41FA5}">
                      <a16:colId xmlns:a16="http://schemas.microsoft.com/office/drawing/2014/main" val="3230519158"/>
                    </a:ext>
                  </a:extLst>
                </a:gridCol>
              </a:tblGrid>
              <a:tr h="109207">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extLst>
                  <a:ext uri="{0D108BD9-81ED-4DB2-BD59-A6C34878D82A}">
                    <a16:rowId xmlns:a16="http://schemas.microsoft.com/office/drawing/2014/main" val="3401453731"/>
                  </a:ext>
                </a:extLst>
              </a:tr>
            </a:tbl>
          </a:graphicData>
        </a:graphic>
      </p:graphicFrame>
      <p:graphicFrame>
        <p:nvGraphicFramePr>
          <p:cNvPr id="360" name="Table 359"/>
          <p:cNvGraphicFramePr>
            <a:graphicFrameLocks noGrp="1"/>
          </p:cNvGraphicFramePr>
          <p:nvPr/>
        </p:nvGraphicFramePr>
        <p:xfrm>
          <a:off x="1628237" y="4501026"/>
          <a:ext cx="182154" cy="185058"/>
        </p:xfrm>
        <a:graphic>
          <a:graphicData uri="http://schemas.openxmlformats.org/drawingml/2006/table">
            <a:tbl>
              <a:tblPr firstRow="1" bandRow="1">
                <a:tableStyleId>{5C22544A-7EE6-4342-B048-85BDC9FD1C3A}</a:tableStyleId>
              </a:tblPr>
              <a:tblGrid>
                <a:gridCol w="182154">
                  <a:extLst>
                    <a:ext uri="{9D8B030D-6E8A-4147-A177-3AD203B41FA5}">
                      <a16:colId xmlns:a16="http://schemas.microsoft.com/office/drawing/2014/main" val="3864473323"/>
                    </a:ext>
                  </a:extLst>
                </a:gridCol>
              </a:tblGrid>
              <a:tr h="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3401453731"/>
                  </a:ext>
                </a:extLst>
              </a:tr>
            </a:tbl>
          </a:graphicData>
        </a:graphic>
      </p:graphicFrame>
      <p:graphicFrame>
        <p:nvGraphicFramePr>
          <p:cNvPr id="361" name="Table 360"/>
          <p:cNvGraphicFramePr>
            <a:graphicFrameLocks noGrp="1"/>
          </p:cNvGraphicFramePr>
          <p:nvPr/>
        </p:nvGraphicFramePr>
        <p:xfrm>
          <a:off x="2137419" y="6149650"/>
          <a:ext cx="546462" cy="185058"/>
        </p:xfrm>
        <a:graphic>
          <a:graphicData uri="http://schemas.openxmlformats.org/drawingml/2006/table">
            <a:tbl>
              <a:tblPr firstRow="1" bandRow="1">
                <a:tableStyleId>{5C22544A-7EE6-4342-B048-85BDC9FD1C3A}</a:tableStyleId>
              </a:tblPr>
              <a:tblGrid>
                <a:gridCol w="182154">
                  <a:extLst>
                    <a:ext uri="{9D8B030D-6E8A-4147-A177-3AD203B41FA5}">
                      <a16:colId xmlns:a16="http://schemas.microsoft.com/office/drawing/2014/main" val="2081002054"/>
                    </a:ext>
                  </a:extLst>
                </a:gridCol>
                <a:gridCol w="182154">
                  <a:extLst>
                    <a:ext uri="{9D8B030D-6E8A-4147-A177-3AD203B41FA5}">
                      <a16:colId xmlns:a16="http://schemas.microsoft.com/office/drawing/2014/main" val="3864473323"/>
                    </a:ext>
                  </a:extLst>
                </a:gridCol>
                <a:gridCol w="182154">
                  <a:extLst>
                    <a:ext uri="{9D8B030D-6E8A-4147-A177-3AD203B41FA5}">
                      <a16:colId xmlns:a16="http://schemas.microsoft.com/office/drawing/2014/main" val="3230519158"/>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63" name="Table 362"/>
          <p:cNvGraphicFramePr>
            <a:graphicFrameLocks noGrp="1"/>
          </p:cNvGraphicFramePr>
          <p:nvPr/>
        </p:nvGraphicFramePr>
        <p:xfrm>
          <a:off x="3461416" y="2173155"/>
          <a:ext cx="365760" cy="365760"/>
        </p:xfrm>
        <a:graphic>
          <a:graphicData uri="http://schemas.openxmlformats.org/drawingml/2006/table">
            <a:tbl>
              <a:tblPr firstRow="1" bandRow="1">
                <a:tableStyleId>{5C22544A-7EE6-4342-B048-85BDC9FD1C3A}</a:tableStyleId>
              </a:tblPr>
              <a:tblGrid>
                <a:gridCol w="175485">
                  <a:extLst>
                    <a:ext uri="{9D8B030D-6E8A-4147-A177-3AD203B41FA5}">
                      <a16:colId xmlns:a16="http://schemas.microsoft.com/office/drawing/2014/main" val="3172876115"/>
                    </a:ext>
                  </a:extLst>
                </a:gridCol>
                <a:gridCol w="190275">
                  <a:extLst>
                    <a:ext uri="{9D8B030D-6E8A-4147-A177-3AD203B41FA5}">
                      <a16:colId xmlns:a16="http://schemas.microsoft.com/office/drawing/2014/main" val="3230519158"/>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extLst>
                  <a:ext uri="{0D108BD9-81ED-4DB2-BD59-A6C34878D82A}">
                    <a16:rowId xmlns:a16="http://schemas.microsoft.com/office/drawing/2014/main" val="977113130"/>
                  </a:ext>
                </a:extLst>
              </a:tr>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64" name="Table 363"/>
          <p:cNvGraphicFramePr>
            <a:graphicFrameLocks noGrp="1"/>
          </p:cNvGraphicFramePr>
          <p:nvPr/>
        </p:nvGraphicFramePr>
        <p:xfrm>
          <a:off x="3509302" y="4496201"/>
          <a:ext cx="365760" cy="182880"/>
        </p:xfrm>
        <a:graphic>
          <a:graphicData uri="http://schemas.openxmlformats.org/drawingml/2006/table">
            <a:tbl>
              <a:tblPr firstRow="1" bandRow="1">
                <a:tableStyleId>{5C22544A-7EE6-4342-B048-85BDC9FD1C3A}</a:tableStyleId>
              </a:tblPr>
              <a:tblGrid>
                <a:gridCol w="179106">
                  <a:extLst>
                    <a:ext uri="{9D8B030D-6E8A-4147-A177-3AD203B41FA5}">
                      <a16:colId xmlns:a16="http://schemas.microsoft.com/office/drawing/2014/main" val="3864473323"/>
                    </a:ext>
                  </a:extLst>
                </a:gridCol>
                <a:gridCol w="186654">
                  <a:extLst>
                    <a:ext uri="{9D8B030D-6E8A-4147-A177-3AD203B41FA5}">
                      <a16:colId xmlns:a16="http://schemas.microsoft.com/office/drawing/2014/main" val="3172876115"/>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extLst>
                  <a:ext uri="{0D108BD9-81ED-4DB2-BD59-A6C34878D82A}">
                    <a16:rowId xmlns:a16="http://schemas.microsoft.com/office/drawing/2014/main" val="3401453731"/>
                  </a:ext>
                </a:extLst>
              </a:tr>
            </a:tbl>
          </a:graphicData>
        </a:graphic>
      </p:graphicFrame>
      <p:graphicFrame>
        <p:nvGraphicFramePr>
          <p:cNvPr id="365" name="Table 364"/>
          <p:cNvGraphicFramePr>
            <a:graphicFrameLocks noGrp="1"/>
          </p:cNvGraphicFramePr>
          <p:nvPr/>
        </p:nvGraphicFramePr>
        <p:xfrm>
          <a:off x="3324997" y="4819556"/>
          <a:ext cx="548640" cy="36576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gridCol w="175485">
                  <a:extLst>
                    <a:ext uri="{9D8B030D-6E8A-4147-A177-3AD203B41FA5}">
                      <a16:colId xmlns:a16="http://schemas.microsoft.com/office/drawing/2014/main" val="3172876115"/>
                    </a:ext>
                  </a:extLst>
                </a:gridCol>
                <a:gridCol w="190275">
                  <a:extLst>
                    <a:ext uri="{9D8B030D-6E8A-4147-A177-3AD203B41FA5}">
                      <a16:colId xmlns:a16="http://schemas.microsoft.com/office/drawing/2014/main" val="3230519158"/>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extLst>
                  <a:ext uri="{0D108BD9-81ED-4DB2-BD59-A6C34878D82A}">
                    <a16:rowId xmlns:a16="http://schemas.microsoft.com/office/drawing/2014/main" val="977113130"/>
                  </a:ext>
                </a:extLst>
              </a:tr>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66" name="Table 365"/>
          <p:cNvGraphicFramePr>
            <a:graphicFrameLocks noGrp="1"/>
          </p:cNvGraphicFramePr>
          <p:nvPr/>
        </p:nvGraphicFramePr>
        <p:xfrm>
          <a:off x="5138948" y="2412116"/>
          <a:ext cx="182154" cy="185058"/>
        </p:xfrm>
        <a:graphic>
          <a:graphicData uri="http://schemas.openxmlformats.org/drawingml/2006/table">
            <a:tbl>
              <a:tblPr firstRow="1" bandRow="1">
                <a:tableStyleId>{5C22544A-7EE6-4342-B048-85BDC9FD1C3A}</a:tableStyleId>
              </a:tblPr>
              <a:tblGrid>
                <a:gridCol w="182154">
                  <a:extLst>
                    <a:ext uri="{9D8B030D-6E8A-4147-A177-3AD203B41FA5}">
                      <a16:colId xmlns:a16="http://schemas.microsoft.com/office/drawing/2014/main" val="3864473323"/>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3401453731"/>
                  </a:ext>
                </a:extLst>
              </a:tr>
            </a:tbl>
          </a:graphicData>
        </a:graphic>
      </p:graphicFrame>
      <p:graphicFrame>
        <p:nvGraphicFramePr>
          <p:cNvPr id="367" name="Table 366"/>
          <p:cNvGraphicFramePr>
            <a:graphicFrameLocks noGrp="1"/>
          </p:cNvGraphicFramePr>
          <p:nvPr/>
        </p:nvGraphicFramePr>
        <p:xfrm>
          <a:off x="5142318" y="2872944"/>
          <a:ext cx="18288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68" name="Table 367"/>
          <p:cNvGraphicFramePr>
            <a:graphicFrameLocks noGrp="1"/>
          </p:cNvGraphicFramePr>
          <p:nvPr/>
        </p:nvGraphicFramePr>
        <p:xfrm>
          <a:off x="5144471" y="2645593"/>
          <a:ext cx="18288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extLst>
                  <a:ext uri="{0D108BD9-81ED-4DB2-BD59-A6C34878D82A}">
                    <a16:rowId xmlns:a16="http://schemas.microsoft.com/office/drawing/2014/main" val="3401453731"/>
                  </a:ext>
                </a:extLst>
              </a:tr>
            </a:tbl>
          </a:graphicData>
        </a:graphic>
      </p:graphicFrame>
      <p:graphicFrame>
        <p:nvGraphicFramePr>
          <p:cNvPr id="369" name="Table 368"/>
          <p:cNvGraphicFramePr>
            <a:graphicFrameLocks noGrp="1"/>
          </p:cNvGraphicFramePr>
          <p:nvPr/>
        </p:nvGraphicFramePr>
        <p:xfrm>
          <a:off x="3917218" y="6284544"/>
          <a:ext cx="54864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2081002054"/>
                    </a:ext>
                  </a:extLst>
                </a:gridCol>
                <a:gridCol w="182880">
                  <a:extLst>
                    <a:ext uri="{9D8B030D-6E8A-4147-A177-3AD203B41FA5}">
                      <a16:colId xmlns:a16="http://schemas.microsoft.com/office/drawing/2014/main" val="3864473323"/>
                    </a:ext>
                  </a:extLst>
                </a:gridCol>
                <a:gridCol w="182880">
                  <a:extLst>
                    <a:ext uri="{9D8B030D-6E8A-4147-A177-3AD203B41FA5}">
                      <a16:colId xmlns:a16="http://schemas.microsoft.com/office/drawing/2014/main" val="3230519158"/>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70" name="Table 369"/>
          <p:cNvGraphicFramePr>
            <a:graphicFrameLocks noGrp="1"/>
          </p:cNvGraphicFramePr>
          <p:nvPr/>
        </p:nvGraphicFramePr>
        <p:xfrm>
          <a:off x="5443103" y="5546667"/>
          <a:ext cx="54864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2081002054"/>
                    </a:ext>
                  </a:extLst>
                </a:gridCol>
                <a:gridCol w="182880">
                  <a:extLst>
                    <a:ext uri="{9D8B030D-6E8A-4147-A177-3AD203B41FA5}">
                      <a16:colId xmlns:a16="http://schemas.microsoft.com/office/drawing/2014/main" val="3864473323"/>
                    </a:ext>
                  </a:extLst>
                </a:gridCol>
                <a:gridCol w="182880">
                  <a:extLst>
                    <a:ext uri="{9D8B030D-6E8A-4147-A177-3AD203B41FA5}">
                      <a16:colId xmlns:a16="http://schemas.microsoft.com/office/drawing/2014/main" val="3230519158"/>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extLst>
                  <a:ext uri="{0D108BD9-81ED-4DB2-BD59-A6C34878D82A}">
                    <a16:rowId xmlns:a16="http://schemas.microsoft.com/office/drawing/2014/main" val="3401453731"/>
                  </a:ext>
                </a:extLst>
              </a:tr>
            </a:tbl>
          </a:graphicData>
        </a:graphic>
      </p:graphicFrame>
      <p:graphicFrame>
        <p:nvGraphicFramePr>
          <p:cNvPr id="371" name="Table 370"/>
          <p:cNvGraphicFramePr>
            <a:graphicFrameLocks noGrp="1"/>
          </p:cNvGraphicFramePr>
          <p:nvPr/>
        </p:nvGraphicFramePr>
        <p:xfrm>
          <a:off x="5233614" y="5030595"/>
          <a:ext cx="546462" cy="185058"/>
        </p:xfrm>
        <a:graphic>
          <a:graphicData uri="http://schemas.openxmlformats.org/drawingml/2006/table">
            <a:tbl>
              <a:tblPr firstRow="1" bandRow="1">
                <a:tableStyleId>{5C22544A-7EE6-4342-B048-85BDC9FD1C3A}</a:tableStyleId>
              </a:tblPr>
              <a:tblGrid>
                <a:gridCol w="182154">
                  <a:extLst>
                    <a:ext uri="{9D8B030D-6E8A-4147-A177-3AD203B41FA5}">
                      <a16:colId xmlns:a16="http://schemas.microsoft.com/office/drawing/2014/main" val="2081002054"/>
                    </a:ext>
                  </a:extLst>
                </a:gridCol>
                <a:gridCol w="182154">
                  <a:extLst>
                    <a:ext uri="{9D8B030D-6E8A-4147-A177-3AD203B41FA5}">
                      <a16:colId xmlns:a16="http://schemas.microsoft.com/office/drawing/2014/main" val="3864473323"/>
                    </a:ext>
                  </a:extLst>
                </a:gridCol>
                <a:gridCol w="182154">
                  <a:extLst>
                    <a:ext uri="{9D8B030D-6E8A-4147-A177-3AD203B41FA5}">
                      <a16:colId xmlns:a16="http://schemas.microsoft.com/office/drawing/2014/main" val="3230519158"/>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extLst>
                  <a:ext uri="{0D108BD9-81ED-4DB2-BD59-A6C34878D82A}">
                    <a16:rowId xmlns:a16="http://schemas.microsoft.com/office/drawing/2014/main" val="3401453731"/>
                  </a:ext>
                </a:extLst>
              </a:tr>
            </a:tbl>
          </a:graphicData>
        </a:graphic>
      </p:graphicFrame>
      <p:graphicFrame>
        <p:nvGraphicFramePr>
          <p:cNvPr id="373" name="Table 372"/>
          <p:cNvGraphicFramePr>
            <a:graphicFrameLocks noGrp="1"/>
          </p:cNvGraphicFramePr>
          <p:nvPr/>
        </p:nvGraphicFramePr>
        <p:xfrm>
          <a:off x="7411301" y="5483974"/>
          <a:ext cx="365760" cy="362088"/>
        </p:xfrm>
        <a:graphic>
          <a:graphicData uri="http://schemas.openxmlformats.org/drawingml/2006/table">
            <a:tbl>
              <a:tblPr firstRow="1" bandRow="1">
                <a:tableStyleId>{5C22544A-7EE6-4342-B048-85BDC9FD1C3A}</a:tableStyleId>
              </a:tblPr>
              <a:tblGrid>
                <a:gridCol w="175486">
                  <a:extLst>
                    <a:ext uri="{9D8B030D-6E8A-4147-A177-3AD203B41FA5}">
                      <a16:colId xmlns:a16="http://schemas.microsoft.com/office/drawing/2014/main" val="3172876115"/>
                    </a:ext>
                  </a:extLst>
                </a:gridCol>
                <a:gridCol w="190274">
                  <a:extLst>
                    <a:ext uri="{9D8B030D-6E8A-4147-A177-3AD203B41FA5}">
                      <a16:colId xmlns:a16="http://schemas.microsoft.com/office/drawing/2014/main" val="3230519158"/>
                    </a:ext>
                  </a:extLst>
                </a:gridCol>
              </a:tblGrid>
              <a:tr h="157196">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extLst>
                  <a:ext uri="{0D108BD9-81ED-4DB2-BD59-A6C34878D82A}">
                    <a16:rowId xmlns:a16="http://schemas.microsoft.com/office/drawing/2014/main" val="977113130"/>
                  </a:ext>
                </a:extLst>
              </a:tr>
              <a:tr h="157196">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extLst>
                  <a:ext uri="{0D108BD9-81ED-4DB2-BD59-A6C34878D82A}">
                    <a16:rowId xmlns:a16="http://schemas.microsoft.com/office/drawing/2014/main" val="3401453731"/>
                  </a:ext>
                </a:extLst>
              </a:tr>
            </a:tbl>
          </a:graphicData>
        </a:graphic>
      </p:graphicFrame>
      <p:graphicFrame>
        <p:nvGraphicFramePr>
          <p:cNvPr id="374" name="Table 373"/>
          <p:cNvGraphicFramePr>
            <a:graphicFrameLocks noGrp="1"/>
          </p:cNvGraphicFramePr>
          <p:nvPr/>
        </p:nvGraphicFramePr>
        <p:xfrm>
          <a:off x="5513012" y="6291990"/>
          <a:ext cx="348256" cy="181044"/>
        </p:xfrm>
        <a:graphic>
          <a:graphicData uri="http://schemas.openxmlformats.org/drawingml/2006/table">
            <a:tbl>
              <a:tblPr firstRow="1" bandRow="1">
                <a:tableStyleId>{5C22544A-7EE6-4342-B048-85BDC9FD1C3A}</a:tableStyleId>
              </a:tblPr>
              <a:tblGrid>
                <a:gridCol w="174128">
                  <a:extLst>
                    <a:ext uri="{9D8B030D-6E8A-4147-A177-3AD203B41FA5}">
                      <a16:colId xmlns:a16="http://schemas.microsoft.com/office/drawing/2014/main" val="3864473323"/>
                    </a:ext>
                  </a:extLst>
                </a:gridCol>
                <a:gridCol w="174128">
                  <a:extLst>
                    <a:ext uri="{9D8B030D-6E8A-4147-A177-3AD203B41FA5}">
                      <a16:colId xmlns:a16="http://schemas.microsoft.com/office/drawing/2014/main" val="3172876115"/>
                    </a:ext>
                  </a:extLst>
                </a:gridCol>
              </a:tblGrid>
              <a:tr h="109567">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extLst>
                  <a:ext uri="{0D108BD9-81ED-4DB2-BD59-A6C34878D82A}">
                    <a16:rowId xmlns:a16="http://schemas.microsoft.com/office/drawing/2014/main" val="3401453731"/>
                  </a:ext>
                </a:extLst>
              </a:tr>
            </a:tbl>
          </a:graphicData>
        </a:graphic>
      </p:graphicFrame>
      <p:graphicFrame>
        <p:nvGraphicFramePr>
          <p:cNvPr id="375" name="Table 374"/>
          <p:cNvGraphicFramePr>
            <a:graphicFrameLocks noGrp="1"/>
          </p:cNvGraphicFramePr>
          <p:nvPr/>
        </p:nvGraphicFramePr>
        <p:xfrm>
          <a:off x="5821776" y="6518063"/>
          <a:ext cx="174128" cy="181044"/>
        </p:xfrm>
        <a:graphic>
          <a:graphicData uri="http://schemas.openxmlformats.org/drawingml/2006/table">
            <a:tbl>
              <a:tblPr firstRow="1" bandRow="1">
                <a:tableStyleId>{5C22544A-7EE6-4342-B048-85BDC9FD1C3A}</a:tableStyleId>
              </a:tblPr>
              <a:tblGrid>
                <a:gridCol w="174128">
                  <a:extLst>
                    <a:ext uri="{9D8B030D-6E8A-4147-A177-3AD203B41FA5}">
                      <a16:colId xmlns:a16="http://schemas.microsoft.com/office/drawing/2014/main" val="3864473323"/>
                    </a:ext>
                  </a:extLst>
                </a:gridCol>
              </a:tblGrid>
              <a:tr h="109567">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extLst>
                  <a:ext uri="{0D108BD9-81ED-4DB2-BD59-A6C34878D82A}">
                    <a16:rowId xmlns:a16="http://schemas.microsoft.com/office/drawing/2014/main" val="3401453731"/>
                  </a:ext>
                </a:extLst>
              </a:tr>
            </a:tbl>
          </a:graphicData>
        </a:graphic>
      </p:graphicFrame>
      <p:graphicFrame>
        <p:nvGraphicFramePr>
          <p:cNvPr id="376" name="Table 375"/>
          <p:cNvGraphicFramePr>
            <a:graphicFrameLocks noGrp="1"/>
          </p:cNvGraphicFramePr>
          <p:nvPr/>
        </p:nvGraphicFramePr>
        <p:xfrm>
          <a:off x="6278856" y="3171120"/>
          <a:ext cx="36576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gridCol w="182880">
                  <a:extLst>
                    <a:ext uri="{9D8B030D-6E8A-4147-A177-3AD203B41FA5}">
                      <a16:colId xmlns:a16="http://schemas.microsoft.com/office/drawing/2014/main" val="3172876115"/>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extLst>
                  <a:ext uri="{0D108BD9-81ED-4DB2-BD59-A6C34878D82A}">
                    <a16:rowId xmlns:a16="http://schemas.microsoft.com/office/drawing/2014/main" val="3401453731"/>
                  </a:ext>
                </a:extLst>
              </a:tr>
            </a:tbl>
          </a:graphicData>
        </a:graphic>
      </p:graphicFrame>
      <p:graphicFrame>
        <p:nvGraphicFramePr>
          <p:cNvPr id="377" name="Table 376"/>
          <p:cNvGraphicFramePr>
            <a:graphicFrameLocks noGrp="1"/>
          </p:cNvGraphicFramePr>
          <p:nvPr/>
        </p:nvGraphicFramePr>
        <p:xfrm>
          <a:off x="7325210" y="2581352"/>
          <a:ext cx="348256" cy="181044"/>
        </p:xfrm>
        <a:graphic>
          <a:graphicData uri="http://schemas.openxmlformats.org/drawingml/2006/table">
            <a:tbl>
              <a:tblPr firstRow="1" bandRow="1">
                <a:tableStyleId>{5C22544A-7EE6-4342-B048-85BDC9FD1C3A}</a:tableStyleId>
              </a:tblPr>
              <a:tblGrid>
                <a:gridCol w="174128">
                  <a:extLst>
                    <a:ext uri="{9D8B030D-6E8A-4147-A177-3AD203B41FA5}">
                      <a16:colId xmlns:a16="http://schemas.microsoft.com/office/drawing/2014/main" val="3864473323"/>
                    </a:ext>
                  </a:extLst>
                </a:gridCol>
                <a:gridCol w="174128">
                  <a:extLst>
                    <a:ext uri="{9D8B030D-6E8A-4147-A177-3AD203B41FA5}">
                      <a16:colId xmlns:a16="http://schemas.microsoft.com/office/drawing/2014/main" val="3172876115"/>
                    </a:ext>
                  </a:extLst>
                </a:gridCol>
              </a:tblGrid>
              <a:tr h="109567">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extLst>
                  <a:ext uri="{0D108BD9-81ED-4DB2-BD59-A6C34878D82A}">
                    <a16:rowId xmlns:a16="http://schemas.microsoft.com/office/drawing/2014/main" val="3401453731"/>
                  </a:ext>
                </a:extLst>
              </a:tr>
            </a:tbl>
          </a:graphicData>
        </a:graphic>
      </p:graphicFrame>
      <p:graphicFrame>
        <p:nvGraphicFramePr>
          <p:cNvPr id="378" name="Table 377"/>
          <p:cNvGraphicFramePr>
            <a:graphicFrameLocks noGrp="1"/>
          </p:cNvGraphicFramePr>
          <p:nvPr/>
        </p:nvGraphicFramePr>
        <p:xfrm>
          <a:off x="7565860" y="3226861"/>
          <a:ext cx="182880" cy="181044"/>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172876115"/>
                    </a:ext>
                  </a:extLst>
                </a:gridCol>
              </a:tblGrid>
              <a:tr h="109567">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extLst>
                  <a:ext uri="{0D108BD9-81ED-4DB2-BD59-A6C34878D82A}">
                    <a16:rowId xmlns:a16="http://schemas.microsoft.com/office/drawing/2014/main" val="3401453731"/>
                  </a:ext>
                </a:extLst>
              </a:tr>
            </a:tbl>
          </a:graphicData>
        </a:graphic>
      </p:graphicFrame>
      <p:graphicFrame>
        <p:nvGraphicFramePr>
          <p:cNvPr id="379" name="Table 378"/>
          <p:cNvGraphicFramePr>
            <a:graphicFrameLocks noGrp="1"/>
          </p:cNvGraphicFramePr>
          <p:nvPr/>
        </p:nvGraphicFramePr>
        <p:xfrm>
          <a:off x="8608897" y="5481163"/>
          <a:ext cx="36576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gridCol w="182880">
                  <a:extLst>
                    <a:ext uri="{9D8B030D-6E8A-4147-A177-3AD203B41FA5}">
                      <a16:colId xmlns:a16="http://schemas.microsoft.com/office/drawing/2014/main" val="3172876115"/>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80" name="Table 379"/>
          <p:cNvGraphicFramePr>
            <a:graphicFrameLocks noGrp="1"/>
          </p:cNvGraphicFramePr>
          <p:nvPr/>
        </p:nvGraphicFramePr>
        <p:xfrm>
          <a:off x="6770648" y="4682254"/>
          <a:ext cx="54864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2081002054"/>
                    </a:ext>
                  </a:extLst>
                </a:gridCol>
                <a:gridCol w="182880">
                  <a:extLst>
                    <a:ext uri="{9D8B030D-6E8A-4147-A177-3AD203B41FA5}">
                      <a16:colId xmlns:a16="http://schemas.microsoft.com/office/drawing/2014/main" val="3864473323"/>
                    </a:ext>
                  </a:extLst>
                </a:gridCol>
                <a:gridCol w="182880">
                  <a:extLst>
                    <a:ext uri="{9D8B030D-6E8A-4147-A177-3AD203B41FA5}">
                      <a16:colId xmlns:a16="http://schemas.microsoft.com/office/drawing/2014/main" val="3230519158"/>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81" name="Table 380"/>
          <p:cNvGraphicFramePr>
            <a:graphicFrameLocks noGrp="1"/>
          </p:cNvGraphicFramePr>
          <p:nvPr/>
        </p:nvGraphicFramePr>
        <p:xfrm>
          <a:off x="7246545" y="6157788"/>
          <a:ext cx="54864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2081002054"/>
                    </a:ext>
                  </a:extLst>
                </a:gridCol>
                <a:gridCol w="182880">
                  <a:extLst>
                    <a:ext uri="{9D8B030D-6E8A-4147-A177-3AD203B41FA5}">
                      <a16:colId xmlns:a16="http://schemas.microsoft.com/office/drawing/2014/main" val="3864473323"/>
                    </a:ext>
                  </a:extLst>
                </a:gridCol>
                <a:gridCol w="182880">
                  <a:extLst>
                    <a:ext uri="{9D8B030D-6E8A-4147-A177-3AD203B41FA5}">
                      <a16:colId xmlns:a16="http://schemas.microsoft.com/office/drawing/2014/main" val="3230519158"/>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extLst>
                  <a:ext uri="{0D108BD9-81ED-4DB2-BD59-A6C34878D82A}">
                    <a16:rowId xmlns:a16="http://schemas.microsoft.com/office/drawing/2014/main" val="3401453731"/>
                  </a:ext>
                </a:extLst>
              </a:tr>
            </a:tbl>
          </a:graphicData>
        </a:graphic>
      </p:graphicFrame>
      <p:graphicFrame>
        <p:nvGraphicFramePr>
          <p:cNvPr id="382" name="Table 381"/>
          <p:cNvGraphicFramePr>
            <a:graphicFrameLocks noGrp="1"/>
          </p:cNvGraphicFramePr>
          <p:nvPr/>
        </p:nvGraphicFramePr>
        <p:xfrm>
          <a:off x="8860418" y="4691873"/>
          <a:ext cx="54864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2081002054"/>
                    </a:ext>
                  </a:extLst>
                </a:gridCol>
                <a:gridCol w="182880">
                  <a:extLst>
                    <a:ext uri="{9D8B030D-6E8A-4147-A177-3AD203B41FA5}">
                      <a16:colId xmlns:a16="http://schemas.microsoft.com/office/drawing/2014/main" val="3864473323"/>
                    </a:ext>
                  </a:extLst>
                </a:gridCol>
                <a:gridCol w="182880">
                  <a:extLst>
                    <a:ext uri="{9D8B030D-6E8A-4147-A177-3AD203B41FA5}">
                      <a16:colId xmlns:a16="http://schemas.microsoft.com/office/drawing/2014/main" val="3230519158"/>
                    </a:ext>
                  </a:extLst>
                </a:gridCol>
              </a:tblGrid>
              <a:tr h="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extLst>
                  <a:ext uri="{0D108BD9-81ED-4DB2-BD59-A6C34878D82A}">
                    <a16:rowId xmlns:a16="http://schemas.microsoft.com/office/drawing/2014/main" val="3401453731"/>
                  </a:ext>
                </a:extLst>
              </a:tr>
            </a:tbl>
          </a:graphicData>
        </a:graphic>
      </p:graphicFrame>
      <p:graphicFrame>
        <p:nvGraphicFramePr>
          <p:cNvPr id="383" name="Table 382"/>
          <p:cNvGraphicFramePr>
            <a:graphicFrameLocks noGrp="1"/>
          </p:cNvGraphicFramePr>
          <p:nvPr/>
        </p:nvGraphicFramePr>
        <p:xfrm>
          <a:off x="8622767" y="6032330"/>
          <a:ext cx="365760" cy="182880"/>
        </p:xfrm>
        <a:graphic>
          <a:graphicData uri="http://schemas.openxmlformats.org/drawingml/2006/table">
            <a:tbl>
              <a:tblPr firstRow="1" bandRow="1">
                <a:tableStyleId>{5C22544A-7EE6-4342-B048-85BDC9FD1C3A}</a:tableStyleId>
              </a:tblPr>
              <a:tblGrid>
                <a:gridCol w="179107">
                  <a:extLst>
                    <a:ext uri="{9D8B030D-6E8A-4147-A177-3AD203B41FA5}">
                      <a16:colId xmlns:a16="http://schemas.microsoft.com/office/drawing/2014/main" val="3864473323"/>
                    </a:ext>
                  </a:extLst>
                </a:gridCol>
                <a:gridCol w="186653">
                  <a:extLst>
                    <a:ext uri="{9D8B030D-6E8A-4147-A177-3AD203B41FA5}">
                      <a16:colId xmlns:a16="http://schemas.microsoft.com/office/drawing/2014/main" val="3172876115"/>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extLst>
                  <a:ext uri="{0D108BD9-81ED-4DB2-BD59-A6C34878D82A}">
                    <a16:rowId xmlns:a16="http://schemas.microsoft.com/office/drawing/2014/main" val="3401453731"/>
                  </a:ext>
                </a:extLst>
              </a:tr>
            </a:tbl>
          </a:graphicData>
        </a:graphic>
      </p:graphicFrame>
      <p:graphicFrame>
        <p:nvGraphicFramePr>
          <p:cNvPr id="384" name="Table 383"/>
          <p:cNvGraphicFramePr>
            <a:graphicFrameLocks noGrp="1"/>
          </p:cNvGraphicFramePr>
          <p:nvPr/>
        </p:nvGraphicFramePr>
        <p:xfrm>
          <a:off x="9988797" y="4763668"/>
          <a:ext cx="365760" cy="182880"/>
        </p:xfrm>
        <a:graphic>
          <a:graphicData uri="http://schemas.openxmlformats.org/drawingml/2006/table">
            <a:tbl>
              <a:tblPr firstRow="1" bandRow="1">
                <a:tableStyleId>{5C22544A-7EE6-4342-B048-85BDC9FD1C3A}</a:tableStyleId>
              </a:tblPr>
              <a:tblGrid>
                <a:gridCol w="179106">
                  <a:extLst>
                    <a:ext uri="{9D8B030D-6E8A-4147-A177-3AD203B41FA5}">
                      <a16:colId xmlns:a16="http://schemas.microsoft.com/office/drawing/2014/main" val="3864473323"/>
                    </a:ext>
                  </a:extLst>
                </a:gridCol>
                <a:gridCol w="186654">
                  <a:extLst>
                    <a:ext uri="{9D8B030D-6E8A-4147-A177-3AD203B41FA5}">
                      <a16:colId xmlns:a16="http://schemas.microsoft.com/office/drawing/2014/main" val="3172876115"/>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extLst>
                  <a:ext uri="{0D108BD9-81ED-4DB2-BD59-A6C34878D82A}">
                    <a16:rowId xmlns:a16="http://schemas.microsoft.com/office/drawing/2014/main" val="3401453731"/>
                  </a:ext>
                </a:extLst>
              </a:tr>
            </a:tbl>
          </a:graphicData>
        </a:graphic>
      </p:graphicFrame>
      <p:graphicFrame>
        <p:nvGraphicFramePr>
          <p:cNvPr id="385" name="Table 384"/>
          <p:cNvGraphicFramePr>
            <a:graphicFrameLocks noGrp="1"/>
          </p:cNvGraphicFramePr>
          <p:nvPr/>
        </p:nvGraphicFramePr>
        <p:xfrm>
          <a:off x="10850017" y="2198693"/>
          <a:ext cx="36576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gridCol w="182880">
                  <a:extLst>
                    <a:ext uri="{9D8B030D-6E8A-4147-A177-3AD203B41FA5}">
                      <a16:colId xmlns:a16="http://schemas.microsoft.com/office/drawing/2014/main" val="3172876115"/>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86" name="Table 385"/>
          <p:cNvGraphicFramePr>
            <a:graphicFrameLocks noGrp="1"/>
          </p:cNvGraphicFramePr>
          <p:nvPr/>
        </p:nvGraphicFramePr>
        <p:xfrm>
          <a:off x="8644383" y="6512088"/>
          <a:ext cx="18288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3401453731"/>
                  </a:ext>
                </a:extLst>
              </a:tr>
            </a:tbl>
          </a:graphicData>
        </a:graphic>
      </p:graphicFrame>
      <p:graphicFrame>
        <p:nvGraphicFramePr>
          <p:cNvPr id="387" name="Table 386"/>
          <p:cNvGraphicFramePr>
            <a:graphicFrameLocks noGrp="1"/>
          </p:cNvGraphicFramePr>
          <p:nvPr/>
        </p:nvGraphicFramePr>
        <p:xfrm>
          <a:off x="7444059" y="6532036"/>
          <a:ext cx="18288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3401453731"/>
                  </a:ext>
                </a:extLst>
              </a:tr>
            </a:tbl>
          </a:graphicData>
        </a:graphic>
      </p:graphicFrame>
      <p:graphicFrame>
        <p:nvGraphicFramePr>
          <p:cNvPr id="389" name="Table 388"/>
          <p:cNvGraphicFramePr>
            <a:graphicFrameLocks noGrp="1"/>
          </p:cNvGraphicFramePr>
          <p:nvPr/>
        </p:nvGraphicFramePr>
        <p:xfrm>
          <a:off x="9940358" y="6490553"/>
          <a:ext cx="365760" cy="182880"/>
        </p:xfrm>
        <a:graphic>
          <a:graphicData uri="http://schemas.openxmlformats.org/drawingml/2006/table">
            <a:tbl>
              <a:tblPr firstRow="1" bandRow="1">
                <a:tableStyleId>{5C22544A-7EE6-4342-B048-85BDC9FD1C3A}</a:tableStyleId>
              </a:tblPr>
              <a:tblGrid>
                <a:gridCol w="179106">
                  <a:extLst>
                    <a:ext uri="{9D8B030D-6E8A-4147-A177-3AD203B41FA5}">
                      <a16:colId xmlns:a16="http://schemas.microsoft.com/office/drawing/2014/main" val="3864473323"/>
                    </a:ext>
                  </a:extLst>
                </a:gridCol>
                <a:gridCol w="186654">
                  <a:extLst>
                    <a:ext uri="{9D8B030D-6E8A-4147-A177-3AD203B41FA5}">
                      <a16:colId xmlns:a16="http://schemas.microsoft.com/office/drawing/2014/main" val="3172876115"/>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extLst>
                  <a:ext uri="{0D108BD9-81ED-4DB2-BD59-A6C34878D82A}">
                    <a16:rowId xmlns:a16="http://schemas.microsoft.com/office/drawing/2014/main" val="3401453731"/>
                  </a:ext>
                </a:extLst>
              </a:tr>
            </a:tbl>
          </a:graphicData>
        </a:graphic>
      </p:graphicFrame>
      <p:graphicFrame>
        <p:nvGraphicFramePr>
          <p:cNvPr id="390" name="Table 389"/>
          <p:cNvGraphicFramePr>
            <a:graphicFrameLocks noGrp="1"/>
          </p:cNvGraphicFramePr>
          <p:nvPr/>
        </p:nvGraphicFramePr>
        <p:xfrm>
          <a:off x="9091239" y="3168698"/>
          <a:ext cx="18288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extLst>
                  <a:ext uri="{0D108BD9-81ED-4DB2-BD59-A6C34878D82A}">
                    <a16:rowId xmlns:a16="http://schemas.microsoft.com/office/drawing/2014/main" val="3401453731"/>
                  </a:ext>
                </a:extLst>
              </a:tr>
            </a:tbl>
          </a:graphicData>
        </a:graphic>
      </p:graphicFrame>
      <p:graphicFrame>
        <p:nvGraphicFramePr>
          <p:cNvPr id="391" name="Table 390"/>
          <p:cNvGraphicFramePr>
            <a:graphicFrameLocks noGrp="1"/>
          </p:cNvGraphicFramePr>
          <p:nvPr/>
        </p:nvGraphicFramePr>
        <p:xfrm>
          <a:off x="8848448" y="2445081"/>
          <a:ext cx="18288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extLst>
                  <a:ext uri="{0D108BD9-81ED-4DB2-BD59-A6C34878D82A}">
                    <a16:rowId xmlns:a16="http://schemas.microsoft.com/office/drawing/2014/main" val="3401453731"/>
                  </a:ext>
                </a:extLst>
              </a:tr>
            </a:tbl>
          </a:graphicData>
        </a:graphic>
      </p:graphicFrame>
      <p:graphicFrame>
        <p:nvGraphicFramePr>
          <p:cNvPr id="392" name="Table 391"/>
          <p:cNvGraphicFramePr>
            <a:graphicFrameLocks noGrp="1"/>
          </p:cNvGraphicFramePr>
          <p:nvPr/>
        </p:nvGraphicFramePr>
        <p:xfrm>
          <a:off x="11182084" y="3055352"/>
          <a:ext cx="18288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extLst>
                  <a:ext uri="{0D108BD9-81ED-4DB2-BD59-A6C34878D82A}">
                    <a16:rowId xmlns:a16="http://schemas.microsoft.com/office/drawing/2014/main" val="3401453731"/>
                  </a:ext>
                </a:extLst>
              </a:tr>
            </a:tbl>
          </a:graphicData>
        </a:graphic>
      </p:graphicFrame>
      <p:graphicFrame>
        <p:nvGraphicFramePr>
          <p:cNvPr id="395" name="Table 394"/>
          <p:cNvGraphicFramePr>
            <a:graphicFrameLocks noGrp="1"/>
          </p:cNvGraphicFramePr>
          <p:nvPr/>
        </p:nvGraphicFramePr>
        <p:xfrm>
          <a:off x="8625526" y="1231724"/>
          <a:ext cx="18288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extLst>
                  <a:ext uri="{0D108BD9-81ED-4DB2-BD59-A6C34878D82A}">
                    <a16:rowId xmlns:a16="http://schemas.microsoft.com/office/drawing/2014/main" val="3401453731"/>
                  </a:ext>
                </a:extLst>
              </a:tr>
            </a:tbl>
          </a:graphicData>
        </a:graphic>
      </p:graphicFrame>
      <p:graphicFrame>
        <p:nvGraphicFramePr>
          <p:cNvPr id="396" name="Table 395"/>
          <p:cNvGraphicFramePr>
            <a:graphicFrameLocks noGrp="1"/>
          </p:cNvGraphicFramePr>
          <p:nvPr/>
        </p:nvGraphicFramePr>
        <p:xfrm>
          <a:off x="11403583" y="1475869"/>
          <a:ext cx="18288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graphicFrame>
        <p:nvGraphicFramePr>
          <p:cNvPr id="397" name="Table 396"/>
          <p:cNvGraphicFramePr>
            <a:graphicFrameLocks noGrp="1"/>
          </p:cNvGraphicFramePr>
          <p:nvPr/>
        </p:nvGraphicFramePr>
        <p:xfrm>
          <a:off x="8622767" y="1500108"/>
          <a:ext cx="18288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4C3C"/>
                    </a:solidFill>
                  </a:tcPr>
                </a:tc>
                <a:extLst>
                  <a:ext uri="{0D108BD9-81ED-4DB2-BD59-A6C34878D82A}">
                    <a16:rowId xmlns:a16="http://schemas.microsoft.com/office/drawing/2014/main" val="3401453731"/>
                  </a:ext>
                </a:extLst>
              </a:tr>
            </a:tbl>
          </a:graphicData>
        </a:graphic>
      </p:graphicFrame>
      <p:graphicFrame>
        <p:nvGraphicFramePr>
          <p:cNvPr id="398" name="Table 397"/>
          <p:cNvGraphicFramePr>
            <a:graphicFrameLocks noGrp="1"/>
          </p:cNvGraphicFramePr>
          <p:nvPr/>
        </p:nvGraphicFramePr>
        <p:xfrm>
          <a:off x="11408417" y="1230651"/>
          <a:ext cx="182880" cy="181044"/>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95E"/>
                    </a:solidFill>
                  </a:tcPr>
                </a:tc>
                <a:extLst>
                  <a:ext uri="{0D108BD9-81ED-4DB2-BD59-A6C34878D82A}">
                    <a16:rowId xmlns:a16="http://schemas.microsoft.com/office/drawing/2014/main" val="3401453731"/>
                  </a:ext>
                </a:extLst>
              </a:tr>
            </a:tbl>
          </a:graphicData>
        </a:graphic>
      </p:graphicFrame>
      <p:graphicFrame>
        <p:nvGraphicFramePr>
          <p:cNvPr id="399" name="Table 398"/>
          <p:cNvGraphicFramePr>
            <a:graphicFrameLocks noGrp="1"/>
          </p:cNvGraphicFramePr>
          <p:nvPr/>
        </p:nvGraphicFramePr>
        <p:xfrm>
          <a:off x="11408882" y="989478"/>
          <a:ext cx="18288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BC9C"/>
                    </a:solidFill>
                  </a:tcPr>
                </a:tc>
                <a:extLst>
                  <a:ext uri="{0D108BD9-81ED-4DB2-BD59-A6C34878D82A}">
                    <a16:rowId xmlns:a16="http://schemas.microsoft.com/office/drawing/2014/main" val="3401453731"/>
                  </a:ext>
                </a:extLst>
              </a:tr>
            </a:tbl>
          </a:graphicData>
        </a:graphic>
      </p:graphicFrame>
      <p:graphicFrame>
        <p:nvGraphicFramePr>
          <p:cNvPr id="400" name="Table 399"/>
          <p:cNvGraphicFramePr>
            <a:graphicFrameLocks noGrp="1"/>
          </p:cNvGraphicFramePr>
          <p:nvPr/>
        </p:nvGraphicFramePr>
        <p:xfrm>
          <a:off x="8625526" y="1005093"/>
          <a:ext cx="18288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3401453731"/>
                  </a:ext>
                </a:extLst>
              </a:tr>
            </a:tbl>
          </a:graphicData>
        </a:graphic>
      </p:graphicFrame>
      <p:sp>
        <p:nvSpPr>
          <p:cNvPr id="219" name="TextBox 218"/>
          <p:cNvSpPr txBox="1"/>
          <p:nvPr/>
        </p:nvSpPr>
        <p:spPr>
          <a:xfrm>
            <a:off x="10505128" y="3221686"/>
            <a:ext cx="804736"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*OMPS-L</a:t>
            </a:r>
          </a:p>
        </p:txBody>
      </p:sp>
      <p:graphicFrame>
        <p:nvGraphicFramePr>
          <p:cNvPr id="222" name="Table 221"/>
          <p:cNvGraphicFramePr>
            <a:graphicFrameLocks noGrp="1"/>
          </p:cNvGraphicFramePr>
          <p:nvPr/>
        </p:nvGraphicFramePr>
        <p:xfrm>
          <a:off x="11182084" y="3276610"/>
          <a:ext cx="18288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3401453731"/>
                  </a:ext>
                </a:extLst>
              </a:tr>
            </a:tbl>
          </a:graphicData>
        </a:graphic>
      </p:graphicFrame>
      <p:sp>
        <p:nvSpPr>
          <p:cNvPr id="223" name="TextBox 222"/>
          <p:cNvSpPr txBox="1"/>
          <p:nvPr/>
        </p:nvSpPr>
        <p:spPr>
          <a:xfrm>
            <a:off x="10930698" y="4552848"/>
            <a:ext cx="804736"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*OMPS-L</a:t>
            </a:r>
          </a:p>
        </p:txBody>
      </p:sp>
      <p:graphicFrame>
        <p:nvGraphicFramePr>
          <p:cNvPr id="225" name="Table 224"/>
          <p:cNvGraphicFramePr>
            <a:graphicFrameLocks noGrp="1"/>
          </p:cNvGraphicFramePr>
          <p:nvPr/>
        </p:nvGraphicFramePr>
        <p:xfrm>
          <a:off x="11606048" y="4595982"/>
          <a:ext cx="18288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3401453731"/>
                  </a:ext>
                </a:extLst>
              </a:tr>
            </a:tbl>
          </a:graphicData>
        </a:graphic>
      </p:graphicFrame>
      <p:sp>
        <p:nvSpPr>
          <p:cNvPr id="228" name="TextBox 227"/>
          <p:cNvSpPr txBox="1"/>
          <p:nvPr/>
        </p:nvSpPr>
        <p:spPr>
          <a:xfrm>
            <a:off x="9450147" y="5763772"/>
            <a:ext cx="804736"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*OMPS-L</a:t>
            </a:r>
          </a:p>
        </p:txBody>
      </p:sp>
      <p:graphicFrame>
        <p:nvGraphicFramePr>
          <p:cNvPr id="233" name="Table 232"/>
          <p:cNvGraphicFramePr>
            <a:graphicFrameLocks noGrp="1"/>
          </p:cNvGraphicFramePr>
          <p:nvPr/>
        </p:nvGraphicFramePr>
        <p:xfrm>
          <a:off x="10130645" y="5786281"/>
          <a:ext cx="182154" cy="185058"/>
        </p:xfrm>
        <a:graphic>
          <a:graphicData uri="http://schemas.openxmlformats.org/drawingml/2006/table">
            <a:tbl>
              <a:tblPr firstRow="1" bandRow="1">
                <a:tableStyleId>{5C22544A-7EE6-4342-B048-85BDC9FD1C3A}</a:tableStyleId>
              </a:tblPr>
              <a:tblGrid>
                <a:gridCol w="182154">
                  <a:extLst>
                    <a:ext uri="{9D8B030D-6E8A-4147-A177-3AD203B41FA5}">
                      <a16:colId xmlns:a16="http://schemas.microsoft.com/office/drawing/2014/main" val="3864473323"/>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3401453731"/>
                  </a:ext>
                </a:extLst>
              </a:tr>
            </a:tbl>
          </a:graphicData>
        </a:graphic>
      </p:graphicFrame>
      <p:grpSp>
        <p:nvGrpSpPr>
          <p:cNvPr id="234" name="Group 233"/>
          <p:cNvGrpSpPr/>
          <p:nvPr/>
        </p:nvGrpSpPr>
        <p:grpSpPr>
          <a:xfrm>
            <a:off x="4477228" y="981483"/>
            <a:ext cx="911216" cy="437219"/>
            <a:chOff x="8603862" y="5688725"/>
            <a:chExt cx="911216" cy="437219"/>
          </a:xfrm>
        </p:grpSpPr>
        <p:pic>
          <p:nvPicPr>
            <p:cNvPr id="235" name="Picture 234"/>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681895" y="5688725"/>
              <a:ext cx="833183" cy="289416"/>
            </a:xfrm>
            <a:prstGeom prst="rect">
              <a:avLst/>
            </a:prstGeom>
          </p:spPr>
        </p:pic>
        <p:sp>
          <p:nvSpPr>
            <p:cNvPr id="236" name="TextBox 235"/>
            <p:cNvSpPr txBox="1"/>
            <p:nvPr/>
          </p:nvSpPr>
          <p:spPr>
            <a:xfrm>
              <a:off x="8603862" y="5872062"/>
              <a:ext cx="788398" cy="253882"/>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JPSS-1</a:t>
              </a:r>
            </a:p>
          </p:txBody>
        </p:sp>
      </p:grpSp>
      <p:sp>
        <p:nvSpPr>
          <p:cNvPr id="281" name="TextBox 280"/>
          <p:cNvSpPr txBox="1"/>
          <p:nvPr/>
        </p:nvSpPr>
        <p:spPr>
          <a:xfrm>
            <a:off x="4548116" y="1360362"/>
            <a:ext cx="804736"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*OMPS-L</a:t>
            </a:r>
          </a:p>
        </p:txBody>
      </p:sp>
      <p:graphicFrame>
        <p:nvGraphicFramePr>
          <p:cNvPr id="286" name="Table 285"/>
          <p:cNvGraphicFramePr>
            <a:graphicFrameLocks noGrp="1"/>
          </p:cNvGraphicFramePr>
          <p:nvPr/>
        </p:nvGraphicFramePr>
        <p:xfrm>
          <a:off x="5233944" y="1387626"/>
          <a:ext cx="18288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17145">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3401453731"/>
                  </a:ext>
                </a:extLst>
              </a:tr>
            </a:tbl>
          </a:graphicData>
        </a:graphic>
      </p:graphicFrame>
      <p:sp>
        <p:nvSpPr>
          <p:cNvPr id="10" name="TextBox 9"/>
          <p:cNvSpPr txBox="1"/>
          <p:nvPr/>
        </p:nvSpPr>
        <p:spPr>
          <a:xfrm>
            <a:off x="10763410" y="6301203"/>
            <a:ext cx="1428590" cy="461665"/>
          </a:xfrm>
          <a:prstGeom prst="rect">
            <a:avLst/>
          </a:prstGeom>
          <a:noFill/>
        </p:spPr>
        <p:txBody>
          <a:bodyPr wrap="square" rtlCol="0">
            <a:spAutoFit/>
          </a:bodyPr>
          <a:lstStyle/>
          <a:p>
            <a:r>
              <a:rPr lang="en-US" sz="1200" i="1" dirty="0">
                <a:solidFill>
                  <a:schemeClr val="bg1"/>
                </a:solidFill>
                <a:latin typeface="Arial" panose="020B0604020202020204" pitchFamily="34" charset="0"/>
                <a:cs typeface="Arial" panose="020B0604020202020204" pitchFamily="34" charset="0"/>
              </a:rPr>
              <a:t>*Operations not funded by ESD</a:t>
            </a:r>
          </a:p>
        </p:txBody>
      </p:sp>
      <p:sp>
        <p:nvSpPr>
          <p:cNvPr id="290" name="TextBox 289"/>
          <p:cNvSpPr txBox="1"/>
          <p:nvPr/>
        </p:nvSpPr>
        <p:spPr>
          <a:xfrm>
            <a:off x="3426274" y="1453712"/>
            <a:ext cx="506782"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EPIC</a:t>
            </a:r>
          </a:p>
        </p:txBody>
      </p:sp>
      <p:sp>
        <p:nvSpPr>
          <p:cNvPr id="291" name="TextBox 290"/>
          <p:cNvSpPr txBox="1"/>
          <p:nvPr/>
        </p:nvSpPr>
        <p:spPr>
          <a:xfrm>
            <a:off x="3263973" y="1627694"/>
            <a:ext cx="746343"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NISTAR</a:t>
            </a:r>
          </a:p>
        </p:txBody>
      </p:sp>
      <p:graphicFrame>
        <p:nvGraphicFramePr>
          <p:cNvPr id="292" name="Table 291"/>
          <p:cNvGraphicFramePr>
            <a:graphicFrameLocks noGrp="1"/>
          </p:cNvGraphicFramePr>
          <p:nvPr/>
        </p:nvGraphicFramePr>
        <p:xfrm>
          <a:off x="3863340" y="1482822"/>
          <a:ext cx="18288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extLst>
                  <a:ext uri="{0D108BD9-81ED-4DB2-BD59-A6C34878D82A}">
                    <a16:rowId xmlns:a16="http://schemas.microsoft.com/office/drawing/2014/main" val="3401453731"/>
                  </a:ext>
                </a:extLst>
              </a:tr>
            </a:tbl>
          </a:graphicData>
        </a:graphic>
      </p:graphicFrame>
      <p:graphicFrame>
        <p:nvGraphicFramePr>
          <p:cNvPr id="293" name="Table 292"/>
          <p:cNvGraphicFramePr>
            <a:graphicFrameLocks noGrp="1"/>
          </p:cNvGraphicFramePr>
          <p:nvPr/>
        </p:nvGraphicFramePr>
        <p:xfrm>
          <a:off x="3863311" y="1686271"/>
          <a:ext cx="182880" cy="185058"/>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tblGrid>
              <a:tr h="182880">
                <a:tc>
                  <a:txBody>
                    <a:bodyPr/>
                    <a:lstStyle/>
                    <a:p>
                      <a:endParaRPr lang="en-US" sz="700" dirty="0"/>
                    </a:p>
                  </a:txBody>
                  <a:tcPr marL="78377" marR="78377" marT="39189" marB="39189">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9C12"/>
                    </a:solidFill>
                  </a:tcPr>
                </a:tc>
                <a:extLst>
                  <a:ext uri="{0D108BD9-81ED-4DB2-BD59-A6C34878D82A}">
                    <a16:rowId xmlns:a16="http://schemas.microsoft.com/office/drawing/2014/main" val="3401453731"/>
                  </a:ext>
                </a:extLst>
              </a:tr>
            </a:tbl>
          </a:graphicData>
        </a:graphic>
      </p:graphicFrame>
      <p:sp>
        <p:nvSpPr>
          <p:cNvPr id="294" name="TextBox 293"/>
          <p:cNvSpPr txBox="1"/>
          <p:nvPr/>
        </p:nvSpPr>
        <p:spPr>
          <a:xfrm>
            <a:off x="4465858" y="1585882"/>
            <a:ext cx="701503"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CERES</a:t>
            </a:r>
          </a:p>
        </p:txBody>
      </p:sp>
      <p:graphicFrame>
        <p:nvGraphicFramePr>
          <p:cNvPr id="296" name="Table 295"/>
          <p:cNvGraphicFramePr>
            <a:graphicFrameLocks noGrp="1"/>
          </p:cNvGraphicFramePr>
          <p:nvPr/>
        </p:nvGraphicFramePr>
        <p:xfrm>
          <a:off x="5058478" y="1631592"/>
          <a:ext cx="36576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gridCol w="182880">
                  <a:extLst>
                    <a:ext uri="{9D8B030D-6E8A-4147-A177-3AD203B41FA5}">
                      <a16:colId xmlns:a16="http://schemas.microsoft.com/office/drawing/2014/main" val="3172876115"/>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sp>
        <p:nvSpPr>
          <p:cNvPr id="297" name="TextBox 296"/>
          <p:cNvSpPr txBox="1"/>
          <p:nvPr/>
        </p:nvSpPr>
        <p:spPr>
          <a:xfrm>
            <a:off x="9363588" y="5964892"/>
            <a:ext cx="701503"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CERES</a:t>
            </a:r>
          </a:p>
        </p:txBody>
      </p:sp>
      <p:graphicFrame>
        <p:nvGraphicFramePr>
          <p:cNvPr id="298" name="Table 297"/>
          <p:cNvGraphicFramePr>
            <a:graphicFrameLocks noGrp="1"/>
          </p:cNvGraphicFramePr>
          <p:nvPr/>
        </p:nvGraphicFramePr>
        <p:xfrm>
          <a:off x="9956208" y="6010602"/>
          <a:ext cx="365760" cy="182880"/>
        </p:xfrm>
        <a:graphic>
          <a:graphicData uri="http://schemas.openxmlformats.org/drawingml/2006/table">
            <a:tbl>
              <a:tblPr firstRow="1" bandRow="1">
                <a:tableStyleId>{5C22544A-7EE6-4342-B048-85BDC9FD1C3A}</a:tableStyleId>
              </a:tblPr>
              <a:tblGrid>
                <a:gridCol w="182880">
                  <a:extLst>
                    <a:ext uri="{9D8B030D-6E8A-4147-A177-3AD203B41FA5}">
                      <a16:colId xmlns:a16="http://schemas.microsoft.com/office/drawing/2014/main" val="3864473323"/>
                    </a:ext>
                  </a:extLst>
                </a:gridCol>
                <a:gridCol w="182880">
                  <a:extLst>
                    <a:ext uri="{9D8B030D-6E8A-4147-A177-3AD203B41FA5}">
                      <a16:colId xmlns:a16="http://schemas.microsoft.com/office/drawing/2014/main" val="3172876115"/>
                    </a:ext>
                  </a:extLst>
                </a:gridCol>
              </a:tblGrid>
              <a:tr h="182880">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80B9"/>
                    </a:solidFill>
                  </a:tcPr>
                </a:tc>
                <a:tc>
                  <a:txBody>
                    <a:bodyPr/>
                    <a:lstStyle/>
                    <a:p>
                      <a:endParaRPr lang="en-US" sz="700" dirty="0"/>
                    </a:p>
                  </a:txBody>
                  <a:tcPr marL="74364" marR="74364" marT="37182" marB="37182">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59B6"/>
                    </a:solidFill>
                  </a:tcPr>
                </a:tc>
                <a:extLst>
                  <a:ext uri="{0D108BD9-81ED-4DB2-BD59-A6C34878D82A}">
                    <a16:rowId xmlns:a16="http://schemas.microsoft.com/office/drawing/2014/main" val="3401453731"/>
                  </a:ext>
                </a:extLst>
              </a:tr>
            </a:tbl>
          </a:graphicData>
        </a:graphic>
      </p:graphicFrame>
    </p:spTree>
    <p:extLst>
      <p:ext uri="{BB962C8B-B14F-4D97-AF65-F5344CB8AC3E}">
        <p14:creationId xmlns:p14="http://schemas.microsoft.com/office/powerpoint/2010/main" val="364820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4309" y="7358684"/>
            <a:ext cx="3439486" cy="384721"/>
          </a:xfrm>
          <a:prstGeom prst="rect">
            <a:avLst/>
          </a:prstGeom>
          <a:noFill/>
        </p:spPr>
        <p:txBody>
          <a:bodyPr wrap="square" rtlCol="0">
            <a:spAutoFit/>
          </a:bodyPr>
          <a:lstStyle/>
          <a:p>
            <a:pPr marL="0" marR="0" lvl="0" indent="0" algn="l" defTabSz="912088"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prstClr val="white"/>
                </a:solidFill>
                <a:effectLst/>
                <a:uLnTx/>
                <a:uFillTx/>
                <a:latin typeface="Calibri"/>
                <a:ea typeface="+mn-ea"/>
                <a:cs typeface="+mn-cs"/>
              </a:rPr>
              <a:t>June 2018</a:t>
            </a:r>
          </a:p>
        </p:txBody>
      </p:sp>
      <p:sp>
        <p:nvSpPr>
          <p:cNvPr id="7" name="Rectangle 6"/>
          <p:cNvSpPr/>
          <p:nvPr/>
        </p:nvSpPr>
        <p:spPr>
          <a:xfrm>
            <a:off x="774441" y="766178"/>
            <a:ext cx="4357396" cy="5476001"/>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88"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2106" y="1142559"/>
            <a:ext cx="3639482" cy="4723239"/>
          </a:xfrm>
          <a:prstGeom prst="rect">
            <a:avLst/>
          </a:prstGeom>
          <a:ln>
            <a:solidFill>
              <a:schemeClr val="tx1"/>
            </a:solidFill>
          </a:ln>
          <a:effectLst>
            <a:outerShdw blurRad="50800" dist="38100" dir="2700000" algn="tl" rotWithShape="0">
              <a:prstClr val="black">
                <a:alpha val="40000"/>
              </a:prstClr>
            </a:outerShdw>
          </a:effectLst>
        </p:spPr>
      </p:pic>
      <p:sp>
        <p:nvSpPr>
          <p:cNvPr id="11" name="Content Placeholder 2"/>
          <p:cNvSpPr txBox="1">
            <a:spLocks/>
          </p:cNvSpPr>
          <p:nvPr/>
        </p:nvSpPr>
        <p:spPr>
          <a:xfrm>
            <a:off x="5593492" y="2522639"/>
            <a:ext cx="5699348" cy="1484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base" latinLnBrk="0" hangingPunct="1">
              <a:lnSpc>
                <a:spcPct val="90000"/>
              </a:lnSpc>
              <a:spcBef>
                <a:spcPts val="500"/>
              </a:spcBef>
              <a:spcAft>
                <a:spcPct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Thriving</a:t>
            </a:r>
          </a:p>
          <a:p>
            <a:pPr marL="0" marR="0" lvl="1" indent="0" algn="ctr" defTabSz="914400" rtl="0" eaLnBrk="1" fontAlgn="base" latinLnBrk="0" hangingPunct="1">
              <a:lnSpc>
                <a:spcPct val="90000"/>
              </a:lnSpc>
              <a:spcBef>
                <a:spcPts val="50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growing reliance on Earth information in the daily lives of people and businesses compels improved knowledge of our planet</a:t>
            </a:r>
          </a:p>
        </p:txBody>
      </p:sp>
      <p:sp>
        <p:nvSpPr>
          <p:cNvPr id="13" name="Content Placeholder 2"/>
          <p:cNvSpPr txBox="1">
            <a:spLocks/>
          </p:cNvSpPr>
          <p:nvPr/>
        </p:nvSpPr>
        <p:spPr>
          <a:xfrm>
            <a:off x="5593492" y="4157159"/>
            <a:ext cx="5699348" cy="1708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base" latinLnBrk="0" hangingPunct="1">
              <a:lnSpc>
                <a:spcPct val="90000"/>
              </a:lnSpc>
              <a:spcBef>
                <a:spcPts val="500"/>
              </a:spcBef>
              <a:spcAft>
                <a:spcPct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Changing</a:t>
            </a:r>
          </a:p>
          <a:p>
            <a:pPr marL="0" marR="0" lvl="1" indent="0" algn="ctr" defTabSz="914400" rtl="0" eaLnBrk="1" fontAlgn="base" latinLnBrk="0" hangingPunct="1">
              <a:lnSpc>
                <a:spcPct val="90000"/>
              </a:lnSpc>
              <a:spcBef>
                <a:spcPts val="50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Achieving the scientific and practical ability to reliably understand an Earth system is challenging when it changes (natural and human causes) nearly as fast as we characterize it</a:t>
            </a:r>
          </a:p>
        </p:txBody>
      </p:sp>
      <p:sp>
        <p:nvSpPr>
          <p:cNvPr id="15" name="TextBox 14"/>
          <p:cNvSpPr txBox="1"/>
          <p:nvPr/>
        </p:nvSpPr>
        <p:spPr>
          <a:xfrm>
            <a:off x="5452312" y="1366846"/>
            <a:ext cx="5840528"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Thriving on Our Changing Planet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128"/>
                <a:cs typeface="Arial" panose="020B0604020202020204" pitchFamily="34" charset="0"/>
              </a:rPr>
              <a:t>An Inherent Tension</a:t>
            </a:r>
          </a:p>
        </p:txBody>
      </p:sp>
      <p:sp>
        <p:nvSpPr>
          <p:cNvPr id="23" name="Title 4">
            <a:extLst>
              <a:ext uri="{FF2B5EF4-FFF2-40B4-BE49-F238E27FC236}">
                <a16:creationId xmlns:a16="http://schemas.microsoft.com/office/drawing/2014/main" id="{E05EFE54-CF30-6245-AE8A-13AD852FB68D}"/>
              </a:ext>
            </a:extLst>
          </p:cNvPr>
          <p:cNvSpPr>
            <a:spLocks noGrp="1"/>
          </p:cNvSpPr>
          <p:nvPr>
            <p:ph type="title"/>
          </p:nvPr>
        </p:nvSpPr>
        <p:spPr>
          <a:xfrm>
            <a:off x="0" y="440308"/>
            <a:ext cx="12192000" cy="590931"/>
          </a:xfrm>
        </p:spPr>
        <p:txBody>
          <a:bodyPr/>
          <a:lstStyle/>
          <a:p>
            <a:pPr algn="ctr"/>
            <a:r>
              <a:rPr lang="en-US" sz="3600" b="1" dirty="0">
                <a:ea typeface="+mn-ea"/>
              </a:rPr>
              <a:t>2017 Earth Science Decadal Survey</a:t>
            </a:r>
          </a:p>
        </p:txBody>
      </p:sp>
    </p:spTree>
    <p:extLst>
      <p:ext uri="{BB962C8B-B14F-4D97-AF65-F5344CB8AC3E}">
        <p14:creationId xmlns:p14="http://schemas.microsoft.com/office/powerpoint/2010/main" val="475398072"/>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BC2D7B-5C6B-4143-BA3B-5398A0BB6B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5319" y="956754"/>
            <a:ext cx="2597141" cy="753249"/>
          </a:xfrm>
          <a:prstGeom prst="rect">
            <a:avLst/>
          </a:prstGeom>
        </p:spPr>
      </p:pic>
      <p:sp>
        <p:nvSpPr>
          <p:cNvPr id="4" name="Title 3"/>
          <p:cNvSpPr>
            <a:spLocks noGrp="1"/>
          </p:cNvSpPr>
          <p:nvPr>
            <p:ph type="title"/>
          </p:nvPr>
        </p:nvSpPr>
        <p:spPr>
          <a:xfrm>
            <a:off x="0" y="442767"/>
            <a:ext cx="12192000" cy="646331"/>
          </a:xfrm>
        </p:spPr>
        <p:txBody>
          <a:bodyPr/>
          <a:lstStyle/>
          <a:p>
            <a:pPr algn="ctr"/>
            <a:r>
              <a:rPr lang="en-US" altLang="en-US" b="1" dirty="0"/>
              <a:t>Big Data: Earth Science</a:t>
            </a:r>
            <a:endParaRPr lang="en-US" b="1" dirty="0"/>
          </a:p>
        </p:txBody>
      </p:sp>
      <p:sp>
        <p:nvSpPr>
          <p:cNvPr id="33" name="Content Placeholder 32">
            <a:extLst>
              <a:ext uri="{FF2B5EF4-FFF2-40B4-BE49-F238E27FC236}">
                <a16:creationId xmlns:a16="http://schemas.microsoft.com/office/drawing/2014/main" id="{751EAA8B-BA62-0140-A7FD-A7EABCD4A6A2}"/>
              </a:ext>
            </a:extLst>
          </p:cNvPr>
          <p:cNvSpPr>
            <a:spLocks noGrp="1"/>
          </p:cNvSpPr>
          <p:nvPr>
            <p:ph idx="1"/>
          </p:nvPr>
        </p:nvSpPr>
        <p:spPr>
          <a:xfrm>
            <a:off x="239540" y="1089098"/>
            <a:ext cx="6179918" cy="5386090"/>
          </a:xfrm>
        </p:spPr>
        <p:txBody>
          <a:bodyPr/>
          <a:lstStyle/>
          <a:p>
            <a:pPr>
              <a:spcBef>
                <a:spcPts val="0"/>
              </a:spcBef>
              <a:spcAft>
                <a:spcPts val="400"/>
              </a:spcAft>
            </a:pPr>
            <a:r>
              <a:rPr lang="en-US" sz="1600" b="1" dirty="0"/>
              <a:t>Challenges</a:t>
            </a:r>
          </a:p>
          <a:p>
            <a:pPr marL="285750" indent="-285750">
              <a:spcBef>
                <a:spcPts val="0"/>
              </a:spcBef>
              <a:spcAft>
                <a:spcPts val="400"/>
              </a:spcAft>
              <a:buFont typeface="Arial" panose="020B0604020202020204" pitchFamily="34" charset="0"/>
              <a:buChar char="•"/>
            </a:pPr>
            <a:r>
              <a:rPr lang="en-US" sz="1600" dirty="0"/>
              <a:t>Volume of data in NASA Earth science archives alone to increase to 250 Petabytes by 2025</a:t>
            </a:r>
          </a:p>
          <a:p>
            <a:pPr marL="285750" indent="-285750">
              <a:spcBef>
                <a:spcPts val="0"/>
              </a:spcBef>
              <a:spcAft>
                <a:spcPts val="400"/>
              </a:spcAft>
              <a:buFont typeface="Arial" panose="020B0604020202020204" pitchFamily="34" charset="0"/>
              <a:buChar char="•"/>
            </a:pPr>
            <a:r>
              <a:rPr lang="en-US" sz="1600" dirty="0"/>
              <a:t>Multi-platform, multi-instrument, multi-program nature of the data – Multi-science data fusion</a:t>
            </a:r>
          </a:p>
          <a:p>
            <a:pPr marL="285750" indent="-285750">
              <a:spcBef>
                <a:spcPts val="0"/>
              </a:spcBef>
              <a:spcAft>
                <a:spcPts val="400"/>
              </a:spcAft>
              <a:buFont typeface="Arial" panose="020B0604020202020204" pitchFamily="34" charset="0"/>
              <a:buChar char="•"/>
            </a:pPr>
            <a:endParaRPr lang="en-US" sz="1600" dirty="0"/>
          </a:p>
          <a:p>
            <a:pPr>
              <a:spcBef>
                <a:spcPts val="0"/>
              </a:spcBef>
              <a:spcAft>
                <a:spcPts val="400"/>
              </a:spcAft>
            </a:pPr>
            <a:r>
              <a:rPr lang="en-US" sz="1600" b="1" dirty="0"/>
              <a:t>Need</a:t>
            </a:r>
          </a:p>
          <a:p>
            <a:pPr marL="285750" indent="-285750">
              <a:spcBef>
                <a:spcPts val="0"/>
              </a:spcBef>
              <a:spcAft>
                <a:spcPts val="400"/>
              </a:spcAft>
              <a:buFont typeface="Arial" panose="020B0604020202020204" pitchFamily="34" charset="0"/>
              <a:buChar char="•"/>
            </a:pPr>
            <a:r>
              <a:rPr lang="en-US" sz="1600" dirty="0"/>
              <a:t>Efficiently handle storage and computation needs for large data volumes through new data management technologies and architectures</a:t>
            </a:r>
          </a:p>
          <a:p>
            <a:pPr marL="285750" indent="-285750">
              <a:spcBef>
                <a:spcPts val="0"/>
              </a:spcBef>
              <a:spcAft>
                <a:spcPts val="400"/>
              </a:spcAft>
              <a:buFont typeface="Arial" panose="020B0604020202020204" pitchFamily="34" charset="0"/>
              <a:buChar char="•"/>
            </a:pPr>
            <a:endParaRPr lang="en-US" sz="1600" dirty="0"/>
          </a:p>
          <a:p>
            <a:pPr>
              <a:spcBef>
                <a:spcPts val="0"/>
              </a:spcBef>
              <a:spcAft>
                <a:spcPts val="400"/>
              </a:spcAft>
            </a:pPr>
            <a:r>
              <a:rPr lang="en-US" altLang="en-US" sz="1600" b="1" dirty="0"/>
              <a:t>New paradigm is required</a:t>
            </a:r>
            <a:endParaRPr lang="en-US" sz="1600" b="1" dirty="0"/>
          </a:p>
          <a:p>
            <a:pPr marL="342900" indent="-342900">
              <a:spcBef>
                <a:spcPts val="0"/>
              </a:spcBef>
              <a:spcAft>
                <a:spcPts val="400"/>
              </a:spcAft>
              <a:buFont typeface="Arial" panose="020B0604020202020204" pitchFamily="34" charset="0"/>
              <a:buChar char="•"/>
            </a:pPr>
            <a:r>
              <a:rPr lang="en-US" sz="1600" dirty="0"/>
              <a:t>Cloud offers performance and cost benefits</a:t>
            </a:r>
          </a:p>
          <a:p>
            <a:pPr marL="342900" indent="-342900">
              <a:spcBef>
                <a:spcPts val="0"/>
              </a:spcBef>
              <a:spcAft>
                <a:spcPts val="400"/>
              </a:spcAft>
              <a:buFont typeface="Arial" panose="020B0604020202020204" pitchFamily="34" charset="0"/>
              <a:buChar char="•"/>
            </a:pPr>
            <a:r>
              <a:rPr lang="en-US" sz="1600" dirty="0"/>
              <a:t>Realize storage, processing and operational efficiencies</a:t>
            </a:r>
          </a:p>
          <a:p>
            <a:pPr marL="342900" indent="-342900">
              <a:spcBef>
                <a:spcPts val="0"/>
              </a:spcBef>
              <a:spcAft>
                <a:spcPts val="400"/>
              </a:spcAft>
              <a:buFont typeface="Arial" panose="020B0604020202020204" pitchFamily="34" charset="0"/>
              <a:buChar char="•"/>
            </a:pPr>
            <a:r>
              <a:rPr lang="en-US" sz="1600" dirty="0"/>
              <a:t>Improve cross-archive center collaboration</a:t>
            </a:r>
          </a:p>
          <a:p>
            <a:pPr marL="342900" indent="-342900">
              <a:spcBef>
                <a:spcPts val="0"/>
              </a:spcBef>
              <a:spcAft>
                <a:spcPts val="400"/>
              </a:spcAft>
              <a:buFont typeface="Arial" panose="020B0604020202020204" pitchFamily="34" charset="0"/>
              <a:buChar char="•"/>
            </a:pPr>
            <a:r>
              <a:rPr lang="en-US" sz="1600" dirty="0"/>
              <a:t>Enable users to work across multiple datasets managed by different archives without transmitting data over networks</a:t>
            </a:r>
          </a:p>
          <a:p>
            <a:pPr marL="342900" indent="-342900">
              <a:spcBef>
                <a:spcPts val="0"/>
              </a:spcBef>
              <a:spcAft>
                <a:spcPts val="400"/>
              </a:spcAft>
              <a:buFont typeface="Arial" panose="020B0604020202020204" pitchFamily="34" charset="0"/>
              <a:buChar char="•"/>
            </a:pPr>
            <a:r>
              <a:rPr lang="en-US" sz="1600" dirty="0"/>
              <a:t>Supporting open science with open source software and open data</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2565AA-8C13-EB49-B46B-E752CDCE80A8}"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B743C25A-1CAB-AF45-BC69-07B6D9E50118}"/>
              </a:ext>
            </a:extLst>
          </p:cNvPr>
          <p:cNvPicPr>
            <a:picLocks noChangeAspect="1"/>
          </p:cNvPicPr>
          <p:nvPr/>
        </p:nvPicPr>
        <p:blipFill>
          <a:blip r:embed="rId4"/>
          <a:stretch>
            <a:fillRect/>
          </a:stretch>
        </p:blipFill>
        <p:spPr>
          <a:xfrm>
            <a:off x="6116819" y="1704779"/>
            <a:ext cx="5981700" cy="4330700"/>
          </a:xfrm>
          <a:prstGeom prst="rect">
            <a:avLst/>
          </a:prstGeom>
        </p:spPr>
      </p:pic>
    </p:spTree>
    <p:extLst>
      <p:ext uri="{BB962C8B-B14F-4D97-AF65-F5344CB8AC3E}">
        <p14:creationId xmlns:p14="http://schemas.microsoft.com/office/powerpoint/2010/main" val="2751643443"/>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sld>
</file>

<file path=ppt/theme/theme1.xml><?xml version="1.0" encoding="utf-8"?>
<a:theme xmlns:a="http://schemas.openxmlformats.org/drawingml/2006/main" name="Theme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 id="{44948E64-C908-4A82-A2DA-DAFF5369C786}" vid="{8734CE5E-358B-4130-BE9C-5691B0C424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584</Words>
  <Application>Microsoft Macintosh PowerPoint</Application>
  <PresentationFormat>Widescreen</PresentationFormat>
  <Paragraphs>132</Paragraphs>
  <Slides>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Arial Narrow</vt:lpstr>
      <vt:lpstr>Calibri</vt:lpstr>
      <vt:lpstr>Theme4</vt:lpstr>
      <vt:lpstr>Office Theme</vt:lpstr>
      <vt:lpstr>ESD Upcoming Launches</vt:lpstr>
      <vt:lpstr>PowerPoint Presentation</vt:lpstr>
      <vt:lpstr>2017 Earth Science Decadal Survey</vt:lpstr>
      <vt:lpstr>Big Data: Earth Science</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ESD Upcoming Launches</dc:title>
  <dc:creator>Hernandez, Debra G. (HQ-DK000)[SGT INC]</dc:creator>
  <cp:lastModifiedBy>Killough, Brian D. (LARC-D2)</cp:lastModifiedBy>
  <cp:revision>3</cp:revision>
  <dcterms:created xsi:type="dcterms:W3CDTF">2020-07-22T18:12:47Z</dcterms:created>
  <dcterms:modified xsi:type="dcterms:W3CDTF">2020-10-22T11:46:36Z</dcterms:modified>
</cp:coreProperties>
</file>