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0" r:id="rId2"/>
    <p:sldId id="276" r:id="rId3"/>
    <p:sldId id="278" r:id="rId4"/>
    <p:sldId id="275" r:id="rId5"/>
    <p:sldId id="280" r:id="rId6"/>
    <p:sldId id="281" r:id="rId7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9BB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>
        <p:scale>
          <a:sx n="82" d="100"/>
          <a:sy n="82" d="100"/>
        </p:scale>
        <p:origin x="-936" y="216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74919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 Tech.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Workshop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Montpellier,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17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0"/>
            <a:ext cx="5206574" cy="1672389"/>
          </a:xfrm>
        </p:spPr>
        <p:txBody>
          <a:bodyPr/>
          <a:lstStyle/>
          <a:p>
            <a:pPr algn="l"/>
            <a:r>
              <a:rPr lang="en-GB" sz="2800" dirty="0"/>
              <a:t>Welcome and Essential Business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Pascale </a:t>
            </a:r>
            <a:r>
              <a:rPr lang="en-US" b="0" dirty="0" err="1" smtClean="0"/>
              <a:t>Ultre-Guerard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CNES</a:t>
            </a:r>
          </a:p>
          <a:p>
            <a:r>
              <a:rPr lang="en-US" b="0" dirty="0" smtClean="0"/>
              <a:t>SIT Workshop Agenda Item #1</a:t>
            </a:r>
          </a:p>
          <a:p>
            <a:r>
              <a:rPr lang="en-US" b="0" dirty="0" smtClean="0"/>
              <a:t>CEOS SIT Technical Workshop</a:t>
            </a:r>
          </a:p>
          <a:p>
            <a:r>
              <a:rPr lang="en-US" b="0" dirty="0" smtClean="0"/>
              <a:t>CNES</a:t>
            </a:r>
            <a:r>
              <a:rPr lang="en-US" b="0" dirty="0"/>
              <a:t>, </a:t>
            </a:r>
            <a:r>
              <a:rPr lang="en-US" b="0" dirty="0" smtClean="0"/>
              <a:t>Montpellier, France</a:t>
            </a:r>
            <a:br>
              <a:rPr lang="en-US" b="0" dirty="0" smtClean="0"/>
            </a:br>
            <a:r>
              <a:rPr lang="en-US" b="0" dirty="0" smtClean="0"/>
              <a:t>17</a:t>
            </a:r>
            <a:r>
              <a:rPr lang="en-US" b="0" baseline="30000" dirty="0" smtClean="0"/>
              <a:t>th</a:t>
            </a:r>
            <a:r>
              <a:rPr lang="en-US" b="0" dirty="0" smtClean="0"/>
              <a:t>-18</a:t>
            </a:r>
            <a:r>
              <a:rPr lang="en-US" b="0" baseline="30000" dirty="0" smtClean="0"/>
              <a:t>th</a:t>
            </a:r>
            <a:r>
              <a:rPr lang="en-US" b="0" dirty="0" smtClean="0"/>
              <a:t> September 2014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GB" sz="3200" b="1" dirty="0">
                <a:solidFill>
                  <a:schemeClr val="bg1"/>
                </a:solidFill>
              </a:rPr>
              <a:t>SIT Technical Workshop </a:t>
            </a:r>
            <a:r>
              <a:rPr lang="en-GB" sz="3200" b="1" dirty="0" smtClean="0">
                <a:solidFill>
                  <a:schemeClr val="bg1"/>
                </a:solidFill>
              </a:rPr>
              <a:t>o</a:t>
            </a:r>
            <a:r>
              <a:rPr lang="en-US" sz="3200" b="1" kern="0" noProof="0" dirty="0" err="1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bjectives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661768"/>
            <a:ext cx="87106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smtClean="0"/>
              <a:t>Welcome </a:t>
            </a:r>
            <a:r>
              <a:rPr lang="en-US" sz="3600" b="1" dirty="0"/>
              <a:t>to </a:t>
            </a:r>
            <a:r>
              <a:rPr lang="en-US" sz="3600" b="1" dirty="0" smtClean="0"/>
              <a:t>the </a:t>
            </a:r>
            <a:r>
              <a:rPr lang="en-GB" sz="3600" b="1" dirty="0" smtClean="0"/>
              <a:t>SIT </a:t>
            </a:r>
            <a:r>
              <a:rPr lang="en-GB" sz="3600" b="1" dirty="0"/>
              <a:t>Technical Workshop </a:t>
            </a:r>
            <a:r>
              <a:rPr lang="en-GB" sz="3600" b="1" dirty="0" smtClean="0"/>
              <a:t>in Montpellier</a:t>
            </a:r>
          </a:p>
          <a:p>
            <a:pPr lvl="0"/>
            <a:r>
              <a:rPr lang="en-GB" sz="2400" b="1" dirty="0" smtClean="0">
                <a:solidFill>
                  <a:srgbClr val="92D050"/>
                </a:solidFill>
              </a:rPr>
              <a:t>A </a:t>
            </a:r>
            <a:r>
              <a:rPr lang="en-GB" sz="2400" b="1" dirty="0">
                <a:solidFill>
                  <a:srgbClr val="92D050"/>
                </a:solidFill>
              </a:rPr>
              <a:t>special </a:t>
            </a:r>
            <a:r>
              <a:rPr lang="en-GB" sz="2400" b="1" dirty="0" smtClean="0">
                <a:solidFill>
                  <a:srgbClr val="92D050"/>
                </a:solidFill>
              </a:rPr>
              <a:t>mention for</a:t>
            </a:r>
            <a:endParaRPr lang="en-GB" sz="2400" b="1" dirty="0">
              <a:solidFill>
                <a:srgbClr val="92D050"/>
              </a:solidFill>
              <a:sym typeface="Wingdings" panose="05000000000000000000" pitchFamily="2" charset="2"/>
            </a:endParaRPr>
          </a:p>
          <a:p>
            <a:pPr lvl="0"/>
            <a:endParaRPr lang="en-GB" sz="2800" b="1" dirty="0" smtClean="0"/>
          </a:p>
          <a:p>
            <a:pPr lvl="0"/>
            <a:endParaRPr lang="en-GB" sz="2800" b="1" dirty="0" smtClean="0"/>
          </a:p>
          <a:p>
            <a:pPr lvl="0"/>
            <a:endParaRPr lang="en-GB" sz="2800" b="1" dirty="0" smtClean="0"/>
          </a:p>
          <a:p>
            <a:pPr lvl="0"/>
            <a:endParaRPr lang="en-GB" sz="2800" b="1" dirty="0"/>
          </a:p>
          <a:p>
            <a:pPr lvl="0"/>
            <a:r>
              <a:rPr lang="en-GB" sz="2800" b="1" dirty="0" smtClean="0">
                <a:solidFill>
                  <a:srgbClr val="92D050"/>
                </a:solidFill>
              </a:rPr>
              <a:t>						</a:t>
            </a:r>
            <a:r>
              <a:rPr lang="en-GB" sz="2400" b="1" dirty="0" err="1" smtClean="0">
                <a:solidFill>
                  <a:srgbClr val="92D050"/>
                </a:solidFill>
              </a:rPr>
              <a:t>Reine</a:t>
            </a:r>
            <a:r>
              <a:rPr lang="en-GB" sz="2400" b="1" dirty="0" smtClean="0">
                <a:solidFill>
                  <a:srgbClr val="92D050"/>
                </a:solidFill>
              </a:rPr>
              <a:t> Hélène	Pompadour	</a:t>
            </a:r>
            <a:r>
              <a:rPr lang="en-GB" sz="2400" b="1" dirty="0" err="1" smtClean="0">
                <a:solidFill>
                  <a:srgbClr val="92D050"/>
                </a:solidFill>
              </a:rPr>
              <a:t>Montespan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Objectives: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400" b="1" dirty="0" smtClean="0"/>
              <a:t>Forum for discussion with VCs and WGs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400" b="1" dirty="0" smtClean="0"/>
              <a:t>Prepare discussion </a:t>
            </a:r>
            <a:r>
              <a:rPr lang="en-GB" sz="2400" b="1" dirty="0"/>
              <a:t>and </a:t>
            </a:r>
            <a:r>
              <a:rPr lang="en-GB" sz="2400" b="1" dirty="0" smtClean="0"/>
              <a:t>decisions </a:t>
            </a:r>
            <a:r>
              <a:rPr lang="en-GB" sz="2400" b="1" dirty="0"/>
              <a:t>at CEOS </a:t>
            </a:r>
            <a:r>
              <a:rPr lang="en-GB" sz="2400" b="1" dirty="0" smtClean="0"/>
              <a:t>Plenary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561" y="3125184"/>
            <a:ext cx="1278823" cy="1839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829" y="3106667"/>
            <a:ext cx="1060358" cy="168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466" y="3106667"/>
            <a:ext cx="1364362" cy="168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79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GB" sz="3200" b="1" dirty="0">
                <a:solidFill>
                  <a:schemeClr val="bg1"/>
                </a:solidFill>
              </a:rPr>
              <a:t>logistics information</a:t>
            </a:r>
            <a:endParaRPr lang="en-US" sz="3200" b="1" kern="0" dirty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326093"/>
            <a:ext cx="8710648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Sorry about the Air France strike.  We advise you to travel back to Paris by </a:t>
            </a:r>
            <a:r>
              <a:rPr lang="en-US" sz="2000" dirty="0" smtClean="0"/>
              <a:t>train</a:t>
            </a:r>
            <a:br>
              <a:rPr lang="en-US" sz="2000" dirty="0" smtClean="0"/>
            </a:br>
            <a:endParaRPr lang="en-US" sz="8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To access WI-FI </a:t>
            </a:r>
          </a:p>
          <a:p>
            <a:r>
              <a:rPr lang="en-US" sz="2000" dirty="0"/>
              <a:t>	Select network: 		</a:t>
            </a:r>
            <a:r>
              <a:rPr lang="en-US" sz="2000" b="1" dirty="0"/>
              <a:t>salon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Password: 			</a:t>
            </a:r>
            <a:r>
              <a:rPr lang="en-US" sz="2000" b="1" dirty="0" err="1"/>
              <a:t>seminaire</a:t>
            </a:r>
            <a:r>
              <a:rPr lang="en-US" sz="2000" dirty="0"/>
              <a:t>	</a:t>
            </a:r>
          </a:p>
          <a:p>
            <a:pPr lvl="1"/>
            <a:r>
              <a:rPr lang="en-US" sz="2000" dirty="0" smtClean="0"/>
              <a:t>If you have any issue to access WIFI </a:t>
            </a:r>
            <a:r>
              <a:rPr lang="en-US" sz="2000" b="1" dirty="0" smtClean="0">
                <a:solidFill>
                  <a:srgbClr val="92D050"/>
                </a:solidFill>
              </a:rPr>
              <a:t>Daniel</a:t>
            </a:r>
            <a:r>
              <a:rPr lang="en-US" sz="2000" dirty="0" smtClean="0"/>
              <a:t> will help you</a:t>
            </a:r>
            <a:endParaRPr lang="en-US" sz="1600" dirty="0"/>
          </a:p>
          <a:p>
            <a:pPr lvl="1"/>
            <a:endParaRPr lang="en-US" sz="800" b="1" dirty="0" smtClean="0">
              <a:solidFill>
                <a:srgbClr val="92D05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(if not already done)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give your presentation material to </a:t>
            </a:r>
            <a:r>
              <a:rPr lang="en-US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George</a:t>
            </a:r>
            <a:r>
              <a:rPr lang="en-US" sz="900" dirty="0" smtClean="0"/>
              <a:t/>
            </a:r>
            <a:br>
              <a:rPr lang="en-US" sz="900" dirty="0" smtClean="0"/>
            </a:b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Please, </a:t>
            </a:r>
            <a:r>
              <a:rPr lang="en-US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 off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microphone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if not used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 dietary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 please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speak with </a:t>
            </a:r>
            <a:r>
              <a:rPr lang="en-US" sz="2000" b="1" dirty="0">
                <a:solidFill>
                  <a:srgbClr val="92D050"/>
                </a:solidFill>
              </a:rPr>
              <a:t>Danielle </a:t>
            </a:r>
            <a:r>
              <a:rPr lang="en-US" sz="2000" b="1" dirty="0" smtClean="0">
                <a:solidFill>
                  <a:srgbClr val="92D050"/>
                </a:solidFill>
              </a:rPr>
              <a:t>ASAP (before </a:t>
            </a:r>
            <a:r>
              <a:rPr lang="en-US" sz="2000" b="1" dirty="0" smtClean="0">
                <a:solidFill>
                  <a:srgbClr val="92D050"/>
                </a:solidFill>
              </a:rPr>
              <a:t>the break</a:t>
            </a:r>
            <a:r>
              <a:rPr lang="en-US" sz="2000" b="1" dirty="0" smtClean="0">
                <a:solidFill>
                  <a:srgbClr val="92D050"/>
                </a:solidFill>
              </a:rPr>
              <a:t>)</a:t>
            </a:r>
            <a:br>
              <a:rPr lang="en-US" sz="2000" b="1" dirty="0" smtClean="0">
                <a:solidFill>
                  <a:srgbClr val="92D050"/>
                </a:solidFill>
              </a:rPr>
            </a:br>
            <a:endParaRPr lang="en-US" sz="2000" b="1" dirty="0" smtClean="0">
              <a:solidFill>
                <a:srgbClr val="92D05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For any information, please note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Danielle </a:t>
            </a:r>
            <a:r>
              <a:rPr lang="en-US" sz="2000" dirty="0" err="1" smtClean="0"/>
              <a:t>Barrère</a:t>
            </a:r>
            <a:r>
              <a:rPr lang="en-US" sz="2000" dirty="0" smtClean="0"/>
              <a:t> </a:t>
            </a:r>
            <a:r>
              <a:rPr lang="en-US" sz="2000" b="1" dirty="0" smtClean="0"/>
              <a:t> 	</a:t>
            </a:r>
            <a:r>
              <a:rPr lang="en-US" sz="2000" b="1" dirty="0" smtClean="0">
                <a:solidFill>
                  <a:srgbClr val="92D050"/>
                </a:solidFill>
              </a:rPr>
              <a:t>+33(0)6 74 97 00 25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Mireille Paulin 		</a:t>
            </a:r>
            <a:r>
              <a:rPr lang="en-US" sz="2000" b="1" dirty="0" smtClean="0">
                <a:solidFill>
                  <a:srgbClr val="92D050"/>
                </a:solidFill>
              </a:rPr>
              <a:t>+33(0)6 82 55 98 62</a:t>
            </a:r>
            <a:endParaRPr lang="en-US" sz="2000" b="1" dirty="0">
              <a:solidFill>
                <a:srgbClr val="92D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167" y="6184785"/>
            <a:ext cx="89358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usual many thanks to </a:t>
            </a:r>
            <a:r>
              <a:rPr lang="en-US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team for their supports for GTM</a:t>
            </a:r>
            <a:endParaRPr lang="en-US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5619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Agenda overview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6" y="1499718"/>
            <a:ext cx="893583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GB" sz="2400" b="1" dirty="0" smtClean="0"/>
              <a:t>Wednesday</a:t>
            </a:r>
            <a:r>
              <a:rPr lang="en-GB" sz="2400" b="1" dirty="0"/>
              <a:t>, 17</a:t>
            </a:r>
            <a:r>
              <a:rPr lang="en-GB" sz="2400" b="1" baseline="30000" dirty="0"/>
              <a:t>th</a:t>
            </a:r>
            <a:r>
              <a:rPr lang="en-GB" sz="2400" b="1" dirty="0"/>
              <a:t> September: Day </a:t>
            </a:r>
            <a:r>
              <a:rPr lang="en-GB" sz="2400" b="1" dirty="0" smtClean="0"/>
              <a:t>1</a:t>
            </a:r>
            <a:br>
              <a:rPr lang="en-GB" sz="2400" b="1" dirty="0" smtClean="0"/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09:00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	</a:t>
            </a:r>
            <a:r>
              <a:rPr lang="en-GB" b="1" dirty="0" smtClean="0"/>
              <a:t>Session </a:t>
            </a:r>
            <a:r>
              <a:rPr lang="en-GB" b="1" dirty="0"/>
              <a:t>1</a:t>
            </a:r>
            <a:r>
              <a:rPr lang="en-GB" dirty="0"/>
              <a:t>: Welcome and Essential </a:t>
            </a:r>
            <a:r>
              <a:rPr lang="en-GB" dirty="0" smtClean="0"/>
              <a:t>Business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10:00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	</a:t>
            </a:r>
            <a:r>
              <a:rPr lang="en-GB" b="1" dirty="0" smtClean="0"/>
              <a:t>Session </a:t>
            </a:r>
            <a:r>
              <a:rPr lang="en-GB" b="1" dirty="0"/>
              <a:t>2</a:t>
            </a:r>
            <a:r>
              <a:rPr lang="en-GB" dirty="0"/>
              <a:t>: CEOS </a:t>
            </a:r>
            <a:r>
              <a:rPr lang="en-GB" dirty="0" smtClean="0"/>
              <a:t>VCs </a:t>
            </a:r>
            <a:r>
              <a:rPr lang="en-GB" dirty="0"/>
              <a:t>and </a:t>
            </a:r>
            <a:r>
              <a:rPr lang="en-GB" dirty="0" smtClean="0"/>
              <a:t>WGs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11:00 </a:t>
            </a:r>
            <a:r>
              <a:rPr lang="en-US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	</a:t>
            </a:r>
            <a:r>
              <a:rPr lang="en-US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</a:t>
            </a:r>
            <a:r>
              <a:rPr lang="en-GB" b="1" dirty="0" smtClean="0">
                <a:solidFill>
                  <a:srgbClr val="92D050"/>
                </a:solidFill>
              </a:rPr>
              <a:t>and </a:t>
            </a:r>
            <a:r>
              <a:rPr lang="en-GB" b="1" dirty="0">
                <a:solidFill>
                  <a:srgbClr val="92D050"/>
                </a:solidFill>
              </a:rPr>
              <a:t>Break (hall)</a:t>
            </a:r>
            <a:endParaRPr lang="en-US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11:30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	</a:t>
            </a:r>
            <a:r>
              <a:rPr lang="en-GB" dirty="0" smtClean="0"/>
              <a:t>Session </a:t>
            </a:r>
            <a:r>
              <a:rPr lang="en-GB" dirty="0"/>
              <a:t>2: CEOS VCs and </a:t>
            </a:r>
            <a:r>
              <a:rPr lang="en-GB" dirty="0" smtClean="0"/>
              <a:t>WGs - Continued</a:t>
            </a:r>
            <a:br>
              <a:rPr lang="en-GB" dirty="0" smtClean="0"/>
            </a:b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619B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1:00 </a:t>
            </a:r>
            <a:r>
              <a:rPr lang="en-US" b="1" dirty="0">
                <a:solidFill>
                  <a:srgbClr val="619B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  <a:r>
              <a:rPr lang="en-GB" b="1" dirty="0">
                <a:solidFill>
                  <a:srgbClr val="619B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Lunch (hosted - dinning </a:t>
            </a:r>
            <a:r>
              <a:rPr lang="en-GB" b="1" dirty="0" smtClean="0">
                <a:solidFill>
                  <a:srgbClr val="619B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room)</a:t>
            </a:r>
            <a:r>
              <a:rPr lang="en-GB" i="1" dirty="0" smtClean="0">
                <a:solidFill>
                  <a:srgbClr val="92D050"/>
                </a:solidFill>
              </a:rPr>
              <a:t/>
            </a:r>
            <a:br>
              <a:rPr lang="en-GB" i="1" dirty="0" smtClean="0">
                <a:solidFill>
                  <a:srgbClr val="92D050"/>
                </a:solidFill>
              </a:rPr>
            </a:br>
            <a:endParaRPr lang="en-GB" i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2:00 pm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 smtClean="0"/>
              <a:t>Session </a:t>
            </a:r>
            <a:r>
              <a:rPr lang="en-GB" dirty="0"/>
              <a:t>2: CEOS VCs and </a:t>
            </a:r>
            <a:r>
              <a:rPr lang="en-GB" dirty="0" smtClean="0"/>
              <a:t>WGs - </a:t>
            </a:r>
            <a:r>
              <a:rPr lang="en-GB" dirty="0"/>
              <a:t>Continued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3:50 </a:t>
            </a:r>
            <a:r>
              <a:rPr lang="en-US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 smtClean="0">
                <a:solidFill>
                  <a:srgbClr val="92D050"/>
                </a:solidFill>
              </a:rPr>
              <a:t>Break </a:t>
            </a:r>
            <a:r>
              <a:rPr lang="en-GB" b="1" dirty="0">
                <a:solidFill>
                  <a:srgbClr val="92D050"/>
                </a:solidFill>
              </a:rPr>
              <a:t>(hall)</a:t>
            </a:r>
            <a:endParaRPr lang="en-US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4:15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 smtClean="0"/>
              <a:t>Session </a:t>
            </a:r>
            <a:r>
              <a:rPr lang="en-GB" b="1" dirty="0"/>
              <a:t>3</a:t>
            </a:r>
            <a:r>
              <a:rPr lang="en-GB" dirty="0"/>
              <a:t>: CEOS Three-Year Work Plan Thematic Areas (Non-WG/VC</a:t>
            </a:r>
            <a:r>
              <a:rPr lang="en-GB" dirty="0" smtClean="0"/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800" b="1" dirty="0" smtClean="0">
              <a:solidFill>
                <a:srgbClr val="619BB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00" b="1" dirty="0" smtClean="0">
                <a:solidFill>
                  <a:srgbClr val="619B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 smtClean="0">
                <a:solidFill>
                  <a:srgbClr val="619BB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619B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5:00 </a:t>
            </a:r>
            <a:r>
              <a:rPr lang="en-US" b="1" dirty="0">
                <a:solidFill>
                  <a:srgbClr val="619B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	</a:t>
            </a:r>
            <a:r>
              <a:rPr lang="en-US" b="1" dirty="0" smtClean="0">
                <a:solidFill>
                  <a:srgbClr val="619B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 smtClean="0">
                <a:solidFill>
                  <a:srgbClr val="619B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Adjourn </a:t>
            </a:r>
            <a:endParaRPr lang="en-GB" b="1" dirty="0">
              <a:solidFill>
                <a:srgbClr val="619BB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800" b="1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5:15 pm</a:t>
            </a:r>
            <a:r>
              <a:rPr lang="en-US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 smtClean="0">
                <a:solidFill>
                  <a:srgbClr val="92D050"/>
                </a:solidFill>
              </a:rPr>
              <a:t>THEIA - French </a:t>
            </a:r>
            <a:r>
              <a:rPr lang="en-GB" b="1" dirty="0">
                <a:solidFill>
                  <a:srgbClr val="92D050"/>
                </a:solidFill>
              </a:rPr>
              <a:t>Land Data </a:t>
            </a:r>
            <a:r>
              <a:rPr lang="en-GB" b="1" dirty="0" smtClean="0">
                <a:solidFill>
                  <a:srgbClr val="92D050"/>
                </a:solidFill>
              </a:rPr>
              <a:t>Centre presentation (</a:t>
            </a:r>
            <a:r>
              <a:rPr lang="en-GB" b="1" dirty="0" err="1" smtClean="0">
                <a:solidFill>
                  <a:srgbClr val="92D050"/>
                </a:solidFill>
              </a:rPr>
              <a:t>Reine</a:t>
            </a:r>
            <a:r>
              <a:rPr lang="en-GB" b="1" dirty="0" smtClean="0">
                <a:solidFill>
                  <a:srgbClr val="92D050"/>
                </a:solidFill>
              </a:rPr>
              <a:t> Hélène)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92D050"/>
                </a:solidFill>
              </a:rPr>
              <a:t>7:00 pm 	Fabre </a:t>
            </a:r>
            <a:r>
              <a:rPr lang="en-GB" b="1" dirty="0">
                <a:solidFill>
                  <a:srgbClr val="92D050"/>
                </a:solidFill>
              </a:rPr>
              <a:t>Museum visit </a:t>
            </a:r>
            <a:endParaRPr lang="en-GB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92D050"/>
                </a:solidFill>
              </a:rPr>
              <a:t>8:30 </a:t>
            </a:r>
            <a:r>
              <a:rPr lang="en-GB" b="1" dirty="0">
                <a:solidFill>
                  <a:srgbClr val="92D050"/>
                </a:solidFill>
              </a:rPr>
              <a:t>pm 	</a:t>
            </a:r>
            <a:r>
              <a:rPr lang="en-GB" b="1" dirty="0" smtClean="0">
                <a:solidFill>
                  <a:srgbClr val="92D050"/>
                </a:solidFill>
              </a:rPr>
              <a:t>Cocktail </a:t>
            </a:r>
            <a:r>
              <a:rPr lang="en-GB" b="1" dirty="0">
                <a:solidFill>
                  <a:srgbClr val="92D050"/>
                </a:solidFill>
              </a:rPr>
              <a:t>reception </a:t>
            </a:r>
            <a:endParaRPr lang="en-US" sz="10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480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Agenda overview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4" y="1476568"/>
            <a:ext cx="90629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GB" sz="2400" b="1" dirty="0" smtClean="0"/>
              <a:t>Thursday</a:t>
            </a:r>
            <a:r>
              <a:rPr lang="en-GB" sz="2400" b="1" dirty="0"/>
              <a:t>, 18</a:t>
            </a:r>
            <a:r>
              <a:rPr lang="en-GB" sz="2400" b="1" baseline="30000" dirty="0"/>
              <a:t>th</a:t>
            </a:r>
            <a:r>
              <a:rPr lang="en-GB" sz="2400" b="1" dirty="0"/>
              <a:t> September: Day </a:t>
            </a:r>
            <a:r>
              <a:rPr lang="en-GB" sz="2400" b="1" dirty="0" smtClean="0"/>
              <a:t>2</a:t>
            </a:r>
            <a:r>
              <a:rPr lang="en-GB" sz="2000" b="1" dirty="0" smtClean="0"/>
              <a:t/>
            </a:r>
            <a:br>
              <a:rPr lang="en-GB" sz="2000" b="1" dirty="0" smtClean="0"/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08:30 </a:t>
            </a:r>
            <a:r>
              <a:rPr lang="en-US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	</a:t>
            </a:r>
            <a:r>
              <a:rPr lang="en-GB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Coffee (</a:t>
            </a:r>
            <a:r>
              <a:rPr lang="en-GB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hall</a:t>
            </a:r>
            <a:r>
              <a:rPr lang="en-GB" b="1" dirty="0">
                <a:solidFill>
                  <a:srgbClr val="92D050"/>
                </a:solidFill>
              </a:rPr>
              <a:t>)</a:t>
            </a:r>
            <a:endParaRPr lang="en-US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09:00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	</a:t>
            </a:r>
            <a:r>
              <a:rPr lang="en-GB" b="1" dirty="0" smtClean="0"/>
              <a:t>Session </a:t>
            </a:r>
            <a:r>
              <a:rPr lang="en-GB" b="1" dirty="0"/>
              <a:t>3</a:t>
            </a:r>
            <a:r>
              <a:rPr lang="en-GB" dirty="0"/>
              <a:t>: CEOS Three-Year Work Plan Thematic </a:t>
            </a:r>
            <a:r>
              <a:rPr lang="en-GB" dirty="0" smtClean="0"/>
              <a:t>Areas - Continued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10:15 </a:t>
            </a:r>
            <a:r>
              <a:rPr lang="en-US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	</a:t>
            </a:r>
            <a:r>
              <a:rPr lang="en-GB" b="1" dirty="0" smtClean="0">
                <a:solidFill>
                  <a:srgbClr val="92D050"/>
                </a:solidFill>
              </a:rPr>
              <a:t>Break </a:t>
            </a:r>
            <a:r>
              <a:rPr lang="en-GB" b="1" dirty="0">
                <a:solidFill>
                  <a:srgbClr val="92D050"/>
                </a:solidFill>
              </a:rPr>
              <a:t>(hall)</a:t>
            </a:r>
            <a:endParaRPr lang="en-US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10:45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	</a:t>
            </a:r>
            <a:r>
              <a:rPr lang="en-GB" b="1" dirty="0" smtClean="0"/>
              <a:t>Session </a:t>
            </a:r>
            <a:r>
              <a:rPr lang="en-GB" b="1" dirty="0"/>
              <a:t>4</a:t>
            </a:r>
            <a:r>
              <a:rPr lang="en-GB" dirty="0"/>
              <a:t>: Other Key Stakeholder Initiatives and Outreach to Key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				     Stakeholders</a:t>
            </a:r>
            <a:br>
              <a:rPr lang="en-GB" dirty="0" smtClean="0"/>
            </a:br>
            <a:r>
              <a:rPr lang="en-US" b="1" dirty="0" smtClean="0">
                <a:solidFill>
                  <a:srgbClr val="619B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12:50 pm</a:t>
            </a:r>
            <a:r>
              <a:rPr lang="en-GB" b="1" dirty="0" smtClean="0">
                <a:solidFill>
                  <a:srgbClr val="619BBF"/>
                </a:solidFill>
              </a:rPr>
              <a:t> 	Lunch</a:t>
            </a:r>
            <a:r>
              <a:rPr lang="en-GB" b="1" i="1" dirty="0" smtClean="0">
                <a:solidFill>
                  <a:srgbClr val="619BBF"/>
                </a:solidFill>
              </a:rPr>
              <a:t> </a:t>
            </a:r>
            <a:r>
              <a:rPr lang="en-GB" b="1" i="1" dirty="0">
                <a:solidFill>
                  <a:srgbClr val="619BBF"/>
                </a:solidFill>
              </a:rPr>
              <a:t>(</a:t>
            </a:r>
            <a:r>
              <a:rPr lang="en-GB" b="1" i="1" dirty="0" smtClean="0">
                <a:solidFill>
                  <a:srgbClr val="619BBF"/>
                </a:solidFill>
              </a:rPr>
              <a:t>hosted - dinning room)</a:t>
            </a:r>
            <a:br>
              <a:rPr lang="en-GB" b="1" i="1" dirty="0" smtClean="0">
                <a:solidFill>
                  <a:srgbClr val="619BBF"/>
                </a:solidFill>
              </a:rPr>
            </a:br>
            <a:r>
              <a:rPr lang="en-GB" sz="800" b="1" i="1" dirty="0" smtClean="0">
                <a:solidFill>
                  <a:srgbClr val="92D050"/>
                </a:solidFill>
              </a:rPr>
              <a:t/>
            </a:r>
            <a:br>
              <a:rPr lang="en-GB" sz="800" b="1" i="1" dirty="0" smtClean="0">
                <a:solidFill>
                  <a:srgbClr val="92D050"/>
                </a:solidFill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1:50 pm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 smtClean="0"/>
              <a:t>Session </a:t>
            </a:r>
            <a:r>
              <a:rPr lang="en-GB" b="1" dirty="0"/>
              <a:t>5</a:t>
            </a:r>
            <a:r>
              <a:rPr lang="en-GB" dirty="0"/>
              <a:t>: CEOS Organizational Issues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2:30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 smtClean="0"/>
              <a:t>Session </a:t>
            </a:r>
            <a:r>
              <a:rPr lang="en-GB" b="1" dirty="0"/>
              <a:t>6</a:t>
            </a:r>
            <a:r>
              <a:rPr lang="en-GB" dirty="0"/>
              <a:t>: Workshop Conclusion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800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619B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3:00 </a:t>
            </a:r>
            <a:r>
              <a:rPr lang="en-US" b="1" dirty="0">
                <a:solidFill>
                  <a:srgbClr val="619B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	</a:t>
            </a:r>
            <a:r>
              <a:rPr lang="en-US" b="1" dirty="0" smtClean="0">
                <a:solidFill>
                  <a:srgbClr val="619B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 smtClean="0">
                <a:solidFill>
                  <a:srgbClr val="619B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Adjourn </a:t>
            </a:r>
          </a:p>
          <a:p>
            <a:pPr marL="0" indent="0">
              <a:buNone/>
            </a:pPr>
            <a:endParaRPr lang="en-GB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8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Kerry will present in introduction to </a:t>
            </a:r>
            <a:r>
              <a:rPr lang="en-US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session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respect to </a:t>
            </a:r>
            <a:r>
              <a:rPr lang="en-US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CEOS </a:t>
            </a:r>
            <a:r>
              <a:rPr lang="en-US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Workplan</a:t>
            </a:r>
            <a:r>
              <a:rPr lang="en-US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identified for that session</a:t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George will formulate at the end of </a:t>
            </a:r>
            <a:r>
              <a:rPr lang="en-US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item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respect to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actions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referenced</a:t>
            </a:r>
            <a:endParaRPr lang="en-GB" sz="8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0542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GB" sz="3200" b="1" dirty="0">
                <a:solidFill>
                  <a:schemeClr val="bg1"/>
                </a:solidFill>
              </a:rPr>
              <a:t>SIT Technical Workshop </a:t>
            </a:r>
            <a:r>
              <a:rPr lang="en-GB" sz="3200" b="1" dirty="0" smtClean="0">
                <a:solidFill>
                  <a:schemeClr val="bg1"/>
                </a:solidFill>
              </a:rPr>
              <a:t>o</a:t>
            </a:r>
            <a:r>
              <a:rPr lang="en-US" sz="3200" b="1" kern="0" noProof="0" dirty="0" err="1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bjectives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92" y="3016043"/>
            <a:ext cx="8710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smtClean="0">
                <a:solidFill>
                  <a:srgbClr val="92D050"/>
                </a:solidFill>
              </a:rPr>
              <a:t>Enjoy your </a:t>
            </a:r>
            <a:r>
              <a:rPr lang="en-GB" sz="3600" b="1" dirty="0" smtClean="0">
                <a:solidFill>
                  <a:srgbClr val="92D050"/>
                </a:solidFill>
              </a:rPr>
              <a:t>SIT </a:t>
            </a:r>
            <a:r>
              <a:rPr lang="en-GB" sz="3600" b="1" dirty="0">
                <a:solidFill>
                  <a:srgbClr val="92D050"/>
                </a:solidFill>
              </a:rPr>
              <a:t>Technical </a:t>
            </a:r>
            <a:r>
              <a:rPr lang="en-GB" sz="3600" b="1" dirty="0" smtClean="0">
                <a:solidFill>
                  <a:srgbClr val="92D050"/>
                </a:solidFill>
              </a:rPr>
              <a:t>Workshop!</a:t>
            </a:r>
            <a:endParaRPr lang="en-US" sz="2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4036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4466</TotalTime>
  <Words>94</Words>
  <Application>Microsoft Office PowerPoint</Application>
  <PresentationFormat>Affichage à l'écran (4:3)</PresentationFormat>
  <Paragraphs>69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4_EUM_template_v03</vt:lpstr>
      <vt:lpstr>Welcome and Essential Business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Hosford</cp:lastModifiedBy>
  <cp:revision>330</cp:revision>
  <cp:lastPrinted>2014-09-11T10:35:06Z</cp:lastPrinted>
  <dcterms:created xsi:type="dcterms:W3CDTF">2012-08-31T01:11:17Z</dcterms:created>
  <dcterms:modified xsi:type="dcterms:W3CDTF">2014-09-16T16:26:05Z</dcterms:modified>
</cp:coreProperties>
</file>