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60" r:id="rId2"/>
    <p:sldId id="275" r:id="rId3"/>
    <p:sldId id="278" r:id="rId4"/>
    <p:sldId id="281" r:id="rId5"/>
    <p:sldId id="280" r:id="rId6"/>
    <p:sldId id="279" r:id="rId7"/>
    <p:sldId id="288" r:id="rId8"/>
    <p:sldId id="287" r:id="rId9"/>
    <p:sldId id="290" r:id="rId10"/>
    <p:sldId id="289" r:id="rId11"/>
    <p:sldId id="291" r:id="rId12"/>
    <p:sldId id="292" r:id="rId13"/>
    <p:sldId id="286" r:id="rId14"/>
    <p:sldId id="276" r:id="rId15"/>
    <p:sldId id="293"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5833" autoAdjust="0"/>
  </p:normalViewPr>
  <p:slideViewPr>
    <p:cSldViewPr snapToGrid="0" snapToObjects="1">
      <p:cViewPr varScale="1">
        <p:scale>
          <a:sx n="71" d="100"/>
          <a:sy n="71" d="100"/>
        </p:scale>
        <p:origin x="-1350" y="-90"/>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9/16/2014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“Let’s reminisce” </a:t>
            </a:r>
          </a:p>
          <a:p>
            <a:r>
              <a:rPr lang="en-US" dirty="0" smtClean="0"/>
              <a:t>We have translated these “expressions of cooperation” into…next</a:t>
            </a:r>
            <a:r>
              <a:rPr lang="en-US" baseline="0" dirty="0" smtClean="0"/>
              <a:t> slide…</a:t>
            </a:r>
            <a:endParaRPr lang="en-US" dirty="0" smtClean="0"/>
          </a:p>
        </p:txBody>
      </p:sp>
      <p:sp>
        <p:nvSpPr>
          <p:cNvPr id="4" name="Slide Number Placeholder 3"/>
          <p:cNvSpPr>
            <a:spLocks noGrp="1"/>
          </p:cNvSpPr>
          <p:nvPr>
            <p:ph type="sldNum" sz="quarter" idx="10"/>
          </p:nvPr>
        </p:nvSpPr>
        <p:spPr/>
        <p:txBody>
          <a:bodyPr/>
          <a:lstStyle/>
          <a:p>
            <a:fld id="{B7D0C9C3-9C34-4707-BB37-AD785BB16E1C}" type="slidenum">
              <a:rPr lang="en-US" smtClean="0"/>
              <a:pPr/>
              <a:t>3</a:t>
            </a:fld>
            <a:endParaRPr lang="en-US" dirty="0"/>
          </a:p>
        </p:txBody>
      </p:sp>
    </p:spTree>
    <p:extLst>
      <p:ext uri="{BB962C8B-B14F-4D97-AF65-F5344CB8AC3E}">
        <p14:creationId xmlns:p14="http://schemas.microsoft.com/office/powerpoint/2010/main" val="417497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lvl="0" indent="-4762">
              <a:buFont typeface="Arial" pitchFamily="34" charset="0"/>
              <a:buNone/>
            </a:pPr>
            <a:r>
              <a:rPr lang="en-US" sz="1800" dirty="0" smtClean="0"/>
              <a:t>…these expected outcomes that are the backbone</a:t>
            </a:r>
            <a:r>
              <a:rPr lang="en-US" sz="1800" baseline="0" dirty="0" smtClean="0"/>
              <a:t> of the CEOS 2014-2016 Work Plan ongoing and emerging CEOS priorities.</a:t>
            </a:r>
            <a:endParaRPr lang="en-US" sz="1800" dirty="0"/>
          </a:p>
        </p:txBody>
      </p:sp>
      <p:sp>
        <p:nvSpPr>
          <p:cNvPr id="16388" name="Slide Number Placeholder 3"/>
          <p:cNvSpPr>
            <a:spLocks noGrp="1"/>
          </p:cNvSpPr>
          <p:nvPr>
            <p:ph type="sldNum" sz="quarter" idx="5"/>
          </p:nvPr>
        </p:nvSpPr>
        <p:spPr>
          <a:noFill/>
        </p:spPr>
        <p:txBody>
          <a:bodyPr/>
          <a:lstStyle/>
          <a:p>
            <a:fld id="{D283DF61-A367-4BFE-BD5C-58F10F1D88FB}" type="slidenum">
              <a:rPr lang="en-US" smtClean="0">
                <a:latin typeface="Times New Roman" pitchFamily="18" charset="0"/>
                <a:ea typeface="ＭＳ Ｐゴシック" charset="-128"/>
              </a:rPr>
              <a:pPr/>
              <a:t>4</a:t>
            </a:fld>
            <a:endParaRPr lang="en-US" dirty="0" smtClean="0">
              <a:latin typeface="Times New Roman" pitchFamily="18"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there are technically</a:t>
            </a:r>
            <a:r>
              <a:rPr lang="en-US" baseline="0" dirty="0" smtClean="0"/>
              <a:t> 94 Objectives/Deliverables because some occur multi-year.</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5</a:t>
            </a:fld>
            <a:endParaRPr lang="en-US"/>
          </a:p>
        </p:txBody>
      </p:sp>
    </p:spTree>
    <p:extLst>
      <p:ext uri="{BB962C8B-B14F-4D97-AF65-F5344CB8AC3E}">
        <p14:creationId xmlns:p14="http://schemas.microsoft.com/office/powerpoint/2010/main" val="307304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8</a:t>
            </a:fld>
            <a:endParaRPr lang="en-US"/>
          </a:p>
        </p:txBody>
      </p:sp>
    </p:spTree>
    <p:extLst>
      <p:ext uri="{BB962C8B-B14F-4D97-AF65-F5344CB8AC3E}">
        <p14:creationId xmlns:p14="http://schemas.microsoft.com/office/powerpoint/2010/main" val="1203114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1096550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6E7E44A-95A4-4D84-B060-74C5DA9603ED}" type="slidenum">
              <a:rPr lang="en-US"/>
              <a:pPr/>
              <a:t>‹#›</a:t>
            </a:fld>
            <a:endParaRPr lang="en-US"/>
          </a:p>
        </p:txBody>
      </p:sp>
    </p:spTree>
    <p:extLst>
      <p:ext uri="{BB962C8B-B14F-4D97-AF65-F5344CB8AC3E}">
        <p14:creationId xmlns:p14="http://schemas.microsoft.com/office/powerpoint/2010/main" val="4136967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749197"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SIT Tech.</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Workshop 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CNES, Montpellier, France</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17</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-18</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 September</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a:t>
            </a:r>
            <a:r>
              <a:rPr lang="en-US" sz="1000" b="1" dirty="0" smtClean="0">
                <a:solidFill>
                  <a:srgbClr val="FFFFFF"/>
                </a:solidFill>
                <a:latin typeface="Arial Unicode MS" pitchFamily="-111" charset="0"/>
                <a:ea typeface="ＭＳ Ｐゴシック" pitchFamily="-105" charset="-128"/>
                <a:cs typeface="ＭＳ Ｐゴシック" pitchFamily="-105" charset="-128"/>
              </a:rPr>
              <a:t>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slideLayout" Target="../slideLayouts/slideLayout4.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wmf"/><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814057" y="0"/>
            <a:ext cx="5206574" cy="1672389"/>
          </a:xfrm>
        </p:spPr>
        <p:txBody>
          <a:bodyPr/>
          <a:lstStyle/>
          <a:p>
            <a:pPr algn="l"/>
            <a:r>
              <a:rPr lang="en-US" sz="2800" dirty="0" smtClean="0"/>
              <a:t>CEOS Three-Year Work Plan Status Update and Priorities for 2014</a:t>
            </a:r>
            <a:endParaRPr lang="en-US" sz="2800" dirty="0" smtClean="0">
              <a:solidFill>
                <a:srgbClr val="FFFF00"/>
              </a:solidFill>
            </a:endParaRPr>
          </a:p>
        </p:txBody>
      </p:sp>
      <p:sp>
        <p:nvSpPr>
          <p:cNvPr id="2" name="Subtitle 1"/>
          <p:cNvSpPr>
            <a:spLocks noGrp="1"/>
          </p:cNvSpPr>
          <p:nvPr>
            <p:ph type="subTitle" sz="quarter" idx="1"/>
          </p:nvPr>
        </p:nvSpPr>
        <p:spPr>
          <a:xfrm>
            <a:off x="3814057" y="2011944"/>
            <a:ext cx="4826977" cy="1564105"/>
          </a:xfrm>
        </p:spPr>
        <p:txBody>
          <a:bodyPr/>
          <a:lstStyle/>
          <a:p>
            <a:r>
              <a:rPr lang="en-US" b="0" dirty="0" smtClean="0"/>
              <a:t>Kerry Ann Sawyer</a:t>
            </a:r>
            <a:br>
              <a:rPr lang="en-US" b="0" dirty="0" smtClean="0"/>
            </a:br>
            <a:r>
              <a:rPr lang="en-US" b="0" dirty="0" smtClean="0"/>
              <a:t>CEOS Executive Officer</a:t>
            </a:r>
          </a:p>
          <a:p>
            <a:r>
              <a:rPr lang="en-US" b="0" dirty="0" smtClean="0"/>
              <a:t>All Work Plan Objectives/Deliverables</a:t>
            </a:r>
            <a:br>
              <a:rPr lang="en-US" b="0" dirty="0" smtClean="0"/>
            </a:br>
            <a:r>
              <a:rPr lang="en-US" b="0" dirty="0" smtClean="0"/>
              <a:t>CEOS SIT Technical Workshop</a:t>
            </a:r>
          </a:p>
          <a:p>
            <a:r>
              <a:rPr lang="en-US" b="0" dirty="0" smtClean="0"/>
              <a:t>CNES</a:t>
            </a:r>
            <a:r>
              <a:rPr lang="en-US" b="0" dirty="0"/>
              <a:t>, </a:t>
            </a:r>
            <a:r>
              <a:rPr lang="en-US" b="0" dirty="0" smtClean="0"/>
              <a:t>Montpellier, France</a:t>
            </a:r>
            <a:br>
              <a:rPr lang="en-US" b="0" dirty="0" smtClean="0"/>
            </a:br>
            <a:r>
              <a:rPr lang="en-US" b="0" dirty="0" smtClean="0"/>
              <a:t>17</a:t>
            </a:r>
            <a:r>
              <a:rPr lang="en-US" b="0" baseline="30000" dirty="0" smtClean="0"/>
              <a:t>th</a:t>
            </a:r>
            <a:r>
              <a:rPr lang="en-US" b="0" dirty="0" smtClean="0"/>
              <a:t>-18</a:t>
            </a:r>
            <a:r>
              <a:rPr lang="en-US" b="0" baseline="30000" dirty="0" smtClean="0"/>
              <a:t>th</a:t>
            </a:r>
            <a:r>
              <a:rPr lang="en-US" b="0" dirty="0" smtClean="0"/>
              <a:t> September 2014</a:t>
            </a:r>
            <a:endParaRPr lang="en-US" b="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44" y="1498087"/>
            <a:ext cx="8931372"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5898257" y="1498087"/>
            <a:ext cx="3094659" cy="3291840"/>
          </a:xfrm>
          <a:prstGeom prst="rect">
            <a:avLst/>
          </a:prstGeom>
          <a:noFill/>
          <a:ln w="28575" cap="flat" cmpd="sng" algn="ctr">
            <a:solidFill>
              <a:srgbClr val="CC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6" name="Slide Number Placeholder 3"/>
          <p:cNvSpPr>
            <a:spLocks noGrp="1"/>
          </p:cNvSpPr>
          <p:nvPr>
            <p:ph type="sldNum" sz="quarter" idx="10"/>
          </p:nvPr>
        </p:nvSpPr>
        <p:spPr>
          <a:xfrm>
            <a:off x="7239000" y="6600825"/>
            <a:ext cx="1905000" cy="257175"/>
          </a:xfrm>
        </p:spPr>
        <p:txBody>
          <a:bodyPr/>
          <a:lstStyle/>
          <a:p>
            <a:fld id="{96E7E44A-95A4-4D84-B060-74C5DA9603ED}" type="slidenum">
              <a:rPr lang="en-US" smtClean="0"/>
              <a:pPr/>
              <a:t>10</a:t>
            </a:fld>
            <a:endParaRPr lang="en-US"/>
          </a:p>
        </p:txBody>
      </p:sp>
    </p:spTree>
    <p:extLst>
      <p:ext uri="{BB962C8B-B14F-4D97-AF65-F5344CB8AC3E}">
        <p14:creationId xmlns:p14="http://schemas.microsoft.com/office/powerpoint/2010/main" val="350463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Actions – Still Hanging Around</a:t>
            </a:r>
            <a:endParaRPr lang="en-US" dirty="0"/>
          </a:p>
        </p:txBody>
      </p:sp>
      <p:sp>
        <p:nvSpPr>
          <p:cNvPr id="3" name="Content Placeholder 2"/>
          <p:cNvSpPr>
            <a:spLocks noGrp="1"/>
          </p:cNvSpPr>
          <p:nvPr>
            <p:ph idx="1"/>
          </p:nvPr>
        </p:nvSpPr>
        <p:spPr>
          <a:xfrm>
            <a:off x="6998676" y="2294792"/>
            <a:ext cx="1995855" cy="3719146"/>
          </a:xfrm>
        </p:spPr>
        <p:txBody>
          <a:bodyPr/>
          <a:lstStyle/>
          <a:p>
            <a:pPr marL="0" indent="0">
              <a:buNone/>
            </a:pPr>
            <a:r>
              <a:rPr lang="en-US" sz="2000" dirty="0" smtClean="0"/>
              <a:t>2013 Actions that can be mapped to 2014-2016 Objectives/</a:t>
            </a:r>
          </a:p>
          <a:p>
            <a:pPr marL="0" indent="0">
              <a:buNone/>
            </a:pPr>
            <a:r>
              <a:rPr lang="en-US" sz="2000" dirty="0" smtClean="0"/>
              <a:t>Deliverables</a:t>
            </a:r>
          </a:p>
          <a:p>
            <a:pPr marL="0" indent="0">
              <a:buNone/>
            </a:pPr>
            <a:endParaRPr lang="en-US" sz="2000" dirty="0"/>
          </a:p>
          <a:p>
            <a:pPr marL="0" indent="0">
              <a:buNone/>
            </a:pPr>
            <a:r>
              <a:rPr lang="en-US" sz="2000" dirty="0" smtClean="0">
                <a:solidFill>
                  <a:srgbClr val="CC0066"/>
                </a:solidFill>
              </a:rPr>
              <a:t>Therefore, recommend closing these 2013 Actions</a:t>
            </a:r>
            <a:endParaRPr lang="en-US" sz="2000" dirty="0">
              <a:solidFill>
                <a:srgbClr val="CC0066"/>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1" y="1358166"/>
            <a:ext cx="6828203" cy="531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0"/>
          </p:nvPr>
        </p:nvSpPr>
        <p:spPr>
          <a:xfrm>
            <a:off x="7239000" y="6600825"/>
            <a:ext cx="1905000" cy="257175"/>
          </a:xfrm>
        </p:spPr>
        <p:txBody>
          <a:bodyPr/>
          <a:lstStyle/>
          <a:p>
            <a:fld id="{96E7E44A-95A4-4D84-B060-74C5DA9603ED}" type="slidenum">
              <a:rPr lang="en-US" smtClean="0"/>
              <a:pPr/>
              <a:t>11</a:t>
            </a:fld>
            <a:endParaRPr lang="en-US"/>
          </a:p>
        </p:txBody>
      </p:sp>
    </p:spTree>
    <p:extLst>
      <p:ext uri="{BB962C8B-B14F-4D97-AF65-F5344CB8AC3E}">
        <p14:creationId xmlns:p14="http://schemas.microsoft.com/office/powerpoint/2010/main" val="368237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Actions – Uh Oh</a:t>
            </a:r>
            <a:endParaRPr lang="en-US" dirty="0"/>
          </a:p>
        </p:txBody>
      </p:sp>
      <p:sp>
        <p:nvSpPr>
          <p:cNvPr id="3" name="Content Placeholder 2"/>
          <p:cNvSpPr>
            <a:spLocks noGrp="1"/>
          </p:cNvSpPr>
          <p:nvPr>
            <p:ph idx="1"/>
          </p:nvPr>
        </p:nvSpPr>
        <p:spPr>
          <a:xfrm>
            <a:off x="6963495" y="1457325"/>
            <a:ext cx="2130548" cy="4864100"/>
          </a:xfrm>
        </p:spPr>
        <p:txBody>
          <a:bodyPr/>
          <a:lstStyle/>
          <a:p>
            <a:pPr marL="0" indent="0">
              <a:buNone/>
            </a:pPr>
            <a:r>
              <a:rPr lang="en-US" sz="2000" dirty="0" smtClean="0"/>
              <a:t>2013 Actions that have no status and/or no apparent corresponding 2014-2016 Objective/ Deliverable</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0" y="1408846"/>
            <a:ext cx="6900658" cy="527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0"/>
          </p:nvPr>
        </p:nvSpPr>
        <p:spPr>
          <a:xfrm>
            <a:off x="7239000" y="6600825"/>
            <a:ext cx="1905000" cy="257175"/>
          </a:xfrm>
        </p:spPr>
        <p:txBody>
          <a:bodyPr/>
          <a:lstStyle/>
          <a:p>
            <a:fld id="{96E7E44A-95A4-4D84-B060-74C5DA9603ED}" type="slidenum">
              <a:rPr lang="en-US" smtClean="0"/>
              <a:pPr/>
              <a:t>12</a:t>
            </a:fld>
            <a:endParaRPr lang="en-US"/>
          </a:p>
        </p:txBody>
      </p:sp>
    </p:spTree>
    <p:extLst>
      <p:ext uri="{BB962C8B-B14F-4D97-AF65-F5344CB8AC3E}">
        <p14:creationId xmlns:p14="http://schemas.microsoft.com/office/powerpoint/2010/main" val="9011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Ahead for 2015…</a:t>
            </a:r>
            <a:endParaRPr lang="en-US" dirty="0"/>
          </a:p>
        </p:txBody>
      </p:sp>
      <p:sp>
        <p:nvSpPr>
          <p:cNvPr id="3" name="Content Placeholder 2"/>
          <p:cNvSpPr>
            <a:spLocks noGrp="1"/>
          </p:cNvSpPr>
          <p:nvPr>
            <p:ph idx="1"/>
          </p:nvPr>
        </p:nvSpPr>
        <p:spPr/>
        <p:txBody>
          <a:bodyPr/>
          <a:lstStyle/>
          <a:p>
            <a:r>
              <a:rPr lang="en-US" dirty="0" smtClean="0"/>
              <a:t>Does the fun continue?</a:t>
            </a:r>
          </a:p>
          <a:p>
            <a:r>
              <a:rPr lang="en-US" dirty="0" smtClean="0"/>
              <a:t>Does the cast return for a second run?</a:t>
            </a:r>
          </a:p>
          <a:p>
            <a:r>
              <a:rPr lang="en-US" dirty="0" smtClean="0"/>
              <a:t>…or does the cast run away as fast as they can?</a:t>
            </a:r>
            <a:endParaRPr lang="en-US" dirty="0"/>
          </a:p>
        </p:txBody>
      </p:sp>
      <p:pic>
        <p:nvPicPr>
          <p:cNvPr id="3074" name="Picture 2" descr="C:\Users\Kerry.Sawyer\AppData\Local\Microsoft\Windows\Temporary Internet Files\Content.IE5\OTUUJMD6\MC90002047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986" y="4658868"/>
            <a:ext cx="1762049" cy="131216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erry.Sawyer\AppData\Local\Microsoft\Windows\Temporary Internet Files\Content.IE5\OT0F6M5N\MC90035614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686" y="4418682"/>
            <a:ext cx="1816913" cy="6400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erry.Sawyer\AppData\Local\Microsoft\Windows\Temporary Internet Files\Content.IE5\C0H457CH\MC900078715[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8909" y="4539980"/>
            <a:ext cx="1519508" cy="188794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Kerry.Sawyer\AppData\Local\Microsoft\Windows\Temporary Internet Files\Content.IE5\OT0F6M5N\MM900040921[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1702" y="3735836"/>
            <a:ext cx="1730661" cy="68284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Kerry.Sawyer\AppData\Local\Microsoft\Windows\Temporary Internet Files\Content.IE5\APVSI8X7\MM900236376[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36630" y="3256492"/>
            <a:ext cx="1475072" cy="82358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Kerry.Sawyer\AppData\Local\Microsoft\Windows\Temporary Internet Files\Content.IE5\C0H457CH\MC900052966[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49296" y="4657645"/>
            <a:ext cx="1809598" cy="1770278"/>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Kerry.Sawyer\AppData\Local\Microsoft\Windows\Temporary Internet Files\Content.IE5\C0H457CH\MC900160552[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0896" y="3181844"/>
            <a:ext cx="1823314" cy="1747418"/>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bwMode="auto">
          <a:xfrm>
            <a:off x="74915" y="3153739"/>
            <a:ext cx="1596723" cy="1389032"/>
          </a:xfrm>
          <a:prstGeom prst="cloudCallout">
            <a:avLst>
              <a:gd name="adj1" fmla="val 16972"/>
              <a:gd name="adj2" fmla="val 75263"/>
            </a:avLst>
          </a:prstGeom>
          <a:solidFill>
            <a:srgbClr val="CC00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Tahoma" pitchFamily="34" charset="0"/>
              </a:rPr>
              <a:t>Why is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Tahoma" pitchFamily="34" charset="0"/>
              </a:rPr>
              <a:t>everyone </a:t>
            </a:r>
          </a:p>
          <a:p>
            <a:pPr marL="0" marR="0" indent="0" algn="ctr" defTabSz="914400" rtl="0" eaLnBrk="0" fontAlgn="base" latinLnBrk="0" hangingPunct="0">
              <a:lnSpc>
                <a:spcPct val="100000"/>
              </a:lnSpc>
              <a:spcBef>
                <a:spcPct val="0"/>
              </a:spcBef>
              <a:spcAft>
                <a:spcPct val="0"/>
              </a:spcAft>
              <a:buClrTx/>
              <a:buSzTx/>
              <a:buFontTx/>
              <a:buNone/>
              <a:tabLst/>
            </a:pPr>
            <a:r>
              <a:rPr lang="en-US" sz="1500" dirty="0" smtClean="0">
                <a:solidFill>
                  <a:srgbClr val="000000"/>
                </a:solidFill>
                <a:latin typeface="Tahoma" pitchFamily="34" charset="0"/>
              </a:rPr>
              <a:t>r</a:t>
            </a:r>
            <a:r>
              <a:rPr kumimoji="0" lang="en-US" sz="1500" b="0" i="0" u="none" strike="noStrike" cap="none" normalizeH="0" baseline="0" dirty="0" smtClean="0">
                <a:ln>
                  <a:noFill/>
                </a:ln>
                <a:solidFill>
                  <a:srgbClr val="000000"/>
                </a:solidFill>
                <a:effectLst/>
                <a:latin typeface="Tahoma" pitchFamily="34" charset="0"/>
              </a:rPr>
              <a:t>unning away?</a:t>
            </a:r>
          </a:p>
        </p:txBody>
      </p:sp>
      <p:sp>
        <p:nvSpPr>
          <p:cNvPr id="5" name="Oval Callout 4"/>
          <p:cNvSpPr/>
          <p:nvPr/>
        </p:nvSpPr>
        <p:spPr bwMode="auto">
          <a:xfrm>
            <a:off x="4180114" y="3060441"/>
            <a:ext cx="1356516" cy="1212979"/>
          </a:xfrm>
          <a:prstGeom prst="wedgeEllipseCallout">
            <a:avLst>
              <a:gd name="adj1" fmla="val 47950"/>
              <a:gd name="adj2" fmla="val 64375"/>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Tahoma" pitchFamily="34" charset="0"/>
              </a:rPr>
              <a:t>It’s the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Tahoma" pitchFamily="34" charset="0"/>
              </a:rPr>
              <a:t>2015-2017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Tahoma" pitchFamily="34" charset="0"/>
              </a:rPr>
              <a:t>Work Plan!!!</a:t>
            </a:r>
          </a:p>
        </p:txBody>
      </p:sp>
      <p:sp>
        <p:nvSpPr>
          <p:cNvPr id="6" name="TextBox 5"/>
          <p:cNvSpPr txBox="1"/>
          <p:nvPr/>
        </p:nvSpPr>
        <p:spPr>
          <a:xfrm>
            <a:off x="514949" y="6404689"/>
            <a:ext cx="798362" cy="369332"/>
          </a:xfrm>
          <a:prstGeom prst="rect">
            <a:avLst/>
          </a:prstGeom>
          <a:noFill/>
        </p:spPr>
        <p:txBody>
          <a:bodyPr wrap="square" rtlCol="0">
            <a:spAutoFit/>
          </a:bodyPr>
          <a:lstStyle/>
          <a:p>
            <a:pPr algn="ctr"/>
            <a:r>
              <a:rPr lang="en-US" b="1" dirty="0" smtClean="0">
                <a:solidFill>
                  <a:srgbClr val="CC0066"/>
                </a:solidFill>
              </a:rPr>
              <a:t>CEO</a:t>
            </a:r>
            <a:endParaRPr lang="en-US" b="1" dirty="0">
              <a:solidFill>
                <a:srgbClr val="CC0066"/>
              </a:solidFill>
            </a:endParaRPr>
          </a:p>
        </p:txBody>
      </p:sp>
      <p:pic>
        <p:nvPicPr>
          <p:cNvPr id="2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02672" y="4929262"/>
            <a:ext cx="1102443" cy="14254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TextBox 21"/>
          <p:cNvSpPr txBox="1"/>
          <p:nvPr/>
        </p:nvSpPr>
        <p:spPr>
          <a:xfrm>
            <a:off x="5752518" y="5279646"/>
            <a:ext cx="1232157" cy="1200329"/>
          </a:xfrm>
          <a:prstGeom prst="rect">
            <a:avLst/>
          </a:prstGeom>
          <a:noFill/>
        </p:spPr>
        <p:txBody>
          <a:bodyPr wrap="square" rtlCol="0">
            <a:spAutoFit/>
          </a:bodyPr>
          <a:lstStyle/>
          <a:p>
            <a:pPr algn="ctr"/>
            <a:r>
              <a:rPr lang="en-US" b="1" dirty="0" smtClean="0">
                <a:solidFill>
                  <a:srgbClr val="CC0066"/>
                </a:solidFill>
              </a:rPr>
              <a:t>WGs, VCs, </a:t>
            </a:r>
          </a:p>
          <a:p>
            <a:pPr algn="ctr"/>
            <a:r>
              <a:rPr lang="en-US" b="1" i="1" dirty="0" smtClean="0">
                <a:solidFill>
                  <a:srgbClr val="CC0066"/>
                </a:solidFill>
              </a:rPr>
              <a:t>ad hoc </a:t>
            </a:r>
            <a:r>
              <a:rPr lang="en-US" b="1" dirty="0" smtClean="0">
                <a:solidFill>
                  <a:srgbClr val="CC0066"/>
                </a:solidFill>
              </a:rPr>
              <a:t>Teams</a:t>
            </a:r>
          </a:p>
        </p:txBody>
      </p:sp>
      <p:sp>
        <p:nvSpPr>
          <p:cNvPr id="24" name="Slide Number Placeholder 3"/>
          <p:cNvSpPr>
            <a:spLocks noGrp="1"/>
          </p:cNvSpPr>
          <p:nvPr>
            <p:ph type="sldNum" sz="quarter" idx="10"/>
          </p:nvPr>
        </p:nvSpPr>
        <p:spPr>
          <a:xfrm>
            <a:off x="7239000" y="6600825"/>
            <a:ext cx="1905000" cy="257175"/>
          </a:xfrm>
        </p:spPr>
        <p:txBody>
          <a:bodyPr/>
          <a:lstStyle/>
          <a:p>
            <a:fld id="{96E7E44A-95A4-4D84-B060-74C5DA9603ED}" type="slidenum">
              <a:rPr lang="en-US" smtClean="0"/>
              <a:pPr/>
              <a:t>13</a:t>
            </a:fld>
            <a:endParaRPr lang="en-US"/>
          </a:p>
        </p:txBody>
      </p:sp>
    </p:spTree>
    <p:extLst>
      <p:ext uri="{BB962C8B-B14F-4D97-AF65-F5344CB8AC3E}">
        <p14:creationId xmlns:p14="http://schemas.microsoft.com/office/powerpoint/2010/main" val="1832774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0" y="1303822"/>
            <a:ext cx="9067800" cy="5554178"/>
          </a:xfrm>
        </p:spPr>
        <p:txBody>
          <a:bodyPr/>
          <a:lstStyle/>
          <a:p>
            <a:pPr marL="350838" lvl="1" indent="-290513">
              <a:spcBef>
                <a:spcPts val="600"/>
              </a:spcBef>
              <a:buFont typeface="+mj-lt"/>
              <a:buAutoNum type="arabicPeriod"/>
            </a:pPr>
            <a:r>
              <a:rPr lang="en-US" sz="1800" u="sng" dirty="0" smtClean="0">
                <a:solidFill>
                  <a:srgbClr val="CC0066"/>
                </a:solidFill>
                <a:latin typeface="Calibri" panose="020F0502020204030204" pitchFamily="34" charset="0"/>
              </a:rPr>
              <a:t>NOW</a:t>
            </a:r>
            <a:r>
              <a:rPr lang="en-US" sz="1800" dirty="0" smtClean="0">
                <a:solidFill>
                  <a:schemeClr val="tx1"/>
                </a:solidFill>
                <a:latin typeface="Calibri" panose="020F0502020204030204" pitchFamily="34" charset="0"/>
              </a:rPr>
              <a:t>:  “Offending entities” (you know who you are – please refer to slide 12) please provide closure/disposition </a:t>
            </a:r>
            <a:r>
              <a:rPr lang="en-US" sz="1800" dirty="0">
                <a:solidFill>
                  <a:schemeClr val="tx1"/>
                </a:solidFill>
                <a:latin typeface="Calibri" panose="020F0502020204030204" pitchFamily="34" charset="0"/>
              </a:rPr>
              <a:t>of 2013 CEOS-GEO </a:t>
            </a:r>
            <a:r>
              <a:rPr lang="en-US" sz="1800" dirty="0" smtClean="0">
                <a:solidFill>
                  <a:schemeClr val="tx1"/>
                </a:solidFill>
                <a:latin typeface="Calibri" panose="020F0502020204030204" pitchFamily="34" charset="0"/>
              </a:rPr>
              <a:t>Actions.</a:t>
            </a:r>
            <a:endParaRPr lang="en-US" sz="1800" dirty="0">
              <a:solidFill>
                <a:schemeClr val="tx1"/>
              </a:solidFill>
              <a:latin typeface="Calibri" panose="020F0502020204030204" pitchFamily="34" charset="0"/>
            </a:endParaRPr>
          </a:p>
          <a:p>
            <a:pPr marL="350838" lvl="1" indent="-290513">
              <a:spcBef>
                <a:spcPts val="600"/>
              </a:spcBef>
              <a:buFont typeface="+mj-lt"/>
              <a:buAutoNum type="arabicPeriod"/>
            </a:pPr>
            <a:r>
              <a:rPr lang="en-US" sz="1800" dirty="0" smtClean="0">
                <a:solidFill>
                  <a:schemeClr val="tx1"/>
                </a:solidFill>
                <a:latin typeface="Calibri" panose="020F0502020204030204" pitchFamily="34" charset="0"/>
              </a:rPr>
              <a:t>Mid-November: begin gathering inputs from WG Chairs, VC Co-Leads, and </a:t>
            </a:r>
            <a:r>
              <a:rPr lang="en-US" sz="1800" i="1" dirty="0" smtClean="0">
                <a:solidFill>
                  <a:schemeClr val="tx1"/>
                </a:solidFill>
                <a:latin typeface="Calibri" panose="020F0502020204030204" pitchFamily="34" charset="0"/>
              </a:rPr>
              <a:t>Ad hoc </a:t>
            </a:r>
            <a:r>
              <a:rPr lang="en-US" sz="1800" dirty="0" smtClean="0">
                <a:solidFill>
                  <a:schemeClr val="tx1"/>
                </a:solidFill>
                <a:latin typeface="Calibri" panose="020F0502020204030204" pitchFamily="34" charset="0"/>
              </a:rPr>
              <a:t>Team leads to update and identify key objectives and activities for 2015, 2016-2017 with all external stakeholders.  Also participate in the GEO-XI Plenary meeting where the CEO will capture GEO’s priorities for the coming three years.</a:t>
            </a:r>
          </a:p>
          <a:p>
            <a:pPr marL="350838" lvl="1" indent="-290513">
              <a:spcBef>
                <a:spcPts val="600"/>
              </a:spcBef>
              <a:buFont typeface="+mj-lt"/>
              <a:buAutoNum type="arabicPeriod"/>
            </a:pPr>
            <a:r>
              <a:rPr lang="en-US" sz="1800" dirty="0" smtClean="0">
                <a:solidFill>
                  <a:schemeClr val="tx1"/>
                </a:solidFill>
                <a:latin typeface="Calibri" panose="020F0502020204030204" pitchFamily="34" charset="0"/>
              </a:rPr>
              <a:t>Early</a:t>
            </a:r>
            <a:r>
              <a:rPr lang="en-US" sz="1800" dirty="0">
                <a:solidFill>
                  <a:schemeClr val="tx1"/>
                </a:solidFill>
                <a:latin typeface="Calibri" panose="020F0502020204030204" pitchFamily="34" charset="0"/>
              </a:rPr>
              <a:t> </a:t>
            </a:r>
            <a:r>
              <a:rPr lang="en-US" sz="1800" dirty="0" smtClean="0">
                <a:solidFill>
                  <a:schemeClr val="tx1"/>
                </a:solidFill>
                <a:latin typeface="Calibri" panose="020F0502020204030204" pitchFamily="34" charset="0"/>
              </a:rPr>
              <a:t>December: </a:t>
            </a:r>
            <a:r>
              <a:rPr lang="en-US" sz="1800" dirty="0">
                <a:solidFill>
                  <a:schemeClr val="tx1"/>
                </a:solidFill>
                <a:latin typeface="Calibri" panose="020F0502020204030204" pitchFamily="34" charset="0"/>
              </a:rPr>
              <a:t>CEOS-GEO Coordination meeting will occur where we will discuss both CEOS and GEO priorities and identify synergies where CEOS can support </a:t>
            </a:r>
            <a:r>
              <a:rPr lang="en-US" sz="1800" dirty="0" smtClean="0">
                <a:solidFill>
                  <a:schemeClr val="tx1"/>
                </a:solidFill>
                <a:latin typeface="Calibri" panose="020F0502020204030204" pitchFamily="34" charset="0"/>
              </a:rPr>
              <a:t>GEO.</a:t>
            </a:r>
            <a:endParaRPr lang="en-US" sz="1800" dirty="0">
              <a:solidFill>
                <a:schemeClr val="tx1"/>
              </a:solidFill>
              <a:latin typeface="Calibri" panose="020F0502020204030204" pitchFamily="34" charset="0"/>
            </a:endParaRPr>
          </a:p>
          <a:p>
            <a:pPr marL="350838" lvl="1" indent="-290513">
              <a:spcBef>
                <a:spcPts val="600"/>
              </a:spcBef>
              <a:buFont typeface="+mj-lt"/>
              <a:buAutoNum type="arabicPeriod"/>
            </a:pPr>
            <a:r>
              <a:rPr lang="en-US" sz="1800" dirty="0" smtClean="0">
                <a:solidFill>
                  <a:schemeClr val="tx1"/>
                </a:solidFill>
                <a:latin typeface="Calibri" panose="020F0502020204030204" pitchFamily="34" charset="0"/>
              </a:rPr>
              <a:t>Early January: </a:t>
            </a:r>
            <a:r>
              <a:rPr lang="en-US" sz="1800" dirty="0">
                <a:solidFill>
                  <a:schemeClr val="tx1"/>
                </a:solidFill>
                <a:latin typeface="Calibri" panose="020F0502020204030204" pitchFamily="34" charset="0"/>
              </a:rPr>
              <a:t>after the Coordination meeting, </a:t>
            </a:r>
            <a:r>
              <a:rPr lang="en-US" sz="1800" dirty="0" smtClean="0">
                <a:solidFill>
                  <a:schemeClr val="tx1"/>
                </a:solidFill>
                <a:latin typeface="Calibri" panose="020F0502020204030204" pitchFamily="34" charset="0"/>
              </a:rPr>
              <a:t>prepare a draft Work </a:t>
            </a:r>
            <a:r>
              <a:rPr lang="en-US" sz="1800" dirty="0">
                <a:solidFill>
                  <a:schemeClr val="tx1"/>
                </a:solidFill>
                <a:latin typeface="Calibri" panose="020F0502020204030204" pitchFamily="34" charset="0"/>
              </a:rPr>
              <a:t>Plan to reflect </a:t>
            </a:r>
            <a:r>
              <a:rPr lang="en-US" sz="1800" dirty="0" smtClean="0">
                <a:solidFill>
                  <a:schemeClr val="tx1"/>
                </a:solidFill>
                <a:latin typeface="Calibri" panose="020F0502020204030204" pitchFamily="34" charset="0"/>
              </a:rPr>
              <a:t>inputs from CEOS entities and outcomes </a:t>
            </a:r>
            <a:r>
              <a:rPr lang="en-US" sz="1800" dirty="0">
                <a:solidFill>
                  <a:schemeClr val="tx1"/>
                </a:solidFill>
                <a:latin typeface="Calibri" panose="020F0502020204030204" pitchFamily="34" charset="0"/>
              </a:rPr>
              <a:t>from the </a:t>
            </a:r>
            <a:r>
              <a:rPr lang="en-US" sz="1800" dirty="0" smtClean="0">
                <a:solidFill>
                  <a:schemeClr val="tx1"/>
                </a:solidFill>
                <a:latin typeface="Calibri" panose="020F0502020204030204" pitchFamily="34" charset="0"/>
              </a:rPr>
              <a:t>November GEO </a:t>
            </a:r>
            <a:r>
              <a:rPr lang="en-US" sz="1800" dirty="0">
                <a:solidFill>
                  <a:schemeClr val="tx1"/>
                </a:solidFill>
                <a:latin typeface="Calibri" panose="020F0502020204030204" pitchFamily="34" charset="0"/>
              </a:rPr>
              <a:t>Plenary and the </a:t>
            </a:r>
            <a:r>
              <a:rPr lang="en-US" sz="1800" dirty="0" smtClean="0">
                <a:solidFill>
                  <a:schemeClr val="tx1"/>
                </a:solidFill>
                <a:latin typeface="Calibri" panose="020F0502020204030204" pitchFamily="34" charset="0"/>
              </a:rPr>
              <a:t>December CEOS-GEO </a:t>
            </a:r>
            <a:r>
              <a:rPr lang="en-US" sz="1800" dirty="0">
                <a:solidFill>
                  <a:schemeClr val="tx1"/>
                </a:solidFill>
                <a:latin typeface="Calibri" panose="020F0502020204030204" pitchFamily="34" charset="0"/>
              </a:rPr>
              <a:t>Coordination Meeting</a:t>
            </a:r>
            <a:r>
              <a:rPr lang="en-US" sz="1800" dirty="0" smtClean="0">
                <a:solidFill>
                  <a:schemeClr val="tx1"/>
                </a:solidFill>
                <a:latin typeface="Calibri" panose="020F0502020204030204" pitchFamily="34" charset="0"/>
              </a:rPr>
              <a:t>.</a:t>
            </a:r>
          </a:p>
          <a:p>
            <a:pPr marL="350838" lvl="1" indent="-290513">
              <a:spcBef>
                <a:spcPts val="600"/>
              </a:spcBef>
              <a:buFont typeface="+mj-lt"/>
              <a:buAutoNum type="arabicPeriod"/>
            </a:pPr>
            <a:r>
              <a:rPr lang="en-US" sz="1800" dirty="0" smtClean="0">
                <a:solidFill>
                  <a:schemeClr val="tx1"/>
                </a:solidFill>
                <a:latin typeface="Calibri" panose="020F0502020204030204" pitchFamily="34" charset="0"/>
              </a:rPr>
              <a:t>Mid-January: share </a:t>
            </a:r>
            <a:r>
              <a:rPr lang="en-US" sz="1800" dirty="0">
                <a:solidFill>
                  <a:schemeClr val="tx1"/>
                </a:solidFill>
                <a:latin typeface="Calibri" panose="020F0502020204030204" pitchFamily="34" charset="0"/>
              </a:rPr>
              <a:t>the draft Work Plan with the Working Groups, VCs, and </a:t>
            </a:r>
            <a:r>
              <a:rPr lang="en-US" sz="1800" i="1" dirty="0">
                <a:solidFill>
                  <a:schemeClr val="tx1"/>
                </a:solidFill>
                <a:latin typeface="Calibri" panose="020F0502020204030204" pitchFamily="34" charset="0"/>
              </a:rPr>
              <a:t>Ad hoc</a:t>
            </a:r>
            <a:r>
              <a:rPr lang="en-US" sz="1800" dirty="0">
                <a:solidFill>
                  <a:schemeClr val="tx1"/>
                </a:solidFill>
                <a:latin typeface="Calibri" panose="020F0502020204030204" pitchFamily="34" charset="0"/>
              </a:rPr>
              <a:t> teams; receive comments </a:t>
            </a:r>
            <a:r>
              <a:rPr lang="en-US" sz="1800" dirty="0" smtClean="0">
                <a:solidFill>
                  <a:schemeClr val="tx1"/>
                </a:solidFill>
                <a:latin typeface="Calibri" panose="020F0502020204030204" pitchFamily="34" charset="0"/>
              </a:rPr>
              <a:t>and inputs from </a:t>
            </a:r>
            <a:r>
              <a:rPr lang="en-US" sz="1800" dirty="0">
                <a:solidFill>
                  <a:schemeClr val="tx1"/>
                </a:solidFill>
                <a:latin typeface="Calibri" panose="020F0502020204030204" pitchFamily="34" charset="0"/>
              </a:rPr>
              <a:t>entities</a:t>
            </a:r>
            <a:r>
              <a:rPr lang="en-US" sz="1800" dirty="0" smtClean="0">
                <a:solidFill>
                  <a:schemeClr val="tx1"/>
                </a:solidFill>
                <a:latin typeface="Calibri" panose="020F0502020204030204" pitchFamily="34" charset="0"/>
              </a:rPr>
              <a:t>.</a:t>
            </a:r>
          </a:p>
          <a:p>
            <a:pPr marL="350838" lvl="1" indent="-290513">
              <a:spcBef>
                <a:spcPts val="600"/>
              </a:spcBef>
              <a:buFont typeface="+mj-lt"/>
              <a:buAutoNum type="arabicPeriod"/>
            </a:pPr>
            <a:r>
              <a:rPr lang="en-US" sz="1800" dirty="0" smtClean="0">
                <a:solidFill>
                  <a:schemeClr val="tx1"/>
                </a:solidFill>
                <a:latin typeface="Calibri" panose="020F0502020204030204" pitchFamily="34" charset="0"/>
              </a:rPr>
              <a:t>Late January</a:t>
            </a:r>
            <a:r>
              <a:rPr lang="en-US" sz="1800" dirty="0">
                <a:solidFill>
                  <a:schemeClr val="tx1"/>
                </a:solidFill>
                <a:latin typeface="Calibri" panose="020F0502020204030204" pitchFamily="34" charset="0"/>
              </a:rPr>
              <a:t>: Share the draft Work Plan with the CEOS </a:t>
            </a:r>
            <a:r>
              <a:rPr lang="en-US" sz="1800" dirty="0" smtClean="0">
                <a:solidFill>
                  <a:schemeClr val="tx1"/>
                </a:solidFill>
                <a:latin typeface="Calibri" panose="020F0502020204030204" pitchFamily="34" charset="0"/>
              </a:rPr>
              <a:t>Secretariat.</a:t>
            </a:r>
          </a:p>
          <a:p>
            <a:pPr marL="350838" lvl="1" indent="-290513">
              <a:spcBef>
                <a:spcPts val="600"/>
              </a:spcBef>
              <a:buFont typeface="+mj-lt"/>
              <a:buAutoNum type="arabicPeriod"/>
            </a:pPr>
            <a:r>
              <a:rPr lang="en-US" sz="1800" dirty="0" smtClean="0">
                <a:solidFill>
                  <a:schemeClr val="tx1"/>
                </a:solidFill>
                <a:latin typeface="Calibri" panose="020F0502020204030204" pitchFamily="34" charset="0"/>
              </a:rPr>
              <a:t>Early February:  Incorporate and reconcile CEOS SEC comments and share the Work Plan with the CEOS Principals for virtual endorsement IAW </a:t>
            </a:r>
            <a:r>
              <a:rPr lang="en-US" sz="1800" i="1" dirty="0" smtClean="0">
                <a:solidFill>
                  <a:schemeClr val="tx1"/>
                </a:solidFill>
                <a:latin typeface="Calibri" panose="020F0502020204030204" pitchFamily="34" charset="0"/>
              </a:rPr>
              <a:t>Governance and Processes.</a:t>
            </a:r>
            <a:endParaRPr lang="en-US" sz="1800" i="1" dirty="0">
              <a:solidFill>
                <a:schemeClr val="tx1"/>
              </a:solidFill>
              <a:latin typeface="Calibri" panose="020F0502020204030204" pitchFamily="34" charset="0"/>
            </a:endParaRPr>
          </a:p>
          <a:p>
            <a:pPr marL="350838" lvl="1" indent="-290513">
              <a:spcBef>
                <a:spcPts val="600"/>
              </a:spcBef>
              <a:buFont typeface="+mj-lt"/>
              <a:buAutoNum type="arabicPeriod"/>
            </a:pPr>
            <a:r>
              <a:rPr lang="en-US" sz="1800" dirty="0" smtClean="0">
                <a:solidFill>
                  <a:srgbClr val="CC0066"/>
                </a:solidFill>
                <a:latin typeface="Calibri" panose="020F0502020204030204" pitchFamily="34" charset="0"/>
              </a:rPr>
              <a:t>Mid-February:  Publish </a:t>
            </a:r>
            <a:r>
              <a:rPr lang="en-US" sz="1800" dirty="0">
                <a:solidFill>
                  <a:srgbClr val="CC0066"/>
                </a:solidFill>
                <a:latin typeface="Calibri" panose="020F0502020204030204" pitchFamily="34" charset="0"/>
              </a:rPr>
              <a:t>the final version of the CEOS </a:t>
            </a:r>
            <a:r>
              <a:rPr lang="en-US" sz="1800" dirty="0" smtClean="0">
                <a:solidFill>
                  <a:srgbClr val="CC0066"/>
                </a:solidFill>
                <a:latin typeface="Calibri" panose="020F0502020204030204" pitchFamily="34" charset="0"/>
              </a:rPr>
              <a:t>2015-2017 Work Plan</a:t>
            </a:r>
          </a:p>
        </p:txBody>
      </p:sp>
      <p:sp>
        <p:nvSpPr>
          <p:cNvPr id="4" name="Title 3"/>
          <p:cNvSpPr>
            <a:spLocks noGrp="1"/>
          </p:cNvSpPr>
          <p:nvPr>
            <p:ph type="title"/>
          </p:nvPr>
        </p:nvSpPr>
        <p:spPr>
          <a:xfrm>
            <a:off x="1500326" y="26632"/>
            <a:ext cx="7567474" cy="843378"/>
          </a:xfrm>
        </p:spPr>
        <p:txBody>
          <a:bodyPr/>
          <a:lstStyle/>
          <a:p>
            <a:r>
              <a:rPr lang="en-US" dirty="0" smtClean="0"/>
              <a:t>CEOS 2015-2017 Work Plan Timeline</a:t>
            </a:r>
            <a:endParaRPr lang="en-US" dirty="0"/>
          </a:p>
        </p:txBody>
      </p:sp>
      <p:sp>
        <p:nvSpPr>
          <p:cNvPr id="5" name="Slide Number Placeholder 3"/>
          <p:cNvSpPr>
            <a:spLocks noGrp="1"/>
          </p:cNvSpPr>
          <p:nvPr>
            <p:ph type="sldNum" sz="quarter" idx="10"/>
          </p:nvPr>
        </p:nvSpPr>
        <p:spPr>
          <a:xfrm>
            <a:off x="7239000" y="6600825"/>
            <a:ext cx="1905000" cy="257175"/>
          </a:xfrm>
        </p:spPr>
        <p:txBody>
          <a:bodyPr/>
          <a:lstStyle/>
          <a:p>
            <a:fld id="{96E7E44A-95A4-4D84-B060-74C5DA9603ED}" type="slidenum">
              <a:rPr lang="en-US" smtClean="0"/>
              <a:pPr/>
              <a:t>14</a:t>
            </a:fld>
            <a:endParaRPr lang="en-US"/>
          </a:p>
        </p:txBody>
      </p:sp>
    </p:spTree>
    <p:extLst>
      <p:ext uri="{BB962C8B-B14F-4D97-AF65-F5344CB8AC3E}">
        <p14:creationId xmlns:p14="http://schemas.microsoft.com/office/powerpoint/2010/main" val="152244836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Kerry.Sawyer\AppData\Local\Microsoft\Windows\Temporary Internet Files\Content.IE5\APVSI8X7\MP9002554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67" y="1375555"/>
            <a:ext cx="8154955" cy="542304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1"/>
          </p:nvPr>
        </p:nvSpPr>
        <p:spPr>
          <a:xfrm>
            <a:off x="4210564" y="1375555"/>
            <a:ext cx="4513558" cy="1190360"/>
          </a:xfrm>
        </p:spPr>
        <p:txBody>
          <a:bodyPr/>
          <a:lstStyle/>
          <a:p>
            <a:pPr marL="0" indent="0" algn="ctr">
              <a:buNone/>
            </a:pPr>
            <a:r>
              <a:rPr lang="en-US" sz="6000" dirty="0" smtClean="0">
                <a:solidFill>
                  <a:srgbClr val="92D050"/>
                </a:solidFill>
              </a:rPr>
              <a:t>Merci</a:t>
            </a:r>
            <a:endParaRPr lang="en-US" sz="6000" dirty="0">
              <a:solidFill>
                <a:srgbClr val="92D050"/>
              </a:solidFill>
            </a:endParaRPr>
          </a:p>
        </p:txBody>
      </p:sp>
      <p:pic>
        <p:nvPicPr>
          <p:cNvPr id="8196" name="Picture 4" descr="C:\Users\Kerry.Sawyer\AppData\Local\Microsoft\Windows\Temporary Internet Files\Content.IE5\OTUUJMD6\MC90032950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285" y="1546671"/>
            <a:ext cx="1818238" cy="81330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Kerry.Sawyer\AppData\Local\Microsoft\Windows\Temporary Internet Files\Content.IE5\OT0F6M5N\MC900217658[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043594" y="2359974"/>
            <a:ext cx="1811426" cy="40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37197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rPr>
              <a:t>Overview</a:t>
            </a:r>
          </a:p>
        </p:txBody>
      </p:sp>
      <p:sp>
        <p:nvSpPr>
          <p:cNvPr id="7" name="TextBox 6"/>
          <p:cNvSpPr txBox="1"/>
          <p:nvPr/>
        </p:nvSpPr>
        <p:spPr>
          <a:xfrm>
            <a:off x="180752" y="2180839"/>
            <a:ext cx="8840155" cy="4339650"/>
          </a:xfrm>
          <a:prstGeom prst="rect">
            <a:avLst/>
          </a:prstGeom>
          <a:noFill/>
        </p:spPr>
        <p:txBody>
          <a:bodyPr wrap="square" rtlCol="0">
            <a:spAutoFit/>
          </a:bodyPr>
          <a:lstStyle/>
          <a:p>
            <a:pPr lvl="0"/>
            <a:r>
              <a:rPr lang="en-US" sz="2400" b="1" u="sng" dirty="0" smtClean="0">
                <a:effectLst>
                  <a:outerShdw blurRad="38100" dist="38100" dir="2700000" algn="tl">
                    <a:srgbClr val="000000">
                      <a:alpha val="43137"/>
                    </a:srgbClr>
                  </a:outerShdw>
                </a:effectLst>
              </a:rPr>
              <a:t>OVERVIEW</a:t>
            </a:r>
          </a:p>
          <a:p>
            <a:pPr lvl="0"/>
            <a:endParaRPr lang="en-US" sz="1200" b="1" u="sng" dirty="0" smtClean="0">
              <a:effectLst>
                <a:outerShdw blurRad="38100" dist="38100" dir="2700000" algn="tl">
                  <a:srgbClr val="000000">
                    <a:alpha val="43137"/>
                  </a:srgbClr>
                </a:outerShdw>
              </a:effectLst>
            </a:endParaRPr>
          </a:p>
          <a:p>
            <a:pPr marL="342900" indent="-342900">
              <a:buFont typeface="Arial"/>
              <a:buChar char="•"/>
            </a:pPr>
            <a:r>
              <a:rPr lang="en-US" sz="2400" b="1" dirty="0" smtClean="0"/>
              <a:t>CEOS 2014 Priorities and Achievements</a:t>
            </a:r>
          </a:p>
          <a:p>
            <a:pPr marL="342900" indent="-342900">
              <a:buFont typeface="Arial"/>
              <a:buChar char="•"/>
            </a:pPr>
            <a:endParaRPr lang="en-US" sz="1200" b="1" dirty="0" smtClean="0"/>
          </a:p>
          <a:p>
            <a:pPr marL="342900" indent="-342900">
              <a:buFont typeface="Arial"/>
              <a:buChar char="•"/>
            </a:pPr>
            <a:r>
              <a:rPr lang="en-US" sz="2400" b="1" dirty="0" smtClean="0"/>
              <a:t>CEOS 2014-2016 Work Plan Status Update</a:t>
            </a:r>
          </a:p>
          <a:p>
            <a:pPr marL="342900" indent="-342900">
              <a:buFont typeface="Arial"/>
              <a:buChar char="•"/>
            </a:pPr>
            <a:endParaRPr lang="en-US" sz="1200" b="1" dirty="0" smtClean="0"/>
          </a:p>
          <a:p>
            <a:pPr marL="342900" indent="-342900">
              <a:buFont typeface="Arial"/>
              <a:buChar char="•"/>
            </a:pPr>
            <a:r>
              <a:rPr lang="en-US" sz="2400" b="1" dirty="0" smtClean="0"/>
              <a:t>Update of the 2013 OPEN Actions and Update of CEOS Actions Tracker</a:t>
            </a:r>
          </a:p>
          <a:p>
            <a:pPr marL="342900" indent="-342900">
              <a:buFont typeface="Arial"/>
              <a:buChar char="•"/>
            </a:pPr>
            <a:endParaRPr lang="en-US" sz="1200" b="1" dirty="0" smtClean="0"/>
          </a:p>
          <a:p>
            <a:pPr marL="342900" indent="-342900">
              <a:buFont typeface="Arial"/>
              <a:buChar char="•"/>
            </a:pPr>
            <a:r>
              <a:rPr lang="en-US" sz="2400" b="1" dirty="0" smtClean="0"/>
              <a:t>Timeline for annual update to </a:t>
            </a:r>
          </a:p>
          <a:p>
            <a:pPr>
              <a:tabLst>
                <a:tab pos="342900" algn="l"/>
              </a:tabLst>
            </a:pPr>
            <a:r>
              <a:rPr lang="en-US" sz="2400" b="1" dirty="0"/>
              <a:t>	</a:t>
            </a:r>
            <a:r>
              <a:rPr lang="en-US" sz="2400" b="1" dirty="0" smtClean="0"/>
              <a:t>the Three-Year Work Plan</a:t>
            </a:r>
          </a:p>
          <a:p>
            <a:pPr marL="800100" lvl="1" indent="-342900">
              <a:buFont typeface="Arial"/>
              <a:buChar char="•"/>
            </a:pPr>
            <a:r>
              <a:rPr lang="en-US" sz="2000" b="1" dirty="0" smtClean="0">
                <a:solidFill>
                  <a:srgbClr val="CC0066"/>
                </a:solidFill>
              </a:rPr>
              <a:t>Yes, seems like we just finished </a:t>
            </a:r>
          </a:p>
          <a:p>
            <a:pPr lvl="1">
              <a:tabLst>
                <a:tab pos="800100" algn="l"/>
              </a:tabLst>
            </a:pPr>
            <a:r>
              <a:rPr lang="en-US" sz="2000" b="1" dirty="0">
                <a:solidFill>
                  <a:srgbClr val="CC0066"/>
                </a:solidFill>
              </a:rPr>
              <a:t>	</a:t>
            </a:r>
            <a:r>
              <a:rPr lang="en-US" sz="2000" b="1" dirty="0" smtClean="0">
                <a:solidFill>
                  <a:srgbClr val="CC0066"/>
                </a:solidFill>
              </a:rPr>
              <a:t>the first Work Plan…and we did!</a:t>
            </a:r>
          </a:p>
          <a:p>
            <a:pPr marL="800100" lvl="1" indent="-342900">
              <a:buFont typeface="Arial"/>
              <a:buChar char="•"/>
            </a:pPr>
            <a:endParaRPr lang="en-US" sz="2000" b="1" dirty="0" smtClean="0">
              <a:solidFill>
                <a:srgbClr val="CC0066"/>
              </a:solidFill>
            </a:endParaRPr>
          </a:p>
        </p:txBody>
      </p:sp>
      <p:sp>
        <p:nvSpPr>
          <p:cNvPr id="5" name="TextBox 4"/>
          <p:cNvSpPr txBox="1"/>
          <p:nvPr/>
        </p:nvSpPr>
        <p:spPr>
          <a:xfrm>
            <a:off x="180751" y="1446577"/>
            <a:ext cx="8601739" cy="707886"/>
          </a:xfrm>
          <a:prstGeom prst="rect">
            <a:avLst/>
          </a:prstGeom>
          <a:solidFill>
            <a:schemeClr val="tx2">
              <a:lumMod val="50000"/>
            </a:schemeClr>
          </a:solidFill>
          <a:ln>
            <a:solidFill>
              <a:srgbClr val="CC0066"/>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marL="0" lvl="1" indent="0" algn="ctr" defTabSz="914400">
              <a:buFont typeface="Arial" charset="0"/>
              <a:buNone/>
            </a:pPr>
            <a:r>
              <a:rPr lang="en-US" sz="2000" kern="0" dirty="0" smtClean="0">
                <a:solidFill>
                  <a:schemeClr val="accent4">
                    <a:lumMod val="10000"/>
                    <a:lumOff val="90000"/>
                  </a:schemeClr>
                </a:solidFill>
                <a:latin typeface="Arial Black" panose="020B0A04020102020204" pitchFamily="34" charset="0"/>
              </a:rPr>
              <a:t>This presentation is for INFORMATION.</a:t>
            </a:r>
          </a:p>
          <a:p>
            <a:pPr marL="0" lvl="1" indent="0" algn="ctr" defTabSz="914400">
              <a:buFont typeface="Arial" charset="0"/>
              <a:buNone/>
            </a:pPr>
            <a:r>
              <a:rPr lang="en-US" sz="2000" kern="0" dirty="0" smtClean="0">
                <a:solidFill>
                  <a:schemeClr val="accent4">
                    <a:lumMod val="10000"/>
                    <a:lumOff val="90000"/>
                  </a:schemeClr>
                </a:solidFill>
                <a:latin typeface="Arial Black" panose="020B0A04020102020204" pitchFamily="34" charset="0"/>
              </a:rPr>
              <a:t>But that </a:t>
            </a:r>
            <a:r>
              <a:rPr lang="en-US" sz="2000" u="sng" kern="0" dirty="0" smtClean="0">
                <a:solidFill>
                  <a:schemeClr val="accent4">
                    <a:lumMod val="10000"/>
                    <a:lumOff val="90000"/>
                  </a:schemeClr>
                </a:solidFill>
                <a:latin typeface="Arial Black" panose="020B0A04020102020204" pitchFamily="34" charset="0"/>
              </a:rPr>
              <a:t>still</a:t>
            </a:r>
            <a:r>
              <a:rPr lang="en-US" sz="2000" kern="0" dirty="0" smtClean="0">
                <a:solidFill>
                  <a:schemeClr val="accent4">
                    <a:lumMod val="10000"/>
                    <a:lumOff val="90000"/>
                  </a:schemeClr>
                </a:solidFill>
                <a:latin typeface="Arial Black" panose="020B0A04020102020204" pitchFamily="34" charset="0"/>
              </a:rPr>
              <a:t> means you should be </a:t>
            </a:r>
            <a:r>
              <a:rPr lang="en-US" sz="2000" u="sng" kern="0" dirty="0" smtClean="0">
                <a:solidFill>
                  <a:schemeClr val="accent4">
                    <a:lumMod val="10000"/>
                    <a:lumOff val="90000"/>
                  </a:schemeClr>
                </a:solidFill>
                <a:latin typeface="Arial Black" panose="020B0A04020102020204" pitchFamily="34" charset="0"/>
              </a:rPr>
              <a:t>paying attention, please.</a:t>
            </a:r>
            <a:endParaRPr lang="en-US" sz="2000" u="sng" kern="0" dirty="0">
              <a:solidFill>
                <a:schemeClr val="accent4">
                  <a:lumMod val="10000"/>
                  <a:lumOff val="90000"/>
                </a:schemeClr>
              </a:solidFill>
              <a:latin typeface="Arial Black" panose="020B0A040201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970" y="4223195"/>
            <a:ext cx="2566623" cy="256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251431" y="6615760"/>
            <a:ext cx="1259503" cy="200055"/>
          </a:xfrm>
          <a:prstGeom prst="rect">
            <a:avLst/>
          </a:prstGeom>
          <a:noFill/>
        </p:spPr>
        <p:txBody>
          <a:bodyPr wrap="square" rtlCol="0">
            <a:spAutoFit/>
          </a:bodyPr>
          <a:lstStyle/>
          <a:p>
            <a:r>
              <a:rPr lang="en-US" sz="700" dirty="0" smtClean="0"/>
              <a:t>Image:  www.gigaom.com</a:t>
            </a:r>
            <a:endParaRPr lang="en-US" sz="700" dirty="0"/>
          </a:p>
        </p:txBody>
      </p:sp>
    </p:spTree>
    <p:extLst>
      <p:ext uri="{BB962C8B-B14F-4D97-AF65-F5344CB8AC3E}">
        <p14:creationId xmlns:p14="http://schemas.microsoft.com/office/powerpoint/2010/main" val="286648030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712" y="70503"/>
            <a:ext cx="6560288" cy="615297"/>
          </a:xfrm>
        </p:spPr>
        <p:txBody>
          <a:bodyPr/>
          <a:lstStyle/>
          <a:p>
            <a:r>
              <a:rPr lang="en-US" sz="3600" dirty="0" err="1" smtClean="0">
                <a:latin typeface="Tahoma" panose="020B0604030504040204" pitchFamily="34" charset="0"/>
                <a:ea typeface="Tahoma" panose="020B0604030504040204" pitchFamily="34" charset="0"/>
                <a:cs typeface="Tahoma" panose="020B0604030504040204" pitchFamily="34" charset="0"/>
              </a:rPr>
              <a:t>Souvenons</a:t>
            </a:r>
            <a:r>
              <a:rPr lang="en-US" sz="3600" dirty="0" smtClean="0">
                <a:latin typeface="Tahoma" panose="020B0604030504040204" pitchFamily="34" charset="0"/>
                <a:ea typeface="Tahoma" panose="020B0604030504040204" pitchFamily="34" charset="0"/>
                <a:cs typeface="Tahoma" panose="020B0604030504040204" pitchFamily="34" charset="0"/>
              </a:rPr>
              <a:t> Nous…</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17" name="Content Placeholder 2"/>
          <p:cNvSpPr>
            <a:spLocks noGrp="1"/>
          </p:cNvSpPr>
          <p:nvPr>
            <p:ph idx="1"/>
          </p:nvPr>
        </p:nvSpPr>
        <p:spPr>
          <a:xfrm>
            <a:off x="10356" y="2335627"/>
            <a:ext cx="6709421" cy="4527252"/>
          </a:xfrm>
        </p:spPr>
        <p:txBody>
          <a:bodyPr/>
          <a:lstStyle/>
          <a:p>
            <a:pPr marL="169863" lvl="0" indent="-169863"/>
            <a:r>
              <a:rPr lang="en-CA" sz="1400" b="0" dirty="0">
                <a:solidFill>
                  <a:schemeClr val="tx1"/>
                </a:solidFill>
                <a:latin typeface="Tahoma" panose="020B0604030504040204" pitchFamily="34" charset="0"/>
                <a:ea typeface="Tahoma" panose="020B0604030504040204" pitchFamily="34" charset="0"/>
                <a:cs typeface="Tahoma" panose="020B0604030504040204" pitchFamily="34" charset="0"/>
              </a:rPr>
              <a:t>In a joint effort with the Coordination Group for Meteorological Satellites (CGMS), development and provision of climate data records, in support of climate monitoring, research, and services; </a:t>
            </a:r>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69863" lvl="0" indent="-169863"/>
            <a:r>
              <a:rPr lang="en-CA" sz="1400" b="0" dirty="0">
                <a:solidFill>
                  <a:schemeClr val="tx1"/>
                </a:solidFill>
                <a:latin typeface="Tahoma" panose="020B0604030504040204" pitchFamily="34" charset="0"/>
                <a:ea typeface="Tahoma" panose="020B0604030504040204" pitchFamily="34" charset="0"/>
                <a:cs typeface="Tahoma" panose="020B0604030504040204" pitchFamily="34" charset="0"/>
              </a:rPr>
              <a:t>Coordinated space-based observations to support the effective monitoring and management of the worlds’ forested regions to support any future international climate agreement, including Reducing Emissions from Deforestation and forest Degradation, sustainable forest management, conservation and carbon enhancement (REDD+);</a:t>
            </a:r>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69863" lvl="0" indent="-169863"/>
            <a:r>
              <a:rPr lang="en-CA" sz="1400" b="0" dirty="0">
                <a:solidFill>
                  <a:schemeClr val="tx1"/>
                </a:solidFill>
                <a:latin typeface="Tahoma" panose="020B0604030504040204" pitchFamily="34" charset="0"/>
                <a:ea typeface="Tahoma" panose="020B0604030504040204" pitchFamily="34" charset="0"/>
                <a:cs typeface="Tahoma" panose="020B0604030504040204" pitchFamily="34" charset="0"/>
              </a:rPr>
              <a:t>Implementation of the 1</a:t>
            </a:r>
            <a:r>
              <a:rPr lang="en-CA" sz="1400" b="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st</a:t>
            </a:r>
            <a:r>
              <a:rPr lang="en-CA" sz="1400" b="0" dirty="0">
                <a:solidFill>
                  <a:schemeClr val="tx1"/>
                </a:solidFill>
                <a:latin typeface="Tahoma" panose="020B0604030504040204" pitchFamily="34" charset="0"/>
                <a:ea typeface="Tahoma" panose="020B0604030504040204" pitchFamily="34" charset="0"/>
                <a:cs typeface="Tahoma" panose="020B0604030504040204" pitchFamily="34" charset="0"/>
              </a:rPr>
              <a:t> phase of the acquisition strategy for supporting the monitoring of agricultural production at national, regional and global levels which is complementary to the Agricultural Market Information System (AMIS) initiative;  </a:t>
            </a:r>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69863" lvl="0" indent="-169863"/>
            <a:r>
              <a:rPr lang="en-CA" sz="1400" b="0" dirty="0">
                <a:solidFill>
                  <a:schemeClr val="tx1"/>
                </a:solidFill>
                <a:latin typeface="Tahoma" panose="020B0604030504040204" pitchFamily="34" charset="0"/>
                <a:ea typeface="Tahoma" panose="020B0604030504040204" pitchFamily="34" charset="0"/>
                <a:cs typeface="Tahoma" panose="020B0604030504040204" pitchFamily="34" charset="0"/>
              </a:rPr>
              <a:t>Implementation of a strategy for observing and assessing the global carbon cycle; </a:t>
            </a:r>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69863" lvl="0" indent="-169863"/>
            <a:r>
              <a:rPr lang="en-CA" sz="1400" b="0" dirty="0">
                <a:solidFill>
                  <a:schemeClr val="tx1"/>
                </a:solidFill>
                <a:latin typeface="Tahoma" panose="020B0604030504040204" pitchFamily="34" charset="0"/>
                <a:ea typeface="Tahoma" panose="020B0604030504040204" pitchFamily="34" charset="0"/>
                <a:cs typeface="Tahoma" panose="020B0604030504040204" pitchFamily="34" charset="0"/>
              </a:rPr>
              <a:t>Application of space-based Earth observations to support research in biodiversity, the world’s oceans, and an improved understanding of the global water cycle; and</a:t>
            </a:r>
            <a:endParaRPr lang="en-US"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69863" indent="-169863"/>
            <a:r>
              <a:rPr lang="en-CA" sz="1400" b="0" dirty="0">
                <a:solidFill>
                  <a:schemeClr val="tx1"/>
                </a:solidFill>
                <a:latin typeface="Tahoma" panose="020B0604030504040204" pitchFamily="34" charset="0"/>
                <a:ea typeface="Tahoma" panose="020B0604030504040204" pitchFamily="34" charset="0"/>
                <a:cs typeface="Tahoma" panose="020B0604030504040204" pitchFamily="34" charset="0"/>
              </a:rPr>
              <a:t>Strengthened support to the disaster management community through both the creation of a new CEOS Working Group on Disasters and the development of a global observation strategy.</a:t>
            </a:r>
            <a:endParaRPr lang="en-US" sz="14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Content Placeholder 2"/>
          <p:cNvSpPr txBox="1">
            <a:spLocks/>
          </p:cNvSpPr>
          <p:nvPr/>
        </p:nvSpPr>
        <p:spPr bwMode="auto">
          <a:xfrm>
            <a:off x="49763" y="1277691"/>
            <a:ext cx="9053973"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buFont typeface="Arial" charset="0"/>
              <a:buNone/>
            </a:pPr>
            <a:r>
              <a:rPr lang="en-US"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CEOS Agencies will continue and enhance their cooperation to respond effectively to Earth observation users needs in the areas of climate monitoring and research, carbon observations, food security, disaster risk management, capacity building, and data availability and access.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667000"/>
            <a:ext cx="2467074" cy="34889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Slide Number Placeholder 3"/>
          <p:cNvSpPr>
            <a:spLocks noGrp="1"/>
          </p:cNvSpPr>
          <p:nvPr>
            <p:ph type="sldNum" sz="quarter" idx="10"/>
          </p:nvPr>
        </p:nvSpPr>
        <p:spPr>
          <a:xfrm>
            <a:off x="7239000" y="6600825"/>
            <a:ext cx="1905000" cy="257175"/>
          </a:xfrm>
        </p:spPr>
        <p:txBody>
          <a:bodyPr/>
          <a:lstStyle/>
          <a:p>
            <a:fld id="{96E7E44A-95A4-4D84-B060-74C5DA9603ED}" type="slidenum">
              <a:rPr lang="en-US" smtClean="0"/>
              <a:pPr/>
              <a:t>3</a:t>
            </a:fld>
            <a:endParaRPr lang="en-US" dirty="0"/>
          </a:p>
        </p:txBody>
      </p:sp>
      <p:sp>
        <p:nvSpPr>
          <p:cNvPr id="3" name="TextBox 2"/>
          <p:cNvSpPr txBox="1"/>
          <p:nvPr/>
        </p:nvSpPr>
        <p:spPr>
          <a:xfrm>
            <a:off x="6638192" y="6220448"/>
            <a:ext cx="2467074" cy="307777"/>
          </a:xfrm>
          <a:prstGeom prst="rect">
            <a:avLst/>
          </a:prstGeom>
          <a:noFill/>
        </p:spPr>
        <p:txBody>
          <a:bodyPr wrap="square" rtlCol="0">
            <a:spAutoFit/>
          </a:bodyPr>
          <a:lstStyle/>
          <a:p>
            <a:pPr algn="ctr"/>
            <a:r>
              <a:rPr lang="en-US" sz="1400" b="1" dirty="0" smtClean="0">
                <a:solidFill>
                  <a:srgbClr val="CC0066"/>
                </a:solidFill>
              </a:rPr>
              <a:t>La </a:t>
            </a:r>
            <a:r>
              <a:rPr lang="en-US" sz="1400" b="1" dirty="0" err="1" smtClean="0">
                <a:solidFill>
                  <a:srgbClr val="CC0066"/>
                </a:solidFill>
              </a:rPr>
              <a:t>déclaration</a:t>
            </a:r>
            <a:r>
              <a:rPr lang="en-US" sz="1400" b="1" dirty="0" smtClean="0">
                <a:solidFill>
                  <a:srgbClr val="CC0066"/>
                </a:solidFill>
              </a:rPr>
              <a:t> de Montréal</a:t>
            </a:r>
            <a:endParaRPr lang="en-US" sz="1400" b="1" dirty="0">
              <a:solidFill>
                <a:srgbClr val="CC0066"/>
              </a:solidFill>
            </a:endParaRPr>
          </a:p>
        </p:txBody>
      </p:sp>
    </p:spTree>
    <p:extLst>
      <p:ext uri="{BB962C8B-B14F-4D97-AF65-F5344CB8AC3E}">
        <p14:creationId xmlns:p14="http://schemas.microsoft.com/office/powerpoint/2010/main" val="354626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04060" y="0"/>
            <a:ext cx="7639940" cy="640935"/>
          </a:xfrm>
        </p:spPr>
        <p:txBody>
          <a:bodyPr/>
          <a:lstStyle/>
          <a:p>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Expected Outcomes for 2014-2016</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p:cNvSpPr>
            <a:spLocks noGrp="1"/>
          </p:cNvSpPr>
          <p:nvPr>
            <p:ph idx="1"/>
          </p:nvPr>
        </p:nvSpPr>
        <p:spPr>
          <a:xfrm>
            <a:off x="-1" y="1327292"/>
            <a:ext cx="8931729" cy="4827323"/>
          </a:xfrm>
        </p:spPr>
        <p:txBody>
          <a:bodyPr/>
          <a:lstStyle/>
          <a:p>
            <a:pPr marL="0" indent="0">
              <a:buNone/>
            </a:pPr>
            <a:r>
              <a:rPr lang="en-US" sz="2000" b="0" dirty="0">
                <a:solidFill>
                  <a:schemeClr val="tx1"/>
                </a:solidFill>
                <a:latin typeface="Tahoma" panose="020B0604030504040204" pitchFamily="34" charset="0"/>
                <a:ea typeface="Tahoma" panose="020B0604030504040204" pitchFamily="34" charset="0"/>
                <a:cs typeface="Tahoma" panose="020B0604030504040204" pitchFamily="34" charset="0"/>
              </a:rPr>
              <a:t>The expected outcomes for 2014-2016 reflect the ongoing and emerging priorities of CEOS, as characterized by its internal decision making and external commitments. They are intended to focus on improved Earth observation (EO) systems coordination and enhanced data access for key global programs and initiatives</a:t>
            </a:r>
            <a:r>
              <a:rPr lang="en-US"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a:buFont typeface="Wingdings" panose="05000000000000000000" pitchFamily="2" charset="2"/>
              <a:buChar char="§"/>
            </a:pPr>
            <a:r>
              <a:rPr lang="en-US" sz="2000" b="0" dirty="0">
                <a:solidFill>
                  <a:schemeClr val="tx1"/>
                </a:solidFill>
                <a:latin typeface="Tahoma" panose="020B0604030504040204" pitchFamily="34" charset="0"/>
                <a:ea typeface="Tahoma" panose="020B0604030504040204" pitchFamily="34" charset="0"/>
                <a:cs typeface="Tahoma" panose="020B0604030504040204" pitchFamily="34" charset="0"/>
              </a:rPr>
              <a:t>The main outcomes are described for the following </a:t>
            </a:r>
            <a:r>
              <a:rPr lang="en-US"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nine thematic </a:t>
            </a:r>
            <a:r>
              <a:rPr lang="en-US" sz="2000" b="0" dirty="0">
                <a:solidFill>
                  <a:schemeClr val="tx1"/>
                </a:solidFill>
                <a:latin typeface="Tahoma" panose="020B0604030504040204" pitchFamily="34" charset="0"/>
                <a:ea typeface="Tahoma" panose="020B0604030504040204" pitchFamily="34" charset="0"/>
                <a:cs typeface="Tahoma" panose="020B0604030504040204" pitchFamily="34" charset="0"/>
              </a:rPr>
              <a:t>areas for the period </a:t>
            </a:r>
            <a:r>
              <a:rPr lang="en-US"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2014-2016:</a:t>
            </a:r>
          </a:p>
          <a:p>
            <a:pPr marL="571500" lvl="1">
              <a:spcBef>
                <a:spcPts val="0"/>
              </a:spcBef>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Climate </a:t>
            </a:r>
            <a:r>
              <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rPr>
              <a:t>Monitoring, Research, and </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Services </a:t>
            </a:r>
            <a:r>
              <a:rPr lang="en-US" sz="1800" b="0" dirty="0" smtClean="0">
                <a:solidFill>
                  <a:srgbClr val="CC0066"/>
                </a:solidFill>
                <a:latin typeface="Tahoma" panose="020B0604030504040204" pitchFamily="34" charset="0"/>
                <a:ea typeface="Tahoma" panose="020B0604030504040204" pitchFamily="34" charset="0"/>
                <a:cs typeface="Tahoma" panose="020B0604030504040204" pitchFamily="34" charset="0"/>
              </a:rPr>
              <a:t>(Agenda 8 &amp; 17)</a:t>
            </a:r>
            <a:endPar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1">
              <a:spcBef>
                <a:spcPts val="0"/>
              </a:spcBef>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Carbon </a:t>
            </a:r>
            <a:r>
              <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rPr>
              <a:t>Observations, Including Forested </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Regions </a:t>
            </a:r>
            <a:r>
              <a:rPr lang="en-US" sz="1800" b="0" dirty="0" smtClean="0">
                <a:solidFill>
                  <a:srgbClr val="CC0066"/>
                </a:solidFill>
                <a:latin typeface="Tahoma" panose="020B0604030504040204" pitchFamily="34" charset="0"/>
                <a:ea typeface="Tahoma" panose="020B0604030504040204" pitchFamily="34" charset="0"/>
                <a:cs typeface="Tahoma" panose="020B0604030504040204" pitchFamily="34" charset="0"/>
              </a:rPr>
              <a:t>(</a:t>
            </a:r>
            <a:r>
              <a:rPr lang="en-US" sz="1800" b="0" dirty="0">
                <a:solidFill>
                  <a:srgbClr val="CC0066"/>
                </a:solidFill>
                <a:latin typeface="Tahoma" panose="020B0604030504040204" pitchFamily="34" charset="0"/>
                <a:ea typeface="Tahoma" panose="020B0604030504040204" pitchFamily="34" charset="0"/>
                <a:cs typeface="Tahoma" panose="020B0604030504040204" pitchFamily="34" charset="0"/>
              </a:rPr>
              <a:t>Agenda </a:t>
            </a:r>
            <a:r>
              <a:rPr lang="en-US" sz="1800" b="0" dirty="0" smtClean="0">
                <a:solidFill>
                  <a:srgbClr val="CC0066"/>
                </a:solidFill>
                <a:latin typeface="Tahoma" panose="020B0604030504040204" pitchFamily="34" charset="0"/>
                <a:ea typeface="Tahoma" panose="020B0604030504040204" pitchFamily="34" charset="0"/>
                <a:cs typeface="Tahoma" panose="020B0604030504040204" pitchFamily="34" charset="0"/>
              </a:rPr>
              <a:t>13 &amp; 11)</a:t>
            </a:r>
            <a:endPar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1">
              <a:spcBef>
                <a:spcPts val="0"/>
              </a:spcBef>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Observations </a:t>
            </a:r>
            <a:r>
              <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rPr>
              <a:t>for </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Agriculture</a:t>
            </a:r>
            <a:r>
              <a:rPr lang="en-US" sz="1800" b="0" dirty="0">
                <a:solidFill>
                  <a:srgbClr val="CC0066"/>
                </a:solidFill>
                <a:latin typeface="Tahoma" panose="020B0604030504040204" pitchFamily="34" charset="0"/>
                <a:ea typeface="Tahoma" panose="020B0604030504040204" pitchFamily="34" charset="0"/>
                <a:cs typeface="Tahoma" panose="020B0604030504040204" pitchFamily="34" charset="0"/>
              </a:rPr>
              <a:t> (Agenda </a:t>
            </a:r>
            <a:r>
              <a:rPr lang="en-US" sz="1800" b="0" dirty="0" smtClean="0">
                <a:solidFill>
                  <a:srgbClr val="CC0066"/>
                </a:solidFill>
                <a:latin typeface="Tahoma" panose="020B0604030504040204" pitchFamily="34" charset="0"/>
                <a:ea typeface="Tahoma" panose="020B0604030504040204" pitchFamily="34" charset="0"/>
                <a:cs typeface="Tahoma" panose="020B0604030504040204" pitchFamily="34" charset="0"/>
              </a:rPr>
              <a:t>14)</a:t>
            </a:r>
            <a:endPar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1">
              <a:spcBef>
                <a:spcPts val="0"/>
              </a:spcBef>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Observations </a:t>
            </a:r>
            <a:r>
              <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rPr>
              <a:t>for </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Disasters </a:t>
            </a:r>
            <a:r>
              <a:rPr lang="en-US" sz="1800" b="0" dirty="0">
                <a:solidFill>
                  <a:srgbClr val="CC0066"/>
                </a:solidFill>
                <a:latin typeface="Tahoma" panose="020B0604030504040204" pitchFamily="34" charset="0"/>
                <a:ea typeface="Tahoma" panose="020B0604030504040204" pitchFamily="34" charset="0"/>
                <a:cs typeface="Tahoma" panose="020B0604030504040204" pitchFamily="34" charset="0"/>
              </a:rPr>
              <a:t>(Agenda 8 &amp; </a:t>
            </a:r>
            <a:r>
              <a:rPr lang="en-US" sz="1800" b="0" dirty="0" smtClean="0">
                <a:solidFill>
                  <a:srgbClr val="CC0066"/>
                </a:solidFill>
                <a:latin typeface="Tahoma" panose="020B0604030504040204" pitchFamily="34" charset="0"/>
                <a:ea typeface="Tahoma" panose="020B0604030504040204" pitchFamily="34" charset="0"/>
                <a:cs typeface="Tahoma" panose="020B0604030504040204" pitchFamily="34" charset="0"/>
              </a:rPr>
              <a:t>16)</a:t>
            </a:r>
            <a:endPar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1">
              <a:spcBef>
                <a:spcPts val="0"/>
              </a:spcBef>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Capacity </a:t>
            </a:r>
            <a:r>
              <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rPr>
              <a:t>Building, Data Access, Availability and </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Quality </a:t>
            </a:r>
            <a:r>
              <a:rPr lang="en-US" sz="1800" b="0" dirty="0">
                <a:solidFill>
                  <a:srgbClr val="CC0066"/>
                </a:solidFill>
                <a:latin typeface="Tahoma" panose="020B0604030504040204" pitchFamily="34" charset="0"/>
                <a:ea typeface="Tahoma" panose="020B0604030504040204" pitchFamily="34" charset="0"/>
                <a:cs typeface="Tahoma" panose="020B0604030504040204" pitchFamily="34" charset="0"/>
              </a:rPr>
              <a:t>(Agenda </a:t>
            </a:r>
            <a:r>
              <a:rPr lang="en-US" sz="1800" b="0" dirty="0" smtClean="0">
                <a:solidFill>
                  <a:srgbClr val="CC0066"/>
                </a:solidFill>
                <a:latin typeface="Tahoma" panose="020B0604030504040204" pitchFamily="34" charset="0"/>
                <a:ea typeface="Tahoma" panose="020B0604030504040204" pitchFamily="34" charset="0"/>
                <a:cs typeface="Tahoma" panose="020B0604030504040204" pitchFamily="34" charset="0"/>
              </a:rPr>
              <a:t>6, 8 </a:t>
            </a:r>
            <a:r>
              <a:rPr lang="en-US" sz="1800" b="0" dirty="0">
                <a:solidFill>
                  <a:srgbClr val="CC0066"/>
                </a:solidFill>
                <a:latin typeface="Tahoma" panose="020B0604030504040204" pitchFamily="34" charset="0"/>
                <a:ea typeface="Tahoma" panose="020B0604030504040204" pitchFamily="34" charset="0"/>
                <a:cs typeface="Tahoma" panose="020B0604030504040204" pitchFamily="34" charset="0"/>
              </a:rPr>
              <a:t>&amp; </a:t>
            </a:r>
            <a:r>
              <a:rPr lang="en-US" sz="1800" b="0" dirty="0" smtClean="0">
                <a:solidFill>
                  <a:srgbClr val="CC0066"/>
                </a:solidFill>
                <a:latin typeface="Tahoma" panose="020B0604030504040204" pitchFamily="34" charset="0"/>
                <a:ea typeface="Tahoma" panose="020B0604030504040204" pitchFamily="34" charset="0"/>
                <a:cs typeface="Tahoma" panose="020B0604030504040204" pitchFamily="34" charset="0"/>
              </a:rPr>
              <a:t>9)</a:t>
            </a:r>
            <a:endPar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1">
              <a:spcBef>
                <a:spcPts val="0"/>
              </a:spcBef>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Advancement </a:t>
            </a:r>
            <a:r>
              <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rPr>
              <a:t>of the CEOS Virtual </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Constellations </a:t>
            </a:r>
            <a:r>
              <a:rPr lang="en-US" sz="1800" b="0" dirty="0">
                <a:solidFill>
                  <a:srgbClr val="CC0066"/>
                </a:solidFill>
                <a:latin typeface="Tahoma" panose="020B0604030504040204" pitchFamily="34" charset="0"/>
                <a:ea typeface="Tahoma" panose="020B0604030504040204" pitchFamily="34" charset="0"/>
                <a:cs typeface="Tahoma" panose="020B0604030504040204" pitchFamily="34" charset="0"/>
              </a:rPr>
              <a:t>(Agenda </a:t>
            </a:r>
            <a:r>
              <a:rPr lang="en-US" sz="1800" b="0" dirty="0" smtClean="0">
                <a:solidFill>
                  <a:srgbClr val="CC0066"/>
                </a:solidFill>
                <a:latin typeface="Tahoma" panose="020B0604030504040204" pitchFamily="34" charset="0"/>
                <a:ea typeface="Tahoma" panose="020B0604030504040204" pitchFamily="34" charset="0"/>
                <a:cs typeface="Tahoma" panose="020B0604030504040204" pitchFamily="34" charset="0"/>
              </a:rPr>
              <a:t>6, 7 </a:t>
            </a:r>
            <a:r>
              <a:rPr lang="en-US" sz="1800" b="0" dirty="0">
                <a:solidFill>
                  <a:srgbClr val="CC0066"/>
                </a:solidFill>
                <a:latin typeface="Tahoma" panose="020B0604030504040204" pitchFamily="34" charset="0"/>
                <a:ea typeface="Tahoma" panose="020B0604030504040204" pitchFamily="34" charset="0"/>
                <a:cs typeface="Tahoma" panose="020B0604030504040204" pitchFamily="34" charset="0"/>
              </a:rPr>
              <a:t>&amp; 9)</a:t>
            </a:r>
            <a:endPar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1">
              <a:spcBef>
                <a:spcPts val="0"/>
              </a:spcBef>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Support </a:t>
            </a:r>
            <a:r>
              <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rPr>
              <a:t>to Other Key Stakeholder </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Initiatives </a:t>
            </a:r>
            <a:r>
              <a:rPr lang="en-US" sz="1800" b="0" dirty="0">
                <a:solidFill>
                  <a:srgbClr val="CC0066"/>
                </a:solidFill>
                <a:latin typeface="Tahoma" panose="020B0604030504040204" pitchFamily="34" charset="0"/>
                <a:ea typeface="Tahoma" panose="020B0604030504040204" pitchFamily="34" charset="0"/>
                <a:cs typeface="Tahoma" panose="020B0604030504040204" pitchFamily="34" charset="0"/>
              </a:rPr>
              <a:t>(Agenda </a:t>
            </a:r>
            <a:r>
              <a:rPr lang="en-US" sz="1800" b="0" dirty="0" smtClean="0">
                <a:solidFill>
                  <a:srgbClr val="CC0066"/>
                </a:solidFill>
                <a:latin typeface="Tahoma" panose="020B0604030504040204" pitchFamily="34" charset="0"/>
                <a:ea typeface="Tahoma" panose="020B0604030504040204" pitchFamily="34" charset="0"/>
                <a:cs typeface="Tahoma" panose="020B0604030504040204" pitchFamily="34" charset="0"/>
              </a:rPr>
              <a:t>11)</a:t>
            </a:r>
            <a:endPar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1">
              <a:spcBef>
                <a:spcPts val="0"/>
              </a:spcBef>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Outreach </a:t>
            </a:r>
            <a:r>
              <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rPr>
              <a:t>to Key </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Stakeholders </a:t>
            </a:r>
            <a:r>
              <a:rPr lang="en-US" sz="1800" b="0" dirty="0">
                <a:solidFill>
                  <a:srgbClr val="CC0066"/>
                </a:solidFill>
                <a:latin typeface="Tahoma" panose="020B0604030504040204" pitchFamily="34" charset="0"/>
                <a:ea typeface="Tahoma" panose="020B0604030504040204" pitchFamily="34" charset="0"/>
                <a:cs typeface="Tahoma" panose="020B0604030504040204" pitchFamily="34" charset="0"/>
              </a:rPr>
              <a:t>(Agenda </a:t>
            </a:r>
            <a:r>
              <a:rPr lang="en-US" sz="1800" b="0" dirty="0" smtClean="0">
                <a:solidFill>
                  <a:srgbClr val="CC0066"/>
                </a:solidFill>
                <a:latin typeface="Tahoma" panose="020B0604030504040204" pitchFamily="34" charset="0"/>
                <a:ea typeface="Tahoma" panose="020B0604030504040204" pitchFamily="34" charset="0"/>
                <a:cs typeface="Tahoma" panose="020B0604030504040204" pitchFamily="34" charset="0"/>
              </a:rPr>
              <a:t>15, 16, &amp; 17)</a:t>
            </a:r>
            <a:endPar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1">
              <a:spcBef>
                <a:spcPts val="0"/>
              </a:spcBef>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Organizational Issues </a:t>
            </a:r>
            <a:r>
              <a:rPr lang="en-US" sz="1800" b="0" dirty="0">
                <a:solidFill>
                  <a:srgbClr val="CC0066"/>
                </a:solidFill>
                <a:latin typeface="Tahoma" panose="020B0604030504040204" pitchFamily="34" charset="0"/>
                <a:ea typeface="Tahoma" panose="020B0604030504040204" pitchFamily="34" charset="0"/>
                <a:cs typeface="Tahoma" panose="020B0604030504040204" pitchFamily="34" charset="0"/>
              </a:rPr>
              <a:t>(Agenda </a:t>
            </a:r>
            <a:r>
              <a:rPr lang="en-US" sz="1800" b="0" dirty="0" smtClean="0">
                <a:solidFill>
                  <a:srgbClr val="CC0066"/>
                </a:solidFill>
                <a:latin typeface="Tahoma" panose="020B0604030504040204" pitchFamily="34" charset="0"/>
                <a:ea typeface="Tahoma" panose="020B0604030504040204" pitchFamily="34" charset="0"/>
                <a:cs typeface="Tahoma" panose="020B0604030504040204" pitchFamily="34" charset="0"/>
              </a:rPr>
              <a:t>18 </a:t>
            </a:r>
            <a:r>
              <a:rPr lang="en-US" sz="1800" b="0" dirty="0">
                <a:solidFill>
                  <a:srgbClr val="CC0066"/>
                </a:solidFill>
                <a:latin typeface="Tahoma" panose="020B0604030504040204" pitchFamily="34" charset="0"/>
                <a:ea typeface="Tahoma" panose="020B0604030504040204" pitchFamily="34" charset="0"/>
                <a:cs typeface="Tahoma" panose="020B0604030504040204" pitchFamily="34" charset="0"/>
              </a:rPr>
              <a:t>&amp; </a:t>
            </a:r>
            <a:r>
              <a:rPr lang="en-US" sz="1800" b="0" dirty="0" smtClean="0">
                <a:solidFill>
                  <a:srgbClr val="CC0066"/>
                </a:solidFill>
                <a:latin typeface="Tahoma" panose="020B0604030504040204" pitchFamily="34" charset="0"/>
                <a:ea typeface="Tahoma" panose="020B0604030504040204" pitchFamily="34" charset="0"/>
                <a:cs typeface="Tahoma" panose="020B0604030504040204" pitchFamily="34" charset="0"/>
              </a:rPr>
              <a:t>19</a:t>
            </a:r>
            <a:r>
              <a:rPr lang="en-US" sz="1800" b="0" dirty="0">
                <a:solidFill>
                  <a:srgbClr val="CC0066"/>
                </a:solidFill>
                <a:latin typeface="Tahoma" panose="020B0604030504040204" pitchFamily="34" charset="0"/>
                <a:ea typeface="Tahoma" panose="020B0604030504040204" pitchFamily="34" charset="0"/>
                <a:cs typeface="Tahoma" panose="020B0604030504040204" pitchFamily="34" charset="0"/>
              </a:rPr>
              <a:t>)</a:t>
            </a:r>
            <a:endPar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Slide Number Placeholder 3"/>
          <p:cNvSpPr txBox="1">
            <a:spLocks/>
          </p:cNvSpPr>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57200" rtl="0" eaLnBrk="0" fontAlgn="base" hangingPunct="0">
              <a:spcBef>
                <a:spcPct val="50000"/>
              </a:spcBef>
              <a:spcAft>
                <a:spcPct val="0"/>
              </a:spcAft>
              <a:defRPr sz="1000" kern="1200">
                <a:solidFill>
                  <a:srgbClr val="002569"/>
                </a:solidFill>
                <a:latin typeface="Calibri" pitchFamily="-106" charset="0"/>
                <a:ea typeface="ＭＳ Ｐゴシック" pitchFamily="-106" charset="-128"/>
                <a:cs typeface="Calibri" pitchFamily="-106" charset="0"/>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a:lstStyle>
          <a:p>
            <a:fld id="{96E7E44A-95A4-4D84-B060-74C5DA9603ED}" type="slidenum">
              <a:rPr lang="en-US" smtClean="0"/>
              <a:pPr/>
              <a:t>4</a:t>
            </a:fld>
            <a:endParaRPr lang="en-US"/>
          </a:p>
        </p:txBody>
      </p:sp>
    </p:spTree>
    <p:extLst>
      <p:ext uri="{BB962C8B-B14F-4D97-AF65-F5344CB8AC3E}">
        <p14:creationId xmlns:p14="http://schemas.microsoft.com/office/powerpoint/2010/main" val="382955074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 y="1436103"/>
            <a:ext cx="6098722" cy="4360539"/>
          </a:xfrm>
        </p:spPr>
        <p:txBody>
          <a:bodyPr/>
          <a:lstStyle/>
          <a:p>
            <a:r>
              <a:rPr lang="en-US" sz="1800" i="1" dirty="0" smtClean="0"/>
              <a:t>Support design/production/release of first CEOS Three-Year Work Plan</a:t>
            </a:r>
          </a:p>
          <a:p>
            <a:pPr lvl="1"/>
            <a:r>
              <a:rPr lang="en-US" sz="1600" dirty="0" smtClean="0"/>
              <a:t>Focus on objectives and deliverables associated with timescales and assigned responsibilities</a:t>
            </a:r>
          </a:p>
          <a:p>
            <a:pPr lvl="1"/>
            <a:r>
              <a:rPr lang="en-US" sz="1600" dirty="0" smtClean="0"/>
              <a:t>Provide sound and shared basis for measuring our progress in a multiannual perspective</a:t>
            </a:r>
          </a:p>
          <a:p>
            <a:pPr lvl="1"/>
            <a:r>
              <a:rPr lang="en-US" sz="1600" dirty="0" smtClean="0"/>
              <a:t>Will </a:t>
            </a:r>
            <a:r>
              <a:rPr lang="en-US" sz="1600" dirty="0"/>
              <a:t>be updated annually by the CEO under the guidance of the CEOS Chair, and in consultation with the CEOS Strategic Implementation Team Chair, CEOS Secretariat, CEOS Working Groups, Virtual Constellations, </a:t>
            </a:r>
            <a:r>
              <a:rPr lang="en-US" sz="1600" i="1" dirty="0"/>
              <a:t>Ad Hoc </a:t>
            </a:r>
            <a:r>
              <a:rPr lang="en-US" sz="1600" dirty="0"/>
              <a:t>Teams, the CEOS membership at large, and CEOS’s external </a:t>
            </a:r>
            <a:r>
              <a:rPr lang="en-US" sz="1600" dirty="0" smtClean="0"/>
              <a:t>stakeholders</a:t>
            </a:r>
          </a:p>
          <a:p>
            <a:pPr lvl="1"/>
            <a:r>
              <a:rPr lang="en-US" sz="1600" dirty="0" smtClean="0"/>
              <a:t>Shall </a:t>
            </a:r>
            <a:r>
              <a:rPr lang="en-US" sz="1600" dirty="0"/>
              <a:t>be consistent with and mutually supporting of other CEOS guiding </a:t>
            </a:r>
            <a:r>
              <a:rPr lang="en-US" sz="1600" dirty="0" smtClean="0"/>
              <a:t>documents</a:t>
            </a:r>
            <a:endParaRPr lang="en-US" sz="1600" dirty="0"/>
          </a:p>
        </p:txBody>
      </p:sp>
      <p:sp>
        <p:nvSpPr>
          <p:cNvPr id="4" name="Slide Number Placeholder 3"/>
          <p:cNvSpPr>
            <a:spLocks noGrp="1"/>
          </p:cNvSpPr>
          <p:nvPr>
            <p:ph type="sldNum" sz="quarter" idx="10"/>
          </p:nvPr>
        </p:nvSpPr>
        <p:spPr/>
        <p:txBody>
          <a:bodyPr/>
          <a:lstStyle/>
          <a:p>
            <a:fld id="{96E7E44A-95A4-4D84-B060-74C5DA9603ED}" type="slidenum">
              <a:rPr lang="en-US" smtClean="0"/>
              <a:pPr/>
              <a:t>5</a:t>
            </a:fld>
            <a:endParaRPr lang="en-US"/>
          </a:p>
        </p:txBody>
      </p:sp>
      <p:sp>
        <p:nvSpPr>
          <p:cNvPr id="6" name="Title 1"/>
          <p:cNvSpPr>
            <a:spLocks noGrp="1"/>
          </p:cNvSpPr>
          <p:nvPr>
            <p:ph type="title"/>
          </p:nvPr>
        </p:nvSpPr>
        <p:spPr>
          <a:xfrm>
            <a:off x="2137144" y="0"/>
            <a:ext cx="6930656" cy="839972"/>
          </a:xfrm>
        </p:spPr>
        <p:txBody>
          <a:bodyPr/>
          <a:lstStyle/>
          <a:p>
            <a:r>
              <a:rPr lang="en-GB" altLang="en-US" dirty="0" smtClean="0">
                <a:latin typeface="Tahoma" panose="020B0604030504040204" pitchFamily="34" charset="0"/>
                <a:ea typeface="Tahoma" panose="020B0604030504040204" pitchFamily="34" charset="0"/>
                <a:cs typeface="Tahoma" panose="020B0604030504040204" pitchFamily="34" charset="0"/>
              </a:rPr>
              <a:t>2014 CEOS Priorities and Achievements</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0063" y="1831057"/>
            <a:ext cx="2504682" cy="3238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086342" y="6332640"/>
            <a:ext cx="6508689" cy="307777"/>
          </a:xfrm>
          <a:prstGeom prst="rect">
            <a:avLst/>
          </a:prstGeom>
          <a:solidFill>
            <a:schemeClr val="tx2">
              <a:lumMod val="20000"/>
              <a:lumOff val="80000"/>
            </a:schemeClr>
          </a:solidFill>
          <a:ln>
            <a:solidFill>
              <a:schemeClr val="tx1"/>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smtClean="0">
                <a:solidFill>
                  <a:schemeClr val="tx2">
                    <a:lumMod val="75000"/>
                  </a:schemeClr>
                </a:solidFill>
                <a:latin typeface="Arial Black" pitchFamily="34" charset="0"/>
              </a:rPr>
              <a:t>Eighty (80) Objectives/Deliverables for 2014-2016</a:t>
            </a:r>
            <a:endParaRPr lang="en-US" sz="1400" dirty="0">
              <a:solidFill>
                <a:schemeClr val="tx2">
                  <a:lumMod val="75000"/>
                </a:schemeClr>
              </a:solidFill>
              <a:latin typeface="Arial Black" pitchFamily="34" charset="0"/>
            </a:endParaRPr>
          </a:p>
        </p:txBody>
      </p:sp>
      <p:sp>
        <p:nvSpPr>
          <p:cNvPr id="10" name="TextBox 9"/>
          <p:cNvSpPr txBox="1"/>
          <p:nvPr/>
        </p:nvSpPr>
        <p:spPr>
          <a:xfrm>
            <a:off x="180753" y="5842726"/>
            <a:ext cx="8601739" cy="400110"/>
          </a:xfrm>
          <a:prstGeom prst="rect">
            <a:avLst/>
          </a:prstGeom>
          <a:solidFill>
            <a:schemeClr val="tx2">
              <a:lumMod val="50000"/>
            </a:schemeClr>
          </a:solidFill>
          <a:ln>
            <a:solidFill>
              <a:schemeClr val="accent4">
                <a:lumMod val="25000"/>
                <a:lumOff val="7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marL="0" lvl="1" indent="0" algn="ctr" defTabSz="914400">
              <a:buFont typeface="Arial" charset="0"/>
              <a:buNone/>
            </a:pPr>
            <a:r>
              <a:rPr lang="en-US" sz="2000" kern="0" dirty="0">
                <a:solidFill>
                  <a:schemeClr val="accent4">
                    <a:lumMod val="10000"/>
                    <a:lumOff val="90000"/>
                  </a:schemeClr>
                </a:solidFill>
                <a:latin typeface="Arial Black" panose="020B0A04020102020204" pitchFamily="34" charset="0"/>
              </a:rPr>
              <a:t>2014-2016 CEOS Work Plan released on 5 June 2014</a:t>
            </a:r>
          </a:p>
        </p:txBody>
      </p:sp>
      <p:sp>
        <p:nvSpPr>
          <p:cNvPr id="2" name="TextBox 1"/>
          <p:cNvSpPr txBox="1"/>
          <p:nvPr/>
        </p:nvSpPr>
        <p:spPr>
          <a:xfrm>
            <a:off x="5692568" y="5108333"/>
            <a:ext cx="2987356" cy="369332"/>
          </a:xfrm>
          <a:prstGeom prst="rect">
            <a:avLst/>
          </a:prstGeom>
          <a:noFill/>
        </p:spPr>
        <p:txBody>
          <a:bodyPr wrap="square" rtlCol="0">
            <a:spAutoFit/>
          </a:bodyPr>
          <a:lstStyle/>
          <a:p>
            <a:pPr algn="ctr"/>
            <a:r>
              <a:rPr lang="en-US" b="1" dirty="0" smtClean="0">
                <a:solidFill>
                  <a:srgbClr val="CC0066"/>
                </a:solidFill>
              </a:rPr>
              <a:t>Just three months ago</a:t>
            </a:r>
            <a:endParaRPr lang="en-US" b="1" dirty="0">
              <a:solidFill>
                <a:srgbClr val="CC0066"/>
              </a:solidFill>
            </a:endParaRPr>
          </a:p>
        </p:txBody>
      </p:sp>
      <p:cxnSp>
        <p:nvCxnSpPr>
          <p:cNvPr id="9" name="Straight Arrow Connector 8"/>
          <p:cNvCxnSpPr/>
          <p:nvPr/>
        </p:nvCxnSpPr>
        <p:spPr bwMode="auto">
          <a:xfrm flipH="1">
            <a:off x="6988733" y="5468815"/>
            <a:ext cx="500533" cy="327827"/>
          </a:xfrm>
          <a:prstGeom prst="straightConnector1">
            <a:avLst/>
          </a:prstGeom>
          <a:solidFill>
            <a:schemeClr val="accent1"/>
          </a:solidFill>
          <a:ln w="76200" cap="flat" cmpd="sng" algn="ctr">
            <a:solidFill>
              <a:srgbClr val="CC0066"/>
            </a:solidFill>
            <a:prstDash val="solid"/>
            <a:round/>
            <a:headEnd type="none" w="med" len="med"/>
            <a:tailEnd type="arrow"/>
          </a:ln>
          <a:effectLst/>
        </p:spPr>
      </p:cxnSp>
    </p:spTree>
    <p:extLst>
      <p:ext uri="{BB962C8B-B14F-4D97-AF65-F5344CB8AC3E}">
        <p14:creationId xmlns:p14="http://schemas.microsoft.com/office/powerpoint/2010/main" val="2747198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1363876"/>
            <a:ext cx="6868633" cy="5406201"/>
          </a:xfrm>
        </p:spPr>
        <p:txBody>
          <a:bodyPr/>
          <a:lstStyle/>
          <a:p>
            <a:pPr marL="0" indent="0">
              <a:buNone/>
            </a:pPr>
            <a:r>
              <a:rPr lang="en-GB" altLang="en-US" sz="2000" i="1" dirty="0" smtClean="0"/>
              <a:t>Governance: implementation of agreed post-CEOS Self-Study (CSS)</a:t>
            </a:r>
          </a:p>
          <a:p>
            <a:r>
              <a:rPr lang="en-GB" altLang="en-US" sz="2000" dirty="0" smtClean="0"/>
              <a:t>Final output of the CSS is a set of strategic documents that will guide CEOS in the Future</a:t>
            </a:r>
          </a:p>
          <a:p>
            <a:pPr lvl="1"/>
            <a:r>
              <a:rPr lang="en-GB" altLang="en-US" sz="1800" dirty="0" smtClean="0"/>
              <a:t>CEOS Terms of Reference (</a:t>
            </a:r>
            <a:r>
              <a:rPr lang="en-GB" altLang="en-US" sz="1800" dirty="0" err="1" smtClean="0"/>
              <a:t>ToR</a:t>
            </a:r>
            <a:r>
              <a:rPr lang="en-GB" altLang="en-US" sz="1800" dirty="0" smtClean="0"/>
              <a:t>)</a:t>
            </a:r>
          </a:p>
          <a:p>
            <a:pPr lvl="1"/>
            <a:r>
              <a:rPr lang="en-GB" altLang="en-US" sz="1800" dirty="0" smtClean="0"/>
              <a:t>CEOS Strategic Guidance (SG) (~10-year)</a:t>
            </a:r>
          </a:p>
          <a:p>
            <a:pPr lvl="1"/>
            <a:r>
              <a:rPr lang="en-GB" altLang="en-US" sz="1800" dirty="0" smtClean="0"/>
              <a:t>CEOS Governance and Process (GP) (~5-year)</a:t>
            </a:r>
          </a:p>
          <a:p>
            <a:pPr lvl="1"/>
            <a:r>
              <a:rPr lang="en-GB" altLang="en-US" sz="1800" dirty="0" smtClean="0"/>
              <a:t>Element </a:t>
            </a:r>
            <a:r>
              <a:rPr lang="en-GB" altLang="en-US" sz="1800" dirty="0" err="1" smtClean="0"/>
              <a:t>ToRs</a:t>
            </a:r>
            <a:r>
              <a:rPr lang="en-GB" altLang="en-US" sz="1800" dirty="0" smtClean="0"/>
              <a:t> for CEOS Chair, SEC, SIT Chair, CEO, SEO</a:t>
            </a:r>
          </a:p>
          <a:p>
            <a:r>
              <a:rPr lang="en-GB" altLang="en-US" sz="2000" i="1" dirty="0" smtClean="0"/>
              <a:t>Oversee adherence to agreed criteria for reviewing activities</a:t>
            </a:r>
          </a:p>
          <a:p>
            <a:pPr lvl="1"/>
            <a:r>
              <a:rPr lang="en-US" altLang="en-US" sz="1800" dirty="0" smtClean="0"/>
              <a:t>Alignment with CEOS strategic goals</a:t>
            </a:r>
            <a:endParaRPr lang="en-GB" altLang="en-US" sz="1800" dirty="0"/>
          </a:p>
          <a:p>
            <a:pPr lvl="1"/>
            <a:r>
              <a:rPr lang="en-US" altLang="en-US" sz="1800" dirty="0" smtClean="0"/>
              <a:t>Benefit to internal and/or external stakeholders</a:t>
            </a:r>
            <a:endParaRPr lang="en-GB" altLang="en-US" sz="1800" dirty="0"/>
          </a:p>
          <a:p>
            <a:pPr lvl="1"/>
            <a:r>
              <a:rPr lang="en-US" altLang="en-US" sz="1800" dirty="0" smtClean="0"/>
              <a:t>Feasibility and Affordability </a:t>
            </a:r>
          </a:p>
          <a:p>
            <a:pPr marL="0" indent="0">
              <a:buNone/>
            </a:pPr>
            <a:r>
              <a:rPr lang="en-US" altLang="en-US" sz="2000" dirty="0" smtClean="0">
                <a:solidFill>
                  <a:srgbClr val="CC0066"/>
                </a:solidFill>
              </a:rPr>
              <a:t>Make sure that these criteria are systematically </a:t>
            </a:r>
          </a:p>
          <a:p>
            <a:pPr marL="0" indent="0">
              <a:buNone/>
            </a:pPr>
            <a:r>
              <a:rPr lang="en-US" altLang="en-US" sz="2000" dirty="0" smtClean="0">
                <a:solidFill>
                  <a:srgbClr val="CC0066"/>
                </a:solidFill>
              </a:rPr>
              <a:t>applied when deciding on new proposed activities</a:t>
            </a:r>
            <a:endParaRPr lang="en-GB" altLang="en-US" sz="1800" dirty="0" smtClean="0">
              <a:solidFill>
                <a:srgbClr val="CC0066"/>
              </a:solidFill>
            </a:endParaRPr>
          </a:p>
        </p:txBody>
      </p:sp>
      <p:sp>
        <p:nvSpPr>
          <p:cNvPr id="6" name="Title 1"/>
          <p:cNvSpPr>
            <a:spLocks noGrp="1"/>
          </p:cNvSpPr>
          <p:nvPr>
            <p:ph type="title"/>
          </p:nvPr>
        </p:nvSpPr>
        <p:spPr>
          <a:xfrm>
            <a:off x="2137144" y="0"/>
            <a:ext cx="6930656" cy="839972"/>
          </a:xfrm>
        </p:spPr>
        <p:txBody>
          <a:bodyPr/>
          <a:lstStyle/>
          <a:p>
            <a:r>
              <a:rPr lang="en-GB" altLang="en-US" dirty="0" smtClean="0">
                <a:latin typeface="Tahoma" panose="020B0604030504040204" pitchFamily="34" charset="0"/>
                <a:ea typeface="Tahoma" panose="020B0604030504040204" pitchFamily="34" charset="0"/>
                <a:cs typeface="Tahoma" panose="020B0604030504040204" pitchFamily="34" charset="0"/>
              </a:rPr>
              <a:t>2014 CEOS Priorities and Achievements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343" y="4903379"/>
            <a:ext cx="1500236" cy="19417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002" y="3317948"/>
            <a:ext cx="1544898" cy="19995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171" y="1385139"/>
            <a:ext cx="1583270" cy="2049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Slide Number Placeholder 3"/>
          <p:cNvSpPr>
            <a:spLocks noGrp="1"/>
          </p:cNvSpPr>
          <p:nvPr>
            <p:ph type="sldNum" sz="quarter" idx="10"/>
          </p:nvPr>
        </p:nvSpPr>
        <p:spPr>
          <a:xfrm>
            <a:off x="7239000" y="6600825"/>
            <a:ext cx="1905000" cy="257175"/>
          </a:xfrm>
        </p:spPr>
        <p:txBody>
          <a:bodyPr/>
          <a:lstStyle/>
          <a:p>
            <a:fld id="{96E7E44A-95A4-4D84-B060-74C5DA9603ED}" type="slidenum">
              <a:rPr lang="en-US" smtClean="0"/>
              <a:pPr/>
              <a:t>6</a:t>
            </a:fld>
            <a:endParaRPr lang="en-US" dirty="0"/>
          </a:p>
        </p:txBody>
      </p:sp>
    </p:spTree>
    <p:extLst>
      <p:ext uri="{BB962C8B-B14F-4D97-AF65-F5344CB8AC3E}">
        <p14:creationId xmlns:p14="http://schemas.microsoft.com/office/powerpoint/2010/main" val="2264262615"/>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2014…</a:t>
            </a:r>
            <a:endParaRPr lang="en-US" dirty="0"/>
          </a:p>
        </p:txBody>
      </p:sp>
      <p:sp>
        <p:nvSpPr>
          <p:cNvPr id="3" name="Content Placeholder 2"/>
          <p:cNvSpPr>
            <a:spLocks noGrp="1"/>
          </p:cNvSpPr>
          <p:nvPr>
            <p:ph idx="1"/>
          </p:nvPr>
        </p:nvSpPr>
        <p:spPr>
          <a:xfrm>
            <a:off x="0" y="1457325"/>
            <a:ext cx="9067800" cy="4287142"/>
          </a:xfrm>
        </p:spPr>
        <p:txBody>
          <a:bodyPr/>
          <a:lstStyle/>
          <a:p>
            <a:pPr marL="0" indent="0">
              <a:buNone/>
            </a:pPr>
            <a:r>
              <a:rPr lang="en-US" dirty="0" smtClean="0"/>
              <a:t>There are 36 Objectives/Deliverables projected to be completed:</a:t>
            </a:r>
            <a:endParaRPr lang="en-US" sz="2000" dirty="0" smtClean="0"/>
          </a:p>
          <a:p>
            <a:pPr marL="571500" lvl="1">
              <a:spcBef>
                <a:spcPts val="300"/>
              </a:spcBef>
              <a:spcAft>
                <a:spcPts val="300"/>
              </a:spcAft>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Four (4) Climate </a:t>
            </a:r>
            <a:r>
              <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rPr>
              <a:t>Monitoring, Research, and </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Services (CMRS-X)</a:t>
            </a:r>
            <a:endPar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1">
              <a:spcBef>
                <a:spcPts val="300"/>
              </a:spcBef>
              <a:spcAft>
                <a:spcPts val="300"/>
              </a:spcAft>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Four (4) Carbon </a:t>
            </a:r>
            <a:r>
              <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rPr>
              <a:t>Observations, Including Forested </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Regions (CARB-X)</a:t>
            </a:r>
            <a:endPar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1">
              <a:spcBef>
                <a:spcPts val="300"/>
              </a:spcBef>
              <a:spcAft>
                <a:spcPts val="300"/>
              </a:spcAft>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One (1) Observations </a:t>
            </a:r>
            <a:r>
              <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rPr>
              <a:t>for </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Agriculture (AGRI-X)</a:t>
            </a:r>
            <a:endPar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1">
              <a:spcBef>
                <a:spcPts val="300"/>
              </a:spcBef>
              <a:spcAft>
                <a:spcPts val="300"/>
              </a:spcAft>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Five (5) Observations </a:t>
            </a:r>
            <a:r>
              <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rPr>
              <a:t>for </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Disasters (DIS-X)</a:t>
            </a:r>
            <a:endPar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1">
              <a:spcBef>
                <a:spcPts val="300"/>
              </a:spcBef>
              <a:spcAft>
                <a:spcPts val="300"/>
              </a:spcAft>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Six (6) Capacity </a:t>
            </a:r>
            <a:r>
              <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rPr>
              <a:t>Building, Data Access, Availability and </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Quality (DATA-X, CV-X)</a:t>
            </a:r>
            <a:endPar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1">
              <a:spcBef>
                <a:spcPts val="300"/>
              </a:spcBef>
              <a:spcAft>
                <a:spcPts val="300"/>
              </a:spcAft>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Four (4) Advancement </a:t>
            </a:r>
            <a:r>
              <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rPr>
              <a:t>of the CEOS Virtual </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Constellations (VC-X)</a:t>
            </a:r>
            <a:endPar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1">
              <a:spcBef>
                <a:spcPts val="300"/>
              </a:spcBef>
              <a:spcAft>
                <a:spcPts val="300"/>
              </a:spcAft>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Two (2) Support </a:t>
            </a:r>
            <a:r>
              <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rPr>
              <a:t>to Other Key Stakeholder </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Initiatives (BON-X, POL-X)               (</a:t>
            </a:r>
            <a:r>
              <a:rPr lang="en-US" sz="1800" b="0" dirty="0" smtClean="0">
                <a:solidFill>
                  <a:srgbClr val="CC0066"/>
                </a:solidFill>
                <a:latin typeface="Tahoma" panose="020B0604030504040204" pitchFamily="34" charset="0"/>
                <a:ea typeface="Tahoma" panose="020B0604030504040204" pitchFamily="34" charset="0"/>
                <a:cs typeface="Tahoma" panose="020B0604030504040204" pitchFamily="34" charset="0"/>
              </a:rPr>
              <a:t>No report at SIT Tech Workshop on these two Objectives/Deliverables</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1">
              <a:spcBef>
                <a:spcPts val="300"/>
              </a:spcBef>
              <a:spcAft>
                <a:spcPts val="300"/>
              </a:spcAft>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Five (5) Outreach </a:t>
            </a:r>
            <a:r>
              <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rPr>
              <a:t>to Key </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Stakeholders (OUT-X)(</a:t>
            </a:r>
            <a:r>
              <a:rPr lang="en-US" sz="1800" b="0" dirty="0" smtClean="0">
                <a:solidFill>
                  <a:srgbClr val="CC0066"/>
                </a:solidFill>
                <a:latin typeface="Tahoma" panose="020B0604030504040204" pitchFamily="34" charset="0"/>
                <a:ea typeface="Tahoma" panose="020B0604030504040204" pitchFamily="34" charset="0"/>
                <a:cs typeface="Tahoma" panose="020B0604030504040204" pitchFamily="34" charset="0"/>
              </a:rPr>
              <a:t>No report on one - Newsletter</a:t>
            </a: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18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71500" lvl="1">
              <a:spcBef>
                <a:spcPts val="300"/>
              </a:spcBef>
              <a:spcAft>
                <a:spcPts val="300"/>
              </a:spcAft>
            </a:pPr>
            <a:r>
              <a:rPr lang="en-US"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Five (5) Organizational Issues (ORG-X) (</a:t>
            </a:r>
            <a:r>
              <a:rPr lang="en-US" sz="1800" dirty="0" smtClean="0">
                <a:solidFill>
                  <a:srgbClr val="CC0066"/>
                </a:solidFill>
                <a:latin typeface="Tahoma" panose="020B0604030504040204" pitchFamily="34" charset="0"/>
                <a:ea typeface="Tahoma" panose="020B0604030504040204" pitchFamily="34" charset="0"/>
                <a:cs typeface="Tahoma" panose="020B0604030504040204" pitchFamily="34" charset="0"/>
              </a:rPr>
              <a:t>Three are already CLOSED!</a:t>
            </a:r>
            <a:r>
              <a:rPr lang="en-US" sz="1800" b="0" dirty="0" smtClean="0">
                <a:latin typeface="Tahoma" panose="020B0604030504040204" pitchFamily="34" charset="0"/>
                <a:ea typeface="Tahoma" panose="020B0604030504040204" pitchFamily="34" charset="0"/>
                <a:cs typeface="Tahoma" panose="020B0604030504040204" pitchFamily="34" charset="0"/>
              </a:rPr>
              <a:t>)</a:t>
            </a:r>
            <a:endParaRPr lang="en-US" dirty="0">
              <a:solidFill>
                <a:srgbClr val="CC0066"/>
              </a:solidFill>
            </a:endParaRPr>
          </a:p>
        </p:txBody>
      </p:sp>
      <p:sp>
        <p:nvSpPr>
          <p:cNvPr id="4" name="TextBox 3"/>
          <p:cNvSpPr txBox="1"/>
          <p:nvPr/>
        </p:nvSpPr>
        <p:spPr>
          <a:xfrm>
            <a:off x="180753" y="5744467"/>
            <a:ext cx="8601739" cy="1015663"/>
          </a:xfrm>
          <a:prstGeom prst="rect">
            <a:avLst/>
          </a:prstGeom>
          <a:solidFill>
            <a:schemeClr val="tx2">
              <a:lumMod val="50000"/>
            </a:schemeClr>
          </a:solidFill>
          <a:ln>
            <a:solidFill>
              <a:schemeClr val="accent4">
                <a:lumMod val="25000"/>
                <a:lumOff val="7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marL="0" lvl="1" indent="0" algn="ctr" defTabSz="914400">
              <a:buFont typeface="Arial" charset="0"/>
              <a:buNone/>
            </a:pPr>
            <a:r>
              <a:rPr lang="en-US" sz="2000" kern="0" dirty="0" smtClean="0">
                <a:solidFill>
                  <a:schemeClr val="accent4">
                    <a:lumMod val="10000"/>
                    <a:lumOff val="90000"/>
                  </a:schemeClr>
                </a:solidFill>
                <a:latin typeface="Arial Black" panose="020B0A04020102020204" pitchFamily="34" charset="0"/>
              </a:rPr>
              <a:t>The intent of this SIT Technical Workshop is to get an updated status on remaining 30 Objectives/Deliverables to confirm CEOS achievement of 2014 Priorities</a:t>
            </a:r>
            <a:endParaRPr lang="en-US" sz="2000" kern="0" dirty="0">
              <a:solidFill>
                <a:schemeClr val="accent4">
                  <a:lumMod val="10000"/>
                  <a:lumOff val="90000"/>
                </a:schemeClr>
              </a:solidFill>
              <a:latin typeface="Arial Black" panose="020B0A04020102020204" pitchFamily="34" charset="0"/>
            </a:endParaRPr>
          </a:p>
        </p:txBody>
      </p:sp>
    </p:spTree>
    <p:extLst>
      <p:ext uri="{BB962C8B-B14F-4D97-AF65-F5344CB8AC3E}">
        <p14:creationId xmlns:p14="http://schemas.microsoft.com/office/powerpoint/2010/main" val="3177435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249" y="72368"/>
            <a:ext cx="7651376" cy="501650"/>
          </a:xfrm>
        </p:spPr>
        <p:txBody>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Translation of Work Plan to Spreadsheet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96863" y="4695091"/>
            <a:ext cx="8445500" cy="1626333"/>
          </a:xfrm>
        </p:spPr>
        <p:txBody>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66" y="1411007"/>
            <a:ext cx="8854124"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5871881" y="1411007"/>
            <a:ext cx="3070409" cy="5212080"/>
          </a:xfrm>
          <a:prstGeom prst="rect">
            <a:avLst/>
          </a:prstGeom>
          <a:noFill/>
          <a:ln w="28575" cap="flat" cmpd="sng" algn="ctr">
            <a:solidFill>
              <a:srgbClr val="CC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cxnSp>
        <p:nvCxnSpPr>
          <p:cNvPr id="7" name="Straight Arrow Connector 6"/>
          <p:cNvCxnSpPr/>
          <p:nvPr/>
        </p:nvCxnSpPr>
        <p:spPr bwMode="auto">
          <a:xfrm>
            <a:off x="5016010" y="1935562"/>
            <a:ext cx="693442" cy="406957"/>
          </a:xfrm>
          <a:prstGeom prst="straightConnector1">
            <a:avLst/>
          </a:prstGeom>
          <a:solidFill>
            <a:schemeClr val="accent1"/>
          </a:solidFill>
          <a:ln w="76200" cap="flat" cmpd="sng" algn="ctr">
            <a:solidFill>
              <a:srgbClr val="CC0066"/>
            </a:solidFill>
            <a:prstDash val="solid"/>
            <a:round/>
            <a:headEnd type="none" w="med" len="med"/>
            <a:tailEnd type="arrow"/>
          </a:ln>
          <a:effectLst/>
        </p:spPr>
      </p:cxnSp>
      <p:cxnSp>
        <p:nvCxnSpPr>
          <p:cNvPr id="9" name="Straight Arrow Connector 8"/>
          <p:cNvCxnSpPr/>
          <p:nvPr/>
        </p:nvCxnSpPr>
        <p:spPr bwMode="auto">
          <a:xfrm flipV="1">
            <a:off x="5045885" y="4424004"/>
            <a:ext cx="693442" cy="139204"/>
          </a:xfrm>
          <a:prstGeom prst="straightConnector1">
            <a:avLst/>
          </a:prstGeom>
          <a:solidFill>
            <a:schemeClr val="accent1"/>
          </a:solidFill>
          <a:ln w="76200" cap="flat" cmpd="sng" algn="ctr">
            <a:solidFill>
              <a:srgbClr val="CC0066"/>
            </a:solidFill>
            <a:prstDash val="solid"/>
            <a:round/>
            <a:headEnd type="none" w="med" len="med"/>
            <a:tailEnd type="arrow"/>
          </a:ln>
          <a:effectLst/>
        </p:spPr>
      </p:cxnSp>
      <p:cxnSp>
        <p:nvCxnSpPr>
          <p:cNvPr id="10" name="Straight Arrow Connector 9"/>
          <p:cNvCxnSpPr/>
          <p:nvPr/>
        </p:nvCxnSpPr>
        <p:spPr bwMode="auto">
          <a:xfrm>
            <a:off x="5016010" y="3050931"/>
            <a:ext cx="746196" cy="317358"/>
          </a:xfrm>
          <a:prstGeom prst="straightConnector1">
            <a:avLst/>
          </a:prstGeom>
          <a:solidFill>
            <a:schemeClr val="accent1"/>
          </a:solidFill>
          <a:ln w="76200" cap="flat" cmpd="sng" algn="ctr">
            <a:solidFill>
              <a:srgbClr val="CC0066"/>
            </a:solidFill>
            <a:prstDash val="solid"/>
            <a:round/>
            <a:headEnd type="none" w="med" len="med"/>
            <a:tailEnd type="arrow"/>
          </a:ln>
          <a:effectLst/>
        </p:spPr>
      </p:cxnSp>
      <p:cxnSp>
        <p:nvCxnSpPr>
          <p:cNvPr id="11" name="Straight Arrow Connector 10"/>
          <p:cNvCxnSpPr/>
          <p:nvPr/>
        </p:nvCxnSpPr>
        <p:spPr bwMode="auto">
          <a:xfrm flipV="1">
            <a:off x="5266017" y="5620794"/>
            <a:ext cx="570350" cy="437106"/>
          </a:xfrm>
          <a:prstGeom prst="straightConnector1">
            <a:avLst/>
          </a:prstGeom>
          <a:solidFill>
            <a:schemeClr val="accent1"/>
          </a:solidFill>
          <a:ln w="76200" cap="flat" cmpd="sng" algn="ctr">
            <a:solidFill>
              <a:srgbClr val="CC0066"/>
            </a:solidFill>
            <a:prstDash val="solid"/>
            <a:round/>
            <a:headEnd type="none" w="med" len="med"/>
            <a:tailEnd type="arrow"/>
          </a:ln>
          <a:effectLst/>
        </p:spPr>
      </p:cxnSp>
    </p:spTree>
    <p:extLst>
      <p:ext uri="{BB962C8B-B14F-4D97-AF65-F5344CB8AC3E}">
        <p14:creationId xmlns:p14="http://schemas.microsoft.com/office/powerpoint/2010/main" val="835709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56" y="114295"/>
            <a:ext cx="8618338" cy="66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5783961" y="114294"/>
            <a:ext cx="2992633" cy="6673363"/>
          </a:xfrm>
          <a:prstGeom prst="rect">
            <a:avLst/>
          </a:prstGeom>
          <a:noFill/>
          <a:ln w="28575" cap="flat" cmpd="sng" algn="ctr">
            <a:solidFill>
              <a:srgbClr val="CC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Tree>
    <p:extLst>
      <p:ext uri="{BB962C8B-B14F-4D97-AF65-F5344CB8AC3E}">
        <p14:creationId xmlns:p14="http://schemas.microsoft.com/office/powerpoint/2010/main" val="2403356142"/>
      </p:ext>
    </p:extLst>
  </p:cSld>
  <p:clrMapOvr>
    <a:masterClrMapping/>
  </p:clrMapOvr>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3094</TotalTime>
  <Words>1258</Words>
  <Application>Microsoft Office PowerPoint</Application>
  <PresentationFormat>On-screen Show (4:3)</PresentationFormat>
  <Paragraphs>126</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4_EUM_template_v03</vt:lpstr>
      <vt:lpstr>CEOS Three-Year Work Plan Status Update and Priorities for 2014</vt:lpstr>
      <vt:lpstr>PowerPoint Presentation</vt:lpstr>
      <vt:lpstr>Souvenons Nous…</vt:lpstr>
      <vt:lpstr>Expected Outcomes for 2014-2016</vt:lpstr>
      <vt:lpstr>2014 CEOS Priorities and Achievements</vt:lpstr>
      <vt:lpstr>2014 CEOS Priorities and Achievements</vt:lpstr>
      <vt:lpstr>For 2014…</vt:lpstr>
      <vt:lpstr>Translation of Work Plan to Spreadsheet</vt:lpstr>
      <vt:lpstr>PowerPoint Presentation</vt:lpstr>
      <vt:lpstr>PowerPoint Presentation</vt:lpstr>
      <vt:lpstr>2013 Actions – Still Hanging Around</vt:lpstr>
      <vt:lpstr>2013 Actions – Uh Oh</vt:lpstr>
      <vt:lpstr>What’s Ahead for 2015…</vt:lpstr>
      <vt:lpstr>CEOS 2015-2017 Work Plan Timeline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Kerry Sawyer</cp:lastModifiedBy>
  <cp:revision>321</cp:revision>
  <dcterms:created xsi:type="dcterms:W3CDTF">2012-08-31T01:11:17Z</dcterms:created>
  <dcterms:modified xsi:type="dcterms:W3CDTF">2014-09-16T07:19:30Z</dcterms:modified>
</cp:coreProperties>
</file>