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60" r:id="rId2"/>
    <p:sldId id="325" r:id="rId3"/>
    <p:sldId id="286" r:id="rId4"/>
    <p:sldId id="287" r:id="rId5"/>
    <p:sldId id="289" r:id="rId6"/>
    <p:sldId id="291" r:id="rId7"/>
    <p:sldId id="329" r:id="rId8"/>
    <p:sldId id="292" r:id="rId9"/>
    <p:sldId id="310" r:id="rId10"/>
    <p:sldId id="321" r:id="rId11"/>
    <p:sldId id="296" r:id="rId12"/>
    <p:sldId id="330" r:id="rId13"/>
    <p:sldId id="315" r:id="rId14"/>
    <p:sldId id="328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95833" autoAdjust="0"/>
  </p:normalViewPr>
  <p:slideViewPr>
    <p:cSldViewPr snapToGrid="0" snapToObjects="1">
      <p:cViewPr varScale="1">
        <p:scale>
          <a:sx n="70" d="100"/>
          <a:sy n="70" d="100"/>
        </p:scale>
        <p:origin x="1518" y="7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29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205352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205352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130306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298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82" r:id="rId3"/>
    <p:sldLayoutId id="2147483684" r:id="rId4"/>
    <p:sldLayoutId id="2147483686" r:id="rId5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18364" y="1120985"/>
            <a:ext cx="8830102" cy="1672389"/>
          </a:xfrm>
        </p:spPr>
        <p:txBody>
          <a:bodyPr/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dirty="0" smtClean="0"/>
              <a:t>Overview</a:t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GB" sz="2800" dirty="0" smtClean="0"/>
              <a:t>Virtual </a:t>
            </a:r>
            <a:r>
              <a:rPr lang="en-GB" sz="2800" dirty="0"/>
              <a:t>Constellations and Working Groups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Topic </a:t>
            </a:r>
            <a:r>
              <a:rPr lang="en-US" sz="2800" dirty="0"/>
              <a:t>#2 – </a:t>
            </a:r>
            <a:r>
              <a:rPr lang="en-US" sz="2800" dirty="0" smtClean="0"/>
              <a:t>Training (Capacity Building)  </a:t>
            </a:r>
            <a:r>
              <a:rPr lang="en-US" sz="2800" dirty="0"/>
              <a:t>Activities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1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4448908" y="2029243"/>
            <a:ext cx="4492869" cy="1564105"/>
          </a:xfrm>
        </p:spPr>
        <p:txBody>
          <a:bodyPr/>
          <a:lstStyle/>
          <a:p>
            <a:r>
              <a:rPr lang="en-US" dirty="0" smtClean="0"/>
              <a:t>Eric C. Wood, USGS</a:t>
            </a:r>
          </a:p>
          <a:p>
            <a:r>
              <a:rPr lang="en-US" dirty="0" smtClean="0"/>
              <a:t>WGCapD</a:t>
            </a:r>
          </a:p>
          <a:p>
            <a:r>
              <a:rPr lang="en-US" dirty="0" smtClean="0"/>
              <a:t>Juliette </a:t>
            </a:r>
            <a:r>
              <a:rPr lang="en-US" dirty="0" err="1"/>
              <a:t>Lambin</a:t>
            </a:r>
            <a:r>
              <a:rPr lang="en-US" dirty="0"/>
              <a:t>, </a:t>
            </a:r>
            <a:r>
              <a:rPr lang="en-US" dirty="0" smtClean="0"/>
              <a:t>CNES</a:t>
            </a:r>
          </a:p>
          <a:p>
            <a:r>
              <a:rPr lang="en-US" dirty="0" smtClean="0"/>
              <a:t>OST-VC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90418" y="5343234"/>
            <a:ext cx="6072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CEOS </a:t>
            </a:r>
            <a:r>
              <a:rPr lang="en-GB" b="1" dirty="0"/>
              <a:t>Virtual Constellations and Working </a:t>
            </a:r>
            <a:r>
              <a:rPr lang="en-GB" b="1" dirty="0" smtClean="0"/>
              <a:t>Groups </a:t>
            </a:r>
            <a:r>
              <a:rPr lang="en-GB" b="1" dirty="0"/>
              <a:t>Day</a:t>
            </a:r>
            <a:endParaRPr lang="en-US" b="1" dirty="0"/>
          </a:p>
          <a:p>
            <a:r>
              <a:rPr lang="en-US" b="1" dirty="0" err="1" smtClean="0"/>
              <a:t>CNES</a:t>
            </a:r>
            <a:r>
              <a:rPr lang="en-US" b="1" dirty="0"/>
              <a:t>, Montpellier, France</a:t>
            </a:r>
            <a:br>
              <a:rPr lang="en-US" b="1" dirty="0"/>
            </a:br>
            <a:r>
              <a:rPr lang="en-US" b="1" dirty="0" smtClean="0"/>
              <a:t>16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/>
              <a:t>September 2014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540392" y="1726028"/>
            <a:ext cx="8344300" cy="512618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Examples of VC Training Capacity:</a:t>
            </a:r>
          </a:p>
          <a:p>
            <a:endParaRPr lang="en-US" sz="2800" dirty="0"/>
          </a:p>
          <a:p>
            <a:r>
              <a:rPr lang="en-US" sz="2800" dirty="0" smtClean="0"/>
              <a:t>OSVW</a:t>
            </a:r>
            <a:r>
              <a:rPr lang="en-US" sz="2800" b="0" dirty="0" smtClean="0"/>
              <a:t> – </a:t>
            </a:r>
            <a:r>
              <a:rPr lang="en-US" b="0" dirty="0" smtClean="0"/>
              <a:t>long</a:t>
            </a:r>
            <a:r>
              <a:rPr lang="en-US" sz="2800" b="0" dirty="0" smtClean="0"/>
              <a:t> record of successful training (see Stan Wilson overview , 2009), today’s presentation</a:t>
            </a:r>
          </a:p>
          <a:p>
            <a:r>
              <a:rPr lang="en-US" sz="2800" dirty="0" smtClean="0"/>
              <a:t>SST</a:t>
            </a:r>
            <a:r>
              <a:rPr lang="en-US" sz="2800" b="0" dirty="0" smtClean="0"/>
              <a:t> </a:t>
            </a:r>
            <a:r>
              <a:rPr lang="en-US" sz="2800" b="0" dirty="0" smtClean="0"/>
              <a:t>–the </a:t>
            </a:r>
            <a:r>
              <a:rPr lang="en-US" sz="2800" b="0" dirty="0" smtClean="0"/>
              <a:t>WGCapD equivalent within GHRSST – “Applications and User Services TAG”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			</a:t>
            </a:r>
            <a:endParaRPr lang="en-US" sz="2800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1746913" y="188913"/>
            <a:ext cx="7539251" cy="501650"/>
          </a:xfrm>
        </p:spPr>
        <p:txBody>
          <a:bodyPr/>
          <a:lstStyle/>
          <a:p>
            <a:pPr algn="l"/>
            <a:r>
              <a:rPr lang="en-US" sz="2800" dirty="0" smtClean="0"/>
              <a:t>Do  all of the VCs need ”Direct” WGCapD Support?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752313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1259072" y="1481816"/>
            <a:ext cx="8686800" cy="51261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WGDisasters</a:t>
            </a:r>
            <a:r>
              <a:rPr lang="en-US" dirty="0" smtClean="0"/>
              <a:t> </a:t>
            </a:r>
          </a:p>
          <a:p>
            <a:pPr lvl="1"/>
            <a:r>
              <a:rPr lang="en-US" sz="2400" b="0" dirty="0" smtClean="0"/>
              <a:t>Data coordination</a:t>
            </a:r>
          </a:p>
          <a:p>
            <a:pPr lvl="1"/>
            <a:r>
              <a:rPr lang="en-US" sz="2400" b="0" dirty="0" smtClean="0"/>
              <a:t>Supersites</a:t>
            </a:r>
          </a:p>
          <a:p>
            <a:pPr lvl="1"/>
            <a:r>
              <a:rPr lang="en-US" sz="2400" b="0" dirty="0" smtClean="0"/>
              <a:t>Pilots (floods, volcanoes)</a:t>
            </a:r>
          </a:p>
          <a:p>
            <a:r>
              <a:rPr lang="en-US" dirty="0"/>
              <a:t>SST-VC  - </a:t>
            </a:r>
            <a:r>
              <a:rPr lang="en-US" dirty="0" smtClean="0"/>
              <a:t>SANSA</a:t>
            </a:r>
            <a:endParaRPr lang="en-US" b="0" dirty="0" smtClean="0"/>
          </a:p>
          <a:p>
            <a:r>
              <a:rPr lang="en-US" dirty="0" smtClean="0"/>
              <a:t>SDCG  </a:t>
            </a:r>
            <a:r>
              <a:rPr lang="en-US" b="0" dirty="0" smtClean="0"/>
              <a:t>(GFOI, GEOGLAM)</a:t>
            </a:r>
          </a:p>
          <a:p>
            <a:r>
              <a:rPr lang="en-US" dirty="0" smtClean="0"/>
              <a:t>WGISS </a:t>
            </a:r>
          </a:p>
          <a:p>
            <a:r>
              <a:rPr lang="en-US" dirty="0" smtClean="0"/>
              <a:t>GEO ID-02</a:t>
            </a:r>
          </a:p>
          <a:p>
            <a:r>
              <a:rPr lang="en-US" dirty="0" smtClean="0"/>
              <a:t>GEOBON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VCs and WGs – Who  To Date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320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37231" y="1935769"/>
            <a:ext cx="7438030" cy="550884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fr-FR" dirty="0" err="1" smtClean="0"/>
              <a:t>Fairly</a:t>
            </a:r>
            <a:r>
              <a:rPr lang="fr-FR" altLang="fr-FR" dirty="0" smtClean="0"/>
              <a:t> distinct types of </a:t>
            </a:r>
            <a:r>
              <a:rPr lang="fr-FR" altLang="fr-FR" dirty="0" err="1" smtClean="0"/>
              <a:t>activities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conducted</a:t>
            </a:r>
            <a:r>
              <a:rPr lang="fr-FR" altLang="fr-FR" dirty="0" smtClean="0"/>
              <a:t> by WG and </a:t>
            </a:r>
            <a:r>
              <a:rPr lang="fr-FR" altLang="fr-FR" dirty="0" err="1" smtClean="0"/>
              <a:t>VCs</a:t>
            </a:r>
            <a:endParaRPr lang="fr-FR" altLang="fr-FR" dirty="0" smtClean="0"/>
          </a:p>
          <a:p>
            <a:pPr lvl="1" eaLnBrk="1" hangingPunct="1"/>
            <a:r>
              <a:rPr lang="fr-FR" altLang="fr-FR" dirty="0" smtClean="0"/>
              <a:t>No </a:t>
            </a:r>
            <a:r>
              <a:rPr lang="fr-FR" altLang="fr-FR" dirty="0" err="1" smtClean="0"/>
              <a:t>conflict</a:t>
            </a:r>
            <a:r>
              <a:rPr lang="fr-FR" altLang="fr-FR" dirty="0" smtClean="0"/>
              <a:t> or </a:t>
            </a:r>
            <a:r>
              <a:rPr lang="fr-FR" altLang="fr-FR" dirty="0" err="1" smtClean="0"/>
              <a:t>redundancy</a:t>
            </a:r>
            <a:endParaRPr lang="fr-FR" altLang="fr-FR" dirty="0" smtClean="0"/>
          </a:p>
          <a:p>
            <a:pPr lvl="1" eaLnBrk="1" hangingPunct="1"/>
            <a:r>
              <a:rPr lang="fr-FR" altLang="fr-FR" dirty="0" err="1" smtClean="0"/>
              <a:t>Interest</a:t>
            </a:r>
            <a:r>
              <a:rPr lang="fr-FR" altLang="fr-FR" dirty="0" smtClean="0"/>
              <a:t> in </a:t>
            </a:r>
            <a:r>
              <a:rPr lang="fr-FR" altLang="fr-FR" dirty="0" err="1" smtClean="0"/>
              <a:t>some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common</a:t>
            </a:r>
            <a:r>
              <a:rPr lang="fr-FR" altLang="fr-FR" dirty="0" smtClean="0"/>
              <a:t> actions</a:t>
            </a:r>
          </a:p>
          <a:p>
            <a:pPr lvl="1" eaLnBrk="1" hangingPunct="1"/>
            <a:r>
              <a:rPr lang="fr-FR" altLang="fr-FR" dirty="0" err="1" smtClean="0"/>
              <a:t>Different</a:t>
            </a:r>
            <a:r>
              <a:rPr lang="fr-FR" altLang="fr-FR" dirty="0" smtClean="0"/>
              <a:t> audience</a:t>
            </a:r>
          </a:p>
          <a:p>
            <a:pPr marL="457200" lvl="1" indent="0" eaLnBrk="1" hangingPunct="1">
              <a:buNone/>
            </a:pPr>
            <a:endParaRPr lang="fr-FR" altLang="fr-FR" dirty="0" smtClean="0"/>
          </a:p>
          <a:p>
            <a:pPr marL="57150" indent="0" eaLnBrk="1" hangingPunct="1">
              <a:buNone/>
            </a:pPr>
            <a:r>
              <a:rPr lang="fr-FR" altLang="fr-FR" sz="2600" dirty="0" err="1" smtClean="0">
                <a:solidFill>
                  <a:srgbClr val="002569"/>
                </a:solidFill>
              </a:rPr>
              <a:t>Several</a:t>
            </a:r>
            <a:r>
              <a:rPr lang="fr-FR" altLang="fr-FR" sz="2600" dirty="0" smtClean="0">
                <a:solidFill>
                  <a:srgbClr val="002569"/>
                </a:solidFill>
              </a:rPr>
              <a:t> </a:t>
            </a:r>
            <a:r>
              <a:rPr lang="fr-FR" altLang="fr-FR" sz="2600" dirty="0" err="1" smtClean="0">
                <a:solidFill>
                  <a:srgbClr val="002569"/>
                </a:solidFill>
              </a:rPr>
              <a:t>fields</a:t>
            </a:r>
            <a:r>
              <a:rPr lang="fr-FR" altLang="fr-FR" sz="2600" dirty="0" smtClean="0">
                <a:solidFill>
                  <a:srgbClr val="002569"/>
                </a:solidFill>
              </a:rPr>
              <a:t> for </a:t>
            </a:r>
            <a:r>
              <a:rPr lang="fr-FR" altLang="fr-FR" sz="2600" dirty="0" err="1" smtClean="0">
                <a:solidFill>
                  <a:srgbClr val="002569"/>
                </a:solidFill>
              </a:rPr>
              <a:t>enhancing</a:t>
            </a:r>
            <a:r>
              <a:rPr lang="fr-FR" altLang="fr-FR" sz="2600" dirty="0" smtClean="0">
                <a:solidFill>
                  <a:srgbClr val="002569"/>
                </a:solidFill>
              </a:rPr>
              <a:t> </a:t>
            </a:r>
            <a:r>
              <a:rPr lang="fr-FR" altLang="fr-FR" sz="2600" dirty="0" err="1" smtClean="0">
                <a:solidFill>
                  <a:srgbClr val="002569"/>
                </a:solidFill>
              </a:rPr>
              <a:t>cooperation</a:t>
            </a:r>
            <a:r>
              <a:rPr lang="fr-FR" altLang="fr-FR" sz="2600" dirty="0" smtClean="0">
                <a:solidFill>
                  <a:srgbClr val="002569"/>
                </a:solidFill>
              </a:rPr>
              <a:t> </a:t>
            </a:r>
            <a:r>
              <a:rPr lang="fr-FR" altLang="fr-FR" sz="2600" dirty="0" err="1" smtClean="0">
                <a:solidFill>
                  <a:srgbClr val="002569"/>
                </a:solidFill>
              </a:rPr>
              <a:t>were</a:t>
            </a:r>
            <a:r>
              <a:rPr lang="fr-FR" altLang="fr-FR" sz="2600" dirty="0" smtClean="0">
                <a:solidFill>
                  <a:srgbClr val="002569"/>
                </a:solidFill>
              </a:rPr>
              <a:t> </a:t>
            </a:r>
            <a:r>
              <a:rPr lang="fr-FR" altLang="fr-FR" sz="2600" dirty="0" err="1" smtClean="0">
                <a:solidFill>
                  <a:srgbClr val="002569"/>
                </a:solidFill>
              </a:rPr>
              <a:t>identified</a:t>
            </a:r>
            <a:endParaRPr lang="fr-FR" altLang="fr-FR" sz="2600" dirty="0" smtClean="0">
              <a:solidFill>
                <a:srgbClr val="002569"/>
              </a:solidFill>
            </a:endParaRPr>
          </a:p>
          <a:p>
            <a:pPr lvl="1" eaLnBrk="1" hangingPunct="1"/>
            <a:r>
              <a:rPr lang="fr-FR" altLang="fr-FR" dirty="0" err="1" smtClean="0"/>
              <a:t>Enlarge</a:t>
            </a:r>
            <a:r>
              <a:rPr lang="fr-FR" altLang="fr-FR" dirty="0" smtClean="0"/>
              <a:t> scope of action</a:t>
            </a:r>
          </a:p>
          <a:p>
            <a:pPr lvl="1" eaLnBrk="1" hangingPunct="1"/>
            <a:r>
              <a:rPr lang="fr-FR" altLang="fr-FR" dirty="0" smtClean="0"/>
              <a:t>Publicise </a:t>
            </a:r>
            <a:r>
              <a:rPr lang="fr-FR" altLang="fr-FR" dirty="0" smtClean="0"/>
              <a:t>CEOS action</a:t>
            </a:r>
          </a:p>
          <a:p>
            <a:pPr lvl="1" eaLnBrk="1" hangingPunct="1"/>
            <a:r>
              <a:rPr lang="fr-FR" altLang="fr-FR" dirty="0" err="1" smtClean="0"/>
              <a:t>Reach</a:t>
            </a:r>
            <a:r>
              <a:rPr lang="fr-FR" altLang="fr-FR" dirty="0" smtClean="0"/>
              <a:t> out </a:t>
            </a:r>
            <a:r>
              <a:rPr lang="fr-FR" altLang="fr-FR" dirty="0" smtClean="0"/>
              <a:t>to </a:t>
            </a:r>
            <a:r>
              <a:rPr lang="fr-FR" altLang="fr-FR" dirty="0" err="1" smtClean="0"/>
              <a:t>under-served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users</a:t>
            </a:r>
            <a:endParaRPr lang="fr-FR" altLang="fr-FR" dirty="0" smtClean="0"/>
          </a:p>
          <a:p>
            <a:pPr lvl="1" eaLnBrk="1" hangingPunct="1"/>
            <a:endParaRPr lang="fr-FR" altLang="fr-FR" dirty="0" smtClean="0"/>
          </a:p>
          <a:p>
            <a:pPr eaLnBrk="1" hangingPunct="1"/>
            <a:endParaRPr lang="fr-FR" altLang="fr-FR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187325"/>
            <a:ext cx="80645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 eaLnBrk="1" hangingPunct="1"/>
            <a:r>
              <a:rPr lang="fr-FR" altLang="fr-FR" sz="2800" kern="0" dirty="0" err="1" smtClean="0"/>
              <a:t>What</a:t>
            </a:r>
            <a:r>
              <a:rPr lang="fr-FR" altLang="fr-FR" sz="2800" kern="0" dirty="0" smtClean="0"/>
              <a:t> </a:t>
            </a:r>
            <a:r>
              <a:rPr lang="fr-FR" altLang="fr-FR" sz="2800" kern="0" dirty="0" err="1" smtClean="0"/>
              <a:t>we</a:t>
            </a:r>
            <a:r>
              <a:rPr lang="fr-FR" altLang="fr-FR" sz="2800" kern="0" dirty="0" smtClean="0"/>
              <a:t> </a:t>
            </a:r>
            <a:r>
              <a:rPr lang="fr-FR" altLang="fr-FR" sz="2800" kern="0" dirty="0" err="1" smtClean="0"/>
              <a:t>learned</a:t>
            </a:r>
            <a:r>
              <a:rPr lang="fr-FR" altLang="fr-FR" sz="2800" kern="0" dirty="0" smtClean="0"/>
              <a:t> </a:t>
            </a:r>
            <a:r>
              <a:rPr lang="fr-FR" altLang="fr-FR" sz="2800" kern="0" dirty="0" err="1" smtClean="0"/>
              <a:t>yesterday</a:t>
            </a:r>
            <a:endParaRPr lang="fr-FR" altLang="fr-FR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30877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31211" y="1331691"/>
            <a:ext cx="8636589" cy="5126182"/>
          </a:xfrm>
        </p:spPr>
        <p:txBody>
          <a:bodyPr/>
          <a:lstStyle/>
          <a:p>
            <a:r>
              <a:rPr lang="en-US" dirty="0" smtClean="0"/>
              <a:t>Monitoring and documenting Capacity/Awareness Building activities.</a:t>
            </a:r>
          </a:p>
          <a:p>
            <a:endParaRPr lang="en-US" dirty="0" smtClean="0"/>
          </a:p>
          <a:p>
            <a:r>
              <a:rPr lang="en-US" dirty="0" smtClean="0"/>
              <a:t>Promote activities through CEOS WGCapD website pages, CB newsletter, CB </a:t>
            </a:r>
            <a:r>
              <a:rPr lang="en-US" dirty="0" err="1" smtClean="0"/>
              <a:t>listserve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Develop a CEOS webinar infrastructure.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Archiving/ distribute VC/WG material (documents, videos) on new CEOS website</a:t>
            </a:r>
          </a:p>
          <a:p>
            <a:endParaRPr lang="en-US" dirty="0" smtClean="0"/>
          </a:p>
          <a:p>
            <a:r>
              <a:rPr lang="en-US" dirty="0" smtClean="0"/>
              <a:t>Additional collaborative support for specific activities where appropriate and/or resources permit.*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9116" y="0"/>
            <a:ext cx="7948684" cy="501650"/>
          </a:xfrm>
        </p:spPr>
        <p:txBody>
          <a:bodyPr/>
          <a:lstStyle/>
          <a:p>
            <a:r>
              <a:rPr lang="en-US" sz="2800" dirty="0" smtClean="0"/>
              <a:t>Proposed WGCapD Support to VC and WGs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39405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3200" dirty="0" smtClean="0"/>
              <a:t>Thank you</a:t>
            </a:r>
            <a:r>
              <a:rPr lang="pt-BR" sz="3200" dirty="0"/>
              <a:t>.</a:t>
            </a:r>
            <a:endParaRPr lang="pt-BR" sz="3200" dirty="0" smtClean="0"/>
          </a:p>
          <a:p>
            <a:pPr marL="0" indent="0" algn="ctr">
              <a:buNone/>
            </a:pPr>
            <a:endParaRPr lang="pt-BR" sz="3200" kern="1200" dirty="0">
              <a:solidFill>
                <a:schemeClr val="tx1"/>
              </a:solidFill>
              <a:ea typeface="ＭＳ Ｐゴシック" pitchFamily="-106" charset="-128"/>
              <a:cs typeface="ＭＳ Ｐゴシック" pitchFamily="-106" charset="-128"/>
            </a:endParaRPr>
          </a:p>
          <a:p>
            <a:pPr marL="0" indent="0" algn="ctr">
              <a:buNone/>
            </a:pPr>
            <a:r>
              <a:rPr lang="pt-BR" kern="1200" dirty="0" smtClean="0">
                <a:solidFill>
                  <a:schemeClr val="tx1"/>
                </a:solidFill>
                <a:ea typeface="ＭＳ Ｐゴシック" pitchFamily="-106" charset="-128"/>
                <a:cs typeface="ＭＳ Ｐゴシック" pitchFamily="-106" charset="-128"/>
              </a:rPr>
              <a:t>Eric Wood, WGCapD</a:t>
            </a:r>
          </a:p>
          <a:p>
            <a:pPr marL="0" lvl="0" indent="0" algn="ctr">
              <a:buNone/>
            </a:pPr>
            <a:r>
              <a:rPr lang="pt-BR" kern="1200" dirty="0" smtClean="0">
                <a:solidFill>
                  <a:schemeClr val="tx1"/>
                </a:solidFill>
                <a:ea typeface="ＭＳ Ｐゴシック" pitchFamily="-106" charset="-128"/>
                <a:cs typeface="ＭＳ Ｐゴシック" pitchFamily="-106" charset="-128"/>
              </a:rPr>
              <a:t>Juliette Lambin, OST-VC</a:t>
            </a:r>
            <a:endParaRPr lang="pt-BR" kern="1200" dirty="0">
              <a:solidFill>
                <a:schemeClr val="tx1"/>
              </a:solidFill>
              <a:ea typeface="ＭＳ Ｐゴシック" pitchFamily="-106" charset="-128"/>
              <a:cs typeface="ＭＳ Ｐゴシック" pitchFamily="-106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89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87325"/>
            <a:ext cx="8064500" cy="720725"/>
          </a:xfrm>
        </p:spPr>
        <p:txBody>
          <a:bodyPr anchor="t"/>
          <a:lstStyle/>
          <a:p>
            <a:pPr eaLnBrk="1" hangingPunct="1"/>
            <a:r>
              <a:rPr lang="fr-FR" altLang="fr-FR" sz="2800" dirty="0" err="1" smtClean="0"/>
              <a:t>Views</a:t>
            </a:r>
            <a:r>
              <a:rPr lang="fr-FR" altLang="fr-FR" sz="2800" dirty="0" smtClean="0"/>
              <a:t> </a:t>
            </a:r>
            <a:r>
              <a:rPr lang="fr-FR" altLang="fr-FR" sz="2800" dirty="0" err="1" smtClean="0"/>
              <a:t>from</a:t>
            </a:r>
            <a:r>
              <a:rPr lang="fr-FR" altLang="fr-FR" sz="2800" dirty="0" smtClean="0"/>
              <a:t> a Virtual Constellation - OST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2563"/>
            <a:ext cx="9197787" cy="5508848"/>
          </a:xfrm>
        </p:spPr>
        <p:txBody>
          <a:bodyPr/>
          <a:lstStyle/>
          <a:p>
            <a:pPr eaLnBrk="1" hangingPunct="1"/>
            <a:r>
              <a:rPr lang="fr-FR" altLang="fr-FR" dirty="0" err="1" smtClean="0"/>
              <a:t>Pre-existing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cooperations</a:t>
            </a:r>
            <a:endParaRPr lang="fr-FR" altLang="fr-FR" dirty="0" smtClean="0"/>
          </a:p>
          <a:p>
            <a:pPr lvl="1" eaLnBrk="1" hangingPunct="1"/>
            <a:r>
              <a:rPr lang="fr-FR" altLang="fr-FR" b="0" dirty="0" err="1" smtClean="0"/>
              <a:t>When</a:t>
            </a:r>
            <a:r>
              <a:rPr lang="fr-FR" altLang="fr-FR" b="0" dirty="0" smtClean="0"/>
              <a:t> </a:t>
            </a:r>
            <a:r>
              <a:rPr lang="fr-FR" altLang="fr-FR" b="0" dirty="0" err="1" smtClean="0"/>
              <a:t>several</a:t>
            </a:r>
            <a:r>
              <a:rPr lang="fr-FR" altLang="fr-FR" b="0" dirty="0" smtClean="0"/>
              <a:t> </a:t>
            </a:r>
            <a:r>
              <a:rPr lang="fr-FR" altLang="fr-FR" b="0" dirty="0" err="1" smtClean="0"/>
              <a:t>agencies</a:t>
            </a:r>
            <a:r>
              <a:rPr lang="fr-FR" altLang="fr-FR" b="0" dirty="0" smtClean="0"/>
              <a:t> are </a:t>
            </a:r>
            <a:r>
              <a:rPr lang="fr-FR" altLang="fr-FR" b="0" dirty="0" err="1" smtClean="0"/>
              <a:t>cooperating</a:t>
            </a:r>
            <a:r>
              <a:rPr lang="fr-FR" altLang="fr-FR" b="0" dirty="0" smtClean="0"/>
              <a:t> on a </a:t>
            </a:r>
            <a:r>
              <a:rPr lang="fr-FR" altLang="fr-FR" b="0" dirty="0" err="1" smtClean="0"/>
              <a:t>given</a:t>
            </a:r>
            <a:r>
              <a:rPr lang="fr-FR" altLang="fr-FR" b="0" dirty="0" smtClean="0"/>
              <a:t> mission in the </a:t>
            </a:r>
            <a:r>
              <a:rPr lang="fr-FR" altLang="fr-FR" b="0" dirty="0" err="1" smtClean="0"/>
              <a:t>virtual</a:t>
            </a:r>
            <a:r>
              <a:rPr lang="fr-FR" altLang="fr-FR" b="0" dirty="0" smtClean="0"/>
              <a:t> constellation, </a:t>
            </a:r>
            <a:r>
              <a:rPr lang="fr-FR" altLang="fr-FR" b="0" dirty="0" err="1" smtClean="0"/>
              <a:t>it</a:t>
            </a:r>
            <a:r>
              <a:rPr lang="fr-FR" altLang="fr-FR" b="0" dirty="0" smtClean="0"/>
              <a:t> </a:t>
            </a:r>
            <a:r>
              <a:rPr lang="fr-FR" altLang="fr-FR" b="0" dirty="0" err="1" smtClean="0"/>
              <a:t>provides</a:t>
            </a:r>
            <a:r>
              <a:rPr lang="fr-FR" altLang="fr-FR" b="0" dirty="0" smtClean="0"/>
              <a:t> a de facto </a:t>
            </a:r>
            <a:r>
              <a:rPr lang="fr-FR" altLang="fr-FR" b="0" dirty="0" err="1" smtClean="0"/>
              <a:t>framework</a:t>
            </a:r>
            <a:r>
              <a:rPr lang="fr-FR" altLang="fr-FR" b="0" dirty="0" smtClean="0"/>
              <a:t> to </a:t>
            </a:r>
            <a:r>
              <a:rPr lang="fr-FR" altLang="fr-FR" b="0" dirty="0" err="1" smtClean="0"/>
              <a:t>establish</a:t>
            </a:r>
            <a:r>
              <a:rPr lang="fr-FR" altLang="fr-FR" b="0" dirty="0" smtClean="0"/>
              <a:t> training </a:t>
            </a:r>
            <a:r>
              <a:rPr lang="fr-FR" altLang="fr-FR" b="0" dirty="0" err="1" smtClean="0"/>
              <a:t>activities</a:t>
            </a:r>
            <a:endParaRPr lang="fr-FR" altLang="fr-FR" b="0" dirty="0"/>
          </a:p>
          <a:p>
            <a:pPr lvl="1" eaLnBrk="1" hangingPunct="1"/>
            <a:r>
              <a:rPr lang="fr-FR" altLang="fr-FR" b="0" dirty="0" smtClean="0"/>
              <a:t>Training </a:t>
            </a:r>
            <a:r>
              <a:rPr lang="fr-FR" altLang="fr-FR" b="0" dirty="0" err="1" smtClean="0"/>
              <a:t>activities</a:t>
            </a:r>
            <a:r>
              <a:rPr lang="fr-FR" altLang="fr-FR" b="0" dirty="0" smtClean="0"/>
              <a:t> are </a:t>
            </a:r>
            <a:r>
              <a:rPr lang="fr-FR" altLang="fr-FR" b="0" dirty="0" err="1" smtClean="0"/>
              <a:t>often</a:t>
            </a:r>
            <a:r>
              <a:rPr lang="fr-FR" altLang="fr-FR" b="0" dirty="0" smtClean="0"/>
              <a:t> </a:t>
            </a:r>
            <a:r>
              <a:rPr lang="fr-FR" altLang="fr-FR" b="0" dirty="0" err="1" smtClean="0"/>
              <a:t>carried</a:t>
            </a:r>
            <a:r>
              <a:rPr lang="fr-FR" altLang="fr-FR" b="0" dirty="0" smtClean="0"/>
              <a:t> on by the </a:t>
            </a:r>
            <a:r>
              <a:rPr lang="fr-FR" altLang="fr-FR" b="0" dirty="0" err="1" smtClean="0"/>
              <a:t>users</a:t>
            </a:r>
            <a:r>
              <a:rPr lang="fr-FR" altLang="fr-FR" b="0" dirty="0" smtClean="0"/>
              <a:t> </a:t>
            </a:r>
            <a:r>
              <a:rPr lang="fr-FR" altLang="fr-FR" b="0" dirty="0" err="1" smtClean="0"/>
              <a:t>organized</a:t>
            </a:r>
            <a:r>
              <a:rPr lang="fr-FR" altLang="fr-FR" b="0" dirty="0" smtClean="0"/>
              <a:t> in « Science Teams » (IOCCG, OSTST, OSWVST, GHRSST…)</a:t>
            </a:r>
          </a:p>
          <a:p>
            <a:pPr eaLnBrk="1" hangingPunct="1">
              <a:buFont typeface="Symbol" pitchFamily="18" charset="2"/>
              <a:buChar char="Þ"/>
            </a:pPr>
            <a:r>
              <a:rPr lang="fr-FR" dirty="0" err="1" smtClean="0"/>
              <a:t>VC's</a:t>
            </a:r>
            <a:r>
              <a:rPr lang="fr-FR" dirty="0" smtClean="0"/>
              <a:t> </a:t>
            </a:r>
            <a:r>
              <a:rPr lang="fr-FR" dirty="0"/>
              <a:t>tend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taking</a:t>
            </a:r>
            <a:r>
              <a:rPr lang="fr-FR" dirty="0"/>
              <a:t> </a:t>
            </a:r>
            <a:r>
              <a:rPr lang="fr-FR" dirty="0" err="1"/>
              <a:t>advantage</a:t>
            </a:r>
            <a:r>
              <a:rPr lang="fr-FR" dirty="0"/>
              <a:t> of </a:t>
            </a:r>
            <a:r>
              <a:rPr lang="fr-FR" dirty="0" err="1" smtClean="0"/>
              <a:t>pre-existing</a:t>
            </a:r>
            <a:r>
              <a:rPr lang="fr-FR" dirty="0" smtClean="0"/>
              <a:t> </a:t>
            </a:r>
            <a:r>
              <a:rPr lang="fr-FR" dirty="0" err="1"/>
              <a:t>projects</a:t>
            </a:r>
            <a:r>
              <a:rPr lang="fr-FR" dirty="0"/>
              <a:t> and </a:t>
            </a:r>
            <a:r>
              <a:rPr lang="fr-FR" dirty="0" err="1"/>
              <a:t>relationships</a:t>
            </a:r>
            <a:r>
              <a:rPr lang="fr-FR" dirty="0"/>
              <a:t>. </a:t>
            </a:r>
            <a:endParaRPr lang="fr-FR" dirty="0" smtClean="0"/>
          </a:p>
          <a:p>
            <a:pPr lvl="1" eaLnBrk="1" hangingPunct="1"/>
            <a:r>
              <a:rPr lang="fr-FR" altLang="fr-FR" b="0" dirty="0" smtClean="0">
                <a:solidFill>
                  <a:srgbClr val="002569"/>
                </a:solidFill>
              </a:rPr>
              <a:t>CEOS «VC »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title</a:t>
            </a:r>
            <a:r>
              <a:rPr lang="fr-FR" altLang="fr-FR" b="0" dirty="0" smtClean="0">
                <a:solidFill>
                  <a:srgbClr val="002569"/>
                </a:solidFill>
              </a:rPr>
              <a:t>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gives</a:t>
            </a:r>
            <a:r>
              <a:rPr lang="fr-FR" altLang="fr-FR" b="0" dirty="0" smtClean="0">
                <a:solidFill>
                  <a:srgbClr val="002569"/>
                </a:solidFill>
              </a:rPr>
              <a:t> a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wider</a:t>
            </a:r>
            <a:r>
              <a:rPr lang="fr-FR" altLang="fr-FR" b="0" dirty="0" smtClean="0">
                <a:solidFill>
                  <a:srgbClr val="002569"/>
                </a:solidFill>
              </a:rPr>
              <a:t> audience and more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weight</a:t>
            </a:r>
            <a:r>
              <a:rPr lang="fr-FR" altLang="fr-FR" b="0" dirty="0" smtClean="0">
                <a:solidFill>
                  <a:srgbClr val="002569"/>
                </a:solidFill>
              </a:rPr>
              <a:t>, encourages new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cooperations</a:t>
            </a:r>
            <a:endParaRPr lang="fr-FR" altLang="fr-FR" b="0" dirty="0" smtClean="0">
              <a:solidFill>
                <a:srgbClr val="002569"/>
              </a:solidFill>
            </a:endParaRPr>
          </a:p>
          <a:p>
            <a:pPr lvl="1" eaLnBrk="1" hangingPunct="1"/>
            <a:r>
              <a:rPr lang="fr-FR" altLang="fr-FR" b="0" dirty="0" smtClean="0">
                <a:solidFill>
                  <a:srgbClr val="002569"/>
                </a:solidFill>
              </a:rPr>
              <a:t>VC-to-VC interactions are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easier</a:t>
            </a:r>
            <a:r>
              <a:rPr lang="fr-FR" altLang="fr-FR" b="0" dirty="0" smtClean="0">
                <a:solidFill>
                  <a:srgbClr val="002569"/>
                </a:solidFill>
              </a:rPr>
              <a:t>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within</a:t>
            </a:r>
            <a:r>
              <a:rPr lang="fr-FR" altLang="fr-FR" b="0" dirty="0" smtClean="0">
                <a:solidFill>
                  <a:srgbClr val="002569"/>
                </a:solidFill>
              </a:rPr>
              <a:t> CEOS</a:t>
            </a:r>
          </a:p>
          <a:p>
            <a:pPr lvl="2" eaLnBrk="1" hangingPunct="1"/>
            <a:r>
              <a:rPr lang="fr-FR" altLang="fr-FR" b="0" dirty="0" err="1" smtClean="0">
                <a:solidFill>
                  <a:srgbClr val="002569"/>
                </a:solidFill>
              </a:rPr>
              <a:t>Share</a:t>
            </a:r>
            <a:r>
              <a:rPr lang="fr-FR" altLang="fr-FR" b="0" dirty="0" smtClean="0">
                <a:solidFill>
                  <a:srgbClr val="002569"/>
                </a:solidFill>
              </a:rPr>
              <a:t>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some</a:t>
            </a:r>
            <a:r>
              <a:rPr lang="fr-FR" altLang="fr-FR" b="0" dirty="0" smtClean="0">
                <a:solidFill>
                  <a:srgbClr val="002569"/>
                </a:solidFill>
              </a:rPr>
              <a:t>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common</a:t>
            </a:r>
            <a:r>
              <a:rPr lang="fr-FR" altLang="fr-FR" b="0" dirty="0" smtClean="0">
                <a:solidFill>
                  <a:srgbClr val="002569"/>
                </a:solidFill>
              </a:rPr>
              <a:t> issues, compare solutions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etc</a:t>
            </a:r>
            <a:endParaRPr lang="fr-FR" altLang="fr-FR" b="0" dirty="0">
              <a:solidFill>
                <a:srgbClr val="002569"/>
              </a:solidFill>
            </a:endParaRPr>
          </a:p>
          <a:p>
            <a:pPr lvl="1" eaLnBrk="1" hangingPunct="1"/>
            <a:r>
              <a:rPr lang="fr-FR" altLang="fr-FR" b="0" dirty="0" smtClean="0">
                <a:solidFill>
                  <a:srgbClr val="002569"/>
                </a:solidFill>
              </a:rPr>
              <a:t>VC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activity</a:t>
            </a:r>
            <a:r>
              <a:rPr lang="fr-FR" altLang="fr-FR" b="0" dirty="0" smtClean="0">
                <a:solidFill>
                  <a:srgbClr val="002569"/>
                </a:solidFill>
              </a:rPr>
              <a:t> more of a « </a:t>
            </a:r>
            <a:r>
              <a:rPr lang="fr-FR" altLang="fr-FR" b="0" dirty="0" err="1" smtClean="0">
                <a:solidFill>
                  <a:srgbClr val="002569"/>
                </a:solidFill>
              </a:rPr>
              <a:t>bottom</a:t>
            </a:r>
            <a:r>
              <a:rPr lang="fr-FR" altLang="fr-FR" b="0" dirty="0" smtClean="0">
                <a:solidFill>
                  <a:srgbClr val="002569"/>
                </a:solidFill>
              </a:rPr>
              <a:t>-up »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approach</a:t>
            </a:r>
            <a:endParaRPr lang="fr-FR" altLang="fr-FR" b="0" dirty="0" smtClean="0">
              <a:solidFill>
                <a:srgbClr val="002569"/>
              </a:solidFill>
            </a:endParaRPr>
          </a:p>
          <a:p>
            <a:pPr lvl="1" eaLnBrk="1" hangingPunct="1"/>
            <a:r>
              <a:rPr lang="fr-FR" altLang="fr-FR" b="0" dirty="0" smtClean="0">
                <a:solidFill>
                  <a:srgbClr val="002569"/>
                </a:solidFill>
              </a:rPr>
              <a:t>Not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much</a:t>
            </a:r>
            <a:r>
              <a:rPr lang="fr-FR" altLang="fr-FR" b="0" dirty="0" smtClean="0">
                <a:solidFill>
                  <a:srgbClr val="002569"/>
                </a:solidFill>
              </a:rPr>
              <a:t>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sollictation</a:t>
            </a:r>
            <a:r>
              <a:rPr lang="fr-FR" altLang="fr-FR" b="0" dirty="0" smtClean="0">
                <a:solidFill>
                  <a:srgbClr val="002569"/>
                </a:solidFill>
              </a:rPr>
              <a:t>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from</a:t>
            </a:r>
            <a:r>
              <a:rPr lang="fr-FR" altLang="fr-FR" b="0" dirty="0" smtClean="0">
                <a:solidFill>
                  <a:srgbClr val="002569"/>
                </a:solidFill>
              </a:rPr>
              <a:t> VC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towards</a:t>
            </a:r>
            <a:r>
              <a:rPr lang="fr-FR" altLang="fr-FR" b="0" dirty="0" smtClean="0">
                <a:solidFill>
                  <a:srgbClr val="002569"/>
                </a:solidFill>
              </a:rPr>
              <a:t> </a:t>
            </a:r>
            <a:r>
              <a:rPr lang="fr-FR" altLang="fr-FR" b="0" dirty="0" err="1" smtClean="0">
                <a:solidFill>
                  <a:srgbClr val="002569"/>
                </a:solidFill>
              </a:rPr>
              <a:t>WGs</a:t>
            </a:r>
            <a:r>
              <a:rPr lang="fr-FR" altLang="fr-FR" b="0" dirty="0" smtClean="0">
                <a:solidFill>
                  <a:srgbClr val="002569"/>
                </a:solidFill>
              </a:rPr>
              <a:t>?</a:t>
            </a:r>
            <a:endParaRPr lang="fr-FR" altLang="fr-FR" b="0" dirty="0">
              <a:solidFill>
                <a:srgbClr val="002569"/>
              </a:solidFill>
            </a:endParaRPr>
          </a:p>
          <a:p>
            <a:pPr marL="457200" lvl="1" indent="0" eaLnBrk="1" hangingPunct="1">
              <a:buNone/>
            </a:pPr>
            <a:endParaRPr lang="fr-FR" altLang="fr-FR" b="0" dirty="0" smtClean="0"/>
          </a:p>
        </p:txBody>
      </p:sp>
    </p:spTree>
    <p:extLst>
      <p:ext uri="{BB962C8B-B14F-4D97-AF65-F5344CB8AC3E}">
        <p14:creationId xmlns:p14="http://schemas.microsoft.com/office/powerpoint/2010/main" val="40405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800" dirty="0" smtClean="0"/>
              <a:t>Background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Approaches to Capacity Building</a:t>
            </a:r>
          </a:p>
          <a:p>
            <a:pPr lvl="1"/>
            <a:r>
              <a:rPr lang="en-US" sz="2800" b="0" dirty="0" smtClean="0"/>
              <a:t>Restructuring eLearning</a:t>
            </a:r>
            <a:r>
              <a:rPr lang="en-US" sz="2800" b="0" dirty="0"/>
              <a:t>, </a:t>
            </a:r>
            <a:endParaRPr lang="en-US" sz="2800" b="0" dirty="0" smtClean="0"/>
          </a:p>
          <a:p>
            <a:pPr lvl="1"/>
            <a:r>
              <a:rPr lang="en-US" sz="2800" b="0" dirty="0" smtClean="0"/>
              <a:t>Workshops (e.g. SRTM in Nairobi)</a:t>
            </a:r>
          </a:p>
          <a:p>
            <a:pPr marL="457200" lvl="1" indent="0">
              <a:buNone/>
            </a:pPr>
            <a:endParaRPr lang="en-US" sz="2800" b="0" dirty="0"/>
          </a:p>
          <a:p>
            <a:r>
              <a:rPr lang="en-US" sz="2800" dirty="0" smtClean="0"/>
              <a:t>Mandate to support CEOS VCs and WGs</a:t>
            </a:r>
          </a:p>
          <a:p>
            <a:endParaRPr lang="en-US" sz="28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063" y="214053"/>
            <a:ext cx="6930656" cy="501650"/>
          </a:xfrm>
        </p:spPr>
        <p:txBody>
          <a:bodyPr anchor="t"/>
          <a:lstStyle/>
          <a:p>
            <a:pPr eaLnBrk="1" hangingPunct="1"/>
            <a:r>
              <a:rPr lang="fr-FR" altLang="fr-FR" sz="2800" dirty="0" err="1" smtClean="0"/>
              <a:t>Views</a:t>
            </a:r>
            <a:r>
              <a:rPr lang="fr-FR" altLang="fr-FR" sz="2800" dirty="0" smtClean="0"/>
              <a:t> </a:t>
            </a:r>
            <a:r>
              <a:rPr lang="fr-FR" altLang="fr-FR" sz="2800" dirty="0" err="1" smtClean="0"/>
              <a:t>from</a:t>
            </a:r>
            <a:r>
              <a:rPr lang="fr-FR" altLang="fr-FR" sz="2800" dirty="0" smtClean="0"/>
              <a:t> a </a:t>
            </a:r>
            <a:r>
              <a:rPr lang="fr-FR" altLang="fr-FR" sz="2800" dirty="0" err="1" smtClean="0"/>
              <a:t>Working</a:t>
            </a:r>
            <a:r>
              <a:rPr lang="fr-FR" altLang="fr-FR" sz="2800" dirty="0" smtClean="0"/>
              <a:t> Group - WGCapD</a:t>
            </a:r>
          </a:p>
        </p:txBody>
      </p:sp>
    </p:spTree>
    <p:extLst>
      <p:ext uri="{BB962C8B-B14F-4D97-AF65-F5344CB8AC3E}">
        <p14:creationId xmlns:p14="http://schemas.microsoft.com/office/powerpoint/2010/main" val="603320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31123" y="2344455"/>
            <a:ext cx="8686800" cy="3624549"/>
          </a:xfrm>
        </p:spPr>
        <p:txBody>
          <a:bodyPr/>
          <a:lstStyle/>
          <a:p>
            <a:pPr marL="400050" lvl="1" indent="0">
              <a:buNone/>
            </a:pPr>
            <a:r>
              <a:rPr lang="en-ZA" sz="2800" b="0" dirty="0"/>
              <a:t>The 25th CEOS </a:t>
            </a:r>
            <a:r>
              <a:rPr lang="en-ZA" sz="2800" b="0" dirty="0" smtClean="0"/>
              <a:t> Plenary  </a:t>
            </a:r>
            <a:r>
              <a:rPr lang="en-ZA" sz="2800" dirty="0" smtClean="0"/>
              <a:t>(2011) </a:t>
            </a:r>
            <a:r>
              <a:rPr lang="en-ZA" sz="2800" b="0" dirty="0" smtClean="0"/>
              <a:t>held </a:t>
            </a:r>
            <a:r>
              <a:rPr lang="en-ZA" sz="2800" b="0" dirty="0"/>
              <a:t>in Lucca, Italy, approved the formation of the new Working Group on Capacity Building and Data Democracy and its final terms of reference. </a:t>
            </a:r>
            <a:endParaRPr lang="en-ZA" sz="2800" b="0" dirty="0" smtClean="0"/>
          </a:p>
          <a:p>
            <a:endParaRPr lang="en-ZA" sz="2800" dirty="0"/>
          </a:p>
          <a:p>
            <a:endParaRPr lang="en-ZA" sz="2800" dirty="0" smtClean="0"/>
          </a:p>
          <a:p>
            <a:pPr marL="0" indent="0">
              <a:buNone/>
            </a:pPr>
            <a:endParaRPr lang="en-ZA" sz="2800" dirty="0" smtClean="0"/>
          </a:p>
          <a:p>
            <a:pPr marL="0" indent="0">
              <a:buNone/>
            </a:pPr>
            <a:endParaRPr lang="en-ZA" sz="2800" dirty="0" smtClean="0"/>
          </a:p>
          <a:p>
            <a:endParaRPr lang="en-ZA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WGCapD - </a:t>
            </a:r>
            <a:r>
              <a:rPr lang="en-US" dirty="0" smtClean="0"/>
              <a:t>History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484742"/>
            <a:ext cx="1740665" cy="57025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18819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245659" y="1299774"/>
            <a:ext cx="9313459" cy="512618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ZA" sz="2400" b="0" dirty="0">
                <a:solidFill>
                  <a:srgbClr val="FF0000"/>
                </a:solidFill>
              </a:rPr>
              <a:t>Exploit the cumulative capabilities of CEOS Agencies </a:t>
            </a:r>
            <a:r>
              <a:rPr lang="en-ZA" sz="2400" b="0" dirty="0"/>
              <a:t>by establishing unified and unique capacity building activities</a:t>
            </a:r>
            <a:r>
              <a:rPr lang="en-ZA" sz="2400" b="0" dirty="0" smtClean="0"/>
              <a:t>.</a:t>
            </a:r>
          </a:p>
          <a:p>
            <a:pPr marL="457200" lvl="1" indent="0">
              <a:buNone/>
            </a:pPr>
            <a:endParaRPr lang="en-ZA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sz="2400" b="0" dirty="0">
                <a:solidFill>
                  <a:srgbClr val="FF0000"/>
                </a:solidFill>
              </a:rPr>
              <a:t>Partner with locally based and managed regional partners</a:t>
            </a:r>
            <a:r>
              <a:rPr lang="en-ZA" sz="2400" b="0" dirty="0"/>
              <a:t> to increase effectiveness and decrease duplication of efforts</a:t>
            </a:r>
            <a:r>
              <a:rPr lang="en-ZA" sz="2400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ZA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sz="2400" b="0" dirty="0">
                <a:solidFill>
                  <a:srgbClr val="FF0000"/>
                </a:solidFill>
              </a:rPr>
              <a:t>Use threads such as disaster response or climate change </a:t>
            </a:r>
            <a:r>
              <a:rPr lang="en-ZA" sz="2400" b="0" dirty="0"/>
              <a:t>to build capacity through discussion of a focused subject</a:t>
            </a:r>
            <a:r>
              <a:rPr lang="en-ZA" sz="2400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ZA" sz="24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sz="2400" b="0" dirty="0" smtClean="0">
                <a:solidFill>
                  <a:srgbClr val="FF0000"/>
                </a:solidFill>
              </a:rPr>
              <a:t>Conduct </a:t>
            </a:r>
            <a:r>
              <a:rPr lang="en-ZA" sz="2400" b="0" dirty="0">
                <a:solidFill>
                  <a:srgbClr val="FF0000"/>
                </a:solidFill>
              </a:rPr>
              <a:t>remote sensing workshops and seminars </a:t>
            </a:r>
            <a:r>
              <a:rPr lang="en-ZA" sz="2400" b="0" dirty="0"/>
              <a:t>to foster the use of Earth </a:t>
            </a:r>
            <a:r>
              <a:rPr lang="en-ZA" sz="2400" b="0" dirty="0" smtClean="0"/>
              <a:t>Observations.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ZA" sz="24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sz="2400" b="0" dirty="0" smtClean="0">
                <a:solidFill>
                  <a:schemeClr val="tx1"/>
                </a:solidFill>
              </a:rPr>
              <a:t>P</a:t>
            </a:r>
            <a:r>
              <a:rPr lang="en-ZA" sz="2400" b="0" dirty="0" smtClean="0"/>
              <a:t>ublish </a:t>
            </a:r>
            <a:r>
              <a:rPr lang="en-ZA" sz="2400" b="0" dirty="0"/>
              <a:t>Earth Observation </a:t>
            </a:r>
            <a:r>
              <a:rPr lang="en-ZA" sz="2400" b="0" dirty="0">
                <a:solidFill>
                  <a:srgbClr val="FF0000"/>
                </a:solidFill>
              </a:rPr>
              <a:t>education and training materials</a:t>
            </a:r>
            <a:r>
              <a:rPr lang="en-ZA" sz="24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ZA" b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WGCapD </a:t>
            </a:r>
            <a:r>
              <a:rPr lang="en-US" dirty="0" smtClean="0"/>
              <a:t> Terms of Reference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484742"/>
            <a:ext cx="1740665" cy="57025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872864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800" dirty="0"/>
              <a:t>Approaches to Capacity Building</a:t>
            </a:r>
          </a:p>
          <a:p>
            <a:pPr lvl="1"/>
            <a:r>
              <a:rPr lang="en-US" sz="2800" dirty="0"/>
              <a:t>Restructuring eLearning, </a:t>
            </a:r>
          </a:p>
          <a:p>
            <a:pPr lvl="1"/>
            <a:r>
              <a:rPr lang="en-US" sz="2800" dirty="0"/>
              <a:t>Workshops (e.g. SRTM in Nairobi</a:t>
            </a:r>
            <a:r>
              <a:rPr lang="en-US" sz="2800" dirty="0" smtClean="0"/>
              <a:t>)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Mandate to support CEOS VCs and WGs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05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57199" y="963201"/>
            <a:ext cx="9123529" cy="5126182"/>
          </a:xfrm>
        </p:spPr>
        <p:txBody>
          <a:bodyPr/>
          <a:lstStyle/>
          <a:p>
            <a:endParaRPr lang="en-US" b="0" dirty="0"/>
          </a:p>
          <a:p>
            <a:pPr marL="0" indent="0">
              <a:buNone/>
            </a:pPr>
            <a:r>
              <a:rPr lang="en-US" dirty="0" smtClean="0"/>
              <a:t>1- </a:t>
            </a:r>
            <a:r>
              <a:rPr lang="en-US" dirty="0"/>
              <a:t>Types of courses in terms of length and format:</a:t>
            </a:r>
            <a:br>
              <a:rPr lang="en-US" dirty="0"/>
            </a:br>
            <a:r>
              <a:rPr lang="en-US" b="0" dirty="0"/>
              <a:t>Long term (4 months), short term (1 month), workshops (1-5 days),  webinars (1-3 hours</a:t>
            </a:r>
            <a:r>
              <a:rPr lang="en-US" b="0" dirty="0" smtClean="0"/>
              <a:t>)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2- </a:t>
            </a:r>
            <a:r>
              <a:rPr lang="en-US" dirty="0"/>
              <a:t>Subject for the courses:</a:t>
            </a:r>
            <a:br>
              <a:rPr lang="en-US" dirty="0"/>
            </a:br>
            <a:r>
              <a:rPr lang="en-US" b="0" dirty="0"/>
              <a:t>RS introductory courses, GIS, GPS, combination of subjects including RS applications, tools, Data access etc</a:t>
            </a:r>
            <a:r>
              <a:rPr lang="en-US" b="0" dirty="0" smtClean="0"/>
              <a:t>.</a:t>
            </a:r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- Awareness Building</a:t>
            </a:r>
          </a:p>
          <a:p>
            <a:pPr marL="0" indent="0">
              <a:buNone/>
            </a:pPr>
            <a:r>
              <a:rPr lang="en-US" b="0" dirty="0" smtClean="0"/>
              <a:t>CEOS Capacity Building Newsletter; CEOS Capacity Building </a:t>
            </a:r>
            <a:r>
              <a:rPr lang="en-US" b="0" dirty="0" err="1" smtClean="0"/>
              <a:t>Listserve</a:t>
            </a:r>
            <a:r>
              <a:rPr lang="en-US" b="0" dirty="0" smtClean="0"/>
              <a:t>; more proactive use of the WGCapD webpages in the “new” CEOS Website.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7808" y="171852"/>
            <a:ext cx="8816192" cy="501650"/>
          </a:xfrm>
        </p:spPr>
        <p:txBody>
          <a:bodyPr/>
          <a:lstStyle/>
          <a:p>
            <a:r>
              <a:rPr lang="en-US" sz="2400" dirty="0"/>
              <a:t>Restructuring </a:t>
            </a:r>
            <a:r>
              <a:rPr lang="en-US" sz="2400" dirty="0" smtClean="0"/>
              <a:t>Delivery of Capacity </a:t>
            </a:r>
            <a:r>
              <a:rPr lang="en-US" sz="2400" dirty="0" err="1" smtClean="0"/>
              <a:t>BuildingActivites</a:t>
            </a:r>
            <a:r>
              <a:rPr lang="en-US" sz="2400" b="0" dirty="0"/>
              <a:t> </a:t>
            </a:r>
            <a:br>
              <a:rPr lang="en-US" sz="2400" b="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47611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Approaches to Capacity Building</a:t>
            </a:r>
          </a:p>
          <a:p>
            <a:pPr lvl="1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Restructuring eLearning, </a:t>
            </a:r>
          </a:p>
          <a:p>
            <a:pPr lvl="1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Workshops (e.g. SRTM in Nairobi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lvl="1"/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800" dirty="0"/>
              <a:t>Mandate to support CEOS VCs and WGs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05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0" dirty="0" smtClean="0"/>
              <a:t>“VCs to consider developing training activities in their field, following the example of the OSVW-VC, involving the corresponding science groups, in collaboration with WGCapD and possibly with external partners (e.g., COSPAR, </a:t>
            </a:r>
            <a:r>
              <a:rPr lang="en-US" sz="2800" b="0" dirty="0" err="1" smtClean="0"/>
              <a:t>GxOS</a:t>
            </a:r>
            <a:r>
              <a:rPr lang="en-US" sz="2800" b="0" dirty="0" smtClean="0"/>
              <a:t>, WCRP)”</a:t>
            </a:r>
          </a:p>
          <a:p>
            <a:pPr marL="0" indent="0">
              <a:buNone/>
            </a:pPr>
            <a:r>
              <a:rPr lang="en-US" sz="2800" dirty="0" smtClean="0"/>
              <a:t>							SIT 29-2 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b="0" dirty="0" smtClean="0"/>
              <a:t>“Actions in support of the ongoing activities of the VCs and WGs were identified, including on training and capacity building </a:t>
            </a:r>
            <a:r>
              <a:rPr lang="en-US" sz="3200" b="0" dirty="0" smtClean="0"/>
              <a:t>…” 			</a:t>
            </a:r>
          </a:p>
          <a:p>
            <a:pPr marL="0" indent="0">
              <a:buNone/>
            </a:pPr>
            <a:r>
              <a:rPr lang="en-US" sz="3200" b="0" dirty="0"/>
              <a:t>	</a:t>
            </a:r>
            <a:r>
              <a:rPr lang="en-US" sz="3200" b="0" dirty="0" smtClean="0"/>
              <a:t>					</a:t>
            </a:r>
            <a:r>
              <a:rPr lang="en-US" sz="2800" dirty="0" smtClean="0"/>
              <a:t>SIT 29 Minutes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CEOS SIT Actions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247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4083</TotalTime>
  <Words>520</Words>
  <Application>Microsoft Office PowerPoint</Application>
  <PresentationFormat>On-screen Show (4:3)</PresentationFormat>
  <Paragraphs>114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 Unicode MS</vt:lpstr>
      <vt:lpstr>ＭＳ Ｐゴシック</vt:lpstr>
      <vt:lpstr>Arial</vt:lpstr>
      <vt:lpstr>Calibri</vt:lpstr>
      <vt:lpstr>Century Gothic</vt:lpstr>
      <vt:lpstr>Courier New</vt:lpstr>
      <vt:lpstr>Symbol</vt:lpstr>
      <vt:lpstr>Tahoma</vt:lpstr>
      <vt:lpstr>Times New Roman</vt:lpstr>
      <vt:lpstr>Wingdings</vt:lpstr>
      <vt:lpstr>4_EUM_template_v03</vt:lpstr>
      <vt:lpstr>     Overview  Virtual Constellations and Working Groups Topic #2 – Training (Capacity Building)  Activities  </vt:lpstr>
      <vt:lpstr>Views from a Virtual Constellation - OST</vt:lpstr>
      <vt:lpstr>Views from a Working Group - WGCapD</vt:lpstr>
      <vt:lpstr>WGCapD - History</vt:lpstr>
      <vt:lpstr>WGCapD  Terms of Reference</vt:lpstr>
      <vt:lpstr>PowerPoint Presentation</vt:lpstr>
      <vt:lpstr>Restructuring Delivery of Capacity BuildingActivites  </vt:lpstr>
      <vt:lpstr>PowerPoint Presentation</vt:lpstr>
      <vt:lpstr>CEOS SIT Actions </vt:lpstr>
      <vt:lpstr>Do  all of the VCs need ”Direct” WGCapD Support?</vt:lpstr>
      <vt:lpstr>VCs and WGs – Who  To Date ?</vt:lpstr>
      <vt:lpstr>PowerPoint Presentation</vt:lpstr>
      <vt:lpstr>Proposed WGCapD Support to VC and WGs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Wood, Eric C.</cp:lastModifiedBy>
  <cp:revision>332</cp:revision>
  <dcterms:created xsi:type="dcterms:W3CDTF">2012-08-31T01:11:17Z</dcterms:created>
  <dcterms:modified xsi:type="dcterms:W3CDTF">2014-09-17T07:28:03Z</dcterms:modified>
</cp:coreProperties>
</file>