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60" r:id="rId2"/>
    <p:sldId id="283" r:id="rId3"/>
    <p:sldId id="289" r:id="rId4"/>
    <p:sldId id="287" r:id="rId5"/>
    <p:sldId id="288" r:id="rId6"/>
    <p:sldId id="276" r:id="rId7"/>
    <p:sldId id="278" r:id="rId8"/>
    <p:sldId id="284" r:id="rId9"/>
    <p:sldId id="285" r:id="rId10"/>
    <p:sldId id="286" r:id="rId11"/>
    <p:sldId id="279" r:id="rId12"/>
    <p:sldId id="281" r:id="rId13"/>
    <p:sldId id="280" r:id="rId1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extLst>
    <p:ext uri="{EFAFB233-063F-42B5-8137-9DF3F51BA10A}">
      <p15:sldGuideLst xmlns:p15="http://schemas.microsoft.com/office/powerpoint/2012/main" xmlns="">
        <p15:guide id="1" orient="horz" pos="4277">
          <p15:clr>
            <a:srgbClr val="A4A3A4"/>
          </p15:clr>
        </p15:guide>
        <p15:guide id="2" pos="289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91" autoAdjust="0"/>
    <p:restoredTop sz="98841" autoAdjust="0"/>
  </p:normalViewPr>
  <p:slideViewPr>
    <p:cSldViewPr snapToGrid="0" snapToObjects="1">
      <p:cViewPr>
        <p:scale>
          <a:sx n="80" d="100"/>
          <a:sy n="80" d="100"/>
        </p:scale>
        <p:origin x="-720" y="-228"/>
      </p:cViewPr>
      <p:guideLst>
        <p:guide orient="horz" pos="4277"/>
        <p:guide pos="28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9/18/2014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‹N°›</a:t>
            </a:fld>
            <a:endParaRPr lang="en-US"/>
          </a:p>
        </p:txBody>
      </p:sp>
    </p:spTree>
    <p:extLst>
      <p:ext uri="{BB962C8B-B14F-4D97-AF65-F5344CB8AC3E}">
        <p14:creationId xmlns="" xmlns:p14="http://schemas.microsoft.com/office/powerpoint/2010/main" val="30107027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C098A87-5171-4B75-93C2-5524BB9D1112}" type="slidenum">
              <a:rPr lang="de-DE" smtClean="0">
                <a:latin typeface="Times New Roman" pitchFamily="-106" charset="0"/>
              </a:rPr>
              <a:pPr/>
              <a:t>1</a:t>
            </a:fld>
            <a:endParaRPr lang="de-DE" dirty="0" smtClean="0">
              <a:latin typeface="Times New Roman" pitchFamily="-106"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de-DE" dirty="0" smtClean="0">
              <a:latin typeface="Times New Roman" pitchFamily="-106" charset="0"/>
            </a:endParaRPr>
          </a:p>
        </p:txBody>
      </p:sp>
    </p:spTree>
    <p:extLst>
      <p:ext uri="{BB962C8B-B14F-4D97-AF65-F5344CB8AC3E}">
        <p14:creationId xmlns="" xmlns:p14="http://schemas.microsoft.com/office/powerpoint/2010/main" val="595525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BULLET COULD JUST BE GEOGLAM ACTIVITIES</a:t>
            </a:r>
          </a:p>
          <a:p>
            <a:r>
              <a:rPr lang="en-US" baseline="0" dirty="0" smtClean="0"/>
              <a:t>WHY IS WMO ACTIVITIES HERE? IN CASE I WOULD PUT THEM SEPARATE AS A MINOR BULLET- BUT SHOULD BE RELEVANT TO GEOGLAM</a:t>
            </a:r>
          </a:p>
          <a:p>
            <a:r>
              <a:rPr lang="en-US" baseline="0" dirty="0" smtClean="0"/>
              <a:t>YOU DON</a:t>
            </a:r>
            <a:r>
              <a:rPr lang="fr-FR" baseline="0" dirty="0" smtClean="0"/>
              <a:t>’</a:t>
            </a:r>
            <a:r>
              <a:rPr lang="en-US" baseline="0" dirty="0" smtClean="0"/>
              <a:t>T MENTION MANY OF THE GEOGLAM SUCCESS AND PROGRESS WITHIN THE PAST YEAR</a:t>
            </a:r>
          </a:p>
          <a:p>
            <a:r>
              <a:rPr lang="en-US" dirty="0" smtClean="0"/>
              <a:t>HOW MUCH TIME DO</a:t>
            </a:r>
            <a:r>
              <a:rPr lang="en-US" baseline="0" dirty="0" smtClean="0"/>
              <a:t> YOU HAVE? WHEN IS YOUR PRESENTATION. </a:t>
            </a:r>
          </a:p>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2</a:t>
            </a:fld>
            <a:endParaRPr lang="en-US"/>
          </a:p>
        </p:txBody>
      </p:sp>
    </p:spTree>
    <p:extLst>
      <p:ext uri="{BB962C8B-B14F-4D97-AF65-F5344CB8AC3E}">
        <p14:creationId xmlns="" xmlns:p14="http://schemas.microsoft.com/office/powerpoint/2010/main" val="3094024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DO YOU MENTION ANYTHING ABOUT THE CROP MONITOR PROGRESS AND VERY SUCCESSFUL RELATIONSHIP WITH AMIS? FOOD OUTLOOK FEATURE ARTICLE, ETC. </a:t>
            </a:r>
          </a:p>
          <a:p>
            <a:r>
              <a:rPr lang="en-US" baseline="0" dirty="0" smtClean="0"/>
              <a:t>UPDATE ON SIGMA? </a:t>
            </a:r>
          </a:p>
          <a:p>
            <a:endParaRPr lang="en-US" baseline="0" dirty="0" smtClean="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6</a:t>
            </a:fld>
            <a:endParaRPr lang="en-US"/>
          </a:p>
        </p:txBody>
      </p:sp>
    </p:spTree>
    <p:extLst>
      <p:ext uri="{BB962C8B-B14F-4D97-AF65-F5344CB8AC3E}">
        <p14:creationId xmlns="" xmlns:p14="http://schemas.microsoft.com/office/powerpoint/2010/main" val="82021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7</a:t>
            </a:fld>
            <a:endParaRPr lang="en-US"/>
          </a:p>
        </p:txBody>
      </p:sp>
    </p:spTree>
    <p:extLst>
      <p:ext uri="{BB962C8B-B14F-4D97-AF65-F5344CB8AC3E}">
        <p14:creationId xmlns="" xmlns:p14="http://schemas.microsoft.com/office/powerpoint/2010/main" val="3073898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11</a:t>
            </a:fld>
            <a:endParaRPr lang="en-US"/>
          </a:p>
        </p:txBody>
      </p:sp>
    </p:spTree>
    <p:extLst>
      <p:ext uri="{BB962C8B-B14F-4D97-AF65-F5344CB8AC3E}">
        <p14:creationId xmlns="" xmlns:p14="http://schemas.microsoft.com/office/powerpoint/2010/main" val="2461101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my (AKW) sense that this is a VERY big concern for CEOS… they want to see a clear method of implementing GEOGLAM, and a clear vision for what will happen to GEOGLAM in 2017 in what we have currently (if imprecisely) called the “operational phase.” Emphasize that we are working on this internally within GEOGLAM (e.g. Beijing IP meeting), and that we will draw on experiences learned from GFOI. </a:t>
            </a:r>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12</a:t>
            </a:fld>
            <a:endParaRPr lang="en-US"/>
          </a:p>
        </p:txBody>
      </p:sp>
    </p:spTree>
    <p:extLst>
      <p:ext uri="{BB962C8B-B14F-4D97-AF65-F5344CB8AC3E}">
        <p14:creationId xmlns="" xmlns:p14="http://schemas.microsoft.com/office/powerpoint/2010/main" val="3879889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13</a:t>
            </a:fld>
            <a:endParaRPr lang="en-US"/>
          </a:p>
        </p:txBody>
      </p:sp>
    </p:spTree>
    <p:extLst>
      <p:ext uri="{BB962C8B-B14F-4D97-AF65-F5344CB8AC3E}">
        <p14:creationId xmlns="" xmlns:p14="http://schemas.microsoft.com/office/powerpoint/2010/main" val="27494634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a:latin typeface="Tahoma" pitchFamily="34" charset="0"/>
            </a:endParaRPr>
          </a:p>
        </p:txBody>
      </p:sp>
      <p:sp>
        <p:nvSpPr>
          <p:cNvPr id="328706" name="Rectangle 2"/>
          <p:cNvSpPr>
            <a:spLocks noGrp="1" noChangeArrowheads="1"/>
          </p:cNvSpPr>
          <p:nvPr>
            <p:ph type="ctrTitle" sz="quarter"/>
          </p:nvPr>
        </p:nvSpPr>
        <p:spPr>
          <a:xfrm>
            <a:off x="4089889"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sz="1400" b="1"/>
            </a:lvl1pPr>
          </a:lstStyle>
          <a:p>
            <a:pPr>
              <a:defRPr/>
            </a:pPr>
            <a:fld id="{6BF8D2B0-EFB6-4DAA-9B0B-6F6B3A580823}" type="slidenum">
              <a:rPr lang="en-US" smtClean="0"/>
              <a:pPr>
                <a:defRPr/>
              </a:pPr>
              <a:t>‹N°›</a:t>
            </a:fld>
            <a:endParaRPr lang="en-US"/>
          </a:p>
        </p:txBody>
      </p:sp>
    </p:spTree>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1671638"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4" name="TextBox 3"/>
          <p:cNvSpPr txBox="1"/>
          <p:nvPr userDrawn="1"/>
        </p:nvSpPr>
        <p:spPr>
          <a:xfrm>
            <a:off x="19050" y="482815"/>
            <a:ext cx="1749197" cy="553998"/>
          </a:xfrm>
          <a:prstGeom prst="rect">
            <a:avLst/>
          </a:prstGeom>
          <a:noFill/>
        </p:spPr>
        <p:txBody>
          <a:bodyPr wrap="none">
            <a:spAutoFit/>
          </a:bodyPr>
          <a:lstStyle/>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SIT Tech.</a:t>
            </a:r>
            <a:r>
              <a:rPr lang="en-US" sz="1000" b="1" baseline="0" dirty="0" smtClean="0">
                <a:solidFill>
                  <a:srgbClr val="FFFFFF"/>
                </a:solidFill>
                <a:latin typeface="Arial Unicode MS" pitchFamily="-111" charset="0"/>
                <a:ea typeface="ＭＳ Ｐゴシック" pitchFamily="-105" charset="-128"/>
                <a:cs typeface="ＭＳ Ｐゴシック" pitchFamily="-105" charset="-128"/>
              </a:rPr>
              <a:t> Workshop 2014</a:t>
            </a:r>
            <a:endParaRPr lang="en-US" sz="1000" b="1" dirty="0">
              <a:solidFill>
                <a:srgbClr val="FFFFFF"/>
              </a:solidFill>
              <a:latin typeface="Arial Unicode MS" pitchFamily="-111" charset="0"/>
              <a:ea typeface="ＭＳ Ｐゴシック" pitchFamily="-105" charset="-128"/>
              <a:cs typeface="ＭＳ Ｐゴシック" pitchFamily="-105" charset="-128"/>
            </a:endParaRPr>
          </a:p>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CNES, Montpellier, France</a:t>
            </a:r>
            <a:r>
              <a:rPr lang="en-US" sz="1000" b="1" dirty="0">
                <a:solidFill>
                  <a:srgbClr val="FFFFFF"/>
                </a:solidFill>
                <a:latin typeface="Arial Unicode MS" pitchFamily="-111" charset="0"/>
                <a:ea typeface="ＭＳ Ｐゴシック" pitchFamily="-105" charset="-128"/>
                <a:cs typeface="ＭＳ Ｐゴシック" pitchFamily="-105" charset="-128"/>
              </a:rPr>
              <a:t/>
            </a:r>
            <a:br>
              <a:rPr lang="en-US" sz="1000" b="1" dirty="0">
                <a:solidFill>
                  <a:srgbClr val="FFFFFF"/>
                </a:solidFill>
                <a:latin typeface="Arial Unicode MS" pitchFamily="-111" charset="0"/>
                <a:ea typeface="ＭＳ Ｐゴシック" pitchFamily="-105" charset="-128"/>
                <a:cs typeface="ＭＳ Ｐゴシック" pitchFamily="-105" charset="-128"/>
              </a:rPr>
            </a:br>
            <a:r>
              <a:rPr lang="en-US" sz="1000" b="1" dirty="0" smtClean="0">
                <a:solidFill>
                  <a:srgbClr val="FFFFFF"/>
                </a:solidFill>
                <a:latin typeface="Arial Unicode MS" pitchFamily="-111" charset="0"/>
                <a:ea typeface="ＭＳ Ｐゴシック" pitchFamily="-105" charset="-128"/>
                <a:cs typeface="ＭＳ Ｐゴシック" pitchFamily="-105" charset="-128"/>
              </a:rPr>
              <a:t>17</a:t>
            </a:r>
            <a:r>
              <a:rPr lang="en-US" sz="1000" b="1" baseline="30000" dirty="0" smtClean="0">
                <a:solidFill>
                  <a:srgbClr val="FFFFFF"/>
                </a:solidFill>
                <a:latin typeface="Arial Unicode MS" pitchFamily="-111" charset="0"/>
                <a:ea typeface="ＭＳ Ｐゴシック" pitchFamily="-105" charset="-128"/>
                <a:cs typeface="ＭＳ Ｐゴシック" pitchFamily="-105" charset="-128"/>
              </a:rPr>
              <a:t>th</a:t>
            </a:r>
            <a:r>
              <a:rPr lang="en-US" sz="1000" b="1" dirty="0" smtClean="0">
                <a:solidFill>
                  <a:srgbClr val="FFFFFF"/>
                </a:solidFill>
                <a:latin typeface="Arial Unicode MS" pitchFamily="-111" charset="0"/>
                <a:ea typeface="ＭＳ Ｐゴシック" pitchFamily="-105" charset="-128"/>
                <a:cs typeface="ＭＳ Ｐゴシック" pitchFamily="-105" charset="-128"/>
              </a:rPr>
              <a:t>-18</a:t>
            </a:r>
            <a:r>
              <a:rPr lang="en-US" sz="1000" b="1" baseline="30000" dirty="0" smtClean="0">
                <a:solidFill>
                  <a:srgbClr val="FFFFFF"/>
                </a:solidFill>
                <a:latin typeface="Arial Unicode MS" pitchFamily="-111" charset="0"/>
                <a:ea typeface="ＭＳ Ｐゴシック" pitchFamily="-105" charset="-128"/>
                <a:cs typeface="ＭＳ Ｐゴシック" pitchFamily="-105" charset="-128"/>
              </a:rPr>
              <a:t>th</a:t>
            </a:r>
            <a:r>
              <a:rPr lang="en-US" sz="1000" b="1" dirty="0" smtClean="0">
                <a:solidFill>
                  <a:srgbClr val="FFFFFF"/>
                </a:solidFill>
                <a:latin typeface="Arial Unicode MS" pitchFamily="-111" charset="0"/>
                <a:ea typeface="ＭＳ Ｐゴシック" pitchFamily="-105" charset="-128"/>
                <a:cs typeface="ＭＳ Ｐゴシック" pitchFamily="-105" charset="-128"/>
              </a:rPr>
              <a:t> September</a:t>
            </a:r>
            <a:r>
              <a:rPr lang="en-US" sz="1000" b="1" baseline="0" dirty="0" smtClean="0">
                <a:solidFill>
                  <a:srgbClr val="FFFFFF"/>
                </a:solidFill>
                <a:latin typeface="Arial Unicode MS" pitchFamily="-111" charset="0"/>
                <a:ea typeface="ＭＳ Ｐゴシック" pitchFamily="-105" charset="-128"/>
                <a:cs typeface="ＭＳ Ｐゴシック" pitchFamily="-105" charset="-128"/>
              </a:rPr>
              <a:t> </a:t>
            </a:r>
            <a:r>
              <a:rPr lang="en-US" sz="1000" b="1" dirty="0" smtClean="0">
                <a:solidFill>
                  <a:srgbClr val="FFFFFF"/>
                </a:solidFill>
                <a:latin typeface="Arial Unicode MS" pitchFamily="-111" charset="0"/>
                <a:ea typeface="ＭＳ Ｐゴシック" pitchFamily="-105" charset="-128"/>
                <a:cs typeface="ＭＳ Ｐゴシック" pitchFamily="-105" charset="-128"/>
              </a:rPr>
              <a:t>2014</a:t>
            </a:r>
            <a:endParaRPr lang="en-US" sz="1000" b="1" dirty="0">
              <a:solidFill>
                <a:srgbClr val="FFFFFF"/>
              </a:solidFill>
              <a:latin typeface="Arial Unicode MS" pitchFamily="-111" charset="0"/>
              <a:ea typeface="ＭＳ Ｐゴシック" pitchFamily="-105" charset="-128"/>
              <a:cs typeface="ＭＳ Ｐゴシック" pitchFamily="-105" charset="-128"/>
            </a:endParaRP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‹N°›</a:t>
            </a:fld>
            <a:endParaRPr lang="en-US"/>
          </a:p>
        </p:txBody>
      </p:sp>
      <p:pic>
        <p:nvPicPr>
          <p:cNvPr id="5" name="Picture 4" descr="CEOS_logo_trans_SMALL.png"/>
          <p:cNvPicPr>
            <a:picLocks noChangeAspect="1"/>
          </p:cNvPicPr>
          <p:nvPr userDrawn="1"/>
        </p:nvPicPr>
        <p:blipFill>
          <a:blip r:embed="rId5">
            <a:extLst>
              <a:ext uri="{28A0092B-C50C-407E-A947-70E740481C1C}">
                <a14:useLocalDpi xmlns="" xmlns:a14="http://schemas.microsoft.com/office/drawing/2010/main" val="0"/>
              </a:ext>
            </a:extLst>
          </a:blip>
          <a:stretch>
            <a:fillRect/>
          </a:stretch>
        </p:blipFill>
        <p:spPr>
          <a:xfrm>
            <a:off x="75078" y="119764"/>
            <a:ext cx="915254" cy="363051"/>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1" r:id="rId2"/>
  </p:sldLayoutIdLst>
  <p:transition spd="slow"/>
  <p:timing>
    <p:tnLst>
      <p:par>
        <p:cTn id="1" dur="indefinite" restart="never" nodeType="tmRoot"/>
      </p:par>
    </p:tnLst>
  </p:timing>
  <p:hf hdr="0" ftr="0" dt="0"/>
  <p:txStyles>
    <p:titleStyle>
      <a:lvl1pPr algn="r" rtl="0" eaLnBrk="0" fontAlgn="base" hangingPunct="0">
        <a:spcBef>
          <a:spcPct val="0"/>
        </a:spcBef>
        <a:spcAft>
          <a:spcPct val="0"/>
        </a:spcAft>
        <a:defRPr sz="3200" b="1">
          <a:solidFill>
            <a:schemeClr val="bg1"/>
          </a:solidFill>
          <a:latin typeface="Arial Narrow" panose="020B0606020202030204" pitchFamily="34" charset="0"/>
          <a:ea typeface="ＭＳ Ｐゴシック" charset="-128"/>
          <a:cs typeface="Arial Narrow" panose="020B0606020202030204" pitchFamily="34" charset="0"/>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180975" indent="-180975" algn="l" rtl="0" eaLnBrk="0" fontAlgn="base" hangingPunct="0">
        <a:spcBef>
          <a:spcPct val="20000"/>
        </a:spcBef>
        <a:spcAft>
          <a:spcPct val="0"/>
        </a:spcAft>
        <a:buFont typeface="Arial" charset="0"/>
        <a:buChar char="•"/>
        <a:defRPr sz="2800" b="1">
          <a:solidFill>
            <a:schemeClr val="tx2"/>
          </a:solidFill>
          <a:latin typeface="Arial Narrow" panose="020B0606020202030204" pitchFamily="34" charset="0"/>
          <a:ea typeface="ＭＳ Ｐゴシック" charset="-128"/>
          <a:cs typeface="Arial Narrow" panose="020B0606020202030204" pitchFamily="34" charset="0"/>
        </a:defRPr>
      </a:lvl1pPr>
      <a:lvl2pPr marL="712788" indent="-255588" algn="l" rtl="0" eaLnBrk="0" fontAlgn="base" hangingPunct="0">
        <a:spcBef>
          <a:spcPct val="20000"/>
        </a:spcBef>
        <a:spcAft>
          <a:spcPct val="0"/>
        </a:spcAft>
        <a:buFont typeface="Arial" charset="0"/>
        <a:buChar char="•"/>
        <a:defRPr sz="2400" b="1">
          <a:solidFill>
            <a:srgbClr val="0070C0"/>
          </a:solidFill>
          <a:latin typeface="Arial Narrow" panose="020B0606020202030204" pitchFamily="34"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200" b="1" i="1">
          <a:solidFill>
            <a:srgbClr val="0070C0"/>
          </a:solidFill>
          <a:latin typeface="Arial Narrow" panose="020B0606020202030204" pitchFamily="34"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sz="2000" b="1">
          <a:solidFill>
            <a:schemeClr val="tx2"/>
          </a:solidFill>
          <a:latin typeface="Arial Narrow" panose="020B0606020202030204" pitchFamily="34" charset="0"/>
          <a:ea typeface="ＭＳ Ｐゴシック" charset="-128"/>
        </a:defRPr>
      </a:lvl4pPr>
      <a:lvl5pPr marL="2057400" indent="-228600" algn="l" rtl="0" eaLnBrk="0" fontAlgn="base" hangingPunct="0">
        <a:spcBef>
          <a:spcPct val="20000"/>
        </a:spcBef>
        <a:spcAft>
          <a:spcPct val="0"/>
        </a:spcAft>
        <a:buFont typeface="Arial" charset="0"/>
        <a:buChar char="•"/>
        <a:defRPr sz="1800" b="1">
          <a:solidFill>
            <a:schemeClr val="tx2"/>
          </a:solidFill>
          <a:latin typeface="Arial Narrow" panose="020B0606020202030204" pitchFamily="34"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arthobservations.org/geogla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jpeg"/><Relationship Id="rId3" Type="http://schemas.openxmlformats.org/officeDocument/2006/relationships/image" Target="../media/image5.emf"/><Relationship Id="rId7" Type="http://schemas.openxmlformats.org/officeDocument/2006/relationships/image" Target="../media/image9.pn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image" Target="../media/image4.emf"/><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4"/>
          <p:cNvSpPr>
            <a:spLocks noGrp="1" noChangeArrowheads="1"/>
          </p:cNvSpPr>
          <p:nvPr>
            <p:ph type="ctrTitle"/>
          </p:nvPr>
        </p:nvSpPr>
        <p:spPr>
          <a:xfrm>
            <a:off x="3728992" y="0"/>
            <a:ext cx="5436269" cy="1672389"/>
          </a:xfrm>
        </p:spPr>
        <p:txBody>
          <a:bodyPr/>
          <a:lstStyle/>
          <a:p>
            <a:pPr algn="l"/>
            <a:r>
              <a:rPr lang="en-US" sz="2800" dirty="0">
                <a:latin typeface="Arial Narrow" panose="020B0606020202030204" pitchFamily="34" charset="0"/>
              </a:rPr>
              <a:t>CEOS </a:t>
            </a:r>
            <a:r>
              <a:rPr lang="en-US" sz="2800" dirty="0" smtClean="0">
                <a:latin typeface="Arial Narrow" panose="020B0606020202030204" pitchFamily="34" charset="0"/>
              </a:rPr>
              <a:t/>
            </a:r>
            <a:br>
              <a:rPr lang="en-US" sz="2800" dirty="0" smtClean="0">
                <a:latin typeface="Arial Narrow" panose="020B0606020202030204" pitchFamily="34" charset="0"/>
              </a:rPr>
            </a:br>
            <a:r>
              <a:rPr lang="en-US" sz="2800" i="1" dirty="0" smtClean="0">
                <a:latin typeface="Arial Narrow" panose="020B0606020202030204" pitchFamily="34" charset="0"/>
              </a:rPr>
              <a:t>Ad </a:t>
            </a:r>
            <a:r>
              <a:rPr lang="en-US" sz="2800" i="1" dirty="0">
                <a:latin typeface="Arial Narrow" panose="020B0606020202030204" pitchFamily="34" charset="0"/>
              </a:rPr>
              <a:t>Hoc </a:t>
            </a:r>
            <a:r>
              <a:rPr lang="en-AU" sz="2800" dirty="0">
                <a:latin typeface="Arial Narrow" panose="020B0606020202030204" pitchFamily="34" charset="0"/>
              </a:rPr>
              <a:t>Working </a:t>
            </a:r>
            <a:r>
              <a:rPr lang="en-AU" sz="2800" dirty="0" smtClean="0">
                <a:latin typeface="Arial Narrow" panose="020B0606020202030204" pitchFamily="34" charset="0"/>
              </a:rPr>
              <a:t>Group on </a:t>
            </a:r>
            <a:r>
              <a:rPr lang="en-AU" sz="2800" dirty="0">
                <a:latin typeface="Arial Narrow" panose="020B0606020202030204" pitchFamily="34" charset="0"/>
              </a:rPr>
              <a:t>GEOGLAM </a:t>
            </a:r>
            <a:r>
              <a:rPr lang="en-AU" sz="2800" dirty="0" smtClean="0">
                <a:latin typeface="Arial Narrow" panose="020B0606020202030204" pitchFamily="34" charset="0"/>
              </a:rPr>
              <a:t>Report – Part 2</a:t>
            </a:r>
            <a:endParaRPr lang="en-US" sz="2800" dirty="0" smtClean="0">
              <a:solidFill>
                <a:srgbClr val="FFFF00"/>
              </a:solidFill>
              <a:latin typeface="Arial Narrow" panose="020B0606020202030204" pitchFamily="34" charset="0"/>
            </a:endParaRPr>
          </a:p>
        </p:txBody>
      </p:sp>
      <p:sp>
        <p:nvSpPr>
          <p:cNvPr id="2" name="Subtitle 1"/>
          <p:cNvSpPr>
            <a:spLocks noGrp="1"/>
          </p:cNvSpPr>
          <p:nvPr>
            <p:ph type="subTitle" sz="quarter" idx="1"/>
          </p:nvPr>
        </p:nvSpPr>
        <p:spPr>
          <a:xfrm>
            <a:off x="3814057" y="1694444"/>
            <a:ext cx="5329943" cy="1564105"/>
          </a:xfrm>
        </p:spPr>
        <p:txBody>
          <a:bodyPr/>
          <a:lstStyle/>
          <a:p>
            <a:r>
              <a:rPr lang="en-US" dirty="0" smtClean="0"/>
              <a:t>Michel </a:t>
            </a:r>
            <a:r>
              <a:rPr lang="en-US" dirty="0" err="1" smtClean="0"/>
              <a:t>Deshayes</a:t>
            </a:r>
            <a:r>
              <a:rPr lang="en-US" dirty="0" smtClean="0"/>
              <a:t>, GEO</a:t>
            </a:r>
            <a:br>
              <a:rPr lang="en-US" dirty="0" smtClean="0"/>
            </a:br>
            <a:r>
              <a:rPr lang="en-US" dirty="0" err="1" smtClean="0"/>
              <a:t>Inbal</a:t>
            </a:r>
            <a:r>
              <a:rPr lang="en-US" dirty="0" smtClean="0"/>
              <a:t> Becker-</a:t>
            </a:r>
            <a:r>
              <a:rPr lang="en-US" dirty="0" err="1" smtClean="0"/>
              <a:t>Reshef</a:t>
            </a:r>
            <a:r>
              <a:rPr lang="en-US" dirty="0" smtClean="0"/>
              <a:t>, Alyssa </a:t>
            </a:r>
            <a:r>
              <a:rPr lang="en-US" dirty="0" err="1" smtClean="0"/>
              <a:t>Whitcraft</a:t>
            </a:r>
            <a:r>
              <a:rPr lang="en-US" dirty="0" smtClean="0"/>
              <a:t>, UMD</a:t>
            </a:r>
            <a:endParaRPr lang="fr-FR" dirty="0" smtClean="0"/>
          </a:p>
          <a:p>
            <a:r>
              <a:rPr lang="en-US" b="0" dirty="0" smtClean="0"/>
              <a:t>SIT Workshop Agenda Item 14</a:t>
            </a:r>
          </a:p>
          <a:p>
            <a:r>
              <a:rPr lang="en-US" b="0" dirty="0" smtClean="0"/>
              <a:t>CEOS  3-year Work Plan Thematic Areas</a:t>
            </a:r>
            <a:br>
              <a:rPr lang="en-US" b="0" dirty="0" smtClean="0"/>
            </a:br>
            <a:r>
              <a:rPr lang="en-US" b="0" dirty="0" smtClean="0"/>
              <a:t>CEOS SIT Technical Workshop</a:t>
            </a:r>
          </a:p>
          <a:p>
            <a:r>
              <a:rPr lang="en-US" b="0" dirty="0" smtClean="0"/>
              <a:t>CNES</a:t>
            </a:r>
            <a:r>
              <a:rPr lang="en-US" b="0" dirty="0"/>
              <a:t>, </a:t>
            </a:r>
            <a:r>
              <a:rPr lang="en-US" b="0" dirty="0" smtClean="0"/>
              <a:t>Montpellier, France</a:t>
            </a:r>
            <a:br>
              <a:rPr lang="en-US" b="0" dirty="0" smtClean="0"/>
            </a:br>
            <a:r>
              <a:rPr lang="en-US" b="0" dirty="0" smtClean="0"/>
              <a:t>17</a:t>
            </a:r>
            <a:r>
              <a:rPr lang="en-US" b="0" baseline="30000" dirty="0" smtClean="0"/>
              <a:t>th</a:t>
            </a:r>
            <a:r>
              <a:rPr lang="en-US" b="0" dirty="0" smtClean="0"/>
              <a:t>-18</a:t>
            </a:r>
            <a:r>
              <a:rPr lang="en-US" b="0" baseline="30000" dirty="0" smtClean="0"/>
              <a:t>th</a:t>
            </a:r>
            <a:r>
              <a:rPr lang="en-US" b="0" dirty="0" smtClean="0"/>
              <a:t> September 2014</a:t>
            </a:r>
            <a:endParaRPr lang="en-US" b="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idx="4294967295"/>
          </p:nvPr>
        </p:nvSpPr>
        <p:spPr>
          <a:xfrm>
            <a:off x="296862" y="1724025"/>
            <a:ext cx="8770937" cy="4864100"/>
          </a:xfrm>
        </p:spPr>
        <p:txBody>
          <a:bodyPr/>
          <a:lstStyle/>
          <a:p>
            <a:pPr rtl="0"/>
            <a:r>
              <a:rPr lang="en-US" sz="2800" b="1" baseline="0" dirty="0" smtClean="0">
                <a:solidFill>
                  <a:schemeClr val="tx2"/>
                </a:solidFill>
                <a:latin typeface="Arial Narrow" panose="020B0606020202030204" pitchFamily="34" charset="0"/>
                <a:ea typeface="ＭＳ Ｐゴシック" charset="-128"/>
                <a:cs typeface="Arial Narrow" panose="020B0606020202030204" pitchFamily="34" charset="0"/>
              </a:rPr>
              <a:t>JECAM Meeting Actions and Outcomes</a:t>
            </a:r>
          </a:p>
          <a:p>
            <a:pPr lvl="1"/>
            <a:r>
              <a:rPr lang="en-US" dirty="0" smtClean="0"/>
              <a:t>Endorse JECAM Minimum Data sets (MDS) guideline documents for EO and in-situ datasets</a:t>
            </a:r>
          </a:p>
          <a:p>
            <a:pPr lvl="1"/>
            <a:r>
              <a:rPr lang="en-US" dirty="0" smtClean="0"/>
              <a:t>Refined data requirements for CEOS</a:t>
            </a:r>
          </a:p>
          <a:p>
            <a:pPr lvl="1"/>
            <a:r>
              <a:rPr lang="en-US" dirty="0" smtClean="0"/>
              <a:t>Work with space agencies to open up data licensing to entire JECAM community to support MDS concept</a:t>
            </a:r>
          </a:p>
          <a:p>
            <a:pPr lvl="1"/>
            <a:r>
              <a:rPr lang="en-US" dirty="0" smtClean="0"/>
              <a:t>Developed working group to develop and implement cross-site SAR experiment</a:t>
            </a:r>
          </a:p>
          <a:p>
            <a:pPr lvl="1"/>
            <a:r>
              <a:rPr lang="en-US" dirty="0" smtClean="0"/>
              <a:t>Reviewed, updated and agreed upon list of JECAM research priorities to support GEOGLAM</a:t>
            </a:r>
          </a:p>
        </p:txBody>
      </p:sp>
      <p:sp>
        <p:nvSpPr>
          <p:cNvPr id="6" name="Titre 5"/>
          <p:cNvSpPr>
            <a:spLocks noGrp="1"/>
          </p:cNvSpPr>
          <p:nvPr>
            <p:ph type="title" idx="4294967295"/>
          </p:nvPr>
        </p:nvSpPr>
        <p:spPr>
          <a:xfrm>
            <a:off x="1671638" y="182563"/>
            <a:ext cx="7396162" cy="501650"/>
          </a:xfrm>
        </p:spPr>
        <p:txBody>
          <a:bodyPr/>
          <a:lstStyle/>
          <a:p>
            <a:pPr rtl="0"/>
            <a:r>
              <a:rPr lang="en-US" sz="3600" b="1" baseline="0" dirty="0" smtClean="0">
                <a:latin typeface="Arial Narrow" panose="020B0606020202030204" pitchFamily="34" charset="0"/>
                <a:ea typeface="ＭＳ Ｐゴシック" charset="-128"/>
                <a:cs typeface="Arial Narrow" panose="020B0606020202030204" pitchFamily="34" charset="0"/>
              </a:rPr>
              <a:t>JECAM activities </a:t>
            </a:r>
            <a:r>
              <a:rPr lang="en-US" b="1" i="1" baseline="0" dirty="0" smtClean="0">
                <a:latin typeface="Arial Narrow" panose="020B0606020202030204" pitchFamily="34" charset="0"/>
                <a:ea typeface="ＭＳ Ｐゴシック" charset="-128"/>
                <a:cs typeface="Arial Narrow" panose="020B0606020202030204" pitchFamily="34" charset="0"/>
              </a:rPr>
              <a:t>(2/2)</a:t>
            </a:r>
          </a:p>
        </p:txBody>
      </p:sp>
      <p:sp>
        <p:nvSpPr>
          <p:cNvPr id="7" name="Espace réservé du numéro de diapositive 6"/>
          <p:cNvSpPr>
            <a:spLocks noGrp="1"/>
          </p:cNvSpPr>
          <p:nvPr>
            <p:ph type="sldNum" sz="quarter" idx="10"/>
          </p:nvPr>
        </p:nvSpPr>
        <p:spPr/>
        <p:txBody>
          <a:bodyPr/>
          <a:lstStyle/>
          <a:p>
            <a:pPr>
              <a:defRPr/>
            </a:pPr>
            <a:fld id="{6BF8D2B0-EFB6-4DAA-9B0B-6F6B3A580823}" type="slidenum">
              <a:rPr lang="en-US" smtClean="0"/>
              <a:pPr>
                <a:defRPr/>
              </a:pPr>
              <a:t>10</a:t>
            </a:fld>
            <a:endParaRPr lang="en-US"/>
          </a:p>
        </p:txBody>
      </p:sp>
    </p:spTree>
    <p:extLst>
      <p:ext uri="{BB962C8B-B14F-4D97-AF65-F5344CB8AC3E}">
        <p14:creationId xmlns="" xmlns:p14="http://schemas.microsoft.com/office/powerpoint/2010/main" val="119606418"/>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GEOGLAM website</a:t>
            </a:r>
            <a:endParaRPr lang="en-US" dirty="0"/>
          </a:p>
        </p:txBody>
      </p:sp>
      <p:sp>
        <p:nvSpPr>
          <p:cNvPr id="3" name="Text Placeholder 2"/>
          <p:cNvSpPr>
            <a:spLocks noGrp="1"/>
          </p:cNvSpPr>
          <p:nvPr>
            <p:ph type="body" idx="4294967295"/>
          </p:nvPr>
        </p:nvSpPr>
        <p:spPr>
          <a:xfrm>
            <a:off x="296862" y="1838325"/>
            <a:ext cx="8847137" cy="4864100"/>
          </a:xfrm>
        </p:spPr>
        <p:txBody>
          <a:bodyPr/>
          <a:lstStyle/>
          <a:p>
            <a:r>
              <a:rPr lang="fr-FR" dirty="0" smtClean="0"/>
              <a:t> GEOGLAM </a:t>
            </a:r>
            <a:r>
              <a:rPr lang="fr-FR" dirty="0" err="1" smtClean="0"/>
              <a:t>website</a:t>
            </a:r>
            <a:r>
              <a:rPr lang="fr-FR" dirty="0" smtClean="0"/>
              <a:t> online</a:t>
            </a:r>
          </a:p>
          <a:p>
            <a:pPr lvl="1"/>
            <a:r>
              <a:rPr lang="en-US" dirty="0">
                <a:hlinkClick r:id="rId3"/>
              </a:rPr>
              <a:t>h</a:t>
            </a:r>
            <a:r>
              <a:rPr lang="en-US" dirty="0" smtClean="0">
                <a:hlinkClick r:id="rId3"/>
              </a:rPr>
              <a:t>ttp</a:t>
            </a:r>
            <a:r>
              <a:rPr lang="en-US" dirty="0">
                <a:hlinkClick r:id="rId3"/>
              </a:rPr>
              <a:t>://</a:t>
            </a:r>
            <a:r>
              <a:rPr lang="en-US" dirty="0" smtClean="0">
                <a:hlinkClick r:id="rId3"/>
              </a:rPr>
              <a:t>earthobservations.org/geoglam</a:t>
            </a:r>
            <a:endParaRPr lang="en-US" dirty="0" smtClean="0"/>
          </a:p>
          <a:p>
            <a:pPr lvl="1"/>
            <a:r>
              <a:rPr lang="fr-FR" dirty="0" err="1" smtClean="0"/>
              <a:t>Limits</a:t>
            </a:r>
            <a:r>
              <a:rPr lang="fr-FR" dirty="0" smtClean="0"/>
              <a:t> : </a:t>
            </a:r>
            <a:r>
              <a:rPr lang="fr-FR" dirty="0" err="1" smtClean="0"/>
              <a:t>constrained</a:t>
            </a:r>
            <a:r>
              <a:rPr lang="fr-FR" dirty="0" smtClean="0"/>
              <a:t> by WMO </a:t>
            </a:r>
            <a:r>
              <a:rPr lang="fr-FR" dirty="0" err="1" smtClean="0"/>
              <a:t>rules</a:t>
            </a:r>
            <a:r>
              <a:rPr lang="fr-FR" dirty="0" smtClean="0"/>
              <a:t> (html </a:t>
            </a:r>
            <a:r>
              <a:rPr lang="fr-FR" dirty="0" err="1" smtClean="0"/>
              <a:t>based</a:t>
            </a:r>
            <a:r>
              <a:rPr lang="fr-FR" dirty="0" smtClean="0"/>
              <a:t>)</a:t>
            </a:r>
          </a:p>
          <a:p>
            <a:pPr lvl="1"/>
            <a:r>
              <a:rPr lang="fr-FR" dirty="0" smtClean="0"/>
              <a:t>Project : a new, CMS-</a:t>
            </a:r>
            <a:r>
              <a:rPr lang="fr-FR" dirty="0" err="1" smtClean="0"/>
              <a:t>based</a:t>
            </a:r>
            <a:r>
              <a:rPr lang="fr-FR" dirty="0" smtClean="0"/>
              <a:t> </a:t>
            </a:r>
            <a:r>
              <a:rPr lang="fr-FR" dirty="0" err="1" smtClean="0"/>
              <a:t>website</a:t>
            </a:r>
            <a:endParaRPr lang="fr-FR" dirty="0" smtClean="0"/>
          </a:p>
          <a:p>
            <a:pPr lvl="2"/>
            <a:r>
              <a:rPr lang="fr-FR" dirty="0" smtClean="0"/>
              <a:t>CMS : Content Management System,  content  //  structure</a:t>
            </a:r>
          </a:p>
          <a:p>
            <a:pPr lvl="2"/>
            <a:r>
              <a:rPr lang="fr-FR" dirty="0" err="1" smtClean="0"/>
              <a:t>Possibility</a:t>
            </a:r>
            <a:r>
              <a:rPr lang="fr-FR" dirty="0" smtClean="0"/>
              <a:t> of </a:t>
            </a:r>
            <a:r>
              <a:rPr lang="fr-FR" dirty="0" err="1" smtClean="0"/>
              <a:t>decentralised</a:t>
            </a:r>
            <a:r>
              <a:rPr lang="fr-FR" dirty="0" smtClean="0"/>
              <a:t> </a:t>
            </a:r>
            <a:r>
              <a:rPr lang="fr-FR" dirty="0" err="1" smtClean="0"/>
              <a:t>updating</a:t>
            </a:r>
            <a:r>
              <a:rPr lang="fr-FR" dirty="0" smtClean="0"/>
              <a:t>, </a:t>
            </a:r>
          </a:p>
          <a:p>
            <a:pPr lvl="1"/>
            <a:r>
              <a:rPr lang="fr-FR" dirty="0" err="1" smtClean="0"/>
              <a:t>Planned</a:t>
            </a:r>
            <a:r>
              <a:rPr lang="fr-FR" dirty="0" smtClean="0"/>
              <a:t> for release </a:t>
            </a:r>
            <a:r>
              <a:rPr lang="fr-FR" dirty="0" err="1" smtClean="0"/>
              <a:t>before</a:t>
            </a:r>
            <a:r>
              <a:rPr lang="fr-FR" dirty="0" smtClean="0"/>
              <a:t> </a:t>
            </a:r>
            <a:r>
              <a:rPr lang="fr-FR" dirty="0" err="1" smtClean="0"/>
              <a:t>Dec</a:t>
            </a:r>
            <a:r>
              <a:rPr lang="fr-FR" dirty="0" smtClean="0"/>
              <a:t>. 2014 </a:t>
            </a:r>
            <a:r>
              <a:rPr lang="fr-FR" b="0" i="1" dirty="0" smtClean="0"/>
              <a:t>(French </a:t>
            </a:r>
            <a:r>
              <a:rPr lang="fr-FR" b="0" i="1" dirty="0" err="1" smtClean="0"/>
              <a:t>funding</a:t>
            </a:r>
            <a:r>
              <a:rPr lang="fr-FR" b="0" i="1" dirty="0" smtClean="0"/>
              <a:t>)</a:t>
            </a:r>
            <a:endParaRPr lang="en-US" b="0" i="1" dirty="0"/>
          </a:p>
        </p:txBody>
      </p:sp>
      <p:sp>
        <p:nvSpPr>
          <p:cNvPr id="4" name="Espace réservé du numéro de diapositive 3"/>
          <p:cNvSpPr>
            <a:spLocks noGrp="1"/>
          </p:cNvSpPr>
          <p:nvPr>
            <p:ph type="sldNum" sz="quarter" idx="10"/>
          </p:nvPr>
        </p:nvSpPr>
        <p:spPr/>
        <p:txBody>
          <a:bodyPr/>
          <a:lstStyle/>
          <a:p>
            <a:pPr>
              <a:defRPr/>
            </a:pPr>
            <a:fld id="{6BF8D2B0-EFB6-4DAA-9B0B-6F6B3A580823}" type="slidenum">
              <a:rPr lang="en-US" smtClean="0"/>
              <a:pPr>
                <a:defRPr/>
              </a:pPr>
              <a:t>11</a:t>
            </a:fld>
            <a:endParaRPr lang="en-US"/>
          </a:p>
        </p:txBody>
      </p:sp>
      <p:pic>
        <p:nvPicPr>
          <p:cNvPr id="1026" name="Picture 2"/>
          <p:cNvPicPr>
            <a:picLocks noChangeAspect="1" noChangeArrowheads="1"/>
          </p:cNvPicPr>
          <p:nvPr/>
        </p:nvPicPr>
        <p:blipFill>
          <a:blip r:embed="rId4"/>
          <a:srcRect l="17717" t="13438" r="19134" b="8399"/>
          <a:stretch>
            <a:fillRect/>
          </a:stretch>
        </p:blipFill>
        <p:spPr bwMode="auto">
          <a:xfrm>
            <a:off x="420117" y="1448504"/>
            <a:ext cx="7821360" cy="5445787"/>
          </a:xfrm>
          <a:prstGeom prst="rect">
            <a:avLst/>
          </a:prstGeom>
          <a:noFill/>
          <a:ln w="9525">
            <a:noFill/>
            <a:miter lim="800000"/>
            <a:headEnd/>
            <a:tailEnd/>
          </a:ln>
        </p:spPr>
      </p:pic>
    </p:spTree>
    <p:extLst>
      <p:ext uri="{BB962C8B-B14F-4D97-AF65-F5344CB8AC3E}">
        <p14:creationId xmlns="" xmlns:p14="http://schemas.microsoft.com/office/powerpoint/2010/main" val="25697882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3" fill="hold" nodeType="clickEffect">
                                  <p:stCondLst>
                                    <p:cond delay="0"/>
                                  </p:stCondLst>
                                  <p:childTnLst>
                                    <p:anim calcmode="lin" valueType="num">
                                      <p:cBhvr additive="base">
                                        <p:cTn id="6" dur="500"/>
                                        <p:tgtEl>
                                          <p:spTgt spid="1026"/>
                                        </p:tgtEl>
                                        <p:attrNameLst>
                                          <p:attrName>ppt_x</p:attrName>
                                        </p:attrNameLst>
                                      </p:cBhvr>
                                      <p:tavLst>
                                        <p:tav tm="0">
                                          <p:val>
                                            <p:strVal val="ppt_x"/>
                                          </p:val>
                                        </p:tav>
                                        <p:tav tm="100000">
                                          <p:val>
                                            <p:strVal val="1+ppt_w/2"/>
                                          </p:val>
                                        </p:tav>
                                      </p:tavLst>
                                    </p:anim>
                                    <p:anim calcmode="lin" valueType="num">
                                      <p:cBhvr additive="base">
                                        <p:cTn id="7" dur="500"/>
                                        <p:tgtEl>
                                          <p:spTgt spid="1026"/>
                                        </p:tgtEl>
                                        <p:attrNameLst>
                                          <p:attrName>ppt_y</p:attrName>
                                        </p:attrNameLst>
                                      </p:cBhvr>
                                      <p:tavLst>
                                        <p:tav tm="0">
                                          <p:val>
                                            <p:strVal val="ppt_y"/>
                                          </p:val>
                                        </p:tav>
                                        <p:tav tm="100000">
                                          <p:val>
                                            <p:strVal val="0-ppt_h/2"/>
                                          </p:val>
                                        </p:tav>
                                      </p:tavLst>
                                    </p:anim>
                                    <p:set>
                                      <p:cBhvr>
                                        <p:cTn id="8"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GEOGLAM Governance </a:t>
            </a:r>
            <a:r>
              <a:rPr lang="en-US" i="1" dirty="0" smtClean="0"/>
              <a:t>(1/2)</a:t>
            </a:r>
            <a:endParaRPr lang="en-US" dirty="0"/>
          </a:p>
        </p:txBody>
      </p:sp>
      <p:sp>
        <p:nvSpPr>
          <p:cNvPr id="3" name="Text Placeholder 2"/>
          <p:cNvSpPr>
            <a:spLocks noGrp="1"/>
          </p:cNvSpPr>
          <p:nvPr>
            <p:ph type="body" idx="4294967295"/>
          </p:nvPr>
        </p:nvSpPr>
        <p:spPr>
          <a:xfrm>
            <a:off x="296862" y="1457325"/>
            <a:ext cx="8770937" cy="4864100"/>
          </a:xfrm>
        </p:spPr>
        <p:txBody>
          <a:bodyPr/>
          <a:lstStyle/>
          <a:p>
            <a:r>
              <a:rPr lang="fr-FR" dirty="0" smtClean="0"/>
              <a:t>GEOGLAM </a:t>
            </a:r>
            <a:r>
              <a:rPr lang="fr-FR" dirty="0" err="1" smtClean="0"/>
              <a:t>Governance</a:t>
            </a:r>
            <a:r>
              <a:rPr lang="fr-FR" dirty="0" smtClean="0"/>
              <a:t>, </a:t>
            </a:r>
            <a:r>
              <a:rPr lang="fr-FR" dirty="0" err="1" smtClean="0"/>
              <a:t>with</a:t>
            </a:r>
            <a:r>
              <a:rPr lang="fr-FR" dirty="0" smtClean="0"/>
              <a:t> </a:t>
            </a:r>
            <a:r>
              <a:rPr lang="fr-FR" dirty="0" err="1" smtClean="0"/>
              <a:t>two</a:t>
            </a:r>
            <a:r>
              <a:rPr lang="fr-FR" dirty="0" smtClean="0"/>
              <a:t> bodies:</a:t>
            </a:r>
          </a:p>
          <a:p>
            <a:pPr lvl="1"/>
            <a:r>
              <a:rPr lang="fr-FR" dirty="0" err="1"/>
              <a:t>Implementation</a:t>
            </a:r>
            <a:r>
              <a:rPr lang="fr-FR" dirty="0"/>
              <a:t> </a:t>
            </a:r>
            <a:r>
              <a:rPr lang="fr-FR" dirty="0" smtClean="0"/>
              <a:t>Group</a:t>
            </a:r>
          </a:p>
          <a:p>
            <a:pPr lvl="1"/>
            <a:r>
              <a:rPr lang="fr-FR" dirty="0" err="1"/>
              <a:t>Steering</a:t>
            </a:r>
            <a:r>
              <a:rPr lang="fr-FR" dirty="0"/>
              <a:t> </a:t>
            </a:r>
            <a:r>
              <a:rPr lang="fr-FR" dirty="0" err="1" smtClean="0"/>
              <a:t>Committee</a:t>
            </a:r>
            <a:endParaRPr lang="fr-FR" dirty="0" smtClean="0"/>
          </a:p>
          <a:p>
            <a:r>
              <a:rPr lang="fr-FR" dirty="0" err="1" smtClean="0"/>
              <a:t>Implementation</a:t>
            </a:r>
            <a:r>
              <a:rPr lang="fr-FR" dirty="0" smtClean="0"/>
              <a:t> Group / </a:t>
            </a:r>
            <a:r>
              <a:rPr lang="fr-FR" dirty="0" err="1"/>
              <a:t>I</a:t>
            </a:r>
            <a:r>
              <a:rPr lang="fr-FR" dirty="0" err="1" smtClean="0"/>
              <a:t>mplementation</a:t>
            </a:r>
            <a:r>
              <a:rPr lang="fr-FR" dirty="0" smtClean="0"/>
              <a:t> Plan</a:t>
            </a:r>
          </a:p>
          <a:p>
            <a:pPr lvl="1"/>
            <a:r>
              <a:rPr lang="fr-FR" dirty="0" err="1" smtClean="0"/>
              <a:t>Implementation</a:t>
            </a:r>
            <a:r>
              <a:rPr lang="fr-FR" dirty="0" smtClean="0"/>
              <a:t> Group set up in July 2014, </a:t>
            </a:r>
            <a:r>
              <a:rPr lang="fr-FR" dirty="0" err="1" smtClean="0"/>
              <a:t>together</a:t>
            </a:r>
            <a:r>
              <a:rPr lang="fr-FR" dirty="0" smtClean="0"/>
              <a:t> </a:t>
            </a:r>
            <a:r>
              <a:rPr lang="fr-FR" dirty="0" err="1" smtClean="0"/>
              <a:t>with</a:t>
            </a:r>
            <a:r>
              <a:rPr lang="fr-FR" dirty="0" smtClean="0"/>
              <a:t> </a:t>
            </a:r>
            <a:r>
              <a:rPr lang="fr-FR" dirty="0" err="1" smtClean="0"/>
              <a:t>launch</a:t>
            </a:r>
            <a:r>
              <a:rPr lang="fr-FR" dirty="0" smtClean="0"/>
              <a:t> of </a:t>
            </a:r>
            <a:r>
              <a:rPr lang="fr-FR" dirty="0" err="1" smtClean="0"/>
              <a:t>Implementation</a:t>
            </a:r>
            <a:r>
              <a:rPr lang="fr-FR" dirty="0" smtClean="0"/>
              <a:t> Plan </a:t>
            </a:r>
            <a:r>
              <a:rPr lang="fr-FR" dirty="0" err="1" smtClean="0"/>
              <a:t>review</a:t>
            </a:r>
            <a:endParaRPr lang="fr-FR" dirty="0" smtClean="0"/>
          </a:p>
          <a:p>
            <a:pPr lvl="1"/>
            <a:r>
              <a:rPr lang="fr-FR" dirty="0" smtClean="0"/>
              <a:t>Group of 14 </a:t>
            </a:r>
            <a:r>
              <a:rPr lang="fr-FR" dirty="0" err="1" smtClean="0"/>
              <a:t>scientists</a:t>
            </a:r>
            <a:r>
              <a:rPr lang="fr-FR" dirty="0" smtClean="0"/>
              <a:t> (</a:t>
            </a:r>
            <a:r>
              <a:rPr lang="fr-FR" dirty="0" err="1" smtClean="0"/>
              <a:t>from</a:t>
            </a:r>
            <a:r>
              <a:rPr lang="fr-FR" dirty="0" smtClean="0"/>
              <a:t> 12 institutes)</a:t>
            </a:r>
          </a:p>
          <a:p>
            <a:pPr lvl="1"/>
            <a:r>
              <a:rPr lang="fr-FR" dirty="0" smtClean="0"/>
              <a:t>First version of </a:t>
            </a:r>
            <a:r>
              <a:rPr lang="fr-FR" dirty="0" err="1" smtClean="0"/>
              <a:t>revised</a:t>
            </a:r>
            <a:r>
              <a:rPr lang="fr-FR" dirty="0" smtClean="0"/>
              <a:t> IP due for end Sept/</a:t>
            </a:r>
            <a:r>
              <a:rPr lang="fr-FR" dirty="0" err="1" smtClean="0"/>
              <a:t>early</a:t>
            </a:r>
            <a:r>
              <a:rPr lang="fr-FR" dirty="0" smtClean="0"/>
              <a:t> Oct.</a:t>
            </a:r>
          </a:p>
          <a:p>
            <a:pPr lvl="1"/>
            <a:r>
              <a:rPr lang="fr-FR" dirty="0" smtClean="0"/>
              <a:t>To </a:t>
            </a:r>
            <a:r>
              <a:rPr lang="fr-FR" dirty="0" err="1" smtClean="0"/>
              <a:t>be</a:t>
            </a:r>
            <a:r>
              <a:rPr lang="fr-FR" dirty="0" smtClean="0"/>
              <a:t> </a:t>
            </a:r>
            <a:r>
              <a:rPr lang="fr-FR" dirty="0" err="1" smtClean="0"/>
              <a:t>further</a:t>
            </a:r>
            <a:r>
              <a:rPr lang="fr-FR" dirty="0" smtClean="0"/>
              <a:t> </a:t>
            </a:r>
            <a:r>
              <a:rPr lang="fr-FR" dirty="0" err="1" smtClean="0"/>
              <a:t>discussed</a:t>
            </a:r>
            <a:r>
              <a:rPr lang="fr-FR" dirty="0" smtClean="0"/>
              <a:t> in the Beijing IP meeting, 22-24 Oct. </a:t>
            </a:r>
            <a:r>
              <a:rPr lang="fr-FR" b="0" dirty="0" smtClean="0"/>
              <a:t>(</a:t>
            </a:r>
            <a:r>
              <a:rPr lang="fr-FR" b="0" dirty="0" err="1" smtClean="0"/>
              <a:t>just</a:t>
            </a:r>
            <a:r>
              <a:rPr lang="fr-FR" b="0" dirty="0" smtClean="0"/>
              <a:t> </a:t>
            </a:r>
            <a:r>
              <a:rPr lang="fr-FR" b="0" dirty="0" err="1" smtClean="0"/>
              <a:t>before</a:t>
            </a:r>
            <a:r>
              <a:rPr lang="fr-FR" b="0" dirty="0" smtClean="0"/>
              <a:t> Beijing SIGMA meeting)</a:t>
            </a:r>
          </a:p>
        </p:txBody>
      </p:sp>
      <p:sp>
        <p:nvSpPr>
          <p:cNvPr id="4" name="Espace réservé du numéro de diapositive 3"/>
          <p:cNvSpPr>
            <a:spLocks noGrp="1"/>
          </p:cNvSpPr>
          <p:nvPr>
            <p:ph type="sldNum" sz="quarter" idx="10"/>
          </p:nvPr>
        </p:nvSpPr>
        <p:spPr/>
        <p:txBody>
          <a:bodyPr/>
          <a:lstStyle/>
          <a:p>
            <a:pPr>
              <a:defRPr/>
            </a:pPr>
            <a:fld id="{6BF8D2B0-EFB6-4DAA-9B0B-6F6B3A580823}" type="slidenum">
              <a:rPr lang="en-US" smtClean="0"/>
              <a:pPr>
                <a:defRPr/>
              </a:pPr>
              <a:t>12</a:t>
            </a:fld>
            <a:endParaRPr lang="en-US"/>
          </a:p>
        </p:txBody>
      </p:sp>
    </p:spTree>
    <p:extLst>
      <p:ext uri="{BB962C8B-B14F-4D97-AF65-F5344CB8AC3E}">
        <p14:creationId xmlns="" xmlns:p14="http://schemas.microsoft.com/office/powerpoint/2010/main" val="4291781608"/>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smtClean="0"/>
              <a:t>GEOGLAM Governance </a:t>
            </a:r>
            <a:r>
              <a:rPr lang="en-US" i="1" smtClean="0"/>
              <a:t>(2/2)</a:t>
            </a:r>
            <a:endParaRPr lang="en-US" dirty="0"/>
          </a:p>
        </p:txBody>
      </p:sp>
      <p:sp>
        <p:nvSpPr>
          <p:cNvPr id="3" name="Text Placeholder 2"/>
          <p:cNvSpPr>
            <a:spLocks noGrp="1"/>
          </p:cNvSpPr>
          <p:nvPr>
            <p:ph type="body" idx="4294967295"/>
          </p:nvPr>
        </p:nvSpPr>
        <p:spPr>
          <a:xfrm>
            <a:off x="296862" y="1457325"/>
            <a:ext cx="8847137" cy="4864100"/>
          </a:xfrm>
        </p:spPr>
        <p:txBody>
          <a:bodyPr/>
          <a:lstStyle/>
          <a:p>
            <a:r>
              <a:rPr lang="en-US" dirty="0" smtClean="0"/>
              <a:t>Steering Committee</a:t>
            </a:r>
          </a:p>
          <a:p>
            <a:pPr lvl="1"/>
            <a:r>
              <a:rPr lang="en-US" dirty="0" smtClean="0"/>
              <a:t>Focus is on high level members, with an interest in GG and able to help mobilize funds when a decision is taken</a:t>
            </a:r>
          </a:p>
          <a:p>
            <a:pPr lvl="1"/>
            <a:r>
              <a:rPr lang="en-US" dirty="0" smtClean="0"/>
              <a:t>Preliminary discussion with partners in US, EC, China, Russia</a:t>
            </a:r>
          </a:p>
          <a:p>
            <a:pPr lvl="1"/>
            <a:r>
              <a:rPr lang="en-US" dirty="0" smtClean="0"/>
              <a:t>First list of SC members in GEO Sec.</a:t>
            </a:r>
          </a:p>
          <a:p>
            <a:pPr lvl="1"/>
            <a:r>
              <a:rPr lang="en-US" dirty="0" smtClean="0"/>
              <a:t>Developing Terms of Reference for the SC (</a:t>
            </a:r>
            <a:r>
              <a:rPr lang="en-US" b="0" i="1" dirty="0" smtClean="0"/>
              <a:t>see below</a:t>
            </a:r>
            <a:r>
              <a:rPr lang="en-US" dirty="0" smtClean="0"/>
              <a:t>)</a:t>
            </a:r>
          </a:p>
          <a:p>
            <a:r>
              <a:rPr lang="en-US" dirty="0" err="1" smtClean="0"/>
              <a:t>ToR</a:t>
            </a:r>
            <a:r>
              <a:rPr lang="en-US" dirty="0" smtClean="0"/>
              <a:t> for GEOGLAM governance</a:t>
            </a:r>
          </a:p>
          <a:p>
            <a:pPr lvl="1"/>
            <a:r>
              <a:rPr lang="en-US" dirty="0" smtClean="0"/>
              <a:t>Updating the Terms of Reference for the whole GG governance</a:t>
            </a:r>
          </a:p>
          <a:p>
            <a:pPr lvl="1"/>
            <a:r>
              <a:rPr lang="en-US" dirty="0" smtClean="0"/>
              <a:t>Taking benefit from GFOI experience</a:t>
            </a:r>
          </a:p>
          <a:p>
            <a:pPr lvl="1"/>
            <a:r>
              <a:rPr lang="en-US" dirty="0" smtClean="0"/>
              <a:t>Will be </a:t>
            </a:r>
            <a:r>
              <a:rPr lang="en-US" dirty="0" err="1" smtClean="0"/>
              <a:t>finalised</a:t>
            </a:r>
            <a:r>
              <a:rPr lang="en-US" dirty="0" smtClean="0"/>
              <a:t> in Beijing IP meeting</a:t>
            </a:r>
            <a:endParaRPr lang="en-US" dirty="0"/>
          </a:p>
          <a:p>
            <a:pPr lvl="1"/>
            <a:endParaRPr lang="en-US" dirty="0"/>
          </a:p>
        </p:txBody>
      </p:sp>
      <p:sp>
        <p:nvSpPr>
          <p:cNvPr id="4" name="Espace réservé du numéro de diapositive 3"/>
          <p:cNvSpPr>
            <a:spLocks noGrp="1"/>
          </p:cNvSpPr>
          <p:nvPr>
            <p:ph type="sldNum" sz="quarter" idx="10"/>
          </p:nvPr>
        </p:nvSpPr>
        <p:spPr/>
        <p:txBody>
          <a:bodyPr/>
          <a:lstStyle/>
          <a:p>
            <a:pPr>
              <a:defRPr/>
            </a:pPr>
            <a:fld id="{6BF8D2B0-EFB6-4DAA-9B0B-6F6B3A580823}" type="slidenum">
              <a:rPr lang="en-US" smtClean="0"/>
              <a:pPr>
                <a:defRPr/>
              </a:pPr>
              <a:t>13</a:t>
            </a:fld>
            <a:endParaRPr lang="en-US"/>
          </a:p>
        </p:txBody>
      </p:sp>
    </p:spTree>
    <p:extLst>
      <p:ext uri="{BB962C8B-B14F-4D97-AF65-F5344CB8AC3E}">
        <p14:creationId xmlns="" xmlns:p14="http://schemas.microsoft.com/office/powerpoint/2010/main" val="2562494147"/>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bwMode="auto">
          <a:xfrm>
            <a:off x="296862" y="1839433"/>
            <a:ext cx="8770937" cy="44819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Font typeface="Arial" charset="0"/>
              <a:buChar char="•"/>
              <a:defRPr sz="2800" b="1">
                <a:solidFill>
                  <a:schemeClr val="tx2"/>
                </a:solidFill>
                <a:latin typeface="Arial Narrow" panose="020B0606020202030204" pitchFamily="34" charset="0"/>
                <a:ea typeface="ＭＳ Ｐゴシック" charset="-128"/>
                <a:cs typeface="Arial Narrow" panose="020B0606020202030204" pitchFamily="34" charset="0"/>
              </a:defRPr>
            </a:lvl1pPr>
            <a:lvl2pPr marL="712788" indent="-255588" algn="l" rtl="0" eaLnBrk="0" fontAlgn="base" hangingPunct="0">
              <a:spcBef>
                <a:spcPct val="20000"/>
              </a:spcBef>
              <a:spcAft>
                <a:spcPct val="0"/>
              </a:spcAft>
              <a:buFont typeface="Arial" charset="0"/>
              <a:buChar char="•"/>
              <a:defRPr sz="2400" b="1">
                <a:solidFill>
                  <a:schemeClr val="tx2"/>
                </a:solidFill>
                <a:latin typeface="Arial Narrow" panose="020B0606020202030204" pitchFamily="34"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400" b="1">
                <a:solidFill>
                  <a:schemeClr val="tx2"/>
                </a:solidFill>
                <a:latin typeface="Arial Narrow" panose="020B0606020202030204" pitchFamily="34"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sz="2000" b="1">
                <a:solidFill>
                  <a:schemeClr val="tx2"/>
                </a:solidFill>
                <a:latin typeface="Arial Narrow" panose="020B0606020202030204" pitchFamily="34" charset="0"/>
                <a:ea typeface="ＭＳ Ｐゴシック" charset="-128"/>
              </a:defRPr>
            </a:lvl4pPr>
            <a:lvl5pPr marL="2057400" indent="-228600" algn="l" rtl="0" eaLnBrk="0" fontAlgn="base" hangingPunct="0">
              <a:spcBef>
                <a:spcPct val="20000"/>
              </a:spcBef>
              <a:spcAft>
                <a:spcPct val="0"/>
              </a:spcAft>
              <a:buFont typeface="Arial" charset="0"/>
              <a:buChar char="•"/>
              <a:defRPr sz="1800" b="1">
                <a:solidFill>
                  <a:schemeClr val="tx2"/>
                </a:solidFill>
                <a:latin typeface="Arial Narrow" panose="020B0606020202030204" pitchFamily="34"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defTabSz="914400">
              <a:spcBef>
                <a:spcPts val="1800"/>
              </a:spcBef>
            </a:pPr>
            <a:r>
              <a:rPr lang="en-US" kern="0" dirty="0" smtClean="0"/>
              <a:t>Crop Monitor for AMIS</a:t>
            </a:r>
          </a:p>
          <a:p>
            <a:pPr defTabSz="914400">
              <a:spcBef>
                <a:spcPts val="1800"/>
              </a:spcBef>
            </a:pPr>
            <a:r>
              <a:rPr lang="en-US" kern="0" dirty="0" smtClean="0"/>
              <a:t>New activities and funded projects</a:t>
            </a:r>
          </a:p>
          <a:p>
            <a:pPr defTabSz="914400">
              <a:spcBef>
                <a:spcPts val="1800"/>
              </a:spcBef>
            </a:pPr>
            <a:r>
              <a:rPr lang="fr-FR" kern="0" dirty="0" smtClean="0"/>
              <a:t>JECAM </a:t>
            </a:r>
            <a:r>
              <a:rPr lang="fr-FR" kern="0" dirty="0" err="1" smtClean="0"/>
              <a:t>activities</a:t>
            </a:r>
            <a:endParaRPr lang="en-US" kern="0" dirty="0" smtClean="0"/>
          </a:p>
          <a:p>
            <a:pPr defTabSz="914400">
              <a:spcBef>
                <a:spcPts val="1800"/>
              </a:spcBef>
            </a:pPr>
            <a:r>
              <a:rPr lang="en-US" kern="0" dirty="0" smtClean="0"/>
              <a:t>GEOGLAM website</a:t>
            </a:r>
          </a:p>
          <a:p>
            <a:pPr defTabSz="914400">
              <a:spcBef>
                <a:spcPts val="1800"/>
              </a:spcBef>
            </a:pPr>
            <a:r>
              <a:rPr lang="en-US" kern="0" dirty="0" smtClean="0"/>
              <a:t>GEOGLAM Governance </a:t>
            </a:r>
            <a:r>
              <a:rPr lang="fr-FR" kern="0" dirty="0" smtClean="0"/>
              <a:t>:</a:t>
            </a:r>
          </a:p>
          <a:p>
            <a:pPr lvl="1" defTabSz="914400">
              <a:spcBef>
                <a:spcPts val="600"/>
              </a:spcBef>
            </a:pPr>
            <a:r>
              <a:rPr lang="fr-FR" kern="0" dirty="0" err="1" smtClean="0"/>
              <a:t>Implementation</a:t>
            </a:r>
            <a:r>
              <a:rPr lang="fr-FR" kern="0" dirty="0" smtClean="0"/>
              <a:t> Team</a:t>
            </a:r>
          </a:p>
          <a:p>
            <a:pPr lvl="1" defTabSz="914400">
              <a:spcBef>
                <a:spcPts val="600"/>
              </a:spcBef>
            </a:pPr>
            <a:r>
              <a:rPr lang="en-US" kern="0" dirty="0" smtClean="0"/>
              <a:t>Steering Committee</a:t>
            </a:r>
            <a:endParaRPr lang="en-US" kern="0" dirty="0"/>
          </a:p>
        </p:txBody>
      </p:sp>
      <p:sp>
        <p:nvSpPr>
          <p:cNvPr id="3" name="Titre 2"/>
          <p:cNvSpPr>
            <a:spLocks noGrp="1"/>
          </p:cNvSpPr>
          <p:nvPr>
            <p:ph type="title" idx="4294967295"/>
          </p:nvPr>
        </p:nvSpPr>
        <p:spPr/>
        <p:txBody>
          <a:bodyPr/>
          <a:lstStyle/>
          <a:p>
            <a:r>
              <a:rPr lang="en-US" sz="4000" dirty="0" smtClean="0"/>
              <a:t>Outline</a:t>
            </a:r>
            <a:endParaRPr lang="en-US" sz="4000" dirty="0"/>
          </a:p>
        </p:txBody>
      </p:sp>
      <p:sp>
        <p:nvSpPr>
          <p:cNvPr id="4" name="Espace réservé du numéro de diapositive 3"/>
          <p:cNvSpPr>
            <a:spLocks noGrp="1"/>
          </p:cNvSpPr>
          <p:nvPr>
            <p:ph type="sldNum" sz="quarter" idx="10"/>
          </p:nvPr>
        </p:nvSpPr>
        <p:spPr/>
        <p:txBody>
          <a:bodyPr/>
          <a:lstStyle/>
          <a:p>
            <a:pPr>
              <a:defRPr/>
            </a:pPr>
            <a:fld id="{6BF8D2B0-EFB6-4DAA-9B0B-6F6B3A580823}" type="slidenum">
              <a:rPr lang="en-US" smtClean="0"/>
              <a:pPr>
                <a:defRPr/>
              </a:pPr>
              <a:t>2</a:t>
            </a:fld>
            <a:endParaRPr lang="en-US"/>
          </a:p>
        </p:txBody>
      </p:sp>
    </p:spTree>
    <p:extLst>
      <p:ext uri="{BB962C8B-B14F-4D97-AF65-F5344CB8AC3E}">
        <p14:creationId xmlns="" xmlns:p14="http://schemas.microsoft.com/office/powerpoint/2010/main" val="156893728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pPr>
              <a:defRPr/>
            </a:pPr>
            <a:fld id="{6BF8D2B0-EFB6-4DAA-9B0B-6F6B3A580823}" type="slidenum">
              <a:rPr lang="en-US" smtClean="0"/>
              <a:pPr>
                <a:defRPr/>
              </a:pPr>
              <a:t>3</a:t>
            </a:fld>
            <a:endParaRPr lang="en-US"/>
          </a:p>
        </p:txBody>
      </p:sp>
      <p:sp>
        <p:nvSpPr>
          <p:cNvPr id="135202" name="Rectangle 40"/>
          <p:cNvSpPr>
            <a:spLocks noChangeArrowheads="1"/>
          </p:cNvSpPr>
          <p:nvPr/>
        </p:nvSpPr>
        <p:spPr bwMode="auto">
          <a:xfrm>
            <a:off x="3860800" y="1916113"/>
            <a:ext cx="5283200" cy="360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FF3300"/>
                </a:solidFill>
                <a:effectLst/>
                <a:latin typeface="Arial" pitchFamily="34" charset="0"/>
                <a:cs typeface="Arial" pitchFamily="34" charset="0"/>
              </a:rPr>
              <a:t>GEOGLAM : improve information on supply (GEO)</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27" name="Rectangle 40"/>
          <p:cNvSpPr>
            <a:spLocks noChangeArrowheads="1"/>
          </p:cNvSpPr>
          <p:nvPr/>
        </p:nvSpPr>
        <p:spPr bwMode="auto">
          <a:xfrm>
            <a:off x="900113" y="1484313"/>
            <a:ext cx="8243887" cy="43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
                <a:srgbClr val="3595B7"/>
              </a:buClr>
              <a:buSzPts val="2000"/>
              <a:buFont typeface="Arial Narrow" pitchFamily="34" charset="0"/>
              <a:buChar char="•"/>
              <a:tabLst/>
            </a:pPr>
            <a:r>
              <a:rPr kumimoji="0" lang="en-US" sz="2000" b="1" i="1" u="none" strike="noStrike" cap="none" normalizeH="0" baseline="0" smtClean="0">
                <a:ln>
                  <a:noFill/>
                </a:ln>
                <a:solidFill>
                  <a:srgbClr val="3595B7"/>
                </a:solidFill>
                <a:effectLst/>
                <a:latin typeface="Arial Narrow" pitchFamily="34" charset="0"/>
                <a:cs typeface="Arial" pitchFamily="34" charset="0"/>
              </a:rPr>
              <a:t>Two initiatives to increase information availability, quality and transparency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 name="Groupe 52"/>
          <p:cNvGrpSpPr/>
          <p:nvPr/>
        </p:nvGrpSpPr>
        <p:grpSpPr>
          <a:xfrm>
            <a:off x="539750" y="2274888"/>
            <a:ext cx="8604250" cy="4249743"/>
            <a:chOff x="539750" y="2274888"/>
            <a:chExt cx="8604250" cy="4249743"/>
          </a:xfrm>
        </p:grpSpPr>
        <p:sp>
          <p:nvSpPr>
            <p:cNvPr id="135199" name="Rectangle 40"/>
            <p:cNvSpPr>
              <a:spLocks noChangeArrowheads="1"/>
            </p:cNvSpPr>
            <p:nvPr/>
          </p:nvSpPr>
          <p:spPr bwMode="auto">
            <a:xfrm>
              <a:off x="3860800" y="2274888"/>
              <a:ext cx="5283200" cy="425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rgbClr val="009900"/>
                  </a:solidFill>
                  <a:effectLst/>
                  <a:latin typeface="Arial" pitchFamily="34" charset="0"/>
                  <a:cs typeface="Arial" pitchFamily="34" charset="0"/>
                </a:rPr>
                <a:t>AMIS : improve information on markets (FAO)</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 name="Group 45"/>
            <p:cNvGrpSpPr>
              <a:grpSpLocks/>
            </p:cNvGrpSpPr>
            <p:nvPr/>
          </p:nvGrpSpPr>
          <p:grpSpPr bwMode="auto">
            <a:xfrm>
              <a:off x="539750" y="2940053"/>
              <a:ext cx="8426450" cy="3584578"/>
              <a:chOff x="340" y="1852"/>
              <a:chExt cx="5308" cy="2258"/>
            </a:xfrm>
          </p:grpSpPr>
          <p:grpSp>
            <p:nvGrpSpPr>
              <p:cNvPr id="5" name="Group 3"/>
              <p:cNvGrpSpPr>
                <a:grpSpLocks/>
              </p:cNvGrpSpPr>
              <p:nvPr/>
            </p:nvGrpSpPr>
            <p:grpSpPr bwMode="auto">
              <a:xfrm>
                <a:off x="2064" y="2159"/>
                <a:ext cx="1542" cy="1542"/>
                <a:chOff x="2064" y="2251"/>
                <a:chExt cx="1542" cy="1542"/>
              </a:xfrm>
            </p:grpSpPr>
            <p:sp>
              <p:nvSpPr>
                <p:cNvPr id="1032" name="Oval 4"/>
                <p:cNvSpPr>
                  <a:spLocks noChangeArrowheads="1"/>
                </p:cNvSpPr>
                <p:nvPr/>
              </p:nvSpPr>
              <p:spPr bwMode="auto">
                <a:xfrm>
                  <a:off x="2064" y="2251"/>
                  <a:ext cx="1542" cy="1542"/>
                </a:xfrm>
                <a:prstGeom prst="ellipse">
                  <a:avLst/>
                </a:prstGeom>
                <a:solidFill>
                  <a:schemeClr val="accent1"/>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Oval 5"/>
                <p:cNvSpPr>
                  <a:spLocks noChangeArrowheads="1"/>
                </p:cNvSpPr>
                <p:nvPr/>
              </p:nvSpPr>
              <p:spPr bwMode="auto">
                <a:xfrm>
                  <a:off x="2154" y="2341"/>
                  <a:ext cx="1361" cy="1361"/>
                </a:xfrm>
                <a:prstGeom prst="ellipse">
                  <a:avLst/>
                </a:prstGeom>
                <a:solidFill>
                  <a:srgbClr val="C0C0C0"/>
                </a:soli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034" name="Text Box 6"/>
              <p:cNvSpPr txBox="1">
                <a:spLocks noChangeArrowheads="1"/>
              </p:cNvSpPr>
              <p:nvPr/>
            </p:nvSpPr>
            <p:spPr bwMode="auto">
              <a:xfrm>
                <a:off x="2789" y="3384"/>
                <a:ext cx="772" cy="237"/>
              </a:xfrm>
              <a:prstGeom prst="rect">
                <a:avLst/>
              </a:prstGeom>
              <a:solidFill>
                <a:srgbClr val="99CCFF"/>
              </a:solidFill>
              <a:ln w="9525">
                <a:solidFill>
                  <a:srgbClr val="000000"/>
                </a:solidFill>
                <a:miter lim="800000"/>
                <a:headEnd/>
                <a:tailEnd/>
              </a:ln>
            </p:spPr>
            <p:txBody>
              <a:bodyPr vert="horz" wrap="square" lIns="18000" tIns="45720" rIns="1800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cs typeface="Arial" pitchFamily="34" charset="0"/>
                  </a:rPr>
                  <a:t>Trade</a:t>
                </a:r>
              </a:p>
            </p:txBody>
          </p:sp>
          <p:grpSp>
            <p:nvGrpSpPr>
              <p:cNvPr id="6" name="Group 8"/>
              <p:cNvGrpSpPr>
                <a:grpSpLocks/>
              </p:cNvGrpSpPr>
              <p:nvPr/>
            </p:nvGrpSpPr>
            <p:grpSpPr bwMode="auto">
              <a:xfrm>
                <a:off x="340" y="2567"/>
                <a:ext cx="2222" cy="737"/>
                <a:chOff x="340" y="2659"/>
                <a:chExt cx="2222" cy="737"/>
              </a:xfrm>
            </p:grpSpPr>
            <p:pic>
              <p:nvPicPr>
                <p:cNvPr id="1036" name="Picture 9"/>
                <p:cNvPicPr>
                  <a:picLocks noChangeAspect="1" noChangeArrowheads="1"/>
                </p:cNvPicPr>
                <p:nvPr/>
              </p:nvPicPr>
              <p:blipFill>
                <a:blip r:embed="rId2"/>
                <a:srcRect r="39569"/>
                <a:stretch>
                  <a:fillRect/>
                </a:stretch>
              </p:blipFill>
              <p:spPr bwMode="auto">
                <a:xfrm>
                  <a:off x="340" y="2659"/>
                  <a:ext cx="1562" cy="737"/>
                </a:xfrm>
                <a:prstGeom prst="rect">
                  <a:avLst/>
                </a:prstGeom>
                <a:noFill/>
                <a:ln w="9525">
                  <a:noFill/>
                  <a:miter lim="800000"/>
                  <a:headEnd/>
                  <a:tailEnd/>
                </a:ln>
              </p:spPr>
            </p:pic>
            <p:sp>
              <p:nvSpPr>
                <p:cNvPr id="1037" name="Text Box 10"/>
                <p:cNvSpPr txBox="1">
                  <a:spLocks noChangeArrowheads="1"/>
                </p:cNvSpPr>
                <p:nvPr/>
              </p:nvSpPr>
              <p:spPr bwMode="auto">
                <a:xfrm>
                  <a:off x="1882" y="2840"/>
                  <a:ext cx="680" cy="237"/>
                </a:xfrm>
                <a:prstGeom prst="rect">
                  <a:avLst/>
                </a:prstGeom>
                <a:solidFill>
                  <a:srgbClr val="FFFF00"/>
                </a:solidFill>
                <a:ln w="9525">
                  <a:solidFill>
                    <a:schemeClr val="tx1"/>
                  </a:solidFill>
                  <a:miter lim="800000"/>
                  <a:headEnd/>
                  <a:tailEnd/>
                </a:ln>
              </p:spPr>
              <p:txBody>
                <a:bodyPr vert="horz" wrap="square" lIns="18000" tIns="45720" rIns="1800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cs typeface="Arial" pitchFamily="34" charset="0"/>
                    </a:rPr>
                    <a:t>Demand</a:t>
                  </a:r>
                </a:p>
              </p:txBody>
            </p:sp>
          </p:grpSp>
          <p:grpSp>
            <p:nvGrpSpPr>
              <p:cNvPr id="7" name="Group 12"/>
              <p:cNvGrpSpPr>
                <a:grpSpLocks/>
              </p:cNvGrpSpPr>
              <p:nvPr/>
            </p:nvGrpSpPr>
            <p:grpSpPr bwMode="auto">
              <a:xfrm>
                <a:off x="839" y="3339"/>
                <a:ext cx="1815" cy="771"/>
                <a:chOff x="839" y="3113"/>
                <a:chExt cx="1815" cy="771"/>
              </a:xfrm>
            </p:grpSpPr>
            <p:pic>
              <p:nvPicPr>
                <p:cNvPr id="1039" name="Picture 12"/>
                <p:cNvPicPr>
                  <a:picLocks noChangeAspect="1" noChangeArrowheads="1"/>
                </p:cNvPicPr>
                <p:nvPr/>
              </p:nvPicPr>
              <p:blipFill>
                <a:blip r:embed="rId3"/>
                <a:srcRect/>
                <a:stretch>
                  <a:fillRect/>
                </a:stretch>
              </p:blipFill>
              <p:spPr bwMode="auto">
                <a:xfrm>
                  <a:off x="839" y="3158"/>
                  <a:ext cx="1043" cy="726"/>
                </a:xfrm>
                <a:prstGeom prst="rect">
                  <a:avLst/>
                </a:prstGeom>
                <a:noFill/>
                <a:ln w="9525">
                  <a:noFill/>
                  <a:miter lim="800000"/>
                  <a:headEnd/>
                  <a:tailEnd/>
                </a:ln>
              </p:spPr>
            </p:pic>
            <p:sp>
              <p:nvSpPr>
                <p:cNvPr id="1040" name="Text Box 13"/>
                <p:cNvSpPr txBox="1">
                  <a:spLocks noChangeArrowheads="1"/>
                </p:cNvSpPr>
                <p:nvPr/>
              </p:nvSpPr>
              <p:spPr bwMode="auto">
                <a:xfrm>
                  <a:off x="2064" y="3113"/>
                  <a:ext cx="590" cy="237"/>
                </a:xfrm>
                <a:prstGeom prst="rect">
                  <a:avLst/>
                </a:prstGeom>
                <a:solidFill>
                  <a:srgbClr val="FFCC99"/>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cs typeface="Arial" pitchFamily="34" charset="0"/>
                    </a:rPr>
                    <a:t>Stocks</a:t>
                  </a:r>
                </a:p>
              </p:txBody>
            </p:sp>
          </p:grpSp>
          <p:grpSp>
            <p:nvGrpSpPr>
              <p:cNvPr id="8" name="Group 14"/>
              <p:cNvGrpSpPr>
                <a:grpSpLocks/>
              </p:cNvGrpSpPr>
              <p:nvPr/>
            </p:nvGrpSpPr>
            <p:grpSpPr bwMode="auto">
              <a:xfrm>
                <a:off x="3107" y="1852"/>
                <a:ext cx="2541" cy="1006"/>
                <a:chOff x="3152" y="1944"/>
                <a:chExt cx="2541" cy="1006"/>
              </a:xfrm>
            </p:grpSpPr>
            <p:pic>
              <p:nvPicPr>
                <p:cNvPr id="1043" name="Picture 16"/>
                <p:cNvPicPr>
                  <a:picLocks noChangeAspect="1" noChangeArrowheads="1"/>
                </p:cNvPicPr>
                <p:nvPr/>
              </p:nvPicPr>
              <p:blipFill>
                <a:blip r:embed="rId4"/>
                <a:srcRect/>
                <a:stretch>
                  <a:fillRect/>
                </a:stretch>
              </p:blipFill>
              <p:spPr bwMode="auto">
                <a:xfrm>
                  <a:off x="3878" y="1944"/>
                  <a:ext cx="1815" cy="1006"/>
                </a:xfrm>
                <a:prstGeom prst="rect">
                  <a:avLst/>
                </a:prstGeom>
                <a:noFill/>
                <a:ln w="9525">
                  <a:noFill/>
                  <a:miter lim="800000"/>
                  <a:headEnd/>
                  <a:tailEnd/>
                </a:ln>
              </p:spPr>
            </p:pic>
            <p:sp>
              <p:nvSpPr>
                <p:cNvPr id="1045" name="Text Box 18"/>
                <p:cNvSpPr txBox="1">
                  <a:spLocks noChangeArrowheads="1"/>
                </p:cNvSpPr>
                <p:nvPr/>
              </p:nvSpPr>
              <p:spPr bwMode="auto">
                <a:xfrm>
                  <a:off x="3152" y="2568"/>
                  <a:ext cx="590" cy="237"/>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cs typeface="Arial" pitchFamily="34" charset="0"/>
                    </a:rPr>
                    <a:t>Prices</a:t>
                  </a:r>
                </a:p>
              </p:txBody>
            </p:sp>
          </p:grpSp>
          <p:sp>
            <p:nvSpPr>
              <p:cNvPr id="1046" name="Text Box 25"/>
              <p:cNvSpPr txBox="1">
                <a:spLocks noChangeArrowheads="1"/>
              </p:cNvSpPr>
              <p:nvPr/>
            </p:nvSpPr>
            <p:spPr bwMode="auto">
              <a:xfrm>
                <a:off x="2653" y="2749"/>
                <a:ext cx="771" cy="237"/>
              </a:xfrm>
              <a:prstGeom prst="rect">
                <a:avLst/>
              </a:prstGeom>
              <a:solidFill>
                <a:srgbClr val="FF99CC"/>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cs typeface="Arial" pitchFamily="34" charset="0"/>
                  </a:rPr>
                  <a:t>Politicies</a:t>
                </a:r>
              </a:p>
            </p:txBody>
          </p:sp>
          <p:sp>
            <p:nvSpPr>
              <p:cNvPr id="1047" name="Text Box 28"/>
              <p:cNvSpPr txBox="1">
                <a:spLocks noChangeArrowheads="1"/>
              </p:cNvSpPr>
              <p:nvPr/>
            </p:nvSpPr>
            <p:spPr bwMode="auto">
              <a:xfrm>
                <a:off x="2472" y="3021"/>
                <a:ext cx="680" cy="237"/>
              </a:xfrm>
              <a:prstGeom prst="rect">
                <a:avLst/>
              </a:prstGeom>
              <a:solidFill>
                <a:srgbClr val="CC99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pitchFamily="34" charset="0"/>
                    <a:cs typeface="Arial" pitchFamily="34" charset="0"/>
                  </a:rPr>
                  <a:t>Finance</a:t>
                </a:r>
              </a:p>
            </p:txBody>
          </p:sp>
          <p:sp>
            <p:nvSpPr>
              <p:cNvPr id="1048" name="Oval 33"/>
              <p:cNvSpPr>
                <a:spLocks noChangeArrowheads="1"/>
              </p:cNvSpPr>
              <p:nvPr/>
            </p:nvSpPr>
            <p:spPr bwMode="auto">
              <a:xfrm>
                <a:off x="1746" y="1932"/>
                <a:ext cx="2132" cy="1996"/>
              </a:xfrm>
              <a:prstGeom prst="ellipse">
                <a:avLst/>
              </a:prstGeom>
              <a:noFill/>
              <a:ln w="50800">
                <a:solidFill>
                  <a:srgbClr val="009900"/>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49" name="Rectangle 34"/>
              <p:cNvSpPr>
                <a:spLocks noChangeArrowheads="1"/>
              </p:cNvSpPr>
              <p:nvPr/>
            </p:nvSpPr>
            <p:spPr bwMode="auto">
              <a:xfrm>
                <a:off x="3560" y="3565"/>
                <a:ext cx="635" cy="2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9900"/>
                    </a:solidFill>
                    <a:effectLst/>
                    <a:latin typeface="Tahoma" pitchFamily="34" charset="0"/>
                    <a:cs typeface="Arial" pitchFamily="34" charset="0"/>
                  </a:rPr>
                  <a:t>AMIS</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9" name="Group 68"/>
          <p:cNvGrpSpPr>
            <a:grpSpLocks/>
          </p:cNvGrpSpPr>
          <p:nvPr/>
        </p:nvGrpSpPr>
        <p:grpSpPr bwMode="auto">
          <a:xfrm>
            <a:off x="539750" y="2060575"/>
            <a:ext cx="4392613" cy="2014538"/>
            <a:chOff x="340" y="1298"/>
            <a:chExt cx="2767" cy="1269"/>
          </a:xfrm>
        </p:grpSpPr>
        <p:grpSp>
          <p:nvGrpSpPr>
            <p:cNvPr id="10" name="Group 47"/>
            <p:cNvGrpSpPr>
              <a:grpSpLocks/>
            </p:cNvGrpSpPr>
            <p:nvPr/>
          </p:nvGrpSpPr>
          <p:grpSpPr bwMode="auto">
            <a:xfrm>
              <a:off x="340" y="1298"/>
              <a:ext cx="2767" cy="1269"/>
              <a:chOff x="340" y="1298"/>
              <a:chExt cx="2767" cy="1269"/>
            </a:xfrm>
          </p:grpSpPr>
          <p:grpSp>
            <p:nvGrpSpPr>
              <p:cNvPr id="11" name="Group 44"/>
              <p:cNvGrpSpPr>
                <a:grpSpLocks/>
              </p:cNvGrpSpPr>
              <p:nvPr/>
            </p:nvGrpSpPr>
            <p:grpSpPr bwMode="auto">
              <a:xfrm>
                <a:off x="340" y="1435"/>
                <a:ext cx="2767" cy="1132"/>
                <a:chOff x="340" y="1435"/>
                <a:chExt cx="2767" cy="1132"/>
              </a:xfrm>
            </p:grpSpPr>
            <p:grpSp>
              <p:nvGrpSpPr>
                <p:cNvPr id="12" name="Group 20"/>
                <p:cNvGrpSpPr>
                  <a:grpSpLocks/>
                </p:cNvGrpSpPr>
                <p:nvPr/>
              </p:nvGrpSpPr>
              <p:grpSpPr bwMode="auto">
                <a:xfrm>
                  <a:off x="793" y="1752"/>
                  <a:ext cx="2178" cy="744"/>
                  <a:chOff x="748" y="1842"/>
                  <a:chExt cx="2178" cy="744"/>
                </a:xfrm>
              </p:grpSpPr>
              <p:pic>
                <p:nvPicPr>
                  <p:cNvPr id="1055" name="Picture 21"/>
                  <p:cNvPicPr>
                    <a:picLocks noChangeAspect="1" noChangeArrowheads="1"/>
                  </p:cNvPicPr>
                  <p:nvPr/>
                </p:nvPicPr>
                <p:blipFill>
                  <a:blip r:embed="rId5"/>
                  <a:srcRect/>
                  <a:stretch>
                    <a:fillRect/>
                  </a:stretch>
                </p:blipFill>
                <p:spPr bwMode="auto">
                  <a:xfrm>
                    <a:off x="748" y="1842"/>
                    <a:ext cx="1141" cy="744"/>
                  </a:xfrm>
                  <a:prstGeom prst="rect">
                    <a:avLst/>
                  </a:prstGeom>
                  <a:noFill/>
                  <a:ln w="9525">
                    <a:solidFill>
                      <a:srgbClr val="000000"/>
                    </a:solidFill>
                    <a:miter lim="800000"/>
                    <a:headEnd/>
                    <a:tailEnd/>
                  </a:ln>
                </p:spPr>
              </p:pic>
              <p:sp>
                <p:nvSpPr>
                  <p:cNvPr id="1056" name="Text Box 22"/>
                  <p:cNvSpPr txBox="1">
                    <a:spLocks noChangeArrowheads="1"/>
                  </p:cNvSpPr>
                  <p:nvPr/>
                </p:nvSpPr>
                <p:spPr bwMode="auto">
                  <a:xfrm>
                    <a:off x="2336" y="2205"/>
                    <a:ext cx="590" cy="237"/>
                  </a:xfrm>
                  <a:prstGeom prst="rect">
                    <a:avLst/>
                  </a:prstGeom>
                  <a:solidFill>
                    <a:srgbClr val="99CC00"/>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cs typeface="Arial" pitchFamily="34" charset="0"/>
                      </a:rPr>
                      <a:t>Supply</a:t>
                    </a:r>
                  </a:p>
                </p:txBody>
              </p:sp>
            </p:grpSp>
            <p:sp>
              <p:nvSpPr>
                <p:cNvPr id="1057" name="Oval 30"/>
                <p:cNvSpPr>
                  <a:spLocks noChangeArrowheads="1"/>
                </p:cNvSpPr>
                <p:nvPr/>
              </p:nvSpPr>
              <p:spPr bwMode="auto">
                <a:xfrm>
                  <a:off x="340" y="1660"/>
                  <a:ext cx="2767" cy="907"/>
                </a:xfrm>
                <a:prstGeom prst="ellipse">
                  <a:avLst/>
                </a:prstGeom>
                <a:noFill/>
                <a:ln w="50800">
                  <a:solidFill>
                    <a:srgbClr val="FF3300"/>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1"/>
                <p:cNvSpPr>
                  <a:spLocks noChangeArrowheads="1"/>
                </p:cNvSpPr>
                <p:nvPr/>
              </p:nvSpPr>
              <p:spPr bwMode="auto">
                <a:xfrm>
                  <a:off x="1020" y="1435"/>
                  <a:ext cx="1134" cy="2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FF3300"/>
                      </a:solidFill>
                      <a:effectLst/>
                      <a:latin typeface="Tahoma" pitchFamily="34" charset="0"/>
                      <a:cs typeface="Arial" pitchFamily="34" charset="0"/>
                    </a:rPr>
                    <a:t>GEO-GLAM</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1059" name="Image 8" descr="geoglam.png"/>
              <p:cNvPicPr>
                <a:picLocks noChangeAspect="1"/>
              </p:cNvPicPr>
              <p:nvPr/>
            </p:nvPicPr>
            <p:blipFill>
              <a:blip r:embed="rId6"/>
              <a:srcRect/>
              <a:stretch>
                <a:fillRect/>
              </a:stretch>
            </p:blipFill>
            <p:spPr bwMode="auto">
              <a:xfrm>
                <a:off x="793" y="1298"/>
                <a:ext cx="1247" cy="326"/>
              </a:xfrm>
              <a:prstGeom prst="rect">
                <a:avLst/>
              </a:prstGeom>
              <a:noFill/>
              <a:ln w="9525">
                <a:noFill/>
                <a:miter lim="800000"/>
                <a:headEnd/>
                <a:tailEnd/>
              </a:ln>
            </p:spPr>
          </p:pic>
        </p:grpSp>
        <p:pic>
          <p:nvPicPr>
            <p:cNvPr id="1060" name="Picture 24"/>
            <p:cNvPicPr>
              <a:picLocks noChangeAspect="1" noChangeArrowheads="1"/>
            </p:cNvPicPr>
            <p:nvPr/>
          </p:nvPicPr>
          <p:blipFill>
            <a:blip r:embed="rId7"/>
            <a:srcRect/>
            <a:stretch>
              <a:fillRect/>
            </a:stretch>
          </p:blipFill>
          <p:spPr bwMode="auto">
            <a:xfrm>
              <a:off x="1292" y="2069"/>
              <a:ext cx="544" cy="334"/>
            </a:xfrm>
            <a:prstGeom prst="rect">
              <a:avLst/>
            </a:prstGeom>
            <a:noFill/>
            <a:ln w="9525">
              <a:noFill/>
              <a:miter lim="800000"/>
              <a:headEnd/>
              <a:tailEnd/>
            </a:ln>
          </p:spPr>
        </p:pic>
      </p:grpSp>
      <p:grpSp>
        <p:nvGrpSpPr>
          <p:cNvPr id="13" name="Groupe 51"/>
          <p:cNvGrpSpPr/>
          <p:nvPr/>
        </p:nvGrpSpPr>
        <p:grpSpPr>
          <a:xfrm>
            <a:off x="5724525" y="4795839"/>
            <a:ext cx="3241676" cy="1770062"/>
            <a:chOff x="5724525" y="5084763"/>
            <a:chExt cx="3024188" cy="1481137"/>
          </a:xfrm>
        </p:grpSpPr>
        <p:pic>
          <p:nvPicPr>
            <p:cNvPr id="1050" name="Picture 49" descr="AMIS homepage"/>
            <p:cNvPicPr>
              <a:picLocks noChangeAspect="1" noChangeArrowheads="1"/>
            </p:cNvPicPr>
            <p:nvPr/>
          </p:nvPicPr>
          <p:blipFill>
            <a:blip r:embed="rId8"/>
            <a:srcRect/>
            <a:stretch>
              <a:fillRect/>
            </a:stretch>
          </p:blipFill>
          <p:spPr bwMode="auto">
            <a:xfrm>
              <a:off x="5724525" y="5672138"/>
              <a:ext cx="1728788" cy="857250"/>
            </a:xfrm>
            <a:prstGeom prst="rect">
              <a:avLst/>
            </a:prstGeom>
            <a:noFill/>
            <a:ln w="9525">
              <a:noFill/>
              <a:miter lim="800000"/>
              <a:headEnd/>
              <a:tailEnd/>
            </a:ln>
          </p:spPr>
        </p:pic>
        <p:grpSp>
          <p:nvGrpSpPr>
            <p:cNvPr id="14" name="Group 69"/>
            <p:cNvGrpSpPr>
              <a:grpSpLocks/>
            </p:cNvGrpSpPr>
            <p:nvPr/>
          </p:nvGrpSpPr>
          <p:grpSpPr bwMode="auto">
            <a:xfrm>
              <a:off x="6426200" y="5084763"/>
              <a:ext cx="2322513" cy="1481137"/>
              <a:chOff x="4048" y="3203"/>
              <a:chExt cx="1463" cy="933"/>
            </a:xfrm>
          </p:grpSpPr>
          <p:grpSp>
            <p:nvGrpSpPr>
              <p:cNvPr id="15" name="Group 70"/>
              <p:cNvGrpSpPr>
                <a:grpSpLocks/>
              </p:cNvGrpSpPr>
              <p:nvPr/>
            </p:nvGrpSpPr>
            <p:grpSpPr bwMode="auto">
              <a:xfrm>
                <a:off x="4048" y="3203"/>
                <a:ext cx="1463" cy="933"/>
                <a:chOff x="4048" y="3203"/>
                <a:chExt cx="1463" cy="933"/>
              </a:xfrm>
            </p:grpSpPr>
            <p:pic>
              <p:nvPicPr>
                <p:cNvPr id="1063" name="Picture 71" descr="Food and Agriculture Organization of the United Nations"/>
                <p:cNvPicPr>
                  <a:picLocks noChangeAspect="1" noChangeArrowheads="1"/>
                </p:cNvPicPr>
                <p:nvPr/>
              </p:nvPicPr>
              <p:blipFill>
                <a:blip r:embed="rId9"/>
                <a:srcRect/>
                <a:stretch>
                  <a:fillRect/>
                </a:stretch>
              </p:blipFill>
              <p:spPr bwMode="auto">
                <a:xfrm>
                  <a:off x="4117" y="3597"/>
                  <a:ext cx="272" cy="272"/>
                </a:xfrm>
                <a:prstGeom prst="rect">
                  <a:avLst/>
                </a:prstGeom>
                <a:noFill/>
                <a:ln w="9525">
                  <a:noFill/>
                  <a:miter lim="800000"/>
                  <a:headEnd/>
                  <a:tailEnd/>
                </a:ln>
              </p:spPr>
            </p:pic>
            <p:pic>
              <p:nvPicPr>
                <p:cNvPr id="1064" name="Picture 72" descr="International Food Policy Research Institute"/>
                <p:cNvPicPr>
                  <a:picLocks noChangeAspect="1" noChangeArrowheads="1"/>
                </p:cNvPicPr>
                <p:nvPr/>
              </p:nvPicPr>
              <p:blipFill>
                <a:blip r:embed="rId10"/>
                <a:srcRect/>
                <a:stretch>
                  <a:fillRect/>
                </a:stretch>
              </p:blipFill>
              <p:spPr bwMode="auto">
                <a:xfrm>
                  <a:off x="5314" y="3249"/>
                  <a:ext cx="194" cy="296"/>
                </a:xfrm>
                <a:prstGeom prst="rect">
                  <a:avLst/>
                </a:prstGeom>
                <a:noFill/>
                <a:ln w="9525">
                  <a:noFill/>
                  <a:miter lim="800000"/>
                  <a:headEnd/>
                  <a:tailEnd/>
                </a:ln>
              </p:spPr>
            </p:pic>
            <p:pic>
              <p:nvPicPr>
                <p:cNvPr id="1065" name="Picture 73" descr="International Fund for Agricultural Development"/>
                <p:cNvPicPr>
                  <a:picLocks noChangeAspect="1" noChangeArrowheads="1"/>
                </p:cNvPicPr>
                <p:nvPr/>
              </p:nvPicPr>
              <p:blipFill>
                <a:blip r:embed="rId11"/>
                <a:srcRect/>
                <a:stretch>
                  <a:fillRect/>
                </a:stretch>
              </p:blipFill>
              <p:spPr bwMode="auto">
                <a:xfrm>
                  <a:off x="4468" y="3612"/>
                  <a:ext cx="347" cy="223"/>
                </a:xfrm>
                <a:prstGeom prst="rect">
                  <a:avLst/>
                </a:prstGeom>
                <a:noFill/>
                <a:ln w="9525">
                  <a:noFill/>
                  <a:miter lim="800000"/>
                  <a:headEnd/>
                  <a:tailEnd/>
                </a:ln>
              </p:spPr>
            </p:pic>
            <p:pic>
              <p:nvPicPr>
                <p:cNvPr id="1066" name="Picture 74" descr="International Grains Council"/>
                <p:cNvPicPr>
                  <a:picLocks noChangeAspect="1" noChangeArrowheads="1"/>
                </p:cNvPicPr>
                <p:nvPr/>
              </p:nvPicPr>
              <p:blipFill>
                <a:blip r:embed="rId12"/>
                <a:srcRect/>
                <a:stretch>
                  <a:fillRect/>
                </a:stretch>
              </p:blipFill>
              <p:spPr bwMode="auto">
                <a:xfrm>
                  <a:off x="4048" y="3249"/>
                  <a:ext cx="284" cy="284"/>
                </a:xfrm>
                <a:prstGeom prst="rect">
                  <a:avLst/>
                </a:prstGeom>
                <a:noFill/>
                <a:ln w="9525">
                  <a:noFill/>
                  <a:miter lim="800000"/>
                  <a:headEnd/>
                  <a:tailEnd/>
                </a:ln>
              </p:spPr>
            </p:pic>
            <p:pic>
              <p:nvPicPr>
                <p:cNvPr id="1067" name="Picture 75" descr="Organisation for Economic Co-operation and Development"/>
                <p:cNvPicPr>
                  <a:picLocks noChangeAspect="1" noChangeArrowheads="1"/>
                </p:cNvPicPr>
                <p:nvPr/>
              </p:nvPicPr>
              <p:blipFill>
                <a:blip r:embed="rId13"/>
                <a:srcRect/>
                <a:stretch>
                  <a:fillRect/>
                </a:stretch>
              </p:blipFill>
              <p:spPr bwMode="auto">
                <a:xfrm>
                  <a:off x="4876" y="3578"/>
                  <a:ext cx="272" cy="264"/>
                </a:xfrm>
                <a:prstGeom prst="rect">
                  <a:avLst/>
                </a:prstGeom>
                <a:noFill/>
                <a:ln w="9525">
                  <a:noFill/>
                  <a:miter lim="800000"/>
                  <a:headEnd/>
                  <a:tailEnd/>
                </a:ln>
              </p:spPr>
            </p:pic>
            <p:pic>
              <p:nvPicPr>
                <p:cNvPr id="1068" name="Picture 76" descr="UN High-level Task Force on the Food Security Crisis"/>
                <p:cNvPicPr>
                  <a:picLocks noChangeAspect="1" noChangeArrowheads="1"/>
                </p:cNvPicPr>
                <p:nvPr/>
              </p:nvPicPr>
              <p:blipFill>
                <a:blip r:embed="rId14"/>
                <a:srcRect/>
                <a:stretch>
                  <a:fillRect/>
                </a:stretch>
              </p:blipFill>
              <p:spPr bwMode="auto">
                <a:xfrm>
                  <a:off x="4955" y="3203"/>
                  <a:ext cx="284" cy="284"/>
                </a:xfrm>
                <a:prstGeom prst="rect">
                  <a:avLst/>
                </a:prstGeom>
                <a:noFill/>
                <a:ln w="9525">
                  <a:noFill/>
                  <a:miter lim="800000"/>
                  <a:headEnd/>
                  <a:tailEnd/>
                </a:ln>
              </p:spPr>
            </p:pic>
            <p:pic>
              <p:nvPicPr>
                <p:cNvPr id="1069" name="Picture 77" descr="World Food Programme"/>
                <p:cNvPicPr>
                  <a:picLocks noChangeAspect="1" noChangeArrowheads="1"/>
                </p:cNvPicPr>
                <p:nvPr/>
              </p:nvPicPr>
              <p:blipFill>
                <a:blip r:embed="rId15"/>
                <a:srcRect/>
                <a:stretch>
                  <a:fillRect/>
                </a:stretch>
              </p:blipFill>
              <p:spPr bwMode="auto">
                <a:xfrm>
                  <a:off x="4358" y="3249"/>
                  <a:ext cx="246" cy="299"/>
                </a:xfrm>
                <a:prstGeom prst="rect">
                  <a:avLst/>
                </a:prstGeom>
                <a:noFill/>
                <a:ln w="9525">
                  <a:noFill/>
                  <a:miter lim="800000"/>
                  <a:headEnd/>
                  <a:tailEnd/>
                </a:ln>
              </p:spPr>
            </p:pic>
            <p:pic>
              <p:nvPicPr>
                <p:cNvPr id="1070" name="Picture 78" descr="World Bank"/>
                <p:cNvPicPr>
                  <a:picLocks noChangeAspect="1" noChangeArrowheads="1"/>
                </p:cNvPicPr>
                <p:nvPr/>
              </p:nvPicPr>
              <p:blipFill>
                <a:blip r:embed="rId16"/>
                <a:srcRect/>
                <a:stretch>
                  <a:fillRect/>
                </a:stretch>
              </p:blipFill>
              <p:spPr bwMode="auto">
                <a:xfrm>
                  <a:off x="5239" y="3566"/>
                  <a:ext cx="272" cy="272"/>
                </a:xfrm>
                <a:prstGeom prst="rect">
                  <a:avLst/>
                </a:prstGeom>
                <a:noFill/>
                <a:ln w="9525">
                  <a:noFill/>
                  <a:miter lim="800000"/>
                  <a:headEnd/>
                  <a:tailEnd/>
                </a:ln>
              </p:spPr>
            </p:pic>
            <p:pic>
              <p:nvPicPr>
                <p:cNvPr id="1071" name="Picture 79" descr="United Nations Conference on Trade and Development"/>
                <p:cNvPicPr>
                  <a:picLocks noChangeAspect="1" noChangeArrowheads="1"/>
                </p:cNvPicPr>
                <p:nvPr/>
              </p:nvPicPr>
              <p:blipFill>
                <a:blip r:embed="rId17"/>
                <a:srcRect/>
                <a:stretch>
                  <a:fillRect/>
                </a:stretch>
              </p:blipFill>
              <p:spPr bwMode="auto">
                <a:xfrm>
                  <a:off x="4675" y="3249"/>
                  <a:ext cx="247" cy="307"/>
                </a:xfrm>
                <a:prstGeom prst="rect">
                  <a:avLst/>
                </a:prstGeom>
                <a:noFill/>
                <a:ln w="9525">
                  <a:noFill/>
                  <a:miter lim="800000"/>
                  <a:headEnd/>
                  <a:tailEnd/>
                </a:ln>
              </p:spPr>
            </p:pic>
            <p:pic>
              <p:nvPicPr>
                <p:cNvPr id="1072" name="Picture 80" descr="ANd9GcQf6U34bojL2xeWTbHFjhq2i7GbMhbL55B5pBJ2WMBslIyEUUk7"/>
                <p:cNvPicPr>
                  <a:picLocks noChangeAspect="1" noChangeArrowheads="1"/>
                </p:cNvPicPr>
                <p:nvPr/>
              </p:nvPicPr>
              <p:blipFill>
                <a:blip r:embed="rId18"/>
                <a:srcRect/>
                <a:stretch>
                  <a:fillRect/>
                </a:stretch>
              </p:blipFill>
              <p:spPr bwMode="auto">
                <a:xfrm>
                  <a:off x="4740" y="3884"/>
                  <a:ext cx="771" cy="252"/>
                </a:xfrm>
                <a:prstGeom prst="rect">
                  <a:avLst/>
                </a:prstGeom>
                <a:noFill/>
                <a:ln w="9525">
                  <a:noFill/>
                  <a:miter lim="800000"/>
                  <a:headEnd/>
                  <a:tailEnd/>
                </a:ln>
              </p:spPr>
            </p:pic>
          </p:grpSp>
          <p:sp>
            <p:nvSpPr>
              <p:cNvPr id="1073" name="Text Box 81"/>
              <p:cNvSpPr txBox="1">
                <a:spLocks noChangeArrowheads="1"/>
              </p:cNvSpPr>
              <p:nvPr/>
            </p:nvSpPr>
            <p:spPr bwMode="auto">
              <a:xfrm>
                <a:off x="4979" y="3464"/>
                <a:ext cx="272" cy="90"/>
              </a:xfrm>
              <a:prstGeom prst="rect">
                <a:avLst/>
              </a:prstGeom>
              <a:noFill/>
              <a:ln w="9525">
                <a:noFill/>
                <a:miter lim="800000"/>
                <a:headEnd/>
                <a:tailEnd/>
              </a:ln>
              <a:effectLst/>
            </p:spPr>
            <p:txBody>
              <a:bodyPr vert="horz" wrap="none" lIns="18000" tIns="10800" rIns="18000" bIns="1080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400" b="1" i="0" u="none" strike="noStrike" cap="none" normalizeH="0" baseline="0" smtClean="0">
                    <a:ln>
                      <a:noFill/>
                    </a:ln>
                    <a:solidFill>
                      <a:schemeClr val="tx1"/>
                    </a:solidFill>
                    <a:effectLst/>
                    <a:latin typeface="Arial Narrow" pitchFamily="34" charset="0"/>
                    <a:cs typeface="Arial" pitchFamily="34" charset="0"/>
                  </a:rPr>
                  <a:t>UNITED NATIONS</a:t>
                </a:r>
                <a:br>
                  <a:rPr kumimoji="0" lang="fr-FR" sz="400" b="1" i="0" u="none" strike="noStrike" cap="none" normalizeH="0" baseline="0" smtClean="0">
                    <a:ln>
                      <a:noFill/>
                    </a:ln>
                    <a:solidFill>
                      <a:schemeClr val="tx1"/>
                    </a:solidFill>
                    <a:effectLst/>
                    <a:latin typeface="Arial Narrow" pitchFamily="34" charset="0"/>
                    <a:cs typeface="Arial" pitchFamily="34" charset="0"/>
                  </a:rPr>
                </a:br>
                <a:r>
                  <a:rPr kumimoji="0" lang="fr-FR" sz="400" b="1" i="0" u="none" strike="noStrike" cap="none" normalizeH="0" baseline="0" smtClean="0">
                    <a:ln>
                      <a:noFill/>
                    </a:ln>
                    <a:solidFill>
                      <a:schemeClr val="tx1"/>
                    </a:solidFill>
                    <a:effectLst/>
                    <a:latin typeface="Arial Narrow" pitchFamily="34" charset="0"/>
                    <a:cs typeface="Arial" pitchFamily="34" charset="0"/>
                  </a:rPr>
                  <a:t>HLTF Food Security</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51" name="Titre 50"/>
          <p:cNvSpPr>
            <a:spLocks noGrp="1"/>
          </p:cNvSpPr>
          <p:nvPr>
            <p:ph type="title" idx="4294967295"/>
          </p:nvPr>
        </p:nvSpPr>
        <p:spPr/>
        <p:txBody>
          <a:bodyPr/>
          <a:lstStyle/>
          <a:p>
            <a:r>
              <a:rPr lang="en-US" dirty="0" smtClean="0"/>
              <a:t>GEOGLAM &amp; AMIS</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pPr>
              <a:defRPr/>
            </a:pPr>
            <a:fld id="{6BF8D2B0-EFB6-4DAA-9B0B-6F6B3A580823}" type="slidenum">
              <a:rPr lang="en-US" smtClean="0"/>
              <a:pPr>
                <a:defRPr/>
              </a:pPr>
              <a:t>4</a:t>
            </a:fld>
            <a:endParaRPr lang="en-US"/>
          </a:p>
        </p:txBody>
      </p:sp>
      <p:pic>
        <p:nvPicPr>
          <p:cNvPr id="1026" name="Picture 2"/>
          <p:cNvPicPr>
            <a:picLocks noChangeAspect="1" noChangeArrowheads="1"/>
          </p:cNvPicPr>
          <p:nvPr/>
        </p:nvPicPr>
        <p:blipFill>
          <a:blip r:embed="rId2"/>
          <a:srcRect t="5842"/>
          <a:stretch>
            <a:fillRect/>
          </a:stretch>
        </p:blipFill>
        <p:spPr bwMode="auto">
          <a:xfrm>
            <a:off x="457200" y="2630316"/>
            <a:ext cx="8237538" cy="4227683"/>
          </a:xfrm>
          <a:prstGeom prst="rect">
            <a:avLst/>
          </a:prstGeom>
          <a:noFill/>
          <a:ln w="9525">
            <a:noFill/>
            <a:miter lim="800000"/>
            <a:headEnd/>
            <a:tailEnd/>
          </a:ln>
        </p:spPr>
      </p:pic>
      <p:sp>
        <p:nvSpPr>
          <p:cNvPr id="4" name="Titre 3"/>
          <p:cNvSpPr>
            <a:spLocks noGrp="1"/>
          </p:cNvSpPr>
          <p:nvPr>
            <p:ph type="title" idx="4294967295"/>
          </p:nvPr>
        </p:nvSpPr>
        <p:spPr/>
        <p:txBody>
          <a:bodyPr/>
          <a:lstStyle/>
          <a:p>
            <a:r>
              <a:rPr lang="en-US" dirty="0" smtClean="0"/>
              <a:t>Crop Monitor for AMIS </a:t>
            </a:r>
            <a:r>
              <a:rPr lang="en-US" i="1" dirty="0" smtClean="0"/>
              <a:t>(1/2)</a:t>
            </a:r>
            <a:endParaRPr lang="en-US" i="1" dirty="0"/>
          </a:p>
        </p:txBody>
      </p:sp>
      <p:sp>
        <p:nvSpPr>
          <p:cNvPr id="5" name="Espace réservé du texte 4"/>
          <p:cNvSpPr>
            <a:spLocks noGrp="1"/>
          </p:cNvSpPr>
          <p:nvPr>
            <p:ph type="body" idx="4294967295"/>
          </p:nvPr>
        </p:nvSpPr>
        <p:spPr>
          <a:xfrm>
            <a:off x="249238" y="1343025"/>
            <a:ext cx="8445500" cy="4864100"/>
          </a:xfrm>
        </p:spPr>
        <p:txBody>
          <a:bodyPr/>
          <a:lstStyle/>
          <a:p>
            <a:r>
              <a:rPr lang="en-US" sz="2400" dirty="0" smtClean="0"/>
              <a:t>Crop Monitor for AMIS: 1 Year Operational !</a:t>
            </a:r>
          </a:p>
          <a:p>
            <a:r>
              <a:rPr lang="en-US" sz="2400" dirty="0" smtClean="0"/>
              <a:t>From June 2014 : New presentation of results (1/2)</a:t>
            </a:r>
          </a:p>
          <a:p>
            <a:pPr lvl="1">
              <a:buNone/>
            </a:pPr>
            <a:r>
              <a:rPr lang="en-US" sz="2000" dirty="0" smtClean="0"/>
              <a:t>a. A global map for the 4 AMIS crops (Maize, Wheat, Soybean, rice)</a:t>
            </a:r>
            <a:endParaRPr lang="en-US" sz="2000" dirty="0"/>
          </a:p>
        </p:txBody>
      </p:sp>
      <p:sp>
        <p:nvSpPr>
          <p:cNvPr id="6" name="ZoneTexte 5"/>
          <p:cNvSpPr txBox="1"/>
          <p:nvPr/>
        </p:nvSpPr>
        <p:spPr>
          <a:xfrm>
            <a:off x="6220184" y="2677816"/>
            <a:ext cx="2356286" cy="369332"/>
          </a:xfrm>
          <a:prstGeom prst="rect">
            <a:avLst/>
          </a:prstGeom>
          <a:noFill/>
        </p:spPr>
        <p:txBody>
          <a:bodyPr wrap="none" rtlCol="0">
            <a:spAutoFit/>
          </a:bodyPr>
          <a:lstStyle/>
          <a:p>
            <a:r>
              <a:rPr lang="en-US" b="1" dirty="0" smtClean="0">
                <a:latin typeface="Arial Narrow" pitchFamily="34" charset="0"/>
              </a:rPr>
              <a:t>Map of end August 2014</a:t>
            </a:r>
            <a:endParaRPr lang="en-US" b="1" dirty="0">
              <a:latin typeface="Arial Narrow" pitchFamily="34" charset="0"/>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pPr>
              <a:defRPr/>
            </a:pPr>
            <a:fld id="{6BF8D2B0-EFB6-4DAA-9B0B-6F6B3A580823}" type="slidenum">
              <a:rPr lang="en-US" smtClean="0"/>
              <a:pPr>
                <a:defRPr/>
              </a:pPr>
              <a:t>5</a:t>
            </a:fld>
            <a:endParaRPr lang="en-US"/>
          </a:p>
        </p:txBody>
      </p:sp>
      <p:sp>
        <p:nvSpPr>
          <p:cNvPr id="3" name="Titre 2"/>
          <p:cNvSpPr>
            <a:spLocks noGrp="1"/>
          </p:cNvSpPr>
          <p:nvPr>
            <p:ph type="title" idx="4294967295"/>
          </p:nvPr>
        </p:nvSpPr>
        <p:spPr/>
        <p:txBody>
          <a:bodyPr/>
          <a:lstStyle/>
          <a:p>
            <a:r>
              <a:rPr lang="en-US" sz="3200" b="1" dirty="0" smtClean="0">
                <a:solidFill>
                  <a:schemeClr val="bg1"/>
                </a:solidFill>
                <a:latin typeface="Arial Narrow"/>
                <a:ea typeface="ＭＳ Ｐゴシック"/>
                <a:cs typeface="Arial Narrow"/>
              </a:rPr>
              <a:t>Crop Monitor for AMIS </a:t>
            </a:r>
            <a:r>
              <a:rPr lang="en-US" sz="3200" b="1" i="1" dirty="0" smtClean="0">
                <a:solidFill>
                  <a:schemeClr val="bg1"/>
                </a:solidFill>
                <a:latin typeface="Arial Narrow"/>
                <a:ea typeface="ＭＳ Ｐゴシック"/>
                <a:cs typeface="Arial Narrow"/>
              </a:rPr>
              <a:t>(2/2)</a:t>
            </a:r>
            <a:endParaRPr lang="en-US" i="1" dirty="0"/>
          </a:p>
        </p:txBody>
      </p:sp>
      <p:pic>
        <p:nvPicPr>
          <p:cNvPr id="2050" name="Picture 2"/>
          <p:cNvPicPr>
            <a:picLocks noChangeAspect="1" noChangeArrowheads="1"/>
          </p:cNvPicPr>
          <p:nvPr/>
        </p:nvPicPr>
        <p:blipFill>
          <a:blip r:embed="rId2"/>
          <a:srcRect t="10110" b="5444"/>
          <a:stretch>
            <a:fillRect/>
          </a:stretch>
        </p:blipFill>
        <p:spPr bwMode="auto">
          <a:xfrm>
            <a:off x="323911" y="3258755"/>
            <a:ext cx="5438936" cy="3526208"/>
          </a:xfrm>
          <a:prstGeom prst="rect">
            <a:avLst/>
          </a:prstGeom>
          <a:noFill/>
          <a:ln w="9525">
            <a:noFill/>
            <a:miter lim="800000"/>
            <a:headEnd/>
            <a:tailEnd/>
          </a:ln>
        </p:spPr>
      </p:pic>
      <p:sp>
        <p:nvSpPr>
          <p:cNvPr id="5" name="Espace réservé du texte 4"/>
          <p:cNvSpPr>
            <a:spLocks noGrp="1"/>
          </p:cNvSpPr>
          <p:nvPr>
            <p:ph type="body" idx="4294967295"/>
          </p:nvPr>
        </p:nvSpPr>
        <p:spPr>
          <a:xfrm>
            <a:off x="296862" y="1350995"/>
            <a:ext cx="8847137" cy="4326787"/>
          </a:xfrm>
        </p:spPr>
        <p:txBody>
          <a:bodyPr/>
          <a:lstStyle/>
          <a:p>
            <a:r>
              <a:rPr lang="en-US" sz="2400" dirty="0" smtClean="0"/>
              <a:t>From June 2014 : New presentation of results (2/2)</a:t>
            </a:r>
          </a:p>
          <a:p>
            <a:pPr>
              <a:buNone/>
              <a:tabLst>
                <a:tab pos="628650" algn="l"/>
              </a:tabLst>
            </a:pPr>
            <a:r>
              <a:rPr lang="en-US" sz="2400" dirty="0" smtClean="0"/>
              <a:t> 		b. 4 synthetic pie-charts</a:t>
            </a:r>
          </a:p>
          <a:p>
            <a:pPr lvl="1">
              <a:spcBef>
                <a:spcPts val="300"/>
              </a:spcBef>
            </a:pPr>
            <a:r>
              <a:rPr lang="en-US" sz="2000" u="sng" spc="-150" dirty="0" smtClean="0"/>
              <a:t>sectors</a:t>
            </a:r>
            <a:r>
              <a:rPr lang="en-US" sz="2000" spc="-150" dirty="0" smtClean="0"/>
              <a:t> proportional to countries average </a:t>
            </a:r>
            <a:r>
              <a:rPr lang="en-US" sz="2000" u="sng" spc="-150" dirty="0" smtClean="0"/>
              <a:t>share of world production</a:t>
            </a:r>
          </a:p>
          <a:p>
            <a:pPr lvl="1">
              <a:spcBef>
                <a:spcPts val="300"/>
              </a:spcBef>
            </a:pPr>
            <a:r>
              <a:rPr lang="en-US" sz="2000" spc="-150" dirty="0" smtClean="0"/>
              <a:t>sectors with </a:t>
            </a:r>
            <a:r>
              <a:rPr lang="en-US" sz="2000" u="sng" spc="-150" dirty="0" smtClean="0"/>
              <a:t>colors</a:t>
            </a:r>
            <a:r>
              <a:rPr lang="en-US" sz="2000" spc="-150" dirty="0" smtClean="0"/>
              <a:t> according to </a:t>
            </a:r>
            <a:r>
              <a:rPr lang="en-US" sz="2000" u="sng" spc="-150" dirty="0" smtClean="0"/>
              <a:t>local crop conditions</a:t>
            </a:r>
          </a:p>
          <a:p>
            <a:pPr lvl="1">
              <a:spcBef>
                <a:spcPts val="300"/>
              </a:spcBef>
            </a:pPr>
            <a:r>
              <a:rPr lang="en-US" sz="2000" u="sng" spc="-150" dirty="0" smtClean="0"/>
              <a:t>symbols</a:t>
            </a:r>
            <a:r>
              <a:rPr lang="en-US" sz="2000" spc="-150" dirty="0" smtClean="0"/>
              <a:t>  to explain reasons for </a:t>
            </a:r>
            <a:r>
              <a:rPr lang="en-US" sz="2000" u="sng" spc="-150" dirty="0" smtClean="0"/>
              <a:t>bad conditions</a:t>
            </a:r>
            <a:endParaRPr lang="en-US" sz="2000" u="sng" spc="-150" dirty="0"/>
          </a:p>
        </p:txBody>
      </p:sp>
      <p:pic>
        <p:nvPicPr>
          <p:cNvPr id="2051" name="Picture 3"/>
          <p:cNvPicPr>
            <a:picLocks noChangeAspect="1" noChangeArrowheads="1"/>
          </p:cNvPicPr>
          <p:nvPr/>
        </p:nvPicPr>
        <p:blipFill>
          <a:blip r:embed="rId3"/>
          <a:srcRect r="28771"/>
          <a:stretch>
            <a:fillRect/>
          </a:stretch>
        </p:blipFill>
        <p:spPr bwMode="auto">
          <a:xfrm>
            <a:off x="7633442" y="5221977"/>
            <a:ext cx="1510558" cy="1562986"/>
          </a:xfrm>
          <a:prstGeom prst="rect">
            <a:avLst/>
          </a:prstGeom>
          <a:noFill/>
          <a:ln w="9525">
            <a:noFill/>
            <a:miter lim="800000"/>
            <a:headEnd/>
            <a:tailEnd/>
          </a:ln>
        </p:spPr>
      </p:pic>
      <p:sp>
        <p:nvSpPr>
          <p:cNvPr id="7" name="ZoneTexte 6"/>
          <p:cNvSpPr txBox="1"/>
          <p:nvPr/>
        </p:nvSpPr>
        <p:spPr>
          <a:xfrm>
            <a:off x="321890" y="3211020"/>
            <a:ext cx="1222129" cy="707886"/>
          </a:xfrm>
          <a:prstGeom prst="rect">
            <a:avLst/>
          </a:prstGeom>
          <a:noFill/>
        </p:spPr>
        <p:txBody>
          <a:bodyPr wrap="none" rtlCol="0">
            <a:spAutoFit/>
          </a:bodyPr>
          <a:lstStyle/>
          <a:p>
            <a:pPr algn="ctr"/>
            <a:r>
              <a:rPr lang="en-US" sz="2400" b="1" dirty="0" smtClean="0">
                <a:solidFill>
                  <a:schemeClr val="tx2">
                    <a:lumMod val="60000"/>
                    <a:lumOff val="40000"/>
                  </a:schemeClr>
                </a:solidFill>
                <a:latin typeface="Arial Narrow" pitchFamily="34" charset="0"/>
              </a:rPr>
              <a:t>Rice</a:t>
            </a:r>
            <a:r>
              <a:rPr lang="en-US" b="1" dirty="0" smtClean="0">
                <a:solidFill>
                  <a:schemeClr val="tx2">
                    <a:lumMod val="60000"/>
                    <a:lumOff val="40000"/>
                  </a:schemeClr>
                </a:solidFill>
                <a:latin typeface="Arial Narrow" pitchFamily="34" charset="0"/>
              </a:rPr>
              <a:t/>
            </a:r>
            <a:br>
              <a:rPr lang="en-US" b="1" dirty="0" smtClean="0">
                <a:solidFill>
                  <a:schemeClr val="tx2">
                    <a:lumMod val="60000"/>
                    <a:lumOff val="40000"/>
                  </a:schemeClr>
                </a:solidFill>
                <a:latin typeface="Arial Narrow" pitchFamily="34" charset="0"/>
              </a:rPr>
            </a:br>
            <a:r>
              <a:rPr lang="en-US" sz="1600" b="1" dirty="0" smtClean="0">
                <a:solidFill>
                  <a:schemeClr val="tx2">
                    <a:lumMod val="60000"/>
                    <a:lumOff val="40000"/>
                  </a:schemeClr>
                </a:solidFill>
                <a:latin typeface="Arial Narrow" pitchFamily="34" charset="0"/>
              </a:rPr>
              <a:t>28 August 14</a:t>
            </a:r>
            <a:endParaRPr lang="en-US" b="1" dirty="0">
              <a:solidFill>
                <a:schemeClr val="tx2">
                  <a:lumMod val="60000"/>
                  <a:lumOff val="40000"/>
                </a:schemeClr>
              </a:solidFill>
              <a:latin typeface="Arial Narrow" pitchFamily="34" charset="0"/>
            </a:endParaRPr>
          </a:p>
        </p:txBody>
      </p:sp>
      <p:pic>
        <p:nvPicPr>
          <p:cNvPr id="2052" name="Picture 4"/>
          <p:cNvPicPr>
            <a:picLocks noChangeAspect="1" noChangeArrowheads="1"/>
          </p:cNvPicPr>
          <p:nvPr/>
        </p:nvPicPr>
        <p:blipFill>
          <a:blip r:embed="rId4"/>
          <a:srcRect/>
          <a:stretch>
            <a:fillRect/>
          </a:stretch>
        </p:blipFill>
        <p:spPr bwMode="auto">
          <a:xfrm>
            <a:off x="7349709" y="2259449"/>
            <a:ext cx="1734939" cy="1554829"/>
          </a:xfrm>
          <a:prstGeom prst="rect">
            <a:avLst/>
          </a:prstGeom>
          <a:noFill/>
          <a:ln w="9525">
            <a:noFill/>
            <a:miter lim="800000"/>
            <a:headEnd/>
            <a:tailEnd/>
          </a:ln>
        </p:spPr>
      </p:pic>
      <p:pic>
        <p:nvPicPr>
          <p:cNvPr id="2053" name="Picture 5"/>
          <p:cNvPicPr>
            <a:picLocks noChangeAspect="1" noChangeArrowheads="1"/>
          </p:cNvPicPr>
          <p:nvPr/>
        </p:nvPicPr>
        <p:blipFill>
          <a:blip r:embed="rId5"/>
          <a:srcRect/>
          <a:stretch>
            <a:fillRect/>
          </a:stretch>
        </p:blipFill>
        <p:spPr bwMode="auto">
          <a:xfrm>
            <a:off x="6445656" y="3761113"/>
            <a:ext cx="1586687" cy="1681584"/>
          </a:xfrm>
          <a:prstGeom prst="rect">
            <a:avLst/>
          </a:prstGeom>
          <a:noFill/>
          <a:ln w="9525">
            <a:noFill/>
            <a:miter lim="800000"/>
            <a:headEnd/>
            <a:tailEnd/>
          </a:ln>
        </p:spPr>
      </p:pic>
      <p:sp>
        <p:nvSpPr>
          <p:cNvPr id="10" name="ZoneTexte 9"/>
          <p:cNvSpPr txBox="1"/>
          <p:nvPr/>
        </p:nvSpPr>
        <p:spPr>
          <a:xfrm>
            <a:off x="6646313" y="2853891"/>
            <a:ext cx="752130" cy="369332"/>
          </a:xfrm>
          <a:prstGeom prst="rect">
            <a:avLst/>
          </a:prstGeom>
          <a:noFill/>
        </p:spPr>
        <p:txBody>
          <a:bodyPr wrap="none" rtlCol="0">
            <a:spAutoFit/>
          </a:bodyPr>
          <a:lstStyle/>
          <a:p>
            <a:pPr algn="ctr"/>
            <a:r>
              <a:rPr lang="en-US" b="1" dirty="0" smtClean="0">
                <a:solidFill>
                  <a:schemeClr val="tx2">
                    <a:lumMod val="60000"/>
                    <a:lumOff val="40000"/>
                  </a:schemeClr>
                </a:solidFill>
                <a:latin typeface="Arial Narrow" pitchFamily="34" charset="0"/>
              </a:rPr>
              <a:t>Wheat</a:t>
            </a:r>
            <a:endParaRPr lang="en-US" b="1" dirty="0">
              <a:solidFill>
                <a:schemeClr val="tx2">
                  <a:lumMod val="60000"/>
                  <a:lumOff val="40000"/>
                </a:schemeClr>
              </a:solidFill>
              <a:latin typeface="Arial Narrow" pitchFamily="34" charset="0"/>
            </a:endParaRPr>
          </a:p>
        </p:txBody>
      </p:sp>
      <p:sp>
        <p:nvSpPr>
          <p:cNvPr id="11" name="ZoneTexte 10"/>
          <p:cNvSpPr txBox="1"/>
          <p:nvPr/>
        </p:nvSpPr>
        <p:spPr>
          <a:xfrm>
            <a:off x="8057992" y="4468490"/>
            <a:ext cx="700834" cy="369332"/>
          </a:xfrm>
          <a:prstGeom prst="rect">
            <a:avLst/>
          </a:prstGeom>
          <a:noFill/>
        </p:spPr>
        <p:txBody>
          <a:bodyPr wrap="none" rtlCol="0">
            <a:spAutoFit/>
          </a:bodyPr>
          <a:lstStyle/>
          <a:p>
            <a:pPr algn="ctr"/>
            <a:r>
              <a:rPr lang="en-US" b="1" dirty="0" smtClean="0">
                <a:solidFill>
                  <a:schemeClr val="tx2">
                    <a:lumMod val="60000"/>
                    <a:lumOff val="40000"/>
                  </a:schemeClr>
                </a:solidFill>
                <a:latin typeface="Arial Narrow" pitchFamily="34" charset="0"/>
              </a:rPr>
              <a:t>Maize</a:t>
            </a:r>
            <a:endParaRPr lang="en-US" b="1" dirty="0">
              <a:solidFill>
                <a:schemeClr val="tx2">
                  <a:lumMod val="60000"/>
                  <a:lumOff val="40000"/>
                </a:schemeClr>
              </a:solidFill>
              <a:latin typeface="Arial Narrow" pitchFamily="34" charset="0"/>
            </a:endParaRPr>
          </a:p>
        </p:txBody>
      </p:sp>
      <p:sp>
        <p:nvSpPr>
          <p:cNvPr id="12" name="ZoneTexte 11"/>
          <p:cNvSpPr txBox="1"/>
          <p:nvPr/>
        </p:nvSpPr>
        <p:spPr>
          <a:xfrm>
            <a:off x="6734639" y="5915613"/>
            <a:ext cx="974947" cy="369332"/>
          </a:xfrm>
          <a:prstGeom prst="rect">
            <a:avLst/>
          </a:prstGeom>
          <a:noFill/>
        </p:spPr>
        <p:txBody>
          <a:bodyPr wrap="none" rtlCol="0">
            <a:spAutoFit/>
          </a:bodyPr>
          <a:lstStyle/>
          <a:p>
            <a:pPr algn="ctr"/>
            <a:r>
              <a:rPr lang="en-US" b="1" dirty="0" smtClean="0">
                <a:solidFill>
                  <a:schemeClr val="tx2">
                    <a:lumMod val="60000"/>
                    <a:lumOff val="40000"/>
                  </a:schemeClr>
                </a:solidFill>
                <a:latin typeface="Arial Narrow" pitchFamily="34" charset="0"/>
              </a:rPr>
              <a:t>Soybean</a:t>
            </a:r>
            <a:endParaRPr lang="en-US" b="1" dirty="0">
              <a:solidFill>
                <a:schemeClr val="tx2">
                  <a:lumMod val="60000"/>
                  <a:lumOff val="40000"/>
                </a:schemeClr>
              </a:solidFill>
              <a:latin typeface="Arial Narrow" pitchFamily="34" charset="0"/>
            </a:endParaRPr>
          </a:p>
        </p:txBody>
      </p:sp>
      <p:pic>
        <p:nvPicPr>
          <p:cNvPr id="2054" name="Picture 6"/>
          <p:cNvPicPr>
            <a:picLocks noChangeAspect="1" noChangeArrowheads="1"/>
          </p:cNvPicPr>
          <p:nvPr/>
        </p:nvPicPr>
        <p:blipFill>
          <a:blip r:embed="rId6"/>
          <a:srcRect/>
          <a:stretch>
            <a:fillRect/>
          </a:stretch>
        </p:blipFill>
        <p:spPr bwMode="auto">
          <a:xfrm>
            <a:off x="5545204" y="2557192"/>
            <a:ext cx="1885950" cy="2152650"/>
          </a:xfrm>
          <a:prstGeom prst="rect">
            <a:avLst/>
          </a:prstGeom>
          <a:noFill/>
          <a:ln w="9525">
            <a:noFill/>
            <a:miter lim="800000"/>
            <a:headEnd/>
            <a:tailEnd/>
          </a:ln>
        </p:spPr>
      </p:pic>
      <p:pic>
        <p:nvPicPr>
          <p:cNvPr id="2055" name="Picture 7"/>
          <p:cNvPicPr>
            <a:picLocks noChangeAspect="1" noChangeArrowheads="1"/>
          </p:cNvPicPr>
          <p:nvPr/>
        </p:nvPicPr>
        <p:blipFill>
          <a:blip r:embed="rId7"/>
          <a:srcRect/>
          <a:stretch>
            <a:fillRect/>
          </a:stretch>
        </p:blipFill>
        <p:spPr bwMode="auto">
          <a:xfrm>
            <a:off x="5286426" y="4498225"/>
            <a:ext cx="1924050" cy="2333625"/>
          </a:xfrm>
          <a:prstGeom prst="rect">
            <a:avLst/>
          </a:prstGeom>
          <a:noFill/>
          <a:ln w="9525">
            <a:noFill/>
            <a:miter lim="800000"/>
            <a:headEnd/>
            <a:tailEnd/>
          </a:ln>
        </p:spPr>
      </p:pic>
      <p:sp>
        <p:nvSpPr>
          <p:cNvPr id="15" name="ZoneTexte 14"/>
          <p:cNvSpPr txBox="1"/>
          <p:nvPr/>
        </p:nvSpPr>
        <p:spPr>
          <a:xfrm>
            <a:off x="1942354" y="5584635"/>
            <a:ext cx="7087188" cy="1200328"/>
          </a:xfrm>
          <a:prstGeom prst="rect">
            <a:avLst/>
          </a:prstGeom>
          <a:solidFill>
            <a:schemeClr val="bg1"/>
          </a:solidFill>
        </p:spPr>
        <p:txBody>
          <a:bodyPr wrap="square" rtlCol="0">
            <a:spAutoFit/>
          </a:bodyPr>
          <a:lstStyle/>
          <a:p>
            <a:pPr marL="0" lvl="1"/>
            <a:r>
              <a:rPr lang="en-US" sz="2400" b="1" dirty="0" smtClean="0">
                <a:latin typeface="Arial Narrow" pitchFamily="34" charset="0"/>
              </a:rPr>
              <a:t>+ Upcoming 1 year Crop Monitor review</a:t>
            </a:r>
          </a:p>
          <a:p>
            <a:pPr marL="0" lvl="1"/>
            <a:r>
              <a:rPr lang="en-US" sz="2400" b="1" dirty="0" smtClean="0">
                <a:latin typeface="Arial Narrow" pitchFamily="34" charset="0"/>
              </a:rPr>
              <a:t>Discussion on expanded partnership with AMIS</a:t>
            </a:r>
          </a:p>
          <a:p>
            <a:pPr marL="0" lvl="1"/>
            <a:r>
              <a:rPr lang="en-US" sz="2400" b="1" dirty="0" smtClean="0">
                <a:latin typeface="Arial Narrow" pitchFamily="34" charset="0"/>
              </a:rPr>
              <a:t>Exploring possibility for Countries at Risk Crop Monitor</a:t>
            </a:r>
            <a:endParaRPr lang="en-US" sz="2400" b="1" dirty="0">
              <a:latin typeface="Arial Narrow" pitchFamily="34" charset="0"/>
            </a:endParaRPr>
          </a:p>
        </p:txBody>
      </p:sp>
      <p:pic>
        <p:nvPicPr>
          <p:cNvPr id="1026" name="Picture 2"/>
          <p:cNvPicPr>
            <a:picLocks noChangeAspect="1" noChangeArrowheads="1"/>
          </p:cNvPicPr>
          <p:nvPr/>
        </p:nvPicPr>
        <p:blipFill>
          <a:blip r:embed="rId8"/>
          <a:srcRect/>
          <a:stretch>
            <a:fillRect/>
          </a:stretch>
        </p:blipFill>
        <p:spPr bwMode="auto">
          <a:xfrm>
            <a:off x="2490625" y="2507538"/>
            <a:ext cx="2476500" cy="4200525"/>
          </a:xfrm>
          <a:prstGeom prst="rect">
            <a:avLst/>
          </a:prstGeom>
          <a:noFill/>
          <a:ln w="9525">
            <a:noFill/>
            <a:miter lim="800000"/>
            <a:headEnd/>
            <a:tailEnd/>
          </a:ln>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4"/>
                                        </p:tgtEl>
                                        <p:attrNameLst>
                                          <p:attrName>style.visibility</p:attrName>
                                        </p:attrNameLst>
                                      </p:cBhvr>
                                      <p:to>
                                        <p:strVal val="visible"/>
                                      </p:to>
                                    </p:set>
                                    <p:anim calcmode="lin" valueType="num">
                                      <p:cBhvr additive="base">
                                        <p:cTn id="13" dur="500" fill="hold"/>
                                        <p:tgtEl>
                                          <p:spTgt spid="2054"/>
                                        </p:tgtEl>
                                        <p:attrNameLst>
                                          <p:attrName>ppt_x</p:attrName>
                                        </p:attrNameLst>
                                      </p:cBhvr>
                                      <p:tavLst>
                                        <p:tav tm="0">
                                          <p:val>
                                            <p:strVal val="#ppt_x"/>
                                          </p:val>
                                        </p:tav>
                                        <p:tav tm="100000">
                                          <p:val>
                                            <p:strVal val="#ppt_x"/>
                                          </p:val>
                                        </p:tav>
                                      </p:tavLst>
                                    </p:anim>
                                    <p:anim calcmode="lin" valueType="num">
                                      <p:cBhvr additive="base">
                                        <p:cTn id="14" dur="500" fill="hold"/>
                                        <p:tgtEl>
                                          <p:spTgt spid="205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05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5"/>
                                        </p:tgtEl>
                                        <p:attrNameLst>
                                          <p:attrName>style.visibility</p:attrName>
                                        </p:attrNameLst>
                                      </p:cBhvr>
                                      <p:to>
                                        <p:strVal val="visible"/>
                                      </p:to>
                                    </p:set>
                                    <p:anim calcmode="lin" valueType="num">
                                      <p:cBhvr additive="base">
                                        <p:cTn id="19" dur="500" fill="hold"/>
                                        <p:tgtEl>
                                          <p:spTgt spid="2055"/>
                                        </p:tgtEl>
                                        <p:attrNameLst>
                                          <p:attrName>ppt_x</p:attrName>
                                        </p:attrNameLst>
                                      </p:cBhvr>
                                      <p:tavLst>
                                        <p:tav tm="0">
                                          <p:val>
                                            <p:strVal val="#ppt_x"/>
                                          </p:val>
                                        </p:tav>
                                        <p:tav tm="100000">
                                          <p:val>
                                            <p:strVal val="#ppt_x"/>
                                          </p:val>
                                        </p:tav>
                                      </p:tavLst>
                                    </p:anim>
                                    <p:anim calcmode="lin" valueType="num">
                                      <p:cBhvr additive="base">
                                        <p:cTn id="20" dur="500" fill="hold"/>
                                        <p:tgtEl>
                                          <p:spTgt spid="205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055"/>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222431" y="1742325"/>
            <a:ext cx="8932198" cy="4864100"/>
          </a:xfrm>
        </p:spPr>
        <p:txBody>
          <a:bodyPr/>
          <a:lstStyle/>
          <a:p>
            <a:r>
              <a:rPr lang="en-US" dirty="0" smtClean="0"/>
              <a:t>Recently Funded Projects:</a:t>
            </a:r>
          </a:p>
          <a:p>
            <a:pPr lvl="1"/>
            <a:r>
              <a:rPr lang="en-US" dirty="0" smtClean="0"/>
              <a:t>Bill &amp; Melinda Gates Foundation STARS – Tanzania, Bangladesh, Mali- contribution to GEOGLAM</a:t>
            </a:r>
          </a:p>
          <a:p>
            <a:pPr lvl="1"/>
            <a:r>
              <a:rPr lang="en-US" dirty="0" smtClean="0"/>
              <a:t>EC SIGMA FP7 </a:t>
            </a:r>
          </a:p>
          <a:p>
            <a:pPr lvl="1"/>
            <a:r>
              <a:rPr lang="en-US" dirty="0" smtClean="0"/>
              <a:t>ESA Sentinel-2 for Agriculture </a:t>
            </a:r>
          </a:p>
          <a:p>
            <a:pPr lvl="1"/>
            <a:r>
              <a:rPr lang="en-US" dirty="0" smtClean="0"/>
              <a:t>NASA : funding for UMD coordination of Crop Monitor </a:t>
            </a:r>
            <a:br>
              <a:rPr lang="en-US" dirty="0" smtClean="0"/>
            </a:br>
            <a:r>
              <a:rPr lang="en-US" dirty="0" smtClean="0"/>
              <a:t>+ renewed funding for participation on CEOS Ad Hoc Team</a:t>
            </a:r>
          </a:p>
          <a:p>
            <a:pPr>
              <a:spcBef>
                <a:spcPts val="1200"/>
              </a:spcBef>
            </a:pPr>
            <a:r>
              <a:rPr lang="en-US" dirty="0" smtClean="0"/>
              <a:t>Launch of US-GEOGLAM Office within USDA </a:t>
            </a:r>
          </a:p>
          <a:p>
            <a:pPr marL="177800" indent="-177800">
              <a:spcBef>
                <a:spcPts val="1200"/>
              </a:spcBef>
            </a:pPr>
            <a:r>
              <a:rPr lang="en-US" dirty="0" smtClean="0"/>
              <a:t>Note: Strong CEOS support to GEOGLAM 	</a:t>
            </a:r>
            <a:br>
              <a:rPr lang="en-US" dirty="0" smtClean="0"/>
            </a:br>
            <a:r>
              <a:rPr lang="en-US" dirty="0" smtClean="0"/>
              <a:t>	favors GEOGLAM funding and development</a:t>
            </a:r>
          </a:p>
        </p:txBody>
      </p:sp>
      <p:sp>
        <p:nvSpPr>
          <p:cNvPr id="3" name="Title 2"/>
          <p:cNvSpPr>
            <a:spLocks noGrp="1"/>
          </p:cNvSpPr>
          <p:nvPr>
            <p:ph type="title" idx="4294967295"/>
          </p:nvPr>
        </p:nvSpPr>
        <p:spPr/>
        <p:txBody>
          <a:bodyPr/>
          <a:lstStyle/>
          <a:p>
            <a:r>
              <a:rPr lang="en-US" sz="3600" dirty="0" smtClean="0"/>
              <a:t>New activities &amp; Funded Projects </a:t>
            </a:r>
            <a:r>
              <a:rPr lang="en-US" i="1" dirty="0" smtClean="0"/>
              <a:t>(1/3)</a:t>
            </a:r>
            <a:endParaRPr lang="en-US" i="1" dirty="0"/>
          </a:p>
        </p:txBody>
      </p:sp>
      <p:sp>
        <p:nvSpPr>
          <p:cNvPr id="4" name="Espace réservé du numéro de diapositive 3"/>
          <p:cNvSpPr>
            <a:spLocks noGrp="1"/>
          </p:cNvSpPr>
          <p:nvPr>
            <p:ph type="sldNum" sz="quarter" idx="10"/>
          </p:nvPr>
        </p:nvSpPr>
        <p:spPr/>
        <p:txBody>
          <a:bodyPr/>
          <a:lstStyle/>
          <a:p>
            <a:pPr>
              <a:defRPr/>
            </a:pPr>
            <a:fld id="{6BF8D2B0-EFB6-4DAA-9B0B-6F6B3A580823}" type="slidenum">
              <a:rPr lang="en-US" smtClean="0"/>
              <a:pPr>
                <a:defRPr/>
              </a:pPr>
              <a:t>6</a:t>
            </a:fld>
            <a:endParaRPr lang="en-US"/>
          </a:p>
        </p:txBody>
      </p:sp>
    </p:spTree>
    <p:extLst>
      <p:ext uri="{BB962C8B-B14F-4D97-AF65-F5344CB8AC3E}">
        <p14:creationId xmlns="" xmlns:p14="http://schemas.microsoft.com/office/powerpoint/2010/main" val="248233731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222430" y="1457325"/>
            <a:ext cx="9123589" cy="4864100"/>
          </a:xfrm>
        </p:spPr>
        <p:txBody>
          <a:bodyPr/>
          <a:lstStyle/>
          <a:p>
            <a:r>
              <a:rPr lang="en-US" dirty="0" smtClean="0"/>
              <a:t>RAPP – Rangeland and Pasture Productivity Monitoring</a:t>
            </a:r>
          </a:p>
          <a:p>
            <a:pPr lvl="1"/>
            <a:r>
              <a:rPr lang="en-US" dirty="0" smtClean="0"/>
              <a:t>Main / Important food source in large regions of the world </a:t>
            </a:r>
            <a:br>
              <a:rPr lang="en-US" dirty="0" smtClean="0"/>
            </a:br>
            <a:r>
              <a:rPr lang="en-US" dirty="0" smtClean="0"/>
              <a:t>48% world biomass consumed by grazing animals (</a:t>
            </a:r>
            <a:r>
              <a:rPr lang="en-US" dirty="0" err="1" smtClean="0"/>
              <a:t>Herrero</a:t>
            </a:r>
            <a:r>
              <a:rPr lang="en-US" dirty="0" smtClean="0"/>
              <a:t>, 2013)</a:t>
            </a:r>
          </a:p>
          <a:p>
            <a:pPr lvl="1"/>
            <a:r>
              <a:rPr lang="en-US" dirty="0" smtClean="0"/>
              <a:t>Action under </a:t>
            </a:r>
            <a:r>
              <a:rPr lang="en-US" dirty="0"/>
              <a:t>Australian </a:t>
            </a:r>
            <a:r>
              <a:rPr lang="en-US" dirty="0" smtClean="0"/>
              <a:t>leadership (CSIRO)</a:t>
            </a:r>
            <a:endParaRPr lang="en-US" dirty="0"/>
          </a:p>
          <a:p>
            <a:pPr lvl="1"/>
            <a:r>
              <a:rPr lang="fr-FR" dirty="0" smtClean="0"/>
              <a:t>2</a:t>
            </a:r>
            <a:r>
              <a:rPr lang="fr-FR" baseline="30000" dirty="0" smtClean="0"/>
              <a:t>nd</a:t>
            </a:r>
            <a:r>
              <a:rPr lang="fr-FR" dirty="0" smtClean="0"/>
              <a:t> Workshop </a:t>
            </a:r>
            <a:r>
              <a:rPr lang="fr-FR" dirty="0" err="1" smtClean="0"/>
              <a:t>held</a:t>
            </a:r>
            <a:r>
              <a:rPr lang="fr-FR" dirty="0" smtClean="0"/>
              <a:t> in Paris</a:t>
            </a:r>
            <a:r>
              <a:rPr lang="fr-FR" dirty="0"/>
              <a:t>, </a:t>
            </a:r>
            <a:r>
              <a:rPr lang="fr-FR" dirty="0" smtClean="0"/>
              <a:t>23-24 July – </a:t>
            </a:r>
            <a:br>
              <a:rPr lang="fr-FR" dirty="0" smtClean="0"/>
            </a:br>
            <a:r>
              <a:rPr lang="fr-FR" dirty="0" smtClean="0"/>
              <a:t>Objectives: </a:t>
            </a:r>
            <a:r>
              <a:rPr lang="fr-FR" dirty="0" err="1" smtClean="0"/>
              <a:t>Develop</a:t>
            </a:r>
            <a:r>
              <a:rPr lang="fr-FR" dirty="0" smtClean="0"/>
              <a:t> </a:t>
            </a:r>
            <a:r>
              <a:rPr lang="fr-FR" dirty="0" err="1" smtClean="0"/>
              <a:t>community</a:t>
            </a:r>
            <a:r>
              <a:rPr lang="fr-FR" dirty="0" smtClean="0"/>
              <a:t>, </a:t>
            </a:r>
            <a:r>
              <a:rPr lang="fr-FR" dirty="0" err="1" smtClean="0"/>
              <a:t>identify</a:t>
            </a:r>
            <a:r>
              <a:rPr lang="fr-FR" dirty="0" smtClean="0"/>
              <a:t> pilot areas, </a:t>
            </a:r>
            <a:r>
              <a:rPr lang="fr-FR" dirty="0" err="1" smtClean="0"/>
              <a:t>identify</a:t>
            </a:r>
            <a:r>
              <a:rPr lang="fr-FR" smtClean="0"/>
              <a:t> key</a:t>
            </a:r>
            <a:r>
              <a:rPr lang="fr-FR" dirty="0" smtClean="0"/>
              <a:t> EO data sets, </a:t>
            </a:r>
            <a:r>
              <a:rPr lang="fr-FR" dirty="0" err="1" smtClean="0"/>
              <a:t>discuss</a:t>
            </a:r>
            <a:r>
              <a:rPr lang="fr-FR" dirty="0" smtClean="0"/>
              <a:t> interface global </a:t>
            </a:r>
            <a:r>
              <a:rPr lang="fr-FR" dirty="0" err="1" smtClean="0"/>
              <a:t>pasture</a:t>
            </a:r>
            <a:r>
              <a:rPr lang="fr-FR" dirty="0" smtClean="0"/>
              <a:t> monitoring system</a:t>
            </a:r>
          </a:p>
          <a:p>
            <a:pPr lvl="1"/>
            <a:r>
              <a:rPr lang="fr-FR" dirty="0" smtClean="0"/>
              <a:t>3</a:t>
            </a:r>
            <a:r>
              <a:rPr lang="fr-FR" baseline="30000" dirty="0" smtClean="0"/>
              <a:t>rd</a:t>
            </a:r>
            <a:r>
              <a:rPr lang="fr-FR" dirty="0" smtClean="0"/>
              <a:t> workshop </a:t>
            </a:r>
            <a:r>
              <a:rPr lang="en-US" dirty="0" smtClean="0"/>
              <a:t>to be held in the next 6 months</a:t>
            </a:r>
            <a:endParaRPr lang="en-US" dirty="0"/>
          </a:p>
          <a:p>
            <a:pPr>
              <a:spcBef>
                <a:spcPts val="1200"/>
              </a:spcBef>
            </a:pPr>
            <a:r>
              <a:rPr lang="en-US" dirty="0"/>
              <a:t>Countries at </a:t>
            </a:r>
            <a:r>
              <a:rPr lang="en-US" dirty="0" smtClean="0"/>
              <a:t>Risk Monitoring</a:t>
            </a:r>
            <a:endParaRPr lang="en-US" dirty="0"/>
          </a:p>
          <a:p>
            <a:pPr lvl="1"/>
            <a:r>
              <a:rPr lang="fr-FR" dirty="0" err="1" smtClean="0"/>
              <a:t>Ongoing</a:t>
            </a:r>
            <a:r>
              <a:rPr lang="fr-FR" dirty="0" smtClean="0"/>
              <a:t> </a:t>
            </a:r>
            <a:r>
              <a:rPr lang="fr-FR" dirty="0" err="1" smtClean="0"/>
              <a:t>projects</a:t>
            </a:r>
            <a:r>
              <a:rPr lang="fr-FR" dirty="0" smtClean="0"/>
              <a:t> : FEWS-NET, GIEWS, JRC-FS, </a:t>
            </a:r>
            <a:r>
              <a:rPr lang="fr-FR" dirty="0" err="1" smtClean="0"/>
              <a:t>CropWatch</a:t>
            </a:r>
            <a:r>
              <a:rPr lang="fr-FR" dirty="0" smtClean="0"/>
              <a:t>-FS</a:t>
            </a:r>
          </a:p>
          <a:p>
            <a:pPr lvl="1"/>
            <a:r>
              <a:rPr lang="fr-FR" spc="-110" dirty="0" smtClean="0"/>
              <a:t>Initial </a:t>
            </a:r>
            <a:r>
              <a:rPr lang="fr-FR" spc="-110" dirty="0" err="1" smtClean="0"/>
              <a:t>prototyping</a:t>
            </a:r>
            <a:r>
              <a:rPr lang="fr-FR" spc="-110" dirty="0" smtClean="0"/>
              <a:t> by FEWSNET of </a:t>
            </a:r>
            <a:r>
              <a:rPr lang="fr-FR" spc="-110" dirty="0" err="1" smtClean="0"/>
              <a:t>Crop</a:t>
            </a:r>
            <a:r>
              <a:rPr lang="fr-FR" spc="-110" dirty="0" smtClean="0"/>
              <a:t> Monitor for Countries </a:t>
            </a:r>
            <a:r>
              <a:rPr lang="fr-FR" spc="-110" dirty="0" err="1"/>
              <a:t>at</a:t>
            </a:r>
            <a:r>
              <a:rPr lang="fr-FR" spc="-110" dirty="0"/>
              <a:t> </a:t>
            </a:r>
            <a:r>
              <a:rPr lang="fr-FR" spc="-110" dirty="0" err="1" smtClean="0"/>
              <a:t>Risk</a:t>
            </a:r>
            <a:endParaRPr lang="fr-FR" spc="-110" dirty="0"/>
          </a:p>
          <a:p>
            <a:pPr lvl="1"/>
            <a:r>
              <a:rPr lang="fr-FR" dirty="0" smtClean="0"/>
              <a:t>1st </a:t>
            </a:r>
            <a:r>
              <a:rPr lang="fr-FR" dirty="0"/>
              <a:t>meeting: Frascati (</a:t>
            </a:r>
            <a:r>
              <a:rPr lang="fr-FR" dirty="0" err="1"/>
              <a:t>Feb</a:t>
            </a:r>
            <a:r>
              <a:rPr lang="fr-FR" dirty="0"/>
              <a:t>.), </a:t>
            </a:r>
            <a:r>
              <a:rPr lang="fr-FR" dirty="0" err="1"/>
              <a:t>next</a:t>
            </a:r>
            <a:r>
              <a:rPr lang="fr-FR" dirty="0"/>
              <a:t> meeting: </a:t>
            </a:r>
            <a:r>
              <a:rPr lang="fr-FR" dirty="0" err="1"/>
              <a:t>Addis</a:t>
            </a:r>
            <a:r>
              <a:rPr lang="fr-FR" dirty="0"/>
              <a:t> (Oct</a:t>
            </a:r>
            <a:r>
              <a:rPr lang="fr-FR" dirty="0" smtClean="0"/>
              <a:t>.)</a:t>
            </a:r>
          </a:p>
        </p:txBody>
      </p:sp>
      <p:sp>
        <p:nvSpPr>
          <p:cNvPr id="3" name="Title 2"/>
          <p:cNvSpPr>
            <a:spLocks noGrp="1"/>
          </p:cNvSpPr>
          <p:nvPr>
            <p:ph type="title" idx="4294967295"/>
          </p:nvPr>
        </p:nvSpPr>
        <p:spPr/>
        <p:txBody>
          <a:bodyPr/>
          <a:lstStyle/>
          <a:p>
            <a:r>
              <a:rPr lang="en-US" sz="3600" dirty="0" smtClean="0"/>
              <a:t>New activities &amp; Funded Projects </a:t>
            </a:r>
            <a:r>
              <a:rPr lang="en-US" i="1" dirty="0" smtClean="0"/>
              <a:t>(2/3)</a:t>
            </a:r>
            <a:endParaRPr lang="en-US" i="1" dirty="0"/>
          </a:p>
        </p:txBody>
      </p:sp>
      <p:sp>
        <p:nvSpPr>
          <p:cNvPr id="4" name="Espace réservé du numéro de diapositive 3"/>
          <p:cNvSpPr>
            <a:spLocks noGrp="1"/>
          </p:cNvSpPr>
          <p:nvPr>
            <p:ph type="sldNum" sz="quarter" idx="10"/>
          </p:nvPr>
        </p:nvSpPr>
        <p:spPr/>
        <p:txBody>
          <a:bodyPr/>
          <a:lstStyle/>
          <a:p>
            <a:pPr>
              <a:defRPr/>
            </a:pPr>
            <a:fld id="{6BF8D2B0-EFB6-4DAA-9B0B-6F6B3A580823}" type="slidenum">
              <a:rPr lang="en-US" smtClean="0"/>
              <a:pPr>
                <a:defRPr/>
              </a:pPr>
              <a:t>7</a:t>
            </a:fld>
            <a:endParaRPr lang="en-US"/>
          </a:p>
        </p:txBody>
      </p:sp>
    </p:spTree>
    <p:extLst>
      <p:ext uri="{BB962C8B-B14F-4D97-AF65-F5344CB8AC3E}">
        <p14:creationId xmlns="" xmlns:p14="http://schemas.microsoft.com/office/powerpoint/2010/main" val="1822122739"/>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222430" y="1457324"/>
            <a:ext cx="9123589" cy="5133975"/>
          </a:xfrm>
        </p:spPr>
        <p:txBody>
          <a:bodyPr/>
          <a:lstStyle/>
          <a:p>
            <a:r>
              <a:rPr lang="en-US" dirty="0"/>
              <a:t>U</a:t>
            </a:r>
            <a:r>
              <a:rPr lang="en-US" dirty="0" smtClean="0"/>
              <a:t>nder </a:t>
            </a:r>
            <a:r>
              <a:rPr lang="en-US" dirty="0"/>
              <a:t>discussion with WMO : </a:t>
            </a:r>
            <a:endParaRPr lang="en-US" dirty="0" smtClean="0"/>
          </a:p>
          <a:p>
            <a:pPr marL="542925" lvl="1" indent="-171450"/>
            <a:r>
              <a:rPr lang="en-US" spc="-110" dirty="0" smtClean="0"/>
              <a:t>A closer cooperation with </a:t>
            </a:r>
            <a:r>
              <a:rPr lang="en-US" spc="-110" dirty="0" err="1" smtClean="0"/>
              <a:t>CAgM</a:t>
            </a:r>
            <a:r>
              <a:rPr lang="en-US" spc="-110" dirty="0" smtClean="0"/>
              <a:t> (Commission for Agricultural Meteorology), </a:t>
            </a:r>
            <a:br>
              <a:rPr lang="en-US" spc="-110" dirty="0" smtClean="0"/>
            </a:br>
            <a:r>
              <a:rPr lang="en-US" spc="-110" dirty="0" smtClean="0"/>
              <a:t>at the initiative of its President, Prof. B-L Lee</a:t>
            </a:r>
          </a:p>
          <a:p>
            <a:pPr marL="542925" lvl="1" indent="-171450"/>
            <a:r>
              <a:rPr lang="fr-FR" dirty="0" err="1" smtClean="0"/>
              <a:t>June</a:t>
            </a:r>
            <a:r>
              <a:rPr lang="fr-FR" dirty="0" smtClean="0"/>
              <a:t>: 1st meeting in GEO Sec. </a:t>
            </a:r>
            <a:r>
              <a:rPr lang="fr-FR" dirty="0" err="1" smtClean="0"/>
              <a:t>with</a:t>
            </a:r>
            <a:r>
              <a:rPr lang="fr-FR" dirty="0" smtClean="0"/>
              <a:t> Prof. Lee (WMO ExCom66)</a:t>
            </a:r>
          </a:p>
          <a:p>
            <a:pPr marL="542925" lvl="1" indent="-171450"/>
            <a:r>
              <a:rPr lang="en-US" dirty="0" smtClean="0"/>
              <a:t>November: GAMOS conference, </a:t>
            </a:r>
            <a:r>
              <a:rPr lang="en-US" dirty="0" err="1" smtClean="0"/>
              <a:t>Jeju</a:t>
            </a:r>
            <a:r>
              <a:rPr lang="en-US" dirty="0" smtClean="0"/>
              <a:t> (Korea), 22-25 Nov </a:t>
            </a:r>
          </a:p>
          <a:p>
            <a:pPr marL="973137" lvl="2" indent="-171450"/>
            <a:r>
              <a:rPr lang="en-US" sz="2000" dirty="0" smtClean="0"/>
              <a:t>GAMOS = Global Agro-Meteorological </a:t>
            </a:r>
            <a:r>
              <a:rPr lang="en-US" sz="2000" dirty="0"/>
              <a:t>Outlook Service Alliance through S2S-AgModel Linkages</a:t>
            </a:r>
            <a:endParaRPr lang="en-US" sz="2000" dirty="0" smtClean="0"/>
          </a:p>
          <a:p>
            <a:pPr marL="542925" lvl="1" indent="-171450"/>
            <a:r>
              <a:rPr lang="en-US" dirty="0"/>
              <a:t>T</a:t>
            </a:r>
            <a:r>
              <a:rPr lang="en-US" dirty="0" smtClean="0"/>
              <a:t>erms </a:t>
            </a:r>
            <a:r>
              <a:rPr lang="en-US" dirty="0"/>
              <a:t>and deliverables </a:t>
            </a:r>
            <a:r>
              <a:rPr lang="en-US" dirty="0" smtClean="0"/>
              <a:t>of future collaboration to </a:t>
            </a:r>
            <a:r>
              <a:rPr lang="en-US" dirty="0"/>
              <a:t>be </a:t>
            </a:r>
            <a:r>
              <a:rPr lang="en-US" dirty="0" smtClean="0"/>
              <a:t>discussed</a:t>
            </a:r>
          </a:p>
          <a:p>
            <a:pPr lvl="2"/>
            <a:r>
              <a:rPr lang="fr-FR" sz="2000" dirty="0" err="1" smtClean="0"/>
              <a:t>e.g</a:t>
            </a:r>
            <a:r>
              <a:rPr lang="fr-FR" sz="2000" dirty="0" smtClean="0"/>
              <a:t>. WMO S2S: </a:t>
            </a:r>
            <a:r>
              <a:rPr lang="en-US" sz="2000" dirty="0" err="1"/>
              <a:t>Subseasonal</a:t>
            </a:r>
            <a:r>
              <a:rPr lang="en-US" sz="2000" dirty="0"/>
              <a:t> to Seasonal Prediction </a:t>
            </a:r>
            <a:r>
              <a:rPr lang="en-US" sz="2000" dirty="0" smtClean="0"/>
              <a:t>Project</a:t>
            </a:r>
            <a:endParaRPr lang="en-US" sz="2400" dirty="0" smtClean="0"/>
          </a:p>
          <a:p>
            <a:pPr>
              <a:spcBef>
                <a:spcPts val="1200"/>
              </a:spcBef>
            </a:pPr>
            <a:r>
              <a:rPr lang="en-US" spc="-150" dirty="0" smtClean="0"/>
              <a:t>2</a:t>
            </a:r>
            <a:r>
              <a:rPr lang="en-US" spc="-150" baseline="30000" dirty="0" smtClean="0"/>
              <a:t>nd</a:t>
            </a:r>
            <a:r>
              <a:rPr lang="en-US" spc="-150" dirty="0" smtClean="0"/>
              <a:t> GEOGLAM Session, American Geophysical Union, </a:t>
            </a:r>
            <a:r>
              <a:rPr lang="en-US" sz="2400" b="0" spc="-150" dirty="0" smtClean="0"/>
              <a:t>San </a:t>
            </a:r>
            <a:r>
              <a:rPr lang="en-US" sz="2400" b="0" spc="-150" dirty="0" err="1" smtClean="0"/>
              <a:t>Fco</a:t>
            </a:r>
            <a:r>
              <a:rPr lang="en-US" sz="2400" b="0" spc="-150" dirty="0" smtClean="0"/>
              <a:t>, Dec. 2014</a:t>
            </a:r>
            <a:endParaRPr lang="en-US" b="0" spc="-150" dirty="0" smtClean="0"/>
          </a:p>
          <a:p>
            <a:pPr lvl="1"/>
            <a:r>
              <a:rPr lang="en-US" dirty="0" smtClean="0"/>
              <a:t>Talks reflect growing breadth and maturity of GEOGLAM projects – including RAPP</a:t>
            </a:r>
            <a:endParaRPr lang="en-US" sz="2800" dirty="0"/>
          </a:p>
        </p:txBody>
      </p:sp>
      <p:sp>
        <p:nvSpPr>
          <p:cNvPr id="3" name="Title 2"/>
          <p:cNvSpPr>
            <a:spLocks noGrp="1"/>
          </p:cNvSpPr>
          <p:nvPr>
            <p:ph type="title" idx="4294967295"/>
          </p:nvPr>
        </p:nvSpPr>
        <p:spPr/>
        <p:txBody>
          <a:bodyPr/>
          <a:lstStyle/>
          <a:p>
            <a:r>
              <a:rPr lang="en-US" dirty="0" smtClean="0"/>
              <a:t>New activities &amp; Funded Projects </a:t>
            </a:r>
            <a:r>
              <a:rPr lang="en-US" i="1" dirty="0" smtClean="0"/>
              <a:t>(3/3)</a:t>
            </a:r>
            <a:endParaRPr lang="en-US" i="1" dirty="0"/>
          </a:p>
        </p:txBody>
      </p:sp>
      <p:sp>
        <p:nvSpPr>
          <p:cNvPr id="4" name="Espace réservé du numéro de diapositive 3"/>
          <p:cNvSpPr>
            <a:spLocks noGrp="1"/>
          </p:cNvSpPr>
          <p:nvPr>
            <p:ph type="sldNum" sz="quarter" idx="10"/>
          </p:nvPr>
        </p:nvSpPr>
        <p:spPr/>
        <p:txBody>
          <a:bodyPr/>
          <a:lstStyle/>
          <a:p>
            <a:pPr>
              <a:defRPr/>
            </a:pPr>
            <a:fld id="{6BF8D2B0-EFB6-4DAA-9B0B-6F6B3A580823}" type="slidenum">
              <a:rPr lang="en-US" smtClean="0"/>
              <a:pPr>
                <a:defRPr/>
              </a:pPr>
              <a:t>8</a:t>
            </a:fld>
            <a:endParaRPr lang="en-US"/>
          </a:p>
        </p:txBody>
      </p:sp>
    </p:spTree>
    <p:extLst>
      <p:ext uri="{BB962C8B-B14F-4D97-AF65-F5344CB8AC3E}">
        <p14:creationId xmlns="" xmlns:p14="http://schemas.microsoft.com/office/powerpoint/2010/main" val="386772532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296862" y="1457325"/>
            <a:ext cx="8847137"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Font typeface="Arial" charset="0"/>
              <a:buChar char="•"/>
              <a:defRPr sz="2800" b="1">
                <a:solidFill>
                  <a:schemeClr val="tx2"/>
                </a:solidFill>
                <a:latin typeface="Arial Narrow" panose="020B0606020202030204" pitchFamily="34" charset="0"/>
                <a:ea typeface="ＭＳ Ｐゴシック" charset="-128"/>
                <a:cs typeface="Arial Narrow" panose="020B0606020202030204" pitchFamily="34" charset="0"/>
              </a:defRPr>
            </a:lvl1pPr>
            <a:lvl2pPr marL="712788" indent="-255588" algn="l" rtl="0" eaLnBrk="0" fontAlgn="base" hangingPunct="0">
              <a:spcBef>
                <a:spcPct val="20000"/>
              </a:spcBef>
              <a:spcAft>
                <a:spcPct val="0"/>
              </a:spcAft>
              <a:buFont typeface="Arial" charset="0"/>
              <a:buChar char="•"/>
              <a:defRPr sz="2400" b="1">
                <a:solidFill>
                  <a:schemeClr val="tx2"/>
                </a:solidFill>
                <a:latin typeface="Arial Narrow" panose="020B0606020202030204" pitchFamily="34"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400" b="1">
                <a:solidFill>
                  <a:schemeClr val="tx2"/>
                </a:solidFill>
                <a:latin typeface="Arial Narrow" panose="020B0606020202030204" pitchFamily="34"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sz="2000" b="1">
                <a:solidFill>
                  <a:schemeClr val="tx2"/>
                </a:solidFill>
                <a:latin typeface="Arial Narrow" panose="020B0606020202030204" pitchFamily="34" charset="0"/>
                <a:ea typeface="ＭＳ Ｐゴシック" charset="-128"/>
              </a:defRPr>
            </a:lvl4pPr>
            <a:lvl5pPr marL="2057400" indent="-228600" algn="l" rtl="0" eaLnBrk="0" fontAlgn="base" hangingPunct="0">
              <a:spcBef>
                <a:spcPct val="20000"/>
              </a:spcBef>
              <a:spcAft>
                <a:spcPct val="0"/>
              </a:spcAft>
              <a:buFont typeface="Arial" charset="0"/>
              <a:buChar char="•"/>
              <a:defRPr sz="1800" b="1">
                <a:solidFill>
                  <a:schemeClr val="tx2"/>
                </a:solidFill>
                <a:latin typeface="Arial Narrow" panose="020B0606020202030204" pitchFamily="34"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defTabSz="914400"/>
            <a:endParaRPr lang="en-US" b="0" kern="0" dirty="0"/>
          </a:p>
        </p:txBody>
      </p:sp>
      <p:sp>
        <p:nvSpPr>
          <p:cNvPr id="5" name="Espace réservé du texte 4"/>
          <p:cNvSpPr>
            <a:spLocks noGrp="1"/>
          </p:cNvSpPr>
          <p:nvPr>
            <p:ph type="body" idx="4294967295"/>
          </p:nvPr>
        </p:nvSpPr>
        <p:spPr>
          <a:xfrm>
            <a:off x="296861" y="1457325"/>
            <a:ext cx="8847137" cy="4864100"/>
          </a:xfrm>
        </p:spPr>
        <p:txBody>
          <a:bodyPr/>
          <a:lstStyle/>
          <a:p>
            <a:r>
              <a:rPr lang="en-US" dirty="0" smtClean="0"/>
              <a:t>JECAM Meeting, July 20-23, Ottawa</a:t>
            </a:r>
          </a:p>
          <a:p>
            <a:r>
              <a:rPr lang="en-US" dirty="0" smtClean="0"/>
              <a:t>Meeting Objectives:</a:t>
            </a:r>
          </a:p>
          <a:p>
            <a:pPr lvl="1"/>
            <a:r>
              <a:rPr lang="en-US" dirty="0" smtClean="0"/>
              <a:t>Review of JECAM sites progress</a:t>
            </a:r>
          </a:p>
          <a:p>
            <a:pPr lvl="1"/>
            <a:r>
              <a:rPr lang="en-US" dirty="0" smtClean="0"/>
              <a:t>CEOS space agencies and commercial data provider presentation and discussion</a:t>
            </a:r>
          </a:p>
          <a:p>
            <a:pPr lvl="1"/>
            <a:r>
              <a:rPr lang="en-US" dirty="0" smtClean="0"/>
              <a:t>Discussion of current and planned collaborative initiatives to address GEOGLAM research needs</a:t>
            </a:r>
          </a:p>
          <a:p>
            <a:pPr lvl="1"/>
            <a:r>
              <a:rPr lang="en-US" dirty="0" smtClean="0"/>
              <a:t>Review and discussion of Minimum Data Set (MDS) guidelines </a:t>
            </a:r>
            <a:br>
              <a:rPr lang="en-US" dirty="0" smtClean="0"/>
            </a:br>
            <a:r>
              <a:rPr lang="en-US" dirty="0" smtClean="0"/>
              <a:t>(EO and in-situ)</a:t>
            </a:r>
          </a:p>
          <a:p>
            <a:pPr lvl="1"/>
            <a:r>
              <a:rPr lang="en-US" dirty="0" smtClean="0"/>
              <a:t>Workshop sessions on SAR and sampling frameworks</a:t>
            </a:r>
          </a:p>
          <a:p>
            <a:pPr lvl="1"/>
            <a:r>
              <a:rPr lang="en-US" dirty="0" smtClean="0"/>
              <a:t>Discussion of the way forward and the creation of MDS sites</a:t>
            </a:r>
            <a:endParaRPr lang="en-US" b="1" baseline="0" dirty="0" smtClean="0">
              <a:solidFill>
                <a:schemeClr val="tx2"/>
              </a:solidFill>
              <a:latin typeface="Arial Narrow" panose="020B0606020202030204" pitchFamily="34" charset="0"/>
              <a:ea typeface="ＭＳ Ｐゴシック" charset="-128"/>
              <a:cs typeface="Arial Narrow" panose="020B0606020202030204" pitchFamily="34" charset="0"/>
            </a:endParaRPr>
          </a:p>
        </p:txBody>
      </p:sp>
      <p:sp>
        <p:nvSpPr>
          <p:cNvPr id="6" name="Titre 5"/>
          <p:cNvSpPr>
            <a:spLocks noGrp="1"/>
          </p:cNvSpPr>
          <p:nvPr>
            <p:ph type="title" idx="4294967295"/>
          </p:nvPr>
        </p:nvSpPr>
        <p:spPr>
          <a:xfrm>
            <a:off x="1747837" y="180975"/>
            <a:ext cx="7396162" cy="501650"/>
          </a:xfrm>
        </p:spPr>
        <p:txBody>
          <a:bodyPr/>
          <a:lstStyle/>
          <a:p>
            <a:pPr rtl="0"/>
            <a:r>
              <a:rPr lang="en-US" sz="3600" b="1" baseline="0" dirty="0" smtClean="0">
                <a:latin typeface="Arial Narrow" panose="020B0606020202030204" pitchFamily="34" charset="0"/>
                <a:ea typeface="ＭＳ Ｐゴシック" charset="-128"/>
                <a:cs typeface="Arial Narrow" panose="020B0606020202030204" pitchFamily="34" charset="0"/>
              </a:rPr>
              <a:t>JECAM activities </a:t>
            </a:r>
            <a:r>
              <a:rPr lang="en-US" b="1" i="1" baseline="0" dirty="0" smtClean="0">
                <a:latin typeface="Arial Narrow" panose="020B0606020202030204" pitchFamily="34" charset="0"/>
                <a:ea typeface="ＭＳ Ｐゴシック" charset="-128"/>
                <a:cs typeface="Arial Narrow" panose="020B0606020202030204" pitchFamily="34" charset="0"/>
              </a:rPr>
              <a:t>(1/2)</a:t>
            </a:r>
          </a:p>
        </p:txBody>
      </p:sp>
      <p:sp>
        <p:nvSpPr>
          <p:cNvPr id="7" name="Espace réservé du numéro de diapositive 6"/>
          <p:cNvSpPr>
            <a:spLocks noGrp="1"/>
          </p:cNvSpPr>
          <p:nvPr>
            <p:ph type="sldNum" sz="quarter" idx="10"/>
          </p:nvPr>
        </p:nvSpPr>
        <p:spPr/>
        <p:txBody>
          <a:bodyPr/>
          <a:lstStyle/>
          <a:p>
            <a:pPr>
              <a:defRPr/>
            </a:pPr>
            <a:fld id="{6BF8D2B0-EFB6-4DAA-9B0B-6F6B3A580823}" type="slidenum">
              <a:rPr lang="en-US" smtClean="0"/>
              <a:pPr>
                <a:defRPr/>
              </a:pPr>
              <a:t>9</a:t>
            </a:fld>
            <a:endParaRPr lang="en-US"/>
          </a:p>
        </p:txBody>
      </p:sp>
    </p:spTree>
    <p:extLst>
      <p:ext uri="{BB962C8B-B14F-4D97-AF65-F5344CB8AC3E}">
        <p14:creationId xmlns="" xmlns:p14="http://schemas.microsoft.com/office/powerpoint/2010/main" val="119606418"/>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3951</TotalTime>
  <Words>784</Words>
  <Application>Microsoft Office PowerPoint</Application>
  <PresentationFormat>Affichage à l'écran (4:3)</PresentationFormat>
  <Paragraphs>142</Paragraphs>
  <Slides>13</Slides>
  <Notes>7</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4_EUM_template_v03</vt:lpstr>
      <vt:lpstr>CEOS  Ad Hoc Working Group on GEOGLAM Report – Part 2</vt:lpstr>
      <vt:lpstr>Outline</vt:lpstr>
      <vt:lpstr>GEOGLAM &amp; AMIS</vt:lpstr>
      <vt:lpstr>Crop Monitor for AMIS (1/2)</vt:lpstr>
      <vt:lpstr>Crop Monitor for AMIS (2/2)</vt:lpstr>
      <vt:lpstr>New activities &amp; Funded Projects (1/3)</vt:lpstr>
      <vt:lpstr>New activities &amp; Funded Projects (2/3)</vt:lpstr>
      <vt:lpstr>New activities &amp; Funded Projects (3/3)</vt:lpstr>
      <vt:lpstr>JECAM activities (1/2)</vt:lpstr>
      <vt:lpstr>JECAM activities (2/2)</vt:lpstr>
      <vt:lpstr>GEOGLAM website</vt:lpstr>
      <vt:lpstr>GEOGLAM Governance (1/2)</vt:lpstr>
      <vt:lpstr>GEOGLAM Governance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CEOS  Ad Hoc Working Group on GEOGLAM Report – Part 2</dc:title>
  <dc:creator/>
  <cp:lastModifiedBy>localu</cp:lastModifiedBy>
  <cp:revision>340</cp:revision>
  <dcterms:created xsi:type="dcterms:W3CDTF">2012-08-31T01:11:17Z</dcterms:created>
  <dcterms:modified xsi:type="dcterms:W3CDTF">2014-09-18T07:00:40Z</dcterms:modified>
</cp:coreProperties>
</file>