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60" r:id="rId2"/>
    <p:sldId id="282" r:id="rId3"/>
    <p:sldId id="275" r:id="rId4"/>
    <p:sldId id="277" r:id="rId5"/>
    <p:sldId id="284" r:id="rId6"/>
    <p:sldId id="285" r:id="rId7"/>
    <p:sldId id="278" r:id="rId8"/>
    <p:sldId id="279" r:id="rId9"/>
    <p:sldId id="280" r:id="rId10"/>
    <p:sldId id="286" r:id="rId11"/>
    <p:sldId id="276" r:id="rId12"/>
    <p:sldId id="287" r:id="rId13"/>
    <p:sldId id="289" r:id="rId14"/>
    <p:sldId id="290" r:id="rId15"/>
    <p:sldId id="291" r:id="rId16"/>
    <p:sldId id="281" r:id="rId1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FF"/>
    <a:srgbClr val="FF00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9" autoAdjust="0"/>
    <p:restoredTop sz="99441" autoAdjust="0"/>
  </p:normalViewPr>
  <p:slideViewPr>
    <p:cSldViewPr snapToGrid="0" snapToObjects="1">
      <p:cViewPr>
        <p:scale>
          <a:sx n="100" d="100"/>
          <a:sy n="100" d="100"/>
        </p:scale>
        <p:origin x="-1576" y="80"/>
      </p:cViewPr>
      <p:guideLst>
        <p:guide orient="horz" pos="4277"/>
        <p:guide pos="28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0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6" charset="0"/>
              </a:defRPr>
            </a:lvl1pPr>
          </a:lstStyle>
          <a:p>
            <a:pPr>
              <a:defRPr/>
            </a:pPr>
            <a:fld id="{70C43DB1-6AE4-42F4-A030-67A0368BA2C1}" type="datetime1">
              <a:rPr lang="en-US"/>
              <a:pPr>
                <a:defRPr/>
              </a:pPr>
              <a:t>9/18/14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06" charset="0"/>
              </a:defRPr>
            </a:lvl1pPr>
          </a:lstStyle>
          <a:p>
            <a:pPr>
              <a:defRPr/>
            </a:pPr>
            <a:fld id="{3D31D474-A30B-46C7-A7CB-BF5BB52F9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027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98A87-5171-4B75-93C2-5524BB9D1112}" type="slidenum">
              <a:rPr lang="de-DE" smtClean="0">
                <a:latin typeface="Times New Roman" pitchFamily="-106" charset="0"/>
              </a:rPr>
              <a:pPr/>
              <a:t>1</a:t>
            </a:fld>
            <a:endParaRPr lang="de-DE" dirty="0" smtClean="0">
              <a:latin typeface="Times New Roman" pitchFamily="-10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Times New Roman" pitchFamily="-106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200" b="1" dirty="0" smtClean="0"/>
              <a:t>Social media: </a:t>
            </a:r>
          </a:p>
          <a:p>
            <a:pPr marL="342900" lvl="0" indent="-342900">
              <a:buFont typeface="Arial"/>
              <a:buChar char="•"/>
            </a:pPr>
            <a:r>
              <a:rPr lang="en-US" sz="1200" b="1" dirty="0" smtClean="0"/>
              <a:t>online content created by people </a:t>
            </a:r>
          </a:p>
          <a:p>
            <a:pPr marL="342900" lvl="0" indent="-342900">
              <a:buFont typeface="Arial"/>
              <a:buChar char="•"/>
            </a:pPr>
            <a:r>
              <a:rPr lang="en-US" sz="1200" b="1" dirty="0" smtClean="0"/>
              <a:t>uses technology to fuse sociology and technology</a:t>
            </a:r>
          </a:p>
          <a:p>
            <a:pPr marL="342900" lvl="0" indent="-342900">
              <a:buFont typeface="Arial"/>
              <a:buChar char="•"/>
            </a:pPr>
            <a:r>
              <a:rPr lang="en-US" sz="1200" b="1" dirty="0" smtClean="0"/>
              <a:t>shifts away from traditional one-way communication</a:t>
            </a:r>
          </a:p>
          <a:p>
            <a:pPr marL="342900" lvl="0" indent="-342900">
              <a:buFont typeface="Arial"/>
              <a:buChar char="•"/>
            </a:pPr>
            <a:r>
              <a:rPr lang="en-US" sz="1200" b="1" dirty="0" smtClean="0"/>
              <a:t>shifts toward two-way communication: dialogue</a:t>
            </a:r>
          </a:p>
          <a:p>
            <a:pPr marL="342900" indent="-342900">
              <a:buFont typeface="Arial"/>
              <a:buChar char="•"/>
            </a:pPr>
            <a:r>
              <a:rPr lang="en-US" sz="1200" b="1" dirty="0" smtClean="0"/>
              <a:t>changes how people discover, read, collaborate and publish news and information</a:t>
            </a:r>
          </a:p>
          <a:p>
            <a:pPr marL="342900" indent="-342900">
              <a:buFont typeface="Arial"/>
              <a:buChar char="•"/>
            </a:pPr>
            <a:r>
              <a:rPr lang="en-US" sz="1200" b="1" dirty="0" smtClean="0"/>
              <a:t>reduces barriers and allows people to connect and form relationships for personal, political, and business use</a:t>
            </a:r>
          </a:p>
          <a:p>
            <a:pPr marL="342900" indent="-342900">
              <a:buFont typeface="Arial"/>
              <a:buChar char="•"/>
            </a:pPr>
            <a:r>
              <a:rPr lang="en-US" sz="1200" dirty="0" smtClean="0"/>
              <a:t>get our information out there and interact with, listen to, and engage the public, our colleagues, our stakeholders, and even our future partners and member Agencies. </a:t>
            </a:r>
          </a:p>
          <a:p>
            <a:endParaRPr lang="en-US" sz="1200" b="1" dirty="0" smtClean="0"/>
          </a:p>
          <a:p>
            <a:r>
              <a:rPr lang="en-US" sz="1200" dirty="0" smtClean="0"/>
              <a:t>Social media is where the world discovers that CEOS is the world’s thought leader in satellite Earth observations. </a:t>
            </a:r>
          </a:p>
          <a:p>
            <a:pPr lvl="0"/>
            <a:endParaRPr lang="en-US" sz="1200" b="1" dirty="0" smtClean="0"/>
          </a:p>
          <a:p>
            <a:pPr lvl="0"/>
            <a:r>
              <a:rPr lang="en-US" sz="1200" dirty="0" smtClean="0"/>
              <a:t>https://</a:t>
            </a:r>
            <a:r>
              <a:rPr lang="en-US" sz="1200" dirty="0" err="1" smtClean="0"/>
              <a:t>cent.blob.core.windows.net</a:t>
            </a:r>
            <a:r>
              <a:rPr lang="en-US" sz="1200" dirty="0" smtClean="0"/>
              <a:t>/exhibitions/</a:t>
            </a:r>
            <a:r>
              <a:rPr lang="en-US" sz="1200" dirty="0" err="1" smtClean="0"/>
              <a:t>pdfs</a:t>
            </a:r>
            <a:r>
              <a:rPr lang="en-US" sz="1200" dirty="0" smtClean="0"/>
              <a:t>/</a:t>
            </a:r>
            <a:r>
              <a:rPr lang="en-US" sz="1200" dirty="0" err="1" smtClean="0"/>
              <a:t>ngotips.pdf?sfvrsn</a:t>
            </a:r>
            <a:r>
              <a:rPr lang="en-US" sz="1200" dirty="0" smtClean="0"/>
              <a:t>=2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The website and social media are a concerted effort. Send me your: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Times New Roman" pitchFamily="-106" charset="0"/>
              </a:rPr>
              <a:t>CEOS</a:t>
            </a:r>
            <a:r>
              <a:rPr lang="en-US" baseline="0" dirty="0" smtClean="0">
                <a:latin typeface="Times New Roman" pitchFamily="-106" charset="0"/>
              </a:rPr>
              <a:t> Information Hub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-106" charset="0"/>
              </a:rPr>
              <a:t>Most</a:t>
            </a:r>
            <a:r>
              <a:rPr lang="en-US" baseline="0" dirty="0" smtClean="0">
                <a:latin typeface="Times New Roman" pitchFamily="-106" charset="0"/>
              </a:rPr>
              <a:t> of our new visitors come from the U.S. India, France, the UK, Germany, Canada, China, Italy, Japan, and Brazil, respectively.</a:t>
            </a:r>
            <a:endParaRPr lang="en-US" dirty="0" smtClean="0">
              <a:latin typeface="Times New Roman" pitchFamily="-106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2000" dirty="0" smtClean="0"/>
              <a:t>Announced at SIT-29 that we’d be redesigning the CEOS Website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 smtClean="0"/>
              <a:t>Conducted a community survey for opinions/feedback on what you like about the current site and what new features might interest you</a:t>
            </a:r>
          </a:p>
          <a:p>
            <a:pPr marL="342900" lvl="0" indent="-342900">
              <a:buFont typeface="Arial"/>
              <a:buChar char="•"/>
            </a:pPr>
            <a:r>
              <a:rPr lang="en-US" sz="2000" dirty="0" smtClean="0"/>
              <a:t>Redesigned the underlying architecture and graphics of the site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Solicited biweekly feedback from a group of CEOS volunteers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Over the next month: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Implementing the underlying architecture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Finalizing graphic design elements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Moving content into the new site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By Plenary: reveal a functioning new version of the CEOS website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spect="1" noChangeArrowheads="1" noTextEdit="1"/>
          </p:cNvSpPr>
          <p:nvPr/>
        </p:nvSpPr>
        <p:spPr bwMode="auto">
          <a:xfrm>
            <a:off x="0" y="3244851"/>
            <a:ext cx="9144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sp>
        <p:nvSpPr>
          <p:cNvPr id="3287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089889" y="666750"/>
            <a:ext cx="4810857" cy="18748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81097" y="2722564"/>
            <a:ext cx="4826977" cy="10937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46850"/>
            <a:ext cx="1905000" cy="3111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8D2B0-EFB6-4DAA-9B0B-6F6B3A580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1347788"/>
            <a:ext cx="9144000" cy="55102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r" defTabSz="914400" eaLnBrk="0" hangingPunct="0">
              <a:defRPr/>
            </a:pPr>
            <a:endParaRPr lang="en-US" sz="1500" dirty="0">
              <a:solidFill>
                <a:srgbClr val="000000"/>
              </a:solidFill>
              <a:latin typeface="Tahoma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1638" y="188913"/>
            <a:ext cx="73961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6863" y="1457325"/>
            <a:ext cx="84455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9050" y="482815"/>
            <a:ext cx="1749197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hangingPunct="0">
              <a:spcBef>
                <a:spcPts val="0"/>
              </a:spcBef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SIT Tech.</a:t>
            </a:r>
            <a:r>
              <a:rPr lang="en-US" sz="1000" b="1" baseline="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 Workshop 2014</a:t>
            </a:r>
            <a:endParaRPr lang="en-US" sz="1000" b="1" dirty="0">
              <a:solidFill>
                <a:srgbClr val="FFFFFF"/>
              </a:solidFill>
              <a:latin typeface="Arial Unicode MS" pitchFamily="-111" charset="0"/>
              <a:ea typeface="ＭＳ Ｐゴシック" pitchFamily="-105" charset="-128"/>
              <a:cs typeface="ＭＳ Ｐゴシック" pitchFamily="-105" charset="-128"/>
            </a:endParaRPr>
          </a:p>
          <a:p>
            <a:pPr defTabSz="914400" eaLnBrk="0" hangingPunct="0">
              <a:spcBef>
                <a:spcPts val="0"/>
              </a:spcBef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CNES, Montpellier, France</a:t>
            </a:r>
            <a:r>
              <a:rPr lang="en-US" sz="1000" b="1" dirty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/>
            </a:r>
            <a:br>
              <a:rPr lang="en-US" sz="1000" b="1" dirty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17</a:t>
            </a:r>
            <a:r>
              <a:rPr lang="en-US" sz="1000" b="1" baseline="3000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th</a:t>
            </a: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-18</a:t>
            </a:r>
            <a:r>
              <a:rPr lang="en-US" sz="1000" b="1" baseline="3000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th</a:t>
            </a: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 September</a:t>
            </a:r>
            <a:r>
              <a:rPr lang="en-US" sz="1000" b="1" baseline="0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2014</a:t>
            </a:r>
            <a:endParaRPr lang="en-US" sz="1000" b="1" dirty="0">
              <a:solidFill>
                <a:srgbClr val="FFFFFF"/>
              </a:solidFill>
              <a:latin typeface="Arial Unicode MS" pitchFamily="-111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9000" y="6600825"/>
            <a:ext cx="1905000" cy="257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000">
                <a:solidFill>
                  <a:srgbClr val="002569"/>
                </a:solidFill>
                <a:latin typeface="Calibri" pitchFamily="-106" charset="0"/>
                <a:cs typeface="Calibri" pitchFamily="-106" charset="0"/>
              </a:defRPr>
            </a:lvl1pPr>
          </a:lstStyle>
          <a:p>
            <a:pPr>
              <a:defRPr/>
            </a:pPr>
            <a:fld id="{980EA4A0-E513-42EA-B292-B21C1B51B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 descr="CEOS_logo_trans_SMALL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" y="119764"/>
            <a:ext cx="915254" cy="3630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</p:sldLayoutIdLst>
  <p:transition xmlns:p14="http://schemas.microsoft.com/office/powerpoint/2010/main" spd="slow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b="1">
          <a:solidFill>
            <a:schemeClr val="tx2"/>
          </a:solidFill>
          <a:latin typeface="Arial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-106" charset="0"/>
        <a:buChar char="o"/>
        <a:defRPr sz="2000" b="1">
          <a:solidFill>
            <a:schemeClr val="tx2"/>
          </a:solidFill>
          <a:latin typeface="Arial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06" charset="2"/>
        <a:buChar char="§"/>
        <a:defRPr b="1">
          <a:solidFill>
            <a:schemeClr val="tx2"/>
          </a:solidFill>
          <a:latin typeface="Arial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b="1">
          <a:solidFill>
            <a:schemeClr val="tx2"/>
          </a:solidFill>
          <a:latin typeface="Arial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69008"/>
            <a:ext cx="2717800" cy="1207911"/>
          </a:xfrm>
          <a:prstGeom prst="rect">
            <a:avLst/>
          </a:prstGeom>
        </p:spPr>
      </p:pic>
      <p:sp>
        <p:nvSpPr>
          <p:cNvPr id="13315" name="Rectangle 44"/>
          <p:cNvSpPr>
            <a:spLocks noGrp="1" noChangeArrowheads="1"/>
          </p:cNvSpPr>
          <p:nvPr>
            <p:ph type="ctrTitle"/>
          </p:nvPr>
        </p:nvSpPr>
        <p:spPr>
          <a:xfrm>
            <a:off x="0" y="546100"/>
            <a:ext cx="9144000" cy="889000"/>
          </a:xfrm>
        </p:spPr>
        <p:txBody>
          <a:bodyPr/>
          <a:lstStyle/>
          <a:p>
            <a:pPr algn="ctr"/>
            <a:r>
              <a:rPr lang="en-US" sz="4500" dirty="0" smtClean="0"/>
              <a:t>CEOS Information Management</a:t>
            </a:r>
            <a:endParaRPr lang="en-US" sz="4500" dirty="0" smtClean="0">
              <a:solidFill>
                <a:srgbClr val="FFFF00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sz="quarter" idx="1"/>
          </p:nvPr>
        </p:nvSpPr>
        <p:spPr>
          <a:xfrm>
            <a:off x="1331684" y="1702408"/>
            <a:ext cx="7594600" cy="1904392"/>
          </a:xfrm>
        </p:spPr>
        <p:txBody>
          <a:bodyPr/>
          <a:lstStyle/>
          <a:p>
            <a:r>
              <a:rPr lang="en-US" sz="3000" b="0" dirty="0" smtClean="0"/>
              <a:t>CEOS Work Plan Ref: OUT-3 &amp; OUT-6</a:t>
            </a:r>
          </a:p>
          <a:p>
            <a:r>
              <a:rPr lang="en-US" sz="3000" b="0" dirty="0" smtClean="0"/>
              <a:t>Presented </a:t>
            </a:r>
            <a:r>
              <a:rPr lang="en-US" sz="3000" b="0" dirty="0"/>
              <a:t>by: Kim </a:t>
            </a:r>
            <a:r>
              <a:rPr lang="en-US" sz="3000" b="0" dirty="0" smtClean="0"/>
              <a:t>Holloway </a:t>
            </a:r>
          </a:p>
          <a:p>
            <a:r>
              <a:rPr lang="en-US" sz="3000" b="0" dirty="0" smtClean="0"/>
              <a:t>Systems </a:t>
            </a:r>
            <a:r>
              <a:rPr lang="en-US" sz="3000" b="0" dirty="0"/>
              <a:t>Engineering Office (SEO, NASA</a:t>
            </a:r>
            <a:r>
              <a:rPr lang="en-US" sz="3000" b="0" dirty="0" smtClean="0"/>
              <a:t>)</a:t>
            </a:r>
            <a:endParaRPr lang="en-US" sz="30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798710" y="5387338"/>
            <a:ext cx="8127574" cy="66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eaLnBrk="0" hangingPunct="0">
              <a:spcBef>
                <a:spcPct val="20000"/>
              </a:spcBef>
              <a:buFont typeface="Arial" charset="0"/>
              <a:buNone/>
              <a:defRPr sz="1800" b="0">
                <a:solidFill>
                  <a:schemeClr val="bg1"/>
                </a:solidFill>
                <a:latin typeface="Century Gothic" pitchFamily="34" charset="0"/>
                <a:ea typeface="ＭＳ Ｐゴシック" charset="-128"/>
                <a:cs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•"/>
              <a:defRPr sz="2200" b="1">
                <a:solidFill>
                  <a:schemeClr val="tx2"/>
                </a:solidFill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Courier New" pitchFamily="-106" charset="0"/>
              <a:buChar char="o"/>
              <a:defRPr sz="2000" b="1">
                <a:solidFill>
                  <a:schemeClr val="tx2"/>
                </a:solidFill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-106" charset="2"/>
              <a:buChar char="§"/>
              <a:defRPr b="1">
                <a:solidFill>
                  <a:schemeClr val="tx2"/>
                </a:solidFill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 b="1">
                <a:solidFill>
                  <a:schemeClr val="tx2"/>
                </a:solidFill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algn="r"/>
            <a:r>
              <a:rPr lang="en-US" sz="2000" dirty="0">
                <a:solidFill>
                  <a:srgbClr val="000000"/>
                </a:solidFill>
              </a:rPr>
              <a:t>CEOS SIT Technical </a:t>
            </a:r>
            <a:r>
              <a:rPr lang="en-US" sz="2000" dirty="0" smtClean="0">
                <a:solidFill>
                  <a:srgbClr val="000000"/>
                </a:solidFill>
              </a:rPr>
              <a:t>Workshop </a:t>
            </a:r>
            <a:r>
              <a:rPr lang="en-US" sz="2000" dirty="0">
                <a:solidFill>
                  <a:srgbClr val="000000"/>
                </a:solidFill>
              </a:rPr>
              <a:t>17-18 September, </a:t>
            </a:r>
            <a:r>
              <a:rPr lang="en-US" sz="2000" dirty="0" smtClean="0">
                <a:solidFill>
                  <a:srgbClr val="000000"/>
                </a:solidFill>
              </a:rPr>
              <a:t>2014</a:t>
            </a:r>
          </a:p>
          <a:p>
            <a:pPr algn="r"/>
            <a:r>
              <a:rPr lang="en-US" sz="2000" dirty="0" smtClean="0">
                <a:solidFill>
                  <a:srgbClr val="000000"/>
                </a:solidFill>
              </a:rPr>
              <a:t>Hosted by CNES in </a:t>
            </a:r>
            <a:r>
              <a:rPr lang="en-US" sz="2000" dirty="0">
                <a:solidFill>
                  <a:srgbClr val="000000"/>
                </a:solidFill>
              </a:rPr>
              <a:t>Montpellier, </a:t>
            </a:r>
            <a:r>
              <a:rPr lang="en-US" sz="2000" dirty="0" smtClean="0">
                <a:solidFill>
                  <a:srgbClr val="000000"/>
                </a:solidFill>
              </a:rPr>
              <a:t>France </a:t>
            </a:r>
          </a:p>
          <a:p>
            <a:pPr algn="r"/>
            <a:r>
              <a:rPr lang="en-US" sz="2000" dirty="0" smtClean="0">
                <a:solidFill>
                  <a:srgbClr val="000000"/>
                </a:solidFill>
              </a:rPr>
              <a:t>Agenda </a:t>
            </a:r>
            <a:r>
              <a:rPr lang="en-US" sz="2000" dirty="0">
                <a:solidFill>
                  <a:srgbClr val="000000"/>
                </a:solidFill>
              </a:rPr>
              <a:t>Item 18</a:t>
            </a:r>
          </a:p>
          <a:p>
            <a:pPr algn="r"/>
            <a:r>
              <a:rPr lang="en-US" sz="2000" dirty="0">
                <a:solidFill>
                  <a:srgbClr val="000000"/>
                </a:solidFill>
              </a:rPr>
              <a:t/>
            </a:r>
            <a:br>
              <a:rPr lang="en-US" sz="2000" dirty="0">
                <a:solidFill>
                  <a:srgbClr val="000000"/>
                </a:solidFill>
              </a:rPr>
            </a:br>
            <a:endParaRPr lang="en-US" sz="2000" dirty="0">
              <a:solidFill>
                <a:srgbClr val="000000"/>
              </a:solidFill>
            </a:endParaRPr>
          </a:p>
          <a:p>
            <a:pPr algn="r"/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10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50457" y="109710"/>
            <a:ext cx="72442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Social Media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000" t="16555" r="9000" b="13381"/>
          <a:stretch/>
        </p:blipFill>
        <p:spPr>
          <a:xfrm>
            <a:off x="-369307" y="1313241"/>
            <a:ext cx="9854711" cy="55447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9400" y="1826043"/>
            <a:ext cx="3581400" cy="553998"/>
          </a:xfrm>
          <a:prstGeom prst="rect">
            <a:avLst/>
          </a:prstGeom>
          <a:solidFill>
            <a:schemeClr val="bg1">
              <a:alpha val="80000"/>
            </a:schemeClr>
          </a:solidFill>
          <a:ln w="3492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2569"/>
                </a:solidFill>
              </a:rPr>
              <a:t>What’s the Point?</a:t>
            </a:r>
            <a:endParaRPr lang="en-US" sz="3000" dirty="0">
              <a:solidFill>
                <a:srgbClr val="00256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057" y="3741331"/>
            <a:ext cx="8864600" cy="1477328"/>
          </a:xfrm>
          <a:prstGeom prst="rect">
            <a:avLst/>
          </a:prstGeom>
          <a:solidFill>
            <a:schemeClr val="bg1">
              <a:alpha val="80000"/>
            </a:schemeClr>
          </a:solidFill>
          <a:ln w="3492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2569"/>
                </a:solidFill>
              </a:rPr>
              <a:t>Social media is where the world discovers that CEOS is the world’s thought leader </a:t>
            </a:r>
            <a:r>
              <a:rPr lang="en-US" sz="3000" b="1" dirty="0">
                <a:solidFill>
                  <a:srgbClr val="002569"/>
                </a:solidFill>
              </a:rPr>
              <a:t>in satellite Earth observations. </a:t>
            </a:r>
          </a:p>
        </p:txBody>
      </p:sp>
    </p:spTree>
    <p:extLst>
      <p:ext uri="{BB962C8B-B14F-4D97-AF65-F5344CB8AC3E}">
        <p14:creationId xmlns:p14="http://schemas.microsoft.com/office/powerpoint/2010/main" val="276121530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11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50457" y="109710"/>
            <a:ext cx="72442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Social Media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443960"/>
            <a:ext cx="4445000" cy="4320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8800" y="1545560"/>
            <a:ext cx="3505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2569"/>
                </a:solidFill>
              </a:rPr>
              <a:t>1.3 billion people use Facebook…</a:t>
            </a:r>
          </a:p>
          <a:p>
            <a:endParaRPr lang="en-US" sz="3000" dirty="0">
              <a:solidFill>
                <a:srgbClr val="002569"/>
              </a:solidFill>
            </a:endParaRPr>
          </a:p>
          <a:p>
            <a:r>
              <a:rPr lang="en-US" sz="3000" smtClean="0">
                <a:solidFill>
                  <a:srgbClr val="002569"/>
                </a:solidFill>
              </a:rPr>
              <a:t>394 </a:t>
            </a:r>
            <a:r>
              <a:rPr lang="en-US" sz="3000" dirty="0" smtClean="0">
                <a:solidFill>
                  <a:srgbClr val="002569"/>
                </a:solidFill>
              </a:rPr>
              <a:t>“Likes” on our Facebook page.</a:t>
            </a:r>
          </a:p>
          <a:p>
            <a:endParaRPr lang="en-US" sz="3000" dirty="0">
              <a:solidFill>
                <a:srgbClr val="002569"/>
              </a:solidFill>
            </a:endParaRPr>
          </a:p>
          <a:p>
            <a:endParaRPr lang="en-US" sz="3000" dirty="0" smtClean="0">
              <a:solidFill>
                <a:srgbClr val="002569"/>
              </a:solidFill>
            </a:endParaRPr>
          </a:p>
          <a:p>
            <a:r>
              <a:rPr lang="en-US" sz="3000" dirty="0" smtClean="0">
                <a:solidFill>
                  <a:srgbClr val="002569"/>
                </a:solidFill>
              </a:rPr>
              <a:t>We are also on Twitter &amp; LinkedIn.</a:t>
            </a:r>
            <a:endParaRPr lang="en-US" sz="3000" dirty="0">
              <a:solidFill>
                <a:srgbClr val="00256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4337050"/>
            <a:ext cx="4362367" cy="2286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H="1" flipV="1">
            <a:off x="4749800" y="2540000"/>
            <a:ext cx="825500" cy="1091119"/>
          </a:xfrm>
          <a:prstGeom prst="straightConnector1">
            <a:avLst/>
          </a:prstGeom>
          <a:solidFill>
            <a:schemeClr val="accent1"/>
          </a:solidFill>
          <a:ln w="73025" cap="flat" cmpd="sng" algn="ctr">
            <a:solidFill>
              <a:srgbClr val="FF008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3822700" y="5651500"/>
            <a:ext cx="1816100" cy="692150"/>
          </a:xfrm>
          <a:prstGeom prst="straightConnector1">
            <a:avLst/>
          </a:prstGeom>
          <a:solidFill>
            <a:schemeClr val="accent1"/>
          </a:solidFill>
          <a:ln w="73025" cap="flat" cmpd="sng" algn="ctr">
            <a:solidFill>
              <a:srgbClr val="FF008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5765800" y="3971260"/>
            <a:ext cx="3378200" cy="372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facebook.com</a:t>
            </a:r>
            <a:r>
              <a:rPr lang="en-US" dirty="0" smtClean="0">
                <a:solidFill>
                  <a:schemeClr val="bg2"/>
                </a:solidFill>
              </a:rPr>
              <a:t>/</a:t>
            </a:r>
            <a:r>
              <a:rPr lang="en-US" dirty="0" err="1" smtClean="0">
                <a:solidFill>
                  <a:schemeClr val="bg2"/>
                </a:solidFill>
              </a:rPr>
              <a:t>socialceos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8276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12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50457" y="109710"/>
            <a:ext cx="72442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Social Media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0" y="1333500"/>
            <a:ext cx="6350000" cy="3517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1257" y="3886200"/>
            <a:ext cx="121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news</a:t>
            </a:r>
            <a:endParaRPr lang="en-US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2082800" y="4163199"/>
            <a:ext cx="1397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photos</a:t>
            </a:r>
            <a:endParaRPr lang="en-US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737657" y="4826000"/>
            <a:ext cx="162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articles</a:t>
            </a:r>
            <a:endParaRPr lang="en-US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254000" y="5815052"/>
            <a:ext cx="162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ideas</a:t>
            </a:r>
            <a:endParaRPr lang="en-US" sz="3000" dirty="0"/>
          </a:p>
        </p:txBody>
      </p:sp>
      <p:sp>
        <p:nvSpPr>
          <p:cNvPr id="13" name="TextBox 12"/>
          <p:cNvSpPr txBox="1"/>
          <p:nvPr/>
        </p:nvSpPr>
        <p:spPr>
          <a:xfrm>
            <a:off x="4216400" y="4110851"/>
            <a:ext cx="162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humor</a:t>
            </a:r>
            <a:endParaRPr lang="en-US" sz="3000" dirty="0"/>
          </a:p>
        </p:txBody>
      </p:sp>
      <p:sp>
        <p:nvSpPr>
          <p:cNvPr id="14" name="TextBox 13"/>
          <p:cNvSpPr txBox="1"/>
          <p:nvPr/>
        </p:nvSpPr>
        <p:spPr>
          <a:xfrm>
            <a:off x="2794000" y="5179199"/>
            <a:ext cx="1981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questions</a:t>
            </a:r>
            <a:endParaRPr lang="en-US" sz="3000" dirty="0"/>
          </a:p>
        </p:txBody>
      </p:sp>
      <p:sp>
        <p:nvSpPr>
          <p:cNvPr id="15" name="TextBox 14"/>
          <p:cNvSpPr txBox="1"/>
          <p:nvPr/>
        </p:nvSpPr>
        <p:spPr>
          <a:xfrm>
            <a:off x="2159000" y="6018252"/>
            <a:ext cx="495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recent achievements</a:t>
            </a:r>
            <a:endParaRPr lang="en-US" sz="3000" dirty="0"/>
          </a:p>
        </p:txBody>
      </p:sp>
      <p:sp>
        <p:nvSpPr>
          <p:cNvPr id="16" name="TextBox 15"/>
          <p:cNvSpPr txBox="1"/>
          <p:nvPr/>
        </p:nvSpPr>
        <p:spPr>
          <a:xfrm>
            <a:off x="6705600" y="4493399"/>
            <a:ext cx="2438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publications</a:t>
            </a:r>
            <a:endParaRPr lang="en-US" sz="3000" dirty="0"/>
          </a:p>
        </p:txBody>
      </p:sp>
      <p:sp>
        <p:nvSpPr>
          <p:cNvPr id="17" name="TextBox 16"/>
          <p:cNvSpPr txBox="1"/>
          <p:nvPr/>
        </p:nvSpPr>
        <p:spPr>
          <a:xfrm>
            <a:off x="5130800" y="4869597"/>
            <a:ext cx="2438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links</a:t>
            </a:r>
            <a:endParaRPr lang="en-US" sz="3000" dirty="0"/>
          </a:p>
        </p:txBody>
      </p:sp>
      <p:sp>
        <p:nvSpPr>
          <p:cNvPr id="18" name="TextBox 17"/>
          <p:cNvSpPr txBox="1"/>
          <p:nvPr/>
        </p:nvSpPr>
        <p:spPr>
          <a:xfrm>
            <a:off x="6756400" y="5553849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Become a contributor!</a:t>
            </a:r>
            <a:endParaRPr lang="en-US" sz="3000" dirty="0"/>
          </a:p>
        </p:txBody>
      </p:sp>
      <p:sp>
        <p:nvSpPr>
          <p:cNvPr id="8" name="Rectangle 7"/>
          <p:cNvSpPr/>
          <p:nvPr/>
        </p:nvSpPr>
        <p:spPr>
          <a:xfrm>
            <a:off x="102657" y="1415534"/>
            <a:ext cx="27940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2700">
                  <a:solidFill>
                    <a:srgbClr val="0080FF"/>
                  </a:solidFill>
                  <a:prstDash val="solid"/>
                </a:ln>
                <a:solidFill>
                  <a:srgbClr val="008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 can do better…</a:t>
            </a:r>
            <a:endParaRPr lang="en-US" sz="5000" b="1" cap="none" spc="0" dirty="0">
              <a:ln w="12700">
                <a:solidFill>
                  <a:srgbClr val="0080FF"/>
                </a:solidFill>
                <a:prstDash val="solid"/>
              </a:ln>
              <a:solidFill>
                <a:srgbClr val="008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320282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13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50457" y="109710"/>
            <a:ext cx="72442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CEOS Database Status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8167" y="1829918"/>
            <a:ext cx="871064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smtClean="0"/>
              <a:t>2014 Update Survey </a:t>
            </a:r>
          </a:p>
          <a:p>
            <a:pPr marL="342900" lvl="0" indent="-342900">
              <a:buFont typeface="Arial"/>
              <a:buChar char="•"/>
            </a:pPr>
            <a:endParaRPr lang="en-US" sz="2000" dirty="0" smtClean="0"/>
          </a:p>
          <a:p>
            <a:pPr marL="342900" lvl="0" indent="-342900">
              <a:buFont typeface="Arial"/>
              <a:buChar char="•"/>
            </a:pPr>
            <a:r>
              <a:rPr lang="en-US" sz="2000" dirty="0" smtClean="0"/>
              <a:t>Responses received from 27 CEOS </a:t>
            </a:r>
            <a:r>
              <a:rPr lang="en-US" sz="2000" dirty="0"/>
              <a:t>agencies (no response from 5)</a:t>
            </a:r>
          </a:p>
          <a:p>
            <a:pPr marL="342900" lvl="0" indent="-342900">
              <a:buFont typeface="Arial"/>
              <a:buChar char="•"/>
            </a:pPr>
            <a:endParaRPr lang="en-US" sz="2000" dirty="0"/>
          </a:p>
          <a:p>
            <a:pPr marL="342900" lvl="0" indent="-342900">
              <a:buFont typeface="Arial"/>
              <a:buChar char="•"/>
            </a:pPr>
            <a:r>
              <a:rPr lang="en-US" sz="2000" dirty="0" smtClean="0"/>
              <a:t>23 new mission records added, 117 existing records updated</a:t>
            </a:r>
          </a:p>
          <a:p>
            <a:pPr marL="342900" lvl="0" indent="-342900">
              <a:buFont typeface="Arial"/>
              <a:buChar char="•"/>
            </a:pPr>
            <a:endParaRPr lang="en-US" sz="2000" dirty="0"/>
          </a:p>
          <a:p>
            <a:pPr marL="342900" lvl="0" indent="-342900">
              <a:buFont typeface="Arial"/>
              <a:buChar char="•"/>
            </a:pPr>
            <a:r>
              <a:rPr lang="en-US" sz="2000" dirty="0" smtClean="0"/>
              <a:t>44 new instrument records added, 156 existing records updated </a:t>
            </a:r>
          </a:p>
          <a:p>
            <a:pPr marL="342900" lvl="0" indent="-342900">
              <a:buFont typeface="Arial"/>
              <a:buChar char="•"/>
            </a:pPr>
            <a:endParaRPr lang="en-US" sz="2000" dirty="0" smtClean="0"/>
          </a:p>
          <a:p>
            <a:pPr marL="342900" lvl="0" indent="-342900">
              <a:buFont typeface="Arial"/>
              <a:buChar char="•"/>
            </a:pPr>
            <a:r>
              <a:rPr lang="en-US" sz="2000" dirty="0" smtClean="0"/>
              <a:t>Currently features </a:t>
            </a:r>
            <a:r>
              <a:rPr lang="en-US" sz="2000" dirty="0"/>
              <a:t>operating or planned for launch in the next 15 </a:t>
            </a:r>
            <a:r>
              <a:rPr lang="en-US" sz="2000" dirty="0" smtClean="0"/>
              <a:t>years: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267 Earth </a:t>
            </a:r>
            <a:r>
              <a:rPr lang="en-US" sz="2000" dirty="0"/>
              <a:t>observing satellite </a:t>
            </a:r>
            <a:r>
              <a:rPr lang="en-US" sz="2000" dirty="0" smtClean="0"/>
              <a:t>missions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784 instruments</a:t>
            </a:r>
          </a:p>
          <a:p>
            <a:pPr marL="800100" lvl="1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Thanks to all agencies for their ongoing support to the annual updates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227973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14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50457" y="109710"/>
            <a:ext cx="72442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CEOS Database Status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8167" y="1626718"/>
            <a:ext cx="871064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smtClean="0"/>
              <a:t>2014 Enhancements</a:t>
            </a:r>
          </a:p>
          <a:p>
            <a:pPr marL="342900" lvl="0" indent="-342900">
              <a:buFont typeface="Arial"/>
              <a:buChar char="•"/>
            </a:pPr>
            <a:endParaRPr lang="en-US" sz="2000" dirty="0" smtClean="0"/>
          </a:p>
          <a:p>
            <a:pPr marL="342900" lvl="0" indent="-342900">
              <a:buFont typeface="Arial"/>
              <a:buChar char="•"/>
            </a:pPr>
            <a:r>
              <a:rPr lang="en-US" sz="2000" dirty="0" smtClean="0"/>
              <a:t>Thematic connections and reference to GCOS-related content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G</a:t>
            </a:r>
            <a:r>
              <a:rPr lang="en-US" sz="2000" dirty="0" smtClean="0"/>
              <a:t>COS ECVs, Actions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CEOS response to GCOS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ECV </a:t>
            </a:r>
            <a:r>
              <a:rPr lang="en-US" sz="2000" dirty="0"/>
              <a:t>Inventory (good cooperation with SEO, in response to CEOS 2014-2016 WP, action OUT-5)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Links through to related CEOS DB mission / instrument content</a:t>
            </a:r>
          </a:p>
          <a:p>
            <a:pPr marL="342900" lvl="0" indent="-342900">
              <a:buFont typeface="Arial"/>
              <a:buChar char="•"/>
            </a:pPr>
            <a:endParaRPr lang="en-US" sz="2000" dirty="0"/>
          </a:p>
          <a:p>
            <a:pPr marL="342900" lvl="0" indent="-342900">
              <a:buFont typeface="Arial"/>
              <a:buChar char="•"/>
            </a:pPr>
            <a:r>
              <a:rPr lang="en-US" sz="2000" dirty="0" smtClean="0"/>
              <a:t>Additional coordination and cooperation with WMO/OSCAR team on ensuring consistency and </a:t>
            </a:r>
            <a:r>
              <a:rPr lang="en-US" sz="2000" dirty="0" err="1" smtClean="0"/>
              <a:t>optimising</a:t>
            </a:r>
            <a:r>
              <a:rPr lang="en-US" sz="2000" dirty="0" smtClean="0"/>
              <a:t> mission information </a:t>
            </a:r>
            <a:r>
              <a:rPr lang="en-US" sz="2000" dirty="0"/>
              <a:t>sharing, to improve the quality of information provided to user community</a:t>
            </a:r>
          </a:p>
          <a:p>
            <a:pPr marL="342900" lvl="0" indent="-342900">
              <a:buFont typeface="Arial"/>
              <a:buChar char="•"/>
            </a:pPr>
            <a:endParaRPr lang="en-US" sz="2000" dirty="0" smtClean="0"/>
          </a:p>
          <a:p>
            <a:pPr marL="342900" lvl="0" indent="-342900">
              <a:buFont typeface="Arial"/>
              <a:buChar char="•"/>
            </a:pPr>
            <a:r>
              <a:rPr lang="en-US" sz="2000" dirty="0" smtClean="0"/>
              <a:t>Minor improvements and fixes to the website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Added search parameters to mission / instrument tables</a:t>
            </a:r>
          </a:p>
        </p:txBody>
      </p:sp>
    </p:spTree>
    <p:extLst>
      <p:ext uri="{BB962C8B-B14F-4D97-AF65-F5344CB8AC3E}">
        <p14:creationId xmlns:p14="http://schemas.microsoft.com/office/powerpoint/2010/main" val="42197774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15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50457" y="109710"/>
            <a:ext cx="72442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CEOS Database Status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8167" y="1829918"/>
            <a:ext cx="87106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smtClean="0"/>
              <a:t>2014 Release and 2015 Activities</a:t>
            </a:r>
          </a:p>
          <a:p>
            <a:pPr marL="342900" lvl="0" indent="-342900">
              <a:buFont typeface="Arial"/>
              <a:buChar char="•"/>
            </a:pPr>
            <a:endParaRPr lang="en-US" sz="2000" dirty="0" smtClean="0"/>
          </a:p>
          <a:p>
            <a:pPr marL="342900" lvl="0" indent="-342900">
              <a:buFont typeface="Arial"/>
              <a:buChar char="•"/>
            </a:pPr>
            <a:r>
              <a:rPr lang="en-US" sz="2000" dirty="0" smtClean="0"/>
              <a:t>The updated database and website will be released in October prior to Plenary</a:t>
            </a:r>
          </a:p>
          <a:p>
            <a:pPr marL="342900" lvl="0" indent="-342900">
              <a:buFont typeface="Arial"/>
              <a:buChar char="•"/>
            </a:pPr>
            <a:endParaRPr lang="en-US" sz="2000" dirty="0"/>
          </a:p>
          <a:p>
            <a:pPr marL="342900" lvl="0" indent="-342900">
              <a:buFont typeface="Arial"/>
              <a:buChar char="•"/>
            </a:pPr>
            <a:r>
              <a:rPr lang="en-US" sz="2000" dirty="0"/>
              <a:t>Planning underway for a print handbook focused on WCDRR, to be released in </a:t>
            </a:r>
            <a:r>
              <a:rPr lang="en-US" sz="2000" dirty="0" smtClean="0"/>
              <a:t>March 2015</a:t>
            </a:r>
            <a:endParaRPr lang="en-US" sz="2000" dirty="0"/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Focused on disasters without the full mission / instrument </a:t>
            </a:r>
            <a:r>
              <a:rPr lang="en-US" sz="2000" dirty="0" smtClean="0"/>
              <a:t>tables</a:t>
            </a:r>
          </a:p>
          <a:p>
            <a:pPr marL="342900" lvl="0" indent="-342900">
              <a:buFont typeface="Arial"/>
              <a:buChar char="•"/>
            </a:pPr>
            <a:endParaRPr lang="en-US" sz="2000" dirty="0"/>
          </a:p>
          <a:p>
            <a:pPr marL="342900" lvl="0" indent="-342900">
              <a:buFont typeface="Arial"/>
              <a:buChar char="•"/>
            </a:pPr>
            <a:r>
              <a:rPr lang="en-US" sz="2000" dirty="0" smtClean="0"/>
              <a:t>The regular database survey cycle is planned starting in April-May 2015</a:t>
            </a:r>
          </a:p>
        </p:txBody>
      </p:sp>
    </p:spTree>
    <p:extLst>
      <p:ext uri="{BB962C8B-B14F-4D97-AF65-F5344CB8AC3E}">
        <p14:creationId xmlns:p14="http://schemas.microsoft.com/office/powerpoint/2010/main" val="1939320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16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50457" y="109710"/>
            <a:ext cx="72442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The End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26528" y="2967335"/>
            <a:ext cx="38909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FF0080"/>
                  </a:solidFill>
                  <a:prstDash val="solid"/>
                </a:ln>
                <a:solidFill>
                  <a:srgbClr val="FF00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You!</a:t>
            </a:r>
            <a:endParaRPr lang="en-US" sz="5400" b="1" cap="none" spc="0" dirty="0">
              <a:ln w="12700">
                <a:solidFill>
                  <a:srgbClr val="FF0080"/>
                </a:solidFill>
                <a:prstDash val="solid"/>
              </a:ln>
              <a:solidFill>
                <a:srgbClr val="FF008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15389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8372" b="37"/>
          <a:stretch/>
        </p:blipFill>
        <p:spPr>
          <a:xfrm>
            <a:off x="882221" y="1542142"/>
            <a:ext cx="8171064" cy="4989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4621" y="3473339"/>
            <a:ext cx="5543979" cy="282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000" dirty="0" smtClean="0">
                <a:latin typeface="Arial"/>
                <a:cs typeface="Arial"/>
              </a:rPr>
              <a:t>The old CEOS website</a:t>
            </a:r>
          </a:p>
          <a:p>
            <a:pPr lvl="0" indent="965200">
              <a:lnSpc>
                <a:spcPct val="150000"/>
              </a:lnSpc>
            </a:pPr>
            <a:r>
              <a:rPr lang="en-US" sz="3000" dirty="0" smtClean="0">
                <a:latin typeface="Arial"/>
                <a:cs typeface="Arial"/>
              </a:rPr>
              <a:t>The new CEOS website</a:t>
            </a:r>
          </a:p>
          <a:p>
            <a:pPr>
              <a:lnSpc>
                <a:spcPct val="150000"/>
              </a:lnSpc>
            </a:pPr>
            <a:r>
              <a:rPr lang="en-US" sz="3000" dirty="0" smtClean="0">
                <a:latin typeface="Arial"/>
                <a:cs typeface="Arial"/>
              </a:rPr>
              <a:t>CEOS &amp; Social Media</a:t>
            </a:r>
          </a:p>
          <a:p>
            <a:pPr indent="914400">
              <a:lnSpc>
                <a:spcPct val="150000"/>
              </a:lnSpc>
            </a:pPr>
            <a:r>
              <a:rPr lang="en-US" sz="3000" dirty="0" smtClean="0">
                <a:latin typeface="Arial"/>
                <a:cs typeface="Arial"/>
              </a:rPr>
              <a:t>The CEOS Database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808992" y="74277"/>
            <a:ext cx="72442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Information Management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2977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>
            <a:off x="0" y="1338840"/>
            <a:ext cx="9144000" cy="8162511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808992" y="110563"/>
            <a:ext cx="72442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The Old CEOS Website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29285" y="4642685"/>
            <a:ext cx="6664803" cy="553998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000" dirty="0" smtClean="0">
                <a:solidFill>
                  <a:srgbClr val="000000"/>
                </a:solidFill>
              </a:rPr>
              <a:t>35K visitors </a:t>
            </a:r>
            <a:r>
              <a:rPr lang="en-US" sz="3000" dirty="0">
                <a:solidFill>
                  <a:srgbClr val="000000"/>
                </a:solidFill>
              </a:rPr>
              <a:t>in the last </a:t>
            </a:r>
            <a:r>
              <a:rPr lang="en-US" sz="3000" dirty="0" smtClean="0">
                <a:solidFill>
                  <a:srgbClr val="000000"/>
                </a:solidFill>
              </a:rPr>
              <a:t>year (63% new)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0587" y="3368040"/>
            <a:ext cx="3487057" cy="553998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000" dirty="0" smtClean="0">
                <a:solidFill>
                  <a:srgbClr val="000000"/>
                </a:solidFill>
              </a:rPr>
              <a:t>LOTS of content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5462" y="2294648"/>
            <a:ext cx="3875314" cy="553998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000" dirty="0" smtClean="0">
                <a:solidFill>
                  <a:srgbClr val="000000"/>
                </a:solidFill>
              </a:rPr>
              <a:t>&gt; 600 visitors</a:t>
            </a:r>
            <a:r>
              <a:rPr lang="en-US" sz="3000" dirty="0">
                <a:solidFill>
                  <a:srgbClr val="000000"/>
                </a:solidFill>
              </a:rPr>
              <a:t>/</a:t>
            </a:r>
            <a:r>
              <a:rPr lang="en-US" sz="3000" dirty="0" smtClean="0">
                <a:solidFill>
                  <a:srgbClr val="000000"/>
                </a:solidFill>
              </a:rPr>
              <a:t>week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227" y="1723739"/>
            <a:ext cx="2122714" cy="553998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3000" dirty="0" smtClean="0">
                <a:solidFill>
                  <a:srgbClr val="000000"/>
                </a:solidFill>
              </a:rPr>
              <a:t>6 years old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7227" y="5992852"/>
            <a:ext cx="8245759" cy="553998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000" dirty="0" smtClean="0">
                <a:solidFill>
                  <a:srgbClr val="000000"/>
                </a:solidFill>
              </a:rPr>
              <a:t>Needs an architectural &amp; aesthetic update</a:t>
            </a:r>
          </a:p>
        </p:txBody>
      </p:sp>
    </p:spTree>
    <p:extLst>
      <p:ext uri="{BB962C8B-B14F-4D97-AF65-F5344CB8AC3E}">
        <p14:creationId xmlns:p14="http://schemas.microsoft.com/office/powerpoint/2010/main" val="286648030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4</a:t>
            </a:fld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808992" y="109710"/>
            <a:ext cx="72442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CEOS Website – New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905" y="2844475"/>
            <a:ext cx="3270312" cy="24527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307897"/>
            <a:ext cx="4605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2569"/>
                </a:solidFill>
              </a:rPr>
              <a:t>Over the next month: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33" y="1962968"/>
            <a:ext cx="2269949" cy="23716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04797" y="2195800"/>
            <a:ext cx="3178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2569"/>
                </a:solidFill>
              </a:rPr>
              <a:t>Implementing new architecture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5881" y="5031214"/>
            <a:ext cx="2775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2569"/>
                </a:solidFill>
              </a:rPr>
              <a:t>Moving content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20992" y="3619397"/>
            <a:ext cx="2124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2569"/>
                </a:solidFill>
              </a:rPr>
              <a:t>Finalizing aesthetics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13977" b="21037"/>
          <a:stretch/>
        </p:blipFill>
        <p:spPr>
          <a:xfrm>
            <a:off x="199733" y="4638117"/>
            <a:ext cx="4405282" cy="21471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22900" y="5996414"/>
            <a:ext cx="3630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2569"/>
                </a:solidFill>
              </a:rPr>
              <a:t>Plenary = Showtime</a:t>
            </a:r>
            <a:endParaRPr lang="en-US" sz="3000" dirty="0" smtClean="0">
              <a:solidFill>
                <a:srgbClr val="002569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9014" y="1645468"/>
            <a:ext cx="2154399" cy="144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9278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5</a:t>
            </a:fld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808992" y="109710"/>
            <a:ext cx="72442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CEOS Website – New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296" y="-479682"/>
            <a:ext cx="6906046" cy="1199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6160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808992" y="109710"/>
            <a:ext cx="72442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CEOS Website – New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357" b="-69"/>
          <a:stretch/>
        </p:blipFill>
        <p:spPr>
          <a:xfrm>
            <a:off x="586618" y="84666"/>
            <a:ext cx="7880049" cy="9810639"/>
          </a:xfrm>
          <a:prstGeom prst="rect">
            <a:avLst/>
          </a:prstGeom>
          <a:ln w="19050">
            <a:solidFill>
              <a:srgbClr val="000000"/>
            </a:solidFill>
          </a:ln>
          <a:effectLst>
            <a:glow rad="50800">
              <a:srgbClr val="000000">
                <a:alpha val="7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14919266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7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808992" y="109710"/>
            <a:ext cx="72442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Document Management System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334" y="1642381"/>
            <a:ext cx="4079466" cy="4962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70000"/>
              </a:lnSpc>
            </a:pPr>
            <a:r>
              <a:rPr lang="en-US" sz="3000" b="1" u="sng" dirty="0" smtClean="0">
                <a:solidFill>
                  <a:srgbClr val="002569"/>
                </a:solidFill>
              </a:rPr>
              <a:t>Ideal Capabilities:</a:t>
            </a:r>
          </a:p>
          <a:p>
            <a:pPr lvl="0">
              <a:lnSpc>
                <a:spcPct val="70000"/>
              </a:lnSpc>
            </a:pPr>
            <a:endParaRPr lang="en-US" sz="3000" dirty="0" smtClean="0">
              <a:solidFill>
                <a:srgbClr val="002569"/>
              </a:solidFill>
            </a:endParaRPr>
          </a:p>
          <a:p>
            <a:pPr lvl="0">
              <a:lnSpc>
                <a:spcPct val="70000"/>
              </a:lnSpc>
            </a:pPr>
            <a:r>
              <a:rPr lang="en-US" sz="3000" dirty="0" smtClean="0">
                <a:solidFill>
                  <a:srgbClr val="002569"/>
                </a:solidFill>
              </a:rPr>
              <a:t>Part of the website</a:t>
            </a:r>
          </a:p>
          <a:p>
            <a:pPr lvl="0">
              <a:lnSpc>
                <a:spcPct val="70000"/>
              </a:lnSpc>
            </a:pPr>
            <a:endParaRPr lang="en-US" sz="3000" dirty="0" smtClean="0">
              <a:solidFill>
                <a:srgbClr val="002569"/>
              </a:solidFill>
            </a:endParaRPr>
          </a:p>
          <a:p>
            <a:pPr lvl="0" indent="355600">
              <a:lnSpc>
                <a:spcPct val="70000"/>
              </a:lnSpc>
            </a:pPr>
            <a:r>
              <a:rPr lang="en-US" sz="3000" dirty="0" smtClean="0">
                <a:solidFill>
                  <a:srgbClr val="002569"/>
                </a:solidFill>
              </a:rPr>
              <a:t>Log-in for access</a:t>
            </a:r>
          </a:p>
          <a:p>
            <a:pPr lvl="0">
              <a:lnSpc>
                <a:spcPct val="70000"/>
              </a:lnSpc>
            </a:pPr>
            <a:endParaRPr lang="en-US" sz="3000" dirty="0">
              <a:solidFill>
                <a:srgbClr val="002569"/>
              </a:solidFill>
            </a:endParaRPr>
          </a:p>
          <a:p>
            <a:pPr lvl="0">
              <a:lnSpc>
                <a:spcPct val="70000"/>
              </a:lnSpc>
            </a:pPr>
            <a:r>
              <a:rPr lang="en-US" sz="3000" dirty="0">
                <a:solidFill>
                  <a:srgbClr val="002569"/>
                </a:solidFill>
              </a:rPr>
              <a:t>F</a:t>
            </a:r>
            <a:r>
              <a:rPr lang="en-US" sz="3000" dirty="0" smtClean="0">
                <a:solidFill>
                  <a:srgbClr val="002569"/>
                </a:solidFill>
              </a:rPr>
              <a:t>ile up/download</a:t>
            </a:r>
          </a:p>
          <a:p>
            <a:pPr lvl="0">
              <a:lnSpc>
                <a:spcPct val="70000"/>
              </a:lnSpc>
            </a:pPr>
            <a:endParaRPr lang="en-US" sz="3000" dirty="0">
              <a:solidFill>
                <a:srgbClr val="002569"/>
              </a:solidFill>
            </a:endParaRPr>
          </a:p>
          <a:p>
            <a:pPr lvl="0" indent="355600">
              <a:lnSpc>
                <a:spcPct val="70000"/>
              </a:lnSpc>
            </a:pPr>
            <a:r>
              <a:rPr lang="en-US" sz="3000" dirty="0" smtClean="0">
                <a:solidFill>
                  <a:srgbClr val="002569"/>
                </a:solidFill>
              </a:rPr>
              <a:t>Document search</a:t>
            </a:r>
          </a:p>
          <a:p>
            <a:pPr lvl="0" indent="355600">
              <a:lnSpc>
                <a:spcPct val="70000"/>
              </a:lnSpc>
            </a:pPr>
            <a:endParaRPr lang="en-US" sz="3000" dirty="0" smtClean="0">
              <a:solidFill>
                <a:srgbClr val="002569"/>
              </a:solidFill>
            </a:endParaRPr>
          </a:p>
          <a:p>
            <a:pPr lvl="0">
              <a:lnSpc>
                <a:spcPct val="70000"/>
              </a:lnSpc>
            </a:pPr>
            <a:r>
              <a:rPr lang="en-US" sz="3000" dirty="0" smtClean="0">
                <a:solidFill>
                  <a:srgbClr val="002569"/>
                </a:solidFill>
              </a:rPr>
              <a:t>Version tracking</a:t>
            </a:r>
          </a:p>
          <a:p>
            <a:pPr lvl="0">
              <a:lnSpc>
                <a:spcPct val="70000"/>
              </a:lnSpc>
            </a:pPr>
            <a:endParaRPr lang="en-US" sz="3000" dirty="0">
              <a:solidFill>
                <a:srgbClr val="002569"/>
              </a:solidFill>
            </a:endParaRPr>
          </a:p>
          <a:p>
            <a:pPr lvl="0" indent="355600">
              <a:lnSpc>
                <a:spcPct val="70000"/>
              </a:lnSpc>
            </a:pPr>
            <a:r>
              <a:rPr lang="en-US" sz="3000" dirty="0" smtClean="0">
                <a:solidFill>
                  <a:srgbClr val="002569"/>
                </a:solidFill>
              </a:rPr>
              <a:t>Collaborative editing</a:t>
            </a:r>
          </a:p>
          <a:p>
            <a:pPr lvl="0">
              <a:lnSpc>
                <a:spcPct val="70000"/>
              </a:lnSpc>
            </a:pPr>
            <a:endParaRPr lang="en-US" sz="3000" dirty="0" smtClean="0">
              <a:solidFill>
                <a:srgbClr val="002569"/>
              </a:solidFill>
            </a:endParaRPr>
          </a:p>
          <a:p>
            <a:pPr lvl="0">
              <a:lnSpc>
                <a:spcPct val="70000"/>
              </a:lnSpc>
            </a:pPr>
            <a:endParaRPr lang="en-US" sz="3000" dirty="0" smtClean="0">
              <a:solidFill>
                <a:srgbClr val="00256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714" y="1642380"/>
            <a:ext cx="5235571" cy="34973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973" y="6105864"/>
            <a:ext cx="868211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70000"/>
              </a:lnSpc>
            </a:pPr>
            <a:r>
              <a:rPr lang="en-US" sz="3000" dirty="0" smtClean="0"/>
              <a:t>Document publication procedure compliance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2517020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8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808992" y="109710"/>
            <a:ext cx="72442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Action Tracking Tool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7928" y="1804518"/>
            <a:ext cx="5656071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000" b="1" u="sng" dirty="0" smtClean="0"/>
              <a:t>Ideal capabilities:</a:t>
            </a:r>
          </a:p>
          <a:p>
            <a:pPr>
              <a:lnSpc>
                <a:spcPct val="70000"/>
              </a:lnSpc>
            </a:pPr>
            <a:endParaRPr lang="en-US" sz="3000" dirty="0" smtClean="0"/>
          </a:p>
          <a:p>
            <a:pPr>
              <a:lnSpc>
                <a:spcPct val="70000"/>
              </a:lnSpc>
            </a:pPr>
            <a:r>
              <a:rPr lang="en-US" sz="3000" dirty="0" smtClean="0"/>
              <a:t>Part of the website</a:t>
            </a:r>
          </a:p>
          <a:p>
            <a:pPr indent="279400">
              <a:lnSpc>
                <a:spcPct val="70000"/>
              </a:lnSpc>
            </a:pPr>
            <a:endParaRPr lang="en-US" sz="3000" dirty="0"/>
          </a:p>
          <a:p>
            <a:pPr indent="279400">
              <a:lnSpc>
                <a:spcPct val="70000"/>
              </a:lnSpc>
            </a:pPr>
            <a:r>
              <a:rPr lang="en-US" sz="3000" dirty="0" smtClean="0"/>
              <a:t>Full table or single action view </a:t>
            </a:r>
          </a:p>
          <a:p>
            <a:pPr indent="406400">
              <a:lnSpc>
                <a:spcPct val="70000"/>
              </a:lnSpc>
            </a:pPr>
            <a:endParaRPr lang="en-US" sz="3000" dirty="0" smtClean="0"/>
          </a:p>
          <a:p>
            <a:pPr>
              <a:lnSpc>
                <a:spcPct val="70000"/>
              </a:lnSpc>
            </a:pPr>
            <a:r>
              <a:rPr lang="en-US" sz="3000" dirty="0" smtClean="0"/>
              <a:t>Historic action archive </a:t>
            </a:r>
          </a:p>
          <a:p>
            <a:pPr>
              <a:lnSpc>
                <a:spcPct val="70000"/>
              </a:lnSpc>
            </a:pPr>
            <a:endParaRPr lang="en-US" sz="3000" dirty="0"/>
          </a:p>
          <a:p>
            <a:pPr indent="279400">
              <a:lnSpc>
                <a:spcPct val="70000"/>
              </a:lnSpc>
            </a:pPr>
            <a:r>
              <a:rPr lang="en-US" sz="3000" dirty="0" smtClean="0"/>
              <a:t>Keyword search &amp; column sort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685" t="4697" r="4660" b="4672"/>
          <a:stretch/>
        </p:blipFill>
        <p:spPr>
          <a:xfrm>
            <a:off x="310392" y="1702918"/>
            <a:ext cx="2716682" cy="27166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9929" y="4752036"/>
            <a:ext cx="8580486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endParaRPr lang="en-US" sz="3000" dirty="0"/>
          </a:p>
          <a:p>
            <a:pPr>
              <a:lnSpc>
                <a:spcPct val="70000"/>
              </a:lnSpc>
            </a:pPr>
            <a:r>
              <a:rPr lang="en-US" sz="3000" dirty="0"/>
              <a:t>CEOS Work Plan Objective/Deliverable details </a:t>
            </a:r>
          </a:p>
          <a:p>
            <a:pPr>
              <a:lnSpc>
                <a:spcPct val="70000"/>
              </a:lnSpc>
            </a:pPr>
            <a:endParaRPr lang="en-US" sz="3000" dirty="0"/>
          </a:p>
          <a:p>
            <a:pPr indent="228600">
              <a:lnSpc>
                <a:spcPct val="70000"/>
              </a:lnSpc>
            </a:pPr>
            <a:r>
              <a:rPr lang="en-US" sz="3000" dirty="0"/>
              <a:t>Live POC status reporting/editing</a:t>
            </a:r>
          </a:p>
          <a:p>
            <a:pPr indent="228600">
              <a:lnSpc>
                <a:spcPct val="70000"/>
              </a:lnSpc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4731327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9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808992" y="92420"/>
            <a:ext cx="72442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chemeClr val="bg1"/>
                </a:solidFill>
                <a:latin typeface="Tahoma" pitchFamily="-106" charset="0"/>
                <a:cs typeface="Tahoma" pitchFamily="-106" charset="0"/>
              </a:rPr>
              <a:t>Meeting Registration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367" y="1677518"/>
            <a:ext cx="454163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000" b="1" u="sng" dirty="0" smtClean="0"/>
              <a:t>Ideal capabilities: </a:t>
            </a:r>
          </a:p>
          <a:p>
            <a:pPr>
              <a:lnSpc>
                <a:spcPct val="70000"/>
              </a:lnSpc>
            </a:pPr>
            <a:endParaRPr lang="en-US" sz="3000" b="1" u="sng" dirty="0"/>
          </a:p>
          <a:p>
            <a:pPr>
              <a:lnSpc>
                <a:spcPct val="70000"/>
              </a:lnSpc>
            </a:pPr>
            <a:r>
              <a:rPr lang="en-US" sz="3000" dirty="0" smtClean="0"/>
              <a:t>Part of the website</a:t>
            </a:r>
          </a:p>
          <a:p>
            <a:pPr>
              <a:lnSpc>
                <a:spcPct val="70000"/>
              </a:lnSpc>
            </a:pPr>
            <a:endParaRPr lang="en-US" sz="3000" dirty="0" smtClean="0"/>
          </a:p>
          <a:p>
            <a:pPr marL="228600"/>
            <a:r>
              <a:rPr lang="en-US" sz="3000" dirty="0" smtClean="0"/>
              <a:t>SEO creates the page &amp; announces the meeting</a:t>
            </a:r>
          </a:p>
          <a:p>
            <a:pPr>
              <a:lnSpc>
                <a:spcPct val="70000"/>
              </a:lnSpc>
            </a:pPr>
            <a:endParaRPr lang="en-US" sz="3000" dirty="0"/>
          </a:p>
          <a:p>
            <a:r>
              <a:rPr lang="en-US" sz="3000" dirty="0" smtClean="0"/>
              <a:t>Information sent directly to meeting facilitators</a:t>
            </a:r>
          </a:p>
          <a:p>
            <a:pPr>
              <a:lnSpc>
                <a:spcPct val="70000"/>
              </a:lnSpc>
            </a:pPr>
            <a:endParaRPr lang="en-US" sz="3000" dirty="0"/>
          </a:p>
          <a:p>
            <a:pPr marL="228600"/>
            <a:r>
              <a:rPr lang="en-US" sz="3000" dirty="0" smtClean="0"/>
              <a:t>Major internal CEOS meetings only</a:t>
            </a:r>
            <a:endParaRPr lang="en-US" sz="3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641" t="14401" r="4384" b="7264"/>
          <a:stretch/>
        </p:blipFill>
        <p:spPr>
          <a:xfrm>
            <a:off x="4572000" y="1550518"/>
            <a:ext cx="4248991" cy="382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7444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4_EUM_template_v03">
  <a:themeElements>
    <a:clrScheme name="1_EUM_template_v03 1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9F2D20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4_EUM_template_v03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7422</TotalTime>
  <Words>816</Words>
  <Application>Microsoft Macintosh PowerPoint</Application>
  <PresentationFormat>On-screen Show (4:3)</PresentationFormat>
  <Paragraphs>182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4_EUM_template_v03</vt:lpstr>
      <vt:lpstr>CEOS Information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Brian Killough</dc:creator>
  <cp:lastModifiedBy>Kim Keith</cp:lastModifiedBy>
  <cp:revision>360</cp:revision>
  <dcterms:created xsi:type="dcterms:W3CDTF">2012-08-31T01:11:17Z</dcterms:created>
  <dcterms:modified xsi:type="dcterms:W3CDTF">2014-09-18T05:22:03Z</dcterms:modified>
</cp:coreProperties>
</file>