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0" r:id="rId3"/>
    <p:sldId id="265" r:id="rId4"/>
    <p:sldId id="261" r:id="rId5"/>
    <p:sldId id="262" r:id="rId6"/>
    <p:sldId id="263" r:id="rId7"/>
    <p:sldId id="258" r:id="rId8"/>
    <p:sldId id="264" r:id="rId9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5" autoAdjust="0"/>
    <p:restoredTop sz="94673" autoAdjust="0"/>
  </p:normalViewPr>
  <p:slideViewPr>
    <p:cSldViewPr>
      <p:cViewPr>
        <p:scale>
          <a:sx n="90" d="100"/>
          <a:sy n="90" d="100"/>
        </p:scale>
        <p:origin x="-4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6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71E038-0FBB-4B12-92BE-4CDEAE3E3D51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EDE505-A9AA-4453-BC6E-C3DFDF1C3933}">
      <dgm:prSet phldrT="[Text]"/>
      <dgm:spPr>
        <a:solidFill>
          <a:srgbClr val="002060"/>
        </a:solidFill>
      </dgm:spPr>
      <dgm:t>
        <a:bodyPr/>
        <a:lstStyle/>
        <a:p>
          <a:r>
            <a:rPr lang="en-US" b="1" dirty="0" smtClean="0"/>
            <a:t>CEOS-WGCV</a:t>
          </a:r>
          <a:endParaRPr lang="en-US" b="1" dirty="0"/>
        </a:p>
      </dgm:t>
    </dgm:pt>
    <dgm:pt modelId="{79E736E5-43FB-4E63-9477-2F5910BB1377}" type="parTrans" cxnId="{61FB15F5-368E-4446-948C-54E9A2CB49A5}">
      <dgm:prSet/>
      <dgm:spPr/>
      <dgm:t>
        <a:bodyPr/>
        <a:lstStyle/>
        <a:p>
          <a:endParaRPr lang="en-US"/>
        </a:p>
      </dgm:t>
    </dgm:pt>
    <dgm:pt modelId="{6BF464A0-046F-4005-ADF7-E5FA87F70D28}" type="sibTrans" cxnId="{61FB15F5-368E-4446-948C-54E9A2CB49A5}">
      <dgm:prSet/>
      <dgm:spPr/>
      <dgm:t>
        <a:bodyPr/>
        <a:lstStyle/>
        <a:p>
          <a:endParaRPr lang="en-US"/>
        </a:p>
      </dgm:t>
    </dgm:pt>
    <dgm:pt modelId="{37E611DC-1F6E-493F-AFF3-D7DB9E59CC82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b="1" dirty="0" smtClean="0"/>
            <a:t>ACSG</a:t>
          </a:r>
          <a:endParaRPr lang="en-US" b="1" dirty="0"/>
        </a:p>
      </dgm:t>
    </dgm:pt>
    <dgm:pt modelId="{5F0869E5-A8A1-43D7-B59F-3E18F6ED24EE}" type="parTrans" cxnId="{F2BF801F-06F5-4589-9756-DB43B056C4F2}">
      <dgm:prSet/>
      <dgm:spPr/>
      <dgm:t>
        <a:bodyPr/>
        <a:lstStyle/>
        <a:p>
          <a:endParaRPr lang="en-US"/>
        </a:p>
      </dgm:t>
    </dgm:pt>
    <dgm:pt modelId="{6BE21E54-0381-47B0-8E4D-B6DBBD85B691}" type="sibTrans" cxnId="{F2BF801F-06F5-4589-9756-DB43B056C4F2}">
      <dgm:prSet/>
      <dgm:spPr/>
      <dgm:t>
        <a:bodyPr/>
        <a:lstStyle/>
        <a:p>
          <a:endParaRPr lang="en-US"/>
        </a:p>
      </dgm:t>
    </dgm:pt>
    <dgm:pt modelId="{746A11CD-0A32-42E5-BD4E-C95A930184C3}">
      <dgm:prSet phldrT="[Text]"/>
      <dgm:spPr>
        <a:solidFill>
          <a:schemeClr val="accent3"/>
        </a:solidFill>
      </dgm:spPr>
      <dgm:t>
        <a:bodyPr/>
        <a:lstStyle/>
        <a:p>
          <a:r>
            <a:rPr lang="en-US" b="1" dirty="0" smtClean="0"/>
            <a:t>LPV</a:t>
          </a:r>
          <a:endParaRPr lang="en-US" b="1" dirty="0"/>
        </a:p>
      </dgm:t>
    </dgm:pt>
    <dgm:pt modelId="{8BE2A95C-BBE0-428B-A233-FD96FD255D0D}" type="parTrans" cxnId="{92C46898-1B67-4843-BA51-9B5CF17B0B6D}">
      <dgm:prSet/>
      <dgm:spPr/>
      <dgm:t>
        <a:bodyPr/>
        <a:lstStyle/>
        <a:p>
          <a:endParaRPr lang="en-US"/>
        </a:p>
      </dgm:t>
    </dgm:pt>
    <dgm:pt modelId="{BD6CFEDA-3ABD-4C4C-AA4E-83AE5ED81BA2}" type="sibTrans" cxnId="{92C46898-1B67-4843-BA51-9B5CF17B0B6D}">
      <dgm:prSet/>
      <dgm:spPr/>
      <dgm:t>
        <a:bodyPr/>
        <a:lstStyle/>
        <a:p>
          <a:endParaRPr lang="en-US"/>
        </a:p>
      </dgm:t>
    </dgm:pt>
    <dgm:pt modelId="{B1F385E8-B81B-40D9-A328-61AEE099908D}">
      <dgm:prSet phldrT="[Text]"/>
      <dgm:spPr>
        <a:pattFill prst="trellis">
          <a:fgClr>
            <a:schemeClr val="accent6"/>
          </a:fgClr>
          <a:bgClr>
            <a:schemeClr val="bg1"/>
          </a:bgClr>
        </a:pattFill>
      </dgm:spPr>
      <dgm:t>
        <a:bodyPr/>
        <a:lstStyle/>
        <a:p>
          <a:r>
            <a:rPr lang="en-US" b="1" dirty="0" smtClean="0"/>
            <a:t>TM</a:t>
          </a:r>
          <a:endParaRPr lang="en-US" b="1" dirty="0"/>
        </a:p>
      </dgm:t>
    </dgm:pt>
    <dgm:pt modelId="{870FA3C4-2DE6-4E07-B7A2-7C2EAE16DE37}" type="parTrans" cxnId="{C01F0B07-CCB8-4705-941D-59E6EDB83229}">
      <dgm:prSet/>
      <dgm:spPr/>
      <dgm:t>
        <a:bodyPr/>
        <a:lstStyle/>
        <a:p>
          <a:endParaRPr lang="en-US"/>
        </a:p>
      </dgm:t>
    </dgm:pt>
    <dgm:pt modelId="{A6739456-5D44-445D-B1ED-ADEC9A1C45C1}" type="sibTrans" cxnId="{C01F0B07-CCB8-4705-941D-59E6EDB83229}">
      <dgm:prSet/>
      <dgm:spPr/>
      <dgm:t>
        <a:bodyPr/>
        <a:lstStyle/>
        <a:p>
          <a:endParaRPr lang="en-US"/>
        </a:p>
      </dgm:t>
    </dgm:pt>
    <dgm:pt modelId="{C857C30E-C313-4F36-A9B1-1783C85A2BF7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b="1" dirty="0" smtClean="0"/>
            <a:t>IVOS</a:t>
          </a:r>
          <a:endParaRPr lang="en-US" b="1" dirty="0"/>
        </a:p>
      </dgm:t>
    </dgm:pt>
    <dgm:pt modelId="{D8C2BA5D-A246-4230-B3C8-7D02ABB5DF90}" type="parTrans" cxnId="{80AFBAB5-0479-4ABC-885C-1E8FFC3D00D3}">
      <dgm:prSet/>
      <dgm:spPr/>
      <dgm:t>
        <a:bodyPr/>
        <a:lstStyle/>
        <a:p>
          <a:endParaRPr lang="en-US"/>
        </a:p>
      </dgm:t>
    </dgm:pt>
    <dgm:pt modelId="{86FA5742-E91D-452A-98D7-8E7D9B743D74}" type="sibTrans" cxnId="{80AFBAB5-0479-4ABC-885C-1E8FFC3D00D3}">
      <dgm:prSet/>
      <dgm:spPr/>
      <dgm:t>
        <a:bodyPr/>
        <a:lstStyle/>
        <a:p>
          <a:endParaRPr lang="en-US"/>
        </a:p>
      </dgm:t>
    </dgm:pt>
    <dgm:pt modelId="{7FA04682-9056-4C22-8DDA-FD9EAAC1CD23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b="1" dirty="0" smtClean="0"/>
            <a:t>MW</a:t>
          </a:r>
          <a:endParaRPr lang="en-US" b="1" dirty="0"/>
        </a:p>
      </dgm:t>
    </dgm:pt>
    <dgm:pt modelId="{955981C1-EE82-4014-918D-D899611B363D}" type="parTrans" cxnId="{452F3E87-2F8F-4640-BDD6-B0CED5F0B47D}">
      <dgm:prSet/>
      <dgm:spPr/>
      <dgm:t>
        <a:bodyPr/>
        <a:lstStyle/>
        <a:p>
          <a:endParaRPr lang="en-US"/>
        </a:p>
      </dgm:t>
    </dgm:pt>
    <dgm:pt modelId="{497E131A-4A76-409D-BD33-B8AF0A06A6A6}" type="sibTrans" cxnId="{452F3E87-2F8F-4640-BDD6-B0CED5F0B47D}">
      <dgm:prSet/>
      <dgm:spPr/>
      <dgm:t>
        <a:bodyPr/>
        <a:lstStyle/>
        <a:p>
          <a:endParaRPr lang="en-US"/>
        </a:p>
      </dgm:t>
    </dgm:pt>
    <dgm:pt modelId="{6858E1EE-5109-4DE4-90ED-7FF28C8CFE05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b="1" dirty="0" smtClean="0"/>
            <a:t>SAR</a:t>
          </a:r>
          <a:endParaRPr lang="en-US" b="1" dirty="0"/>
        </a:p>
      </dgm:t>
    </dgm:pt>
    <dgm:pt modelId="{4485FD88-90E6-4480-94BD-FD3625886CEF}" type="parTrans" cxnId="{85636D9D-59B5-4656-89DC-196BBB62D2BD}">
      <dgm:prSet/>
      <dgm:spPr/>
      <dgm:t>
        <a:bodyPr/>
        <a:lstStyle/>
        <a:p>
          <a:endParaRPr lang="en-US"/>
        </a:p>
      </dgm:t>
    </dgm:pt>
    <dgm:pt modelId="{726404DB-9F85-4C0E-AA0E-F1AF196B0797}" type="sibTrans" cxnId="{85636D9D-59B5-4656-89DC-196BBB62D2BD}">
      <dgm:prSet/>
      <dgm:spPr/>
      <dgm:t>
        <a:bodyPr/>
        <a:lstStyle/>
        <a:p>
          <a:endParaRPr lang="en-US"/>
        </a:p>
      </dgm:t>
    </dgm:pt>
    <dgm:pt modelId="{AFE7E34D-F929-4B3A-8934-BC62DA19CB30}">
      <dgm:prSet phldrT="[Text]" custScaleY="47322" custLinFactNeighborY="15225"/>
      <dgm:spPr>
        <a:solidFill>
          <a:srgbClr val="002060"/>
        </a:solidFill>
      </dgm:spPr>
      <dgm:t>
        <a:bodyPr/>
        <a:lstStyle/>
        <a:p>
          <a:endParaRPr lang="de-DE"/>
        </a:p>
      </dgm:t>
    </dgm:pt>
    <dgm:pt modelId="{BC5C6A6A-3B7A-4DD1-8EB0-0B52A3E4F823}" type="parTrans" cxnId="{3B4F03D3-6815-4D2F-95DE-11B4E852A037}">
      <dgm:prSet/>
      <dgm:spPr/>
      <dgm:t>
        <a:bodyPr/>
        <a:lstStyle/>
        <a:p>
          <a:endParaRPr lang="de-DE"/>
        </a:p>
      </dgm:t>
    </dgm:pt>
    <dgm:pt modelId="{B4C0F403-FB9F-4BCF-8AB4-C22278DA7015}" type="sibTrans" cxnId="{3B4F03D3-6815-4D2F-95DE-11B4E852A037}">
      <dgm:prSet/>
      <dgm:spPr/>
      <dgm:t>
        <a:bodyPr/>
        <a:lstStyle/>
        <a:p>
          <a:endParaRPr lang="de-DE"/>
        </a:p>
      </dgm:t>
    </dgm:pt>
    <dgm:pt modelId="{013A0B2E-1854-4301-827B-29C7F2D983B4}" type="pres">
      <dgm:prSet presAssocID="{DE71E038-0FBB-4B12-92BE-4CDEAE3E3D5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A1F31E-011C-4422-90F3-A720B65111F1}" type="pres">
      <dgm:prSet presAssocID="{18EDE505-A9AA-4453-BC6E-C3DFDF1C3933}" presName="roof" presStyleLbl="dkBgShp" presStyleIdx="0" presStyleCnt="2" custScaleY="47322" custLinFactNeighborY="15225"/>
      <dgm:spPr/>
      <dgm:t>
        <a:bodyPr/>
        <a:lstStyle/>
        <a:p>
          <a:endParaRPr lang="en-US"/>
        </a:p>
      </dgm:t>
    </dgm:pt>
    <dgm:pt modelId="{8754DAC1-BC8D-4BA8-9655-3161039F8A3C}" type="pres">
      <dgm:prSet presAssocID="{18EDE505-A9AA-4453-BC6E-C3DFDF1C3933}" presName="pillars" presStyleCnt="0"/>
      <dgm:spPr/>
    </dgm:pt>
    <dgm:pt modelId="{809FDE76-A2A0-43B3-9D36-311FA26C3D61}" type="pres">
      <dgm:prSet presAssocID="{18EDE505-A9AA-4453-BC6E-C3DFDF1C3933}" presName="pillar1" presStyleLbl="node1" presStyleIdx="0" presStyleCnt="6" custScaleY="55229" custLinFactNeighborX="3628" custLinFactNeighborY="224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B4FA94-A9CF-41EA-B4AC-4ACE7F1341DE}" type="pres">
      <dgm:prSet presAssocID="{746A11CD-0A32-42E5-BD4E-C95A930184C3}" presName="pillarX" presStyleLbl="node1" presStyleIdx="1" presStyleCnt="6" custScaleY="54527" custLinFactNeighborY="225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115AFD-3EE5-4E0E-A07F-5B43F00F965B}" type="pres">
      <dgm:prSet presAssocID="{B1F385E8-B81B-40D9-A328-61AEE099908D}" presName="pillarX" presStyleLbl="node1" presStyleIdx="2" presStyleCnt="6" custScaleY="54527" custLinFactNeighborY="225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C9D3A-28B6-4648-8B06-4FFCDE3FF92C}" type="pres">
      <dgm:prSet presAssocID="{C857C30E-C313-4F36-A9B1-1783C85A2BF7}" presName="pillarX" presStyleLbl="node1" presStyleIdx="3" presStyleCnt="6" custScaleY="54527" custLinFactNeighborY="225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484600-CD11-48AB-BE10-3866B3FED6A4}" type="pres">
      <dgm:prSet presAssocID="{7FA04682-9056-4C22-8DDA-FD9EAAC1CD23}" presName="pillarX" presStyleLbl="node1" presStyleIdx="4" presStyleCnt="6" custScaleY="54527" custLinFactNeighborY="225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79CF1E-E58A-4C47-8DD8-B4B32A00DA56}" type="pres">
      <dgm:prSet presAssocID="{6858E1EE-5109-4DE4-90ED-7FF28C8CFE05}" presName="pillarX" presStyleLbl="node1" presStyleIdx="5" presStyleCnt="6" custScaleY="54527" custLinFactNeighborY="220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5874F6-3342-4DA3-88BE-28F14E84A2B0}" type="pres">
      <dgm:prSet presAssocID="{18EDE505-A9AA-4453-BC6E-C3DFDF1C3933}" presName="base" presStyleLbl="dkBgShp" presStyleIdx="1" presStyleCnt="2" custLinFactNeighborY="47555"/>
      <dgm:spPr>
        <a:solidFill>
          <a:schemeClr val="tx2">
            <a:lumMod val="75000"/>
          </a:schemeClr>
        </a:solidFill>
      </dgm:spPr>
      <dgm:t>
        <a:bodyPr/>
        <a:lstStyle/>
        <a:p>
          <a:endParaRPr lang="de-DE"/>
        </a:p>
      </dgm:t>
    </dgm:pt>
  </dgm:ptLst>
  <dgm:cxnLst>
    <dgm:cxn modelId="{61FB15F5-368E-4446-948C-54E9A2CB49A5}" srcId="{DE71E038-0FBB-4B12-92BE-4CDEAE3E3D51}" destId="{18EDE505-A9AA-4453-BC6E-C3DFDF1C3933}" srcOrd="0" destOrd="0" parTransId="{79E736E5-43FB-4E63-9477-2F5910BB1377}" sibTransId="{6BF464A0-046F-4005-ADF7-E5FA87F70D28}"/>
    <dgm:cxn modelId="{80AFBAB5-0479-4ABC-885C-1E8FFC3D00D3}" srcId="{18EDE505-A9AA-4453-BC6E-C3DFDF1C3933}" destId="{C857C30E-C313-4F36-A9B1-1783C85A2BF7}" srcOrd="3" destOrd="0" parTransId="{D8C2BA5D-A246-4230-B3C8-7D02ABB5DF90}" sibTransId="{86FA5742-E91D-452A-98D7-8E7D9B743D74}"/>
    <dgm:cxn modelId="{85636D9D-59B5-4656-89DC-196BBB62D2BD}" srcId="{18EDE505-A9AA-4453-BC6E-C3DFDF1C3933}" destId="{6858E1EE-5109-4DE4-90ED-7FF28C8CFE05}" srcOrd="5" destOrd="0" parTransId="{4485FD88-90E6-4480-94BD-FD3625886CEF}" sibTransId="{726404DB-9F85-4C0E-AA0E-F1AF196B0797}"/>
    <dgm:cxn modelId="{71CCDC66-9A9D-4C5A-99EE-06FE15367BE7}" type="presOf" srcId="{7FA04682-9056-4C22-8DDA-FD9EAAC1CD23}" destId="{99484600-CD11-48AB-BE10-3866B3FED6A4}" srcOrd="0" destOrd="0" presId="urn:microsoft.com/office/officeart/2005/8/layout/hList3"/>
    <dgm:cxn modelId="{3B4F03D3-6815-4D2F-95DE-11B4E852A037}" srcId="{DE71E038-0FBB-4B12-92BE-4CDEAE3E3D51}" destId="{AFE7E34D-F929-4B3A-8934-BC62DA19CB30}" srcOrd="1" destOrd="0" parTransId="{BC5C6A6A-3B7A-4DD1-8EB0-0B52A3E4F823}" sibTransId="{B4C0F403-FB9F-4BCF-8AB4-C22278DA7015}"/>
    <dgm:cxn modelId="{B28FC383-49AE-4C9C-AB2A-BAF18820A631}" type="presOf" srcId="{DE71E038-0FBB-4B12-92BE-4CDEAE3E3D51}" destId="{013A0B2E-1854-4301-827B-29C7F2D983B4}" srcOrd="0" destOrd="0" presId="urn:microsoft.com/office/officeart/2005/8/layout/hList3"/>
    <dgm:cxn modelId="{E8523944-7169-462E-B119-23366C575F23}" type="presOf" srcId="{C857C30E-C313-4F36-A9B1-1783C85A2BF7}" destId="{09CC9D3A-28B6-4648-8B06-4FFCDE3FF92C}" srcOrd="0" destOrd="0" presId="urn:microsoft.com/office/officeart/2005/8/layout/hList3"/>
    <dgm:cxn modelId="{63747A9F-4ECF-4209-9EF3-FA979C610920}" type="presOf" srcId="{6858E1EE-5109-4DE4-90ED-7FF28C8CFE05}" destId="{3479CF1E-E58A-4C47-8DD8-B4B32A00DA56}" srcOrd="0" destOrd="0" presId="urn:microsoft.com/office/officeart/2005/8/layout/hList3"/>
    <dgm:cxn modelId="{F2BF801F-06F5-4589-9756-DB43B056C4F2}" srcId="{18EDE505-A9AA-4453-BC6E-C3DFDF1C3933}" destId="{37E611DC-1F6E-493F-AFF3-D7DB9E59CC82}" srcOrd="0" destOrd="0" parTransId="{5F0869E5-A8A1-43D7-B59F-3E18F6ED24EE}" sibTransId="{6BE21E54-0381-47B0-8E4D-B6DBBD85B691}"/>
    <dgm:cxn modelId="{D05F2A3B-0E2F-40AC-B4FE-B4EB17EF5F9B}" type="presOf" srcId="{746A11CD-0A32-42E5-BD4E-C95A930184C3}" destId="{B8B4FA94-A9CF-41EA-B4AC-4ACE7F1341DE}" srcOrd="0" destOrd="0" presId="urn:microsoft.com/office/officeart/2005/8/layout/hList3"/>
    <dgm:cxn modelId="{92C46898-1B67-4843-BA51-9B5CF17B0B6D}" srcId="{18EDE505-A9AA-4453-BC6E-C3DFDF1C3933}" destId="{746A11CD-0A32-42E5-BD4E-C95A930184C3}" srcOrd="1" destOrd="0" parTransId="{8BE2A95C-BBE0-428B-A233-FD96FD255D0D}" sibTransId="{BD6CFEDA-3ABD-4C4C-AA4E-83AE5ED81BA2}"/>
    <dgm:cxn modelId="{452F3E87-2F8F-4640-BDD6-B0CED5F0B47D}" srcId="{18EDE505-A9AA-4453-BC6E-C3DFDF1C3933}" destId="{7FA04682-9056-4C22-8DDA-FD9EAAC1CD23}" srcOrd="4" destOrd="0" parTransId="{955981C1-EE82-4014-918D-D899611B363D}" sibTransId="{497E131A-4A76-409D-BD33-B8AF0A06A6A6}"/>
    <dgm:cxn modelId="{C01F0B07-CCB8-4705-941D-59E6EDB83229}" srcId="{18EDE505-A9AA-4453-BC6E-C3DFDF1C3933}" destId="{B1F385E8-B81B-40D9-A328-61AEE099908D}" srcOrd="2" destOrd="0" parTransId="{870FA3C4-2DE6-4E07-B7A2-7C2EAE16DE37}" sibTransId="{A6739456-5D44-445D-B1ED-ADEC9A1C45C1}"/>
    <dgm:cxn modelId="{1296932E-9C1F-4A5D-AC00-6BA02BC78A70}" type="presOf" srcId="{18EDE505-A9AA-4453-BC6E-C3DFDF1C3933}" destId="{18A1F31E-011C-4422-90F3-A720B65111F1}" srcOrd="0" destOrd="0" presId="urn:microsoft.com/office/officeart/2005/8/layout/hList3"/>
    <dgm:cxn modelId="{AED28CE0-A087-43C0-849F-C167415D8A09}" type="presOf" srcId="{B1F385E8-B81B-40D9-A328-61AEE099908D}" destId="{C7115AFD-3EE5-4E0E-A07F-5B43F00F965B}" srcOrd="0" destOrd="0" presId="urn:microsoft.com/office/officeart/2005/8/layout/hList3"/>
    <dgm:cxn modelId="{D9CEFEAA-5AA2-4A3F-9D0D-FC6AE82F4ADC}" type="presOf" srcId="{37E611DC-1F6E-493F-AFF3-D7DB9E59CC82}" destId="{809FDE76-A2A0-43B3-9D36-311FA26C3D61}" srcOrd="0" destOrd="0" presId="urn:microsoft.com/office/officeart/2005/8/layout/hList3"/>
    <dgm:cxn modelId="{29EEC290-FFD5-4BDE-BA87-1F1E3E7AD585}" type="presParOf" srcId="{013A0B2E-1854-4301-827B-29C7F2D983B4}" destId="{18A1F31E-011C-4422-90F3-A720B65111F1}" srcOrd="0" destOrd="0" presId="urn:microsoft.com/office/officeart/2005/8/layout/hList3"/>
    <dgm:cxn modelId="{B07DE24C-D790-4216-9E8F-3B70C8E0BC33}" type="presParOf" srcId="{013A0B2E-1854-4301-827B-29C7F2D983B4}" destId="{8754DAC1-BC8D-4BA8-9655-3161039F8A3C}" srcOrd="1" destOrd="0" presId="urn:microsoft.com/office/officeart/2005/8/layout/hList3"/>
    <dgm:cxn modelId="{364C52AF-FC54-40B1-A6E5-2F2A9C782285}" type="presParOf" srcId="{8754DAC1-BC8D-4BA8-9655-3161039F8A3C}" destId="{809FDE76-A2A0-43B3-9D36-311FA26C3D61}" srcOrd="0" destOrd="0" presId="urn:microsoft.com/office/officeart/2005/8/layout/hList3"/>
    <dgm:cxn modelId="{C553F1FC-AFBE-4AB7-8424-FF33DB5D00C8}" type="presParOf" srcId="{8754DAC1-BC8D-4BA8-9655-3161039F8A3C}" destId="{B8B4FA94-A9CF-41EA-B4AC-4ACE7F1341DE}" srcOrd="1" destOrd="0" presId="urn:microsoft.com/office/officeart/2005/8/layout/hList3"/>
    <dgm:cxn modelId="{9F14A989-7D30-4695-A32A-41727287E7EE}" type="presParOf" srcId="{8754DAC1-BC8D-4BA8-9655-3161039F8A3C}" destId="{C7115AFD-3EE5-4E0E-A07F-5B43F00F965B}" srcOrd="2" destOrd="0" presId="urn:microsoft.com/office/officeart/2005/8/layout/hList3"/>
    <dgm:cxn modelId="{9851DB38-EE2A-4651-8714-321E917B7651}" type="presParOf" srcId="{8754DAC1-BC8D-4BA8-9655-3161039F8A3C}" destId="{09CC9D3A-28B6-4648-8B06-4FFCDE3FF92C}" srcOrd="3" destOrd="0" presId="urn:microsoft.com/office/officeart/2005/8/layout/hList3"/>
    <dgm:cxn modelId="{05EC3467-9628-45D9-83AC-8AC964D765AB}" type="presParOf" srcId="{8754DAC1-BC8D-4BA8-9655-3161039F8A3C}" destId="{99484600-CD11-48AB-BE10-3866B3FED6A4}" srcOrd="4" destOrd="0" presId="urn:microsoft.com/office/officeart/2005/8/layout/hList3"/>
    <dgm:cxn modelId="{58E1F44E-4F32-4085-B9CB-6A66AC6F3B39}" type="presParOf" srcId="{8754DAC1-BC8D-4BA8-9655-3161039F8A3C}" destId="{3479CF1E-E58A-4C47-8DD8-B4B32A00DA56}" srcOrd="5" destOrd="0" presId="urn:microsoft.com/office/officeart/2005/8/layout/hList3"/>
    <dgm:cxn modelId="{A808973A-31E3-44A3-BFAF-FAE701A1C65B}" type="presParOf" srcId="{013A0B2E-1854-4301-827B-29C7F2D983B4}" destId="{265874F6-3342-4DA3-88BE-28F14E84A2B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A1F31E-011C-4422-90F3-A720B65111F1}">
      <dsp:nvSpPr>
        <dsp:cNvPr id="0" name=""/>
        <dsp:cNvSpPr/>
      </dsp:nvSpPr>
      <dsp:spPr>
        <a:xfrm>
          <a:off x="0" y="216030"/>
          <a:ext cx="3624064" cy="360033"/>
        </a:xfrm>
        <a:prstGeom prst="rect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CEOS-WGCV</a:t>
          </a:r>
          <a:endParaRPr lang="en-US" sz="1700" b="1" kern="1200" dirty="0"/>
        </a:p>
      </dsp:txBody>
      <dsp:txXfrm>
        <a:off x="0" y="216030"/>
        <a:ext cx="3624064" cy="360033"/>
      </dsp:txXfrm>
    </dsp:sp>
    <dsp:sp modelId="{809FDE76-A2A0-43B3-9D36-311FA26C3D61}">
      <dsp:nvSpPr>
        <dsp:cNvPr id="0" name=""/>
        <dsp:cNvSpPr/>
      </dsp:nvSpPr>
      <dsp:spPr>
        <a:xfrm>
          <a:off x="23661" y="1377380"/>
          <a:ext cx="603420" cy="882402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ACSG</a:t>
          </a:r>
          <a:endParaRPr lang="en-US" sz="1300" b="1" kern="1200" dirty="0"/>
        </a:p>
      </dsp:txBody>
      <dsp:txXfrm>
        <a:off x="23661" y="1377380"/>
        <a:ext cx="603420" cy="882402"/>
      </dsp:txXfrm>
    </dsp:sp>
    <dsp:sp modelId="{B8B4FA94-A9CF-41EA-B4AC-4ACE7F1341DE}">
      <dsp:nvSpPr>
        <dsp:cNvPr id="0" name=""/>
        <dsp:cNvSpPr/>
      </dsp:nvSpPr>
      <dsp:spPr>
        <a:xfrm>
          <a:off x="605190" y="1383930"/>
          <a:ext cx="603420" cy="871186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LPV</a:t>
          </a:r>
          <a:endParaRPr lang="en-US" sz="1300" b="1" kern="1200" dirty="0"/>
        </a:p>
      </dsp:txBody>
      <dsp:txXfrm>
        <a:off x="605190" y="1383930"/>
        <a:ext cx="603420" cy="871186"/>
      </dsp:txXfrm>
    </dsp:sp>
    <dsp:sp modelId="{C7115AFD-3EE5-4E0E-A07F-5B43F00F965B}">
      <dsp:nvSpPr>
        <dsp:cNvPr id="0" name=""/>
        <dsp:cNvSpPr/>
      </dsp:nvSpPr>
      <dsp:spPr>
        <a:xfrm>
          <a:off x="1208611" y="1383930"/>
          <a:ext cx="603420" cy="871186"/>
        </a:xfrm>
        <a:prstGeom prst="rect">
          <a:avLst/>
        </a:prstGeom>
        <a:pattFill prst="trellis">
          <a:fgClr>
            <a:schemeClr val="accent6"/>
          </a:fgClr>
          <a:bgClr>
            <a:schemeClr val="bg1"/>
          </a:bgClr>
        </a:patt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TM</a:t>
          </a:r>
          <a:endParaRPr lang="en-US" sz="1300" b="1" kern="1200" dirty="0"/>
        </a:p>
      </dsp:txBody>
      <dsp:txXfrm>
        <a:off x="1208611" y="1383930"/>
        <a:ext cx="603420" cy="871186"/>
      </dsp:txXfrm>
    </dsp:sp>
    <dsp:sp modelId="{09CC9D3A-28B6-4648-8B06-4FFCDE3FF92C}">
      <dsp:nvSpPr>
        <dsp:cNvPr id="0" name=""/>
        <dsp:cNvSpPr/>
      </dsp:nvSpPr>
      <dsp:spPr>
        <a:xfrm>
          <a:off x="1812032" y="1383930"/>
          <a:ext cx="603420" cy="871186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IVOS</a:t>
          </a:r>
          <a:endParaRPr lang="en-US" sz="1300" b="1" kern="1200" dirty="0"/>
        </a:p>
      </dsp:txBody>
      <dsp:txXfrm>
        <a:off x="1812032" y="1383930"/>
        <a:ext cx="603420" cy="871186"/>
      </dsp:txXfrm>
    </dsp:sp>
    <dsp:sp modelId="{99484600-CD11-48AB-BE10-3866B3FED6A4}">
      <dsp:nvSpPr>
        <dsp:cNvPr id="0" name=""/>
        <dsp:cNvSpPr/>
      </dsp:nvSpPr>
      <dsp:spPr>
        <a:xfrm>
          <a:off x="2415452" y="1383930"/>
          <a:ext cx="603420" cy="871186"/>
        </a:xfrm>
        <a:prstGeom prst="rect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MW</a:t>
          </a:r>
          <a:endParaRPr lang="en-US" sz="1300" b="1" kern="1200" dirty="0"/>
        </a:p>
      </dsp:txBody>
      <dsp:txXfrm>
        <a:off x="2415452" y="1383930"/>
        <a:ext cx="603420" cy="871186"/>
      </dsp:txXfrm>
    </dsp:sp>
    <dsp:sp modelId="{3479CF1E-E58A-4C47-8DD8-B4B32A00DA56}">
      <dsp:nvSpPr>
        <dsp:cNvPr id="0" name=""/>
        <dsp:cNvSpPr/>
      </dsp:nvSpPr>
      <dsp:spPr>
        <a:xfrm>
          <a:off x="3018873" y="1376836"/>
          <a:ext cx="603420" cy="871186"/>
        </a:xfrm>
        <a:prstGeom prst="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SAR</a:t>
          </a:r>
          <a:endParaRPr lang="en-US" sz="1300" b="1" kern="1200" dirty="0"/>
        </a:p>
      </dsp:txBody>
      <dsp:txXfrm>
        <a:off x="3018873" y="1376836"/>
        <a:ext cx="603420" cy="871186"/>
      </dsp:txXfrm>
    </dsp:sp>
    <dsp:sp modelId="{265874F6-3342-4DA3-88BE-28F14E84A2B0}">
      <dsp:nvSpPr>
        <dsp:cNvPr id="0" name=""/>
        <dsp:cNvSpPr/>
      </dsp:nvSpPr>
      <dsp:spPr>
        <a:xfrm>
          <a:off x="0" y="2342757"/>
          <a:ext cx="3624064" cy="177523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BF5D2-92E7-4DDA-AE1D-43647944202C}" type="datetimeFigureOut">
              <a:rPr lang="de-DE" smtClean="0"/>
              <a:t>16.09.2015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22D84-BA2F-427D-AEAA-AA8D5D6941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6810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0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6172200"/>
            <a:ext cx="52578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7010400" y="6504801"/>
            <a:ext cx="1905000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83958" y="1524000"/>
            <a:ext cx="8302841" cy="4572000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Char char="●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buFont typeface="Symbol" panose="05050102010706020507" pitchFamily="18" charset="2"/>
              <a:buChar char="-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Tx/>
              <a:buChar char="●"/>
              <a:defRPr sz="1600"/>
            </a:lvl3pPr>
            <a:lvl4pPr>
              <a:defRPr sz="1600"/>
            </a:lvl4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010400" y="6504801"/>
            <a:ext cx="1905000" cy="276999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2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78357" y="1752600"/>
            <a:ext cx="7575043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</a:rPr>
              <a:t>CEOS-WGCV </a:t>
            </a:r>
            <a:br>
              <a:rPr lang="en-US" sz="4200" b="1" dirty="0" smtClean="0">
                <a:solidFill>
                  <a:srgbClr val="FFFFFF"/>
                </a:solidFill>
              </a:rPr>
            </a:br>
            <a:r>
              <a:rPr lang="en-US" sz="4200" b="1" dirty="0" smtClean="0">
                <a:solidFill>
                  <a:srgbClr val="FFFFFF"/>
                </a:solidFill>
              </a:rPr>
              <a:t>Activity Report</a:t>
            </a:r>
            <a:endParaRPr sz="4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85800" y="32004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Albrecht von Bargen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de-DE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DLR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Item 7</a:t>
            </a:r>
            <a:endParaRPr lang="en-US" dirty="0" smtClean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de-DE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CEOS-SIT Workshop # 39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de-DE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EUMETSAT, Darmstadt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September 17 - 18, 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u="sng" dirty="0" err="1" smtClean="0"/>
              <a:t>Presentation</a:t>
            </a:r>
            <a:r>
              <a:rPr lang="de-DE" b="1" u="sng" dirty="0" smtClean="0"/>
              <a:t> Outline</a:t>
            </a:r>
          </a:p>
          <a:p>
            <a:pPr>
              <a:spcBef>
                <a:spcPts val="1200"/>
              </a:spcBef>
            </a:pPr>
            <a:r>
              <a:rPr lang="de-DE" dirty="0" err="1" smtClean="0"/>
              <a:t>Overview</a:t>
            </a:r>
            <a:r>
              <a:rPr lang="de-DE" dirty="0" smtClean="0"/>
              <a:t> Working </a:t>
            </a:r>
            <a:r>
              <a:rPr lang="de-DE" dirty="0" err="1" smtClean="0"/>
              <a:t>Structure</a:t>
            </a:r>
            <a:r>
              <a:rPr lang="de-DE" dirty="0" smtClean="0"/>
              <a:t> CEOS-WGCV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CEOS-WGCV </a:t>
            </a:r>
            <a:r>
              <a:rPr lang="de-DE" dirty="0" err="1" smtClean="0"/>
              <a:t>plenary</a:t>
            </a:r>
            <a:r>
              <a:rPr lang="de-DE" dirty="0" smtClean="0"/>
              <a:t> # 39, May 2015</a:t>
            </a:r>
          </a:p>
          <a:p>
            <a:pPr lvl="1">
              <a:spcBef>
                <a:spcPts val="600"/>
              </a:spcBef>
            </a:pPr>
            <a:r>
              <a:rPr lang="de-DE" dirty="0"/>
              <a:t>Interaction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Entities</a:t>
            </a:r>
            <a:endParaRPr lang="de-DE" dirty="0"/>
          </a:p>
          <a:p>
            <a:pPr lvl="1">
              <a:spcBef>
                <a:spcPts val="600"/>
              </a:spcBef>
            </a:pPr>
            <a:r>
              <a:rPr lang="de-DE" dirty="0"/>
              <a:t>Internal </a:t>
            </a:r>
            <a:r>
              <a:rPr lang="de-DE" dirty="0" smtClean="0"/>
              <a:t>Projects</a:t>
            </a:r>
          </a:p>
          <a:p>
            <a:pPr>
              <a:spcBef>
                <a:spcPts val="1200"/>
              </a:spcBef>
            </a:pPr>
            <a:r>
              <a:rPr lang="de-DE" dirty="0" err="1" smtClean="0"/>
              <a:t>Deliverables</a:t>
            </a:r>
            <a:r>
              <a:rPr lang="de-DE" dirty="0" smtClean="0"/>
              <a:t> Status</a:t>
            </a:r>
          </a:p>
          <a:p>
            <a:pPr lvl="1">
              <a:spcBef>
                <a:spcPts val="600"/>
              </a:spcBef>
            </a:pPr>
            <a:r>
              <a:rPr lang="de-DE" dirty="0"/>
              <a:t>CEOS WGCV internal </a:t>
            </a:r>
            <a:r>
              <a:rPr lang="de-DE" dirty="0" err="1"/>
              <a:t>action</a:t>
            </a:r>
            <a:r>
              <a:rPr lang="de-DE" dirty="0"/>
              <a:t> </a:t>
            </a:r>
            <a:r>
              <a:rPr lang="de-DE" dirty="0" err="1"/>
              <a:t>items</a:t>
            </a:r>
            <a:endParaRPr lang="de-DE" dirty="0"/>
          </a:p>
          <a:p>
            <a:pPr lvl="1">
              <a:spcBef>
                <a:spcPts val="600"/>
              </a:spcBef>
            </a:pPr>
            <a:r>
              <a:rPr lang="de-DE" dirty="0" smtClean="0"/>
              <a:t>CEOS </a:t>
            </a:r>
            <a:r>
              <a:rPr lang="de-DE" dirty="0" err="1" smtClean="0"/>
              <a:t>Deliverables</a:t>
            </a:r>
            <a:r>
              <a:rPr lang="de-DE" dirty="0" smtClean="0"/>
              <a:t> Status</a:t>
            </a:r>
          </a:p>
          <a:p>
            <a:pPr lvl="1">
              <a:spcBef>
                <a:spcPts val="600"/>
              </a:spcBef>
            </a:pPr>
            <a:r>
              <a:rPr lang="de-DE" dirty="0" smtClean="0"/>
              <a:t>Carbon Action </a:t>
            </a:r>
            <a:r>
              <a:rPr lang="de-DE" dirty="0"/>
              <a:t>I</a:t>
            </a:r>
            <a:r>
              <a:rPr lang="de-DE" dirty="0" smtClean="0"/>
              <a:t>tems Status</a:t>
            </a:r>
          </a:p>
          <a:p>
            <a:pPr>
              <a:spcBef>
                <a:spcPts val="1200"/>
              </a:spcBef>
            </a:pPr>
            <a:r>
              <a:rPr lang="de-DE" dirty="0" err="1" smtClean="0"/>
              <a:t>Upcoming</a:t>
            </a:r>
            <a:r>
              <a:rPr lang="de-DE" dirty="0" smtClean="0"/>
              <a:t> Events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Future Outlook</a:t>
            </a:r>
            <a:endParaRPr lang="de-DE" dirty="0"/>
          </a:p>
        </p:txBody>
      </p:sp>
      <p:sp>
        <p:nvSpPr>
          <p:cNvPr id="4" name="Shape 3"/>
          <p:cNvSpPr/>
          <p:nvPr/>
        </p:nvSpPr>
        <p:spPr>
          <a:xfrm>
            <a:off x="2130871" y="190714"/>
            <a:ext cx="32793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SIT Workshop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EUMETSAT, Darmstadt, Germany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September 17-18,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2966739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>
            <a:spLocks/>
          </p:cNvSpPr>
          <p:nvPr/>
        </p:nvSpPr>
        <p:spPr>
          <a:xfrm>
            <a:off x="879267" y="1230243"/>
            <a:ext cx="3810000" cy="28440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C0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3" name="Rechteck 12"/>
          <p:cNvSpPr>
            <a:spLocks/>
          </p:cNvSpPr>
          <p:nvPr/>
        </p:nvSpPr>
        <p:spPr>
          <a:xfrm>
            <a:off x="1069768" y="2294489"/>
            <a:ext cx="3429000" cy="16200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490956" y="4017144"/>
            <a:ext cx="4351256" cy="2536056"/>
            <a:chOff x="490956" y="4017144"/>
            <a:chExt cx="4351256" cy="2536056"/>
          </a:xfrm>
        </p:grpSpPr>
        <p:graphicFrame>
          <p:nvGraphicFramePr>
            <p:cNvPr id="5" name="Diagramm 4"/>
            <p:cNvGraphicFramePr/>
            <p:nvPr>
              <p:extLst>
                <p:ext uri="{D42A27DB-BD31-4B8C-83A1-F6EECF244321}">
                  <p14:modId xmlns:p14="http://schemas.microsoft.com/office/powerpoint/2010/main" val="2120232498"/>
                </p:ext>
              </p:extLst>
            </p:nvPr>
          </p:nvGraphicFramePr>
          <p:xfrm>
            <a:off x="1218148" y="4017144"/>
            <a:ext cx="3624064" cy="253605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Rechteck 5"/>
            <p:cNvSpPr/>
            <p:nvPr/>
          </p:nvSpPr>
          <p:spPr>
            <a:xfrm rot="16200000">
              <a:off x="-147243" y="4876689"/>
              <a:ext cx="1584176" cy="307777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Agencies</a:t>
              </a:r>
            </a:p>
          </p:txBody>
        </p:sp>
        <p:sp>
          <p:nvSpPr>
            <p:cNvPr id="7" name="Rechteck 6"/>
            <p:cNvSpPr/>
            <p:nvPr/>
          </p:nvSpPr>
          <p:spPr>
            <a:xfrm rot="16200000">
              <a:off x="192785" y="5310783"/>
              <a:ext cx="1584176" cy="307777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Scientists</a:t>
              </a: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1241812" y="4661247"/>
              <a:ext cx="2520280" cy="246221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00" dirty="0" smtClean="0"/>
                <a:t>Task Team 1 </a:t>
              </a:r>
              <a:endParaRPr lang="de-DE" sz="1000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1817876" y="4907467"/>
              <a:ext cx="2520280" cy="246221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00" dirty="0" smtClean="0"/>
                <a:t>Task Team 2 </a:t>
              </a:r>
              <a:endParaRPr lang="de-DE" sz="1000" dirty="0"/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2321932" y="5154851"/>
              <a:ext cx="2520280" cy="246221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00" dirty="0" smtClean="0"/>
                <a:t>Task Team 3 </a:t>
              </a:r>
              <a:endParaRPr lang="de-DE" sz="1000" dirty="0"/>
            </a:p>
          </p:txBody>
        </p:sp>
      </p:grpSp>
      <p:sp>
        <p:nvSpPr>
          <p:cNvPr id="15" name="Shape 3"/>
          <p:cNvSpPr/>
          <p:nvPr/>
        </p:nvSpPr>
        <p:spPr>
          <a:xfrm>
            <a:off x="2130871" y="190714"/>
            <a:ext cx="32793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SIT Workshop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EUMETSAT, Darmstadt, Germany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September 17-18,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455699" y="3497135"/>
            <a:ext cx="2657137" cy="338552"/>
          </a:xfrm>
          <a:prstGeom prst="rect">
            <a:avLst/>
          </a:prstGeom>
          <a:noFill/>
          <a:ln w="12700" cap="flat">
            <a:solidFill>
              <a:srgbClr val="00206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Set-up of WGCV activity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455700" y="2488914"/>
            <a:ext cx="2657136" cy="584773"/>
          </a:xfrm>
          <a:prstGeom prst="rect">
            <a:avLst/>
          </a:prstGeom>
          <a:noFill/>
          <a:ln w="12700" cap="flat">
            <a:solidFill>
              <a:srgbClr val="00206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Internal</a:t>
            </a: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WGCV “deliverable”</a:t>
            </a:r>
            <a:b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</a:b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(WGCV work plan)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455699" y="1371600"/>
            <a:ext cx="2657137" cy="584773"/>
          </a:xfrm>
          <a:prstGeom prst="rect">
            <a:avLst/>
          </a:prstGeom>
          <a:noFill/>
          <a:ln w="12700" cap="flat">
            <a:solidFill>
              <a:srgbClr val="00206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Extract of sub-set to</a:t>
            </a:r>
            <a:br>
              <a:rPr lang="en-US" sz="1600" dirty="0" smtClean="0"/>
            </a:br>
            <a:r>
              <a:rPr lang="en-US" sz="1600" dirty="0" smtClean="0"/>
              <a:t>CEOS work plan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cxnSp>
        <p:nvCxnSpPr>
          <p:cNvPr id="18" name="Gerade Verbindung mit Pfeil 17"/>
          <p:cNvCxnSpPr>
            <a:stCxn id="14" idx="0"/>
            <a:endCxn id="16" idx="2"/>
          </p:cNvCxnSpPr>
          <p:nvPr/>
        </p:nvCxnSpPr>
        <p:spPr>
          <a:xfrm flipV="1">
            <a:off x="2784268" y="3073687"/>
            <a:ext cx="0" cy="423448"/>
          </a:xfrm>
          <a:prstGeom prst="straightConnector1">
            <a:avLst/>
          </a:prstGeom>
          <a:noFill/>
          <a:ln w="25400" cap="flat">
            <a:solidFill>
              <a:srgbClr val="002060"/>
            </a:solidFill>
            <a:prstDash val="solid"/>
            <a:bevel/>
            <a:tailEnd type="triangle" w="lg" len="lg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" name="Gerade Verbindung mit Pfeil 18"/>
          <p:cNvCxnSpPr>
            <a:stCxn id="16" idx="0"/>
            <a:endCxn id="17" idx="2"/>
          </p:cNvCxnSpPr>
          <p:nvPr/>
        </p:nvCxnSpPr>
        <p:spPr>
          <a:xfrm flipV="1">
            <a:off x="2784268" y="1956373"/>
            <a:ext cx="0" cy="532541"/>
          </a:xfrm>
          <a:prstGeom prst="straightConnector1">
            <a:avLst/>
          </a:prstGeom>
          <a:noFill/>
          <a:ln w="25400" cap="flat">
            <a:solidFill>
              <a:srgbClr val="002060"/>
            </a:solidFill>
            <a:prstDash val="solid"/>
            <a:bevel/>
            <a:tailEnd type="triangle" w="lg" len="lg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7" name="Textfeld 26"/>
          <p:cNvSpPr txBox="1"/>
          <p:nvPr/>
        </p:nvSpPr>
        <p:spPr>
          <a:xfrm>
            <a:off x="6553200" y="4713984"/>
            <a:ext cx="1587933" cy="1077216"/>
          </a:xfrm>
          <a:prstGeom prst="rect">
            <a:avLst/>
          </a:prstGeom>
          <a:noFill/>
          <a:ln w="12700" cap="flat">
            <a:solidFill>
              <a:srgbClr val="00206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WGCV </a:t>
            </a:r>
            <a:r>
              <a:rPr lang="en-US" sz="1600" b="1" dirty="0" smtClean="0"/>
              <a:t>internal</a:t>
            </a:r>
            <a:r>
              <a:rPr kumimoji="0" lang="en-US" sz="16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initiative for</a:t>
            </a:r>
            <a:b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</a:b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ideas suitable to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CEOS-WGCV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6520583" y="2732784"/>
            <a:ext cx="1632817" cy="1077216"/>
          </a:xfrm>
          <a:prstGeom prst="rect">
            <a:avLst/>
          </a:prstGeom>
          <a:noFill/>
          <a:ln w="12700" cap="flat">
            <a:solidFill>
              <a:srgbClr val="00206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WGCV </a:t>
            </a:r>
            <a:r>
              <a:rPr lang="en-US" sz="1600" b="1" dirty="0" smtClean="0"/>
              <a:t>external</a:t>
            </a: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initiative for</a:t>
            </a:r>
            <a:b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</a:b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ideas suitable to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CEOS-WGCV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6520583" y="1447800"/>
            <a:ext cx="1556617" cy="830995"/>
          </a:xfrm>
          <a:prstGeom prst="rect">
            <a:avLst/>
          </a:prstGeom>
          <a:noFill/>
          <a:ln w="12700" cap="flat">
            <a:solidFill>
              <a:srgbClr val="00206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CEOS plenary approval</a:t>
            </a:r>
            <a:b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</a:b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&amp; feedback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31" name="Pfeil nach links 30"/>
          <p:cNvSpPr/>
          <p:nvPr/>
        </p:nvSpPr>
        <p:spPr>
          <a:xfrm>
            <a:off x="5486400" y="3020568"/>
            <a:ext cx="453656" cy="484632"/>
          </a:xfrm>
          <a:prstGeom prst="leftArrow">
            <a:avLst/>
          </a:prstGeom>
          <a:solidFill>
            <a:srgbClr val="FFFF00"/>
          </a:solidFill>
          <a:ln w="25400" cap="flat">
            <a:solidFill>
              <a:srgbClr val="FFFF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32" name="Pfeil nach links 31"/>
          <p:cNvSpPr/>
          <p:nvPr/>
        </p:nvSpPr>
        <p:spPr>
          <a:xfrm>
            <a:off x="5489944" y="5001768"/>
            <a:ext cx="453656" cy="484632"/>
          </a:xfrm>
          <a:prstGeom prst="leftArrow">
            <a:avLst/>
          </a:prstGeom>
          <a:solidFill>
            <a:srgbClr val="00B050"/>
          </a:solidFill>
          <a:ln w="25400" cap="flat">
            <a:solidFill>
              <a:srgbClr val="00B05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042464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83958" y="1219200"/>
            <a:ext cx="8302841" cy="5029200"/>
          </a:xfrm>
        </p:spPr>
        <p:txBody>
          <a:bodyPr/>
          <a:lstStyle/>
          <a:p>
            <a:pPr marL="0" indent="0">
              <a:buNone/>
            </a:pPr>
            <a:r>
              <a:rPr lang="de-DE" b="1" u="sng" dirty="0" smtClean="0"/>
              <a:t>CEOS WGCV </a:t>
            </a:r>
            <a:r>
              <a:rPr lang="de-DE" b="1" u="sng" dirty="0" err="1" smtClean="0"/>
              <a:t>Plenary</a:t>
            </a:r>
            <a:r>
              <a:rPr lang="de-DE" b="1" u="sng" dirty="0" smtClean="0"/>
              <a:t> 39</a:t>
            </a:r>
            <a:r>
              <a:rPr lang="de-DE" dirty="0" smtClean="0"/>
              <a:t>, Berlin, May 6-8, 2015 </a:t>
            </a:r>
            <a:r>
              <a:rPr lang="de-DE" dirty="0" err="1" smtClean="0"/>
              <a:t>hosted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DLR</a:t>
            </a:r>
          </a:p>
          <a:p>
            <a:r>
              <a:rPr lang="de-DE" dirty="0" smtClean="0"/>
              <a:t>Agency </a:t>
            </a:r>
            <a:r>
              <a:rPr lang="de-DE" dirty="0" err="1" smtClean="0"/>
              <a:t>reports</a:t>
            </a:r>
            <a:r>
              <a:rPr lang="de-DE" dirty="0" smtClean="0"/>
              <a:t>: </a:t>
            </a:r>
            <a:r>
              <a:rPr lang="de-DE" dirty="0" err="1" smtClean="0"/>
              <a:t>Introduction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CAST (China)</a:t>
            </a:r>
          </a:p>
          <a:p>
            <a:r>
              <a:rPr lang="de-DE" dirty="0" smtClean="0"/>
              <a:t>Sub-group </a:t>
            </a:r>
            <a:r>
              <a:rPr lang="de-DE" dirty="0" err="1" smtClean="0"/>
              <a:t>reports</a:t>
            </a:r>
            <a:endParaRPr lang="de-DE" dirty="0" smtClean="0"/>
          </a:p>
          <a:p>
            <a:r>
              <a:rPr lang="de-DE" dirty="0" smtClean="0"/>
              <a:t>Special </a:t>
            </a:r>
            <a:r>
              <a:rPr lang="de-DE" dirty="0" err="1" smtClean="0"/>
              <a:t>session</a:t>
            </a:r>
            <a:r>
              <a:rPr lang="de-DE" dirty="0" smtClean="0"/>
              <a:t>: </a:t>
            </a:r>
            <a:r>
              <a:rPr lang="de-DE" dirty="0" err="1" smtClean="0"/>
              <a:t>Ocean</a:t>
            </a:r>
            <a:r>
              <a:rPr lang="de-DE" dirty="0" smtClean="0"/>
              <a:t> Color / </a:t>
            </a:r>
            <a:r>
              <a:rPr lang="de-DE" dirty="0" err="1" smtClean="0"/>
              <a:t>Calibration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Validation</a:t>
            </a:r>
          </a:p>
          <a:p>
            <a:pPr lvl="1"/>
            <a:r>
              <a:rPr lang="de-DE" dirty="0" smtClean="0"/>
              <a:t>OCR-VC (</a:t>
            </a:r>
            <a:r>
              <a:rPr lang="de-DE" dirty="0" err="1" smtClean="0"/>
              <a:t>Introduction</a:t>
            </a:r>
            <a:r>
              <a:rPr lang="de-DE" dirty="0" smtClean="0"/>
              <a:t>), IOCCG (</a:t>
            </a:r>
            <a:r>
              <a:rPr lang="de-DE" dirty="0" err="1" smtClean="0"/>
              <a:t>Calibration</a:t>
            </a:r>
            <a:r>
              <a:rPr lang="de-DE" dirty="0" smtClean="0"/>
              <a:t>), </a:t>
            </a:r>
            <a:r>
              <a:rPr lang="de-DE" dirty="0" err="1" smtClean="0"/>
              <a:t>and</a:t>
            </a:r>
            <a:r>
              <a:rPr lang="de-DE" dirty="0" smtClean="0"/>
              <a:t> JRC (Validation)</a:t>
            </a:r>
          </a:p>
          <a:p>
            <a:pPr lvl="1"/>
            <a:r>
              <a:rPr lang="de-DE" dirty="0" smtClean="0"/>
              <a:t>Follow-on </a:t>
            </a:r>
            <a:r>
              <a:rPr lang="de-DE" dirty="0" err="1" smtClean="0"/>
              <a:t>discussion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calibration</a:t>
            </a:r>
            <a:r>
              <a:rPr lang="de-DE" dirty="0" smtClean="0"/>
              <a:t> in </a:t>
            </a:r>
            <a:r>
              <a:rPr lang="de-DE" dirty="0" err="1" smtClean="0"/>
              <a:t>collaboration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WGCV/IVOS</a:t>
            </a:r>
          </a:p>
          <a:p>
            <a:r>
              <a:rPr lang="de-DE" dirty="0" smtClean="0"/>
              <a:t>Interaction </a:t>
            </a:r>
            <a:r>
              <a:rPr lang="de-DE" dirty="0" err="1" smtClean="0"/>
              <a:t>with</a:t>
            </a:r>
            <a:r>
              <a:rPr lang="de-DE" dirty="0" smtClean="0"/>
              <a:t> GSICS / GRWG</a:t>
            </a:r>
          </a:p>
          <a:p>
            <a:pPr lvl="1"/>
            <a:r>
              <a:rPr lang="de-DE" dirty="0" err="1" smtClean="0"/>
              <a:t>Combined</a:t>
            </a:r>
            <a:r>
              <a:rPr lang="de-DE" dirty="0" smtClean="0"/>
              <a:t> </a:t>
            </a:r>
            <a:r>
              <a:rPr lang="de-DE" dirty="0" err="1" smtClean="0"/>
              <a:t>meetings</a:t>
            </a:r>
            <a:r>
              <a:rPr lang="de-DE" dirty="0" smtClean="0"/>
              <a:t> on sub-group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1"/>
            <a:r>
              <a:rPr lang="de-DE" dirty="0" smtClean="0"/>
              <a:t>Doc. </a:t>
            </a:r>
            <a:r>
              <a:rPr lang="de-DE" dirty="0" err="1" smtClean="0"/>
              <a:t>describing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contents</a:t>
            </a:r>
            <a:r>
              <a:rPr lang="de-DE" dirty="0" smtClean="0"/>
              <a:t> / </a:t>
            </a:r>
            <a:r>
              <a:rPr lang="de-DE" dirty="0" err="1" smtClean="0"/>
              <a:t>levels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collaboration</a:t>
            </a:r>
            <a:r>
              <a:rPr lang="de-DE" dirty="0" smtClean="0"/>
              <a:t> </a:t>
            </a:r>
            <a:r>
              <a:rPr lang="de-DE" dirty="0" err="1" smtClean="0"/>
              <a:t>under</a:t>
            </a:r>
            <a:r>
              <a:rPr lang="de-DE" dirty="0" smtClean="0"/>
              <a:t> </a:t>
            </a:r>
            <a:r>
              <a:rPr lang="de-DE" dirty="0" err="1" smtClean="0"/>
              <a:t>consolidation</a:t>
            </a:r>
            <a:endParaRPr lang="de-DE" dirty="0" smtClean="0"/>
          </a:p>
          <a:p>
            <a:r>
              <a:rPr lang="de-DE" dirty="0" smtClean="0"/>
              <a:t>Interaction </a:t>
            </a:r>
            <a:r>
              <a:rPr lang="de-DE" dirty="0" err="1" smtClean="0"/>
              <a:t>with</a:t>
            </a:r>
            <a:r>
              <a:rPr lang="de-DE" dirty="0" smtClean="0"/>
              <a:t> SST </a:t>
            </a:r>
            <a:r>
              <a:rPr lang="de-DE" dirty="0" err="1" smtClean="0"/>
              <a:t>and</a:t>
            </a:r>
            <a:r>
              <a:rPr lang="de-DE" dirty="0" smtClean="0"/>
              <a:t> LSI</a:t>
            </a:r>
          </a:p>
          <a:p>
            <a:r>
              <a:rPr lang="de-DE" dirty="0" smtClean="0"/>
              <a:t>Action Group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consolidation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Carbon Action </a:t>
            </a:r>
            <a:r>
              <a:rPr lang="de-DE" dirty="0" err="1" smtClean="0"/>
              <a:t>items</a:t>
            </a:r>
            <a:r>
              <a:rPr lang="de-DE" dirty="0" smtClean="0"/>
              <a:t> (</a:t>
            </a:r>
            <a:r>
              <a:rPr lang="de-DE" dirty="0" err="1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below</a:t>
            </a:r>
            <a:r>
              <a:rPr lang="de-DE" dirty="0" smtClean="0"/>
              <a:t>)</a:t>
            </a:r>
          </a:p>
          <a:p>
            <a:r>
              <a:rPr lang="de-DE" dirty="0" smtClean="0"/>
              <a:t>Update on </a:t>
            </a:r>
            <a:r>
              <a:rPr lang="de-DE" dirty="0" err="1" smtClean="0"/>
              <a:t>future</a:t>
            </a:r>
            <a:r>
              <a:rPr lang="de-DE" dirty="0" smtClean="0"/>
              <a:t> </a:t>
            </a:r>
            <a:r>
              <a:rPr lang="de-DE" dirty="0" err="1" smtClean="0"/>
              <a:t>task</a:t>
            </a:r>
            <a:r>
              <a:rPr lang="de-DE" dirty="0" smtClean="0"/>
              <a:t> </a:t>
            </a:r>
            <a:r>
              <a:rPr lang="de-DE" dirty="0" err="1" smtClean="0"/>
              <a:t>groups</a:t>
            </a:r>
            <a:r>
              <a:rPr lang="de-DE" dirty="0" smtClean="0"/>
              <a:t> </a:t>
            </a:r>
            <a:r>
              <a:rPr lang="de-DE" sz="1600" dirty="0" smtClean="0"/>
              <a:t>(</a:t>
            </a:r>
            <a:r>
              <a:rPr lang="de-DE" sz="1600" dirty="0" err="1" smtClean="0"/>
              <a:t>Atmospheric</a:t>
            </a:r>
            <a:r>
              <a:rPr lang="de-DE" sz="1600" dirty="0" smtClean="0"/>
              <a:t> </a:t>
            </a:r>
            <a:r>
              <a:rPr lang="de-DE" sz="1600" dirty="0" err="1" smtClean="0"/>
              <a:t>correction</a:t>
            </a:r>
            <a:r>
              <a:rPr lang="de-DE" sz="1600" dirty="0" smtClean="0"/>
              <a:t>, </a:t>
            </a:r>
            <a:r>
              <a:rPr lang="de-DE" sz="1600" dirty="0" err="1" smtClean="0"/>
              <a:t>cloud</a:t>
            </a:r>
            <a:r>
              <a:rPr lang="de-DE" sz="1600" dirty="0" smtClean="0"/>
              <a:t> </a:t>
            </a:r>
            <a:r>
              <a:rPr lang="de-DE" sz="1600" dirty="0" err="1" smtClean="0"/>
              <a:t>masking</a:t>
            </a:r>
            <a:r>
              <a:rPr lang="de-DE" sz="1600" dirty="0" smtClean="0"/>
              <a:t>, DEM)</a:t>
            </a:r>
          </a:p>
          <a:p>
            <a:r>
              <a:rPr lang="de-DE" dirty="0" smtClean="0"/>
              <a:t>Validation </a:t>
            </a:r>
            <a:r>
              <a:rPr lang="de-DE" dirty="0" err="1" smtClean="0"/>
              <a:t>metrics</a:t>
            </a:r>
            <a:endParaRPr lang="de-DE" dirty="0" smtClean="0"/>
          </a:p>
          <a:p>
            <a:r>
              <a:rPr lang="de-DE" dirty="0" err="1" smtClean="0"/>
              <a:t>Discontinuation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sub-group (Terrain-Mapping Sub-group)</a:t>
            </a:r>
            <a:br>
              <a:rPr lang="de-DE" dirty="0" smtClean="0"/>
            </a:br>
            <a:r>
              <a:rPr lang="de-DE" sz="1800" dirty="0" smtClean="0"/>
              <a:t>=&gt; </a:t>
            </a:r>
            <a:r>
              <a:rPr lang="de-DE" sz="1800" dirty="0" err="1" smtClean="0"/>
              <a:t>part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activities</a:t>
            </a:r>
            <a:r>
              <a:rPr lang="de-DE" sz="1800" dirty="0" smtClean="0"/>
              <a:t> will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transferred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one</a:t>
            </a:r>
            <a:r>
              <a:rPr lang="de-DE" sz="1800" dirty="0" smtClean="0"/>
              <a:t> </a:t>
            </a:r>
            <a:r>
              <a:rPr lang="de-DE" sz="1800" dirty="0" err="1" smtClean="0"/>
              <a:t>task</a:t>
            </a:r>
            <a:r>
              <a:rPr lang="de-DE" sz="1800" dirty="0" smtClean="0"/>
              <a:t> </a:t>
            </a:r>
            <a:r>
              <a:rPr lang="de-DE" sz="1800" dirty="0" err="1" smtClean="0"/>
              <a:t>group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continuation</a:t>
            </a:r>
            <a:endParaRPr lang="de-DE" sz="1800" dirty="0" smtClean="0"/>
          </a:p>
          <a:p>
            <a:endParaRPr lang="de-DE" dirty="0" smtClean="0"/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32793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SIT Workshop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EUMETSAT, Darmstadt, Germany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September 17-18,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0523226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83958" y="1524000"/>
            <a:ext cx="8302841" cy="4800600"/>
          </a:xfrm>
        </p:spPr>
        <p:txBody>
          <a:bodyPr/>
          <a:lstStyle/>
          <a:p>
            <a:pPr marL="0" indent="0">
              <a:buNone/>
            </a:pPr>
            <a:r>
              <a:rPr lang="de-DE" b="1" dirty="0" err="1" smtClean="0"/>
              <a:t>Deliverable</a:t>
            </a:r>
            <a:r>
              <a:rPr lang="de-DE" b="1" dirty="0" smtClean="0"/>
              <a:t> Status (I)</a:t>
            </a:r>
          </a:p>
          <a:p>
            <a:r>
              <a:rPr lang="de-DE" dirty="0" smtClean="0"/>
              <a:t>Internal </a:t>
            </a:r>
            <a:r>
              <a:rPr lang="de-DE" dirty="0" err="1" smtClean="0"/>
              <a:t>deliverables</a:t>
            </a:r>
            <a:endParaRPr lang="de-DE" dirty="0" smtClean="0"/>
          </a:p>
          <a:p>
            <a:pPr lvl="1"/>
            <a:r>
              <a:rPr lang="de-DE" dirty="0" smtClean="0"/>
              <a:t>Action item </a:t>
            </a:r>
            <a:r>
              <a:rPr lang="de-DE" dirty="0" err="1" smtClean="0"/>
              <a:t>document</a:t>
            </a:r>
            <a:r>
              <a:rPr lang="de-DE" dirty="0" smtClean="0"/>
              <a:t> </a:t>
            </a:r>
            <a:r>
              <a:rPr lang="de-DE" dirty="0" err="1" smtClean="0"/>
              <a:t>defining</a:t>
            </a:r>
            <a:r>
              <a:rPr lang="de-DE" dirty="0" smtClean="0"/>
              <a:t> </a:t>
            </a:r>
            <a:r>
              <a:rPr lang="de-DE" dirty="0" err="1" smtClean="0"/>
              <a:t>deliverables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on web </a:t>
            </a:r>
            <a:r>
              <a:rPr lang="de-DE" dirty="0" err="1" smtClean="0"/>
              <a:t>page</a:t>
            </a:r>
            <a:endParaRPr lang="de-DE" dirty="0" smtClean="0"/>
          </a:p>
          <a:p>
            <a:pPr lvl="1"/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implementation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ToR</a:t>
            </a:r>
            <a:r>
              <a:rPr lang="de-DE" dirty="0"/>
              <a:t> </a:t>
            </a:r>
            <a:r>
              <a:rPr lang="de-DE" dirty="0" smtClean="0"/>
              <a:t>an internal </a:t>
            </a:r>
            <a:r>
              <a:rPr lang="de-DE" dirty="0" err="1" smtClean="0"/>
              <a:t>work</a:t>
            </a:r>
            <a:r>
              <a:rPr lang="de-DE" dirty="0" smtClean="0"/>
              <a:t> plan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implemented</a:t>
            </a:r>
            <a:endParaRPr lang="de-DE" dirty="0" smtClean="0"/>
          </a:p>
          <a:p>
            <a:r>
              <a:rPr lang="de-DE" dirty="0" smtClean="0"/>
              <a:t>Carbon Action Items</a:t>
            </a:r>
          </a:p>
          <a:p>
            <a:pPr lvl="1"/>
            <a:r>
              <a:rPr lang="de-DE" dirty="0" smtClean="0"/>
              <a:t>Original </a:t>
            </a:r>
            <a:r>
              <a:rPr lang="de-DE" dirty="0" err="1" smtClean="0"/>
              <a:t>table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not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assigned</a:t>
            </a:r>
            <a:r>
              <a:rPr lang="de-DE" dirty="0" smtClean="0"/>
              <a:t> </a:t>
            </a:r>
            <a:r>
              <a:rPr lang="de-DE" dirty="0" err="1" smtClean="0"/>
              <a:t>one-by-one</a:t>
            </a:r>
            <a:endParaRPr lang="de-DE" dirty="0"/>
          </a:p>
          <a:p>
            <a:pPr lvl="1"/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sub-group </a:t>
            </a:r>
            <a:r>
              <a:rPr lang="de-DE" dirty="0" err="1" smtClean="0"/>
              <a:t>specific</a:t>
            </a:r>
            <a:r>
              <a:rPr lang="de-DE" dirty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cross-cutting</a:t>
            </a:r>
            <a:r>
              <a:rPr lang="de-DE" dirty="0" smtClean="0"/>
              <a:t>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items</a:t>
            </a:r>
            <a:endParaRPr lang="de-DE" dirty="0" smtClean="0"/>
          </a:p>
          <a:p>
            <a:pPr lvl="1"/>
            <a:r>
              <a:rPr lang="de-DE" dirty="0" smtClean="0">
                <a:solidFill>
                  <a:srgbClr val="00B050"/>
                </a:solidFill>
              </a:rPr>
              <a:t>Sub-groups </a:t>
            </a:r>
            <a:r>
              <a:rPr lang="de-DE" dirty="0" err="1" smtClean="0">
                <a:solidFill>
                  <a:srgbClr val="00B050"/>
                </a:solidFill>
              </a:rPr>
              <a:t>were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invited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to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comment</a:t>
            </a:r>
            <a:r>
              <a:rPr lang="de-DE" dirty="0" smtClean="0">
                <a:solidFill>
                  <a:srgbClr val="00B050"/>
                </a:solidFill>
              </a:rPr>
              <a:t> in </a:t>
            </a:r>
            <a:r>
              <a:rPr lang="de-DE" dirty="0" err="1" smtClean="0">
                <a:solidFill>
                  <a:srgbClr val="00B050"/>
                </a:solidFill>
              </a:rPr>
              <a:t>terms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what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they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can</a:t>
            </a:r>
            <a:r>
              <a:rPr lang="de-DE" dirty="0" smtClean="0">
                <a:solidFill>
                  <a:srgbClr val="00B050"/>
                </a:solidFill>
              </a:rPr>
              <a:t> do</a:t>
            </a:r>
          </a:p>
          <a:p>
            <a:pPr lvl="1"/>
            <a:r>
              <a:rPr lang="de-DE" dirty="0" smtClean="0">
                <a:solidFill>
                  <a:srgbClr val="00B050"/>
                </a:solidFill>
              </a:rPr>
              <a:t>Follow-on </a:t>
            </a:r>
            <a:r>
              <a:rPr lang="de-DE" dirty="0" err="1" smtClean="0">
                <a:solidFill>
                  <a:srgbClr val="00B050"/>
                </a:solidFill>
              </a:rPr>
              <a:t>step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is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the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identification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of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common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items</a:t>
            </a:r>
            <a:r>
              <a:rPr lang="de-DE" dirty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to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combine</a:t>
            </a:r>
            <a:endParaRPr lang="de-DE" dirty="0" smtClean="0">
              <a:solidFill>
                <a:srgbClr val="00B050"/>
              </a:solidFill>
            </a:endParaRPr>
          </a:p>
          <a:p>
            <a:pPr lvl="1"/>
            <a:r>
              <a:rPr lang="de-DE" dirty="0" err="1" smtClean="0">
                <a:solidFill>
                  <a:srgbClr val="00B050"/>
                </a:solidFill>
              </a:rPr>
              <a:t>Identification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of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collaboration</a:t>
            </a:r>
            <a:r>
              <a:rPr lang="de-DE" dirty="0" smtClean="0">
                <a:solidFill>
                  <a:srgbClr val="00B050"/>
                </a:solidFill>
              </a:rPr>
              <a:t> link </a:t>
            </a:r>
            <a:r>
              <a:rPr lang="de-DE" dirty="0" err="1" smtClean="0">
                <a:solidFill>
                  <a:srgbClr val="00B050"/>
                </a:solidFill>
              </a:rPr>
              <a:t>within</a:t>
            </a:r>
            <a:r>
              <a:rPr lang="de-DE" dirty="0" smtClean="0">
                <a:solidFill>
                  <a:srgbClr val="00B050"/>
                </a:solidFill>
              </a:rPr>
              <a:t> CEOS </a:t>
            </a:r>
            <a:r>
              <a:rPr lang="de-DE" dirty="0" err="1" smtClean="0">
                <a:solidFill>
                  <a:srgbClr val="00B050"/>
                </a:solidFill>
              </a:rPr>
              <a:t>and</a:t>
            </a:r>
            <a:r>
              <a:rPr lang="de-DE" dirty="0" smtClean="0">
                <a:solidFill>
                  <a:srgbClr val="00B050"/>
                </a:solidFill>
              </a:rPr>
              <a:t> outside on </a:t>
            </a:r>
            <a:r>
              <a:rPr lang="de-DE" dirty="0" err="1" smtClean="0">
                <a:solidFill>
                  <a:srgbClr val="00B050"/>
                </a:solidFill>
              </a:rPr>
              <a:t>working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level</a:t>
            </a:r>
            <a:r>
              <a:rPr lang="de-DE" dirty="0" smtClean="0">
                <a:solidFill>
                  <a:srgbClr val="00B050"/>
                </a:solidFill>
              </a:rPr>
              <a:t>.</a:t>
            </a:r>
          </a:p>
          <a:p>
            <a:pPr lvl="1"/>
            <a:r>
              <a:rPr lang="de-DE" dirty="0" err="1" smtClean="0">
                <a:solidFill>
                  <a:srgbClr val="00B050"/>
                </a:solidFill>
              </a:rPr>
              <a:t>Identification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of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step-wise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approach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with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defined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milestones</a:t>
            </a:r>
            <a:endParaRPr lang="de-DE" dirty="0" smtClean="0">
              <a:solidFill>
                <a:srgbClr val="00B050"/>
              </a:solidFill>
            </a:endParaRPr>
          </a:p>
          <a:p>
            <a:pPr lvl="1"/>
            <a:r>
              <a:rPr lang="de-DE" dirty="0" smtClean="0"/>
              <a:t>Status: </a:t>
            </a:r>
            <a:r>
              <a:rPr lang="de-DE" dirty="0" err="1" smtClean="0"/>
              <a:t>Consolidation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steps</a:t>
            </a:r>
            <a:r>
              <a:rPr lang="de-DE" dirty="0" smtClean="0"/>
              <a:t> high-</a:t>
            </a:r>
            <a:r>
              <a:rPr lang="de-DE" dirty="0" err="1" smtClean="0"/>
              <a:t>lighted</a:t>
            </a:r>
            <a:r>
              <a:rPr lang="de-DE" dirty="0" smtClean="0"/>
              <a:t> in Green in a </a:t>
            </a:r>
            <a:r>
              <a:rPr lang="de-DE" dirty="0" err="1" smtClean="0"/>
              <a:t>table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allows</a:t>
            </a:r>
            <a:r>
              <a:rPr lang="de-DE" dirty="0" smtClean="0"/>
              <a:t> WGCV </a:t>
            </a:r>
            <a:r>
              <a:rPr lang="de-DE" dirty="0" err="1" smtClean="0"/>
              <a:t>and</a:t>
            </a:r>
            <a:r>
              <a:rPr lang="de-DE" dirty="0" smtClean="0"/>
              <a:t> SIT a </a:t>
            </a:r>
            <a:r>
              <a:rPr lang="de-DE" dirty="0" err="1" smtClean="0"/>
              <a:t>tracking</a:t>
            </a:r>
            <a:r>
              <a:rPr lang="de-DE" dirty="0" smtClean="0"/>
              <a:t> / </a:t>
            </a:r>
            <a:r>
              <a:rPr lang="de-DE" dirty="0" err="1" smtClean="0"/>
              <a:t>Implicitly</a:t>
            </a:r>
            <a:r>
              <a:rPr lang="de-DE" dirty="0" smtClean="0"/>
              <a:t>,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them</a:t>
            </a:r>
            <a:r>
              <a:rPr lang="de-DE" dirty="0" smtClean="0"/>
              <a:t> </a:t>
            </a:r>
            <a:r>
              <a:rPr lang="de-DE" dirty="0" err="1" smtClean="0"/>
              <a:t>ongoing</a:t>
            </a:r>
            <a:endParaRPr lang="de-DE" dirty="0"/>
          </a:p>
        </p:txBody>
      </p:sp>
      <p:sp>
        <p:nvSpPr>
          <p:cNvPr id="4" name="Shape 3"/>
          <p:cNvSpPr/>
          <p:nvPr/>
        </p:nvSpPr>
        <p:spPr>
          <a:xfrm>
            <a:off x="2130871" y="190714"/>
            <a:ext cx="32793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SIT Workshop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EUMETSAT, Darmstadt, Germany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September 17-18,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9336528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Deliverable</a:t>
            </a:r>
            <a:r>
              <a:rPr lang="de-DE" dirty="0" smtClean="0"/>
              <a:t> Status (II)</a:t>
            </a:r>
          </a:p>
          <a:p>
            <a:r>
              <a:rPr lang="de-DE" dirty="0" smtClean="0"/>
              <a:t>CEOS </a:t>
            </a:r>
            <a:r>
              <a:rPr lang="de-DE" dirty="0" err="1" smtClean="0"/>
              <a:t>Deliverables</a:t>
            </a:r>
            <a:r>
              <a:rPr lang="de-DE" dirty="0" smtClean="0"/>
              <a:t> (</a:t>
            </a:r>
            <a:r>
              <a:rPr lang="de-DE" dirty="0" err="1" smtClean="0"/>
              <a:t>short</a:t>
            </a:r>
            <a:r>
              <a:rPr lang="de-DE" dirty="0" smtClean="0"/>
              <a:t> </a:t>
            </a:r>
            <a:r>
              <a:rPr lang="de-DE" dirty="0" err="1" smtClean="0"/>
              <a:t>version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/>
              <a:t>Closed</a:t>
            </a:r>
            <a:r>
              <a:rPr lang="de-DE" dirty="0" smtClean="0"/>
              <a:t> </a:t>
            </a:r>
            <a:r>
              <a:rPr lang="de-DE" dirty="0" err="1" smtClean="0"/>
              <a:t>deliverables</a:t>
            </a:r>
            <a:r>
              <a:rPr lang="de-DE" dirty="0" smtClean="0"/>
              <a:t>: CV-02, CV-06, CV-07, CV-08, CV-11</a:t>
            </a:r>
          </a:p>
          <a:p>
            <a:pPr lvl="1"/>
            <a:r>
              <a:rPr lang="de-DE" dirty="0" err="1" smtClean="0"/>
              <a:t>Partially</a:t>
            </a:r>
            <a:r>
              <a:rPr lang="de-DE" dirty="0" smtClean="0"/>
              <a:t> </a:t>
            </a:r>
            <a:r>
              <a:rPr lang="de-DE" dirty="0" err="1" smtClean="0"/>
              <a:t>completed</a:t>
            </a:r>
            <a:r>
              <a:rPr lang="de-DE" dirty="0" smtClean="0"/>
              <a:t>: </a:t>
            </a:r>
          </a:p>
          <a:p>
            <a:pPr lvl="2"/>
            <a:r>
              <a:rPr lang="de-DE" dirty="0" smtClean="0"/>
              <a:t>CV-05: GSICS </a:t>
            </a:r>
            <a:r>
              <a:rPr lang="de-DE" dirty="0" err="1" smtClean="0"/>
              <a:t>cooperation</a:t>
            </a:r>
            <a:r>
              <a:rPr lang="de-DE" dirty="0" smtClean="0"/>
              <a:t>: </a:t>
            </a:r>
            <a:r>
              <a:rPr lang="de-DE" dirty="0" err="1" smtClean="0"/>
              <a:t>consolidation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report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partially</a:t>
            </a:r>
            <a:r>
              <a:rPr lang="de-DE" dirty="0" smtClean="0"/>
              <a:t> open</a:t>
            </a:r>
            <a:endParaRPr lang="de-DE" dirty="0" smtClean="0"/>
          </a:p>
          <a:p>
            <a:pPr lvl="2"/>
            <a:r>
              <a:rPr lang="de-DE" dirty="0" smtClean="0"/>
              <a:t>CV-10: </a:t>
            </a:r>
            <a:r>
              <a:rPr lang="de-DE" dirty="0" err="1" smtClean="0"/>
              <a:t>TanDEM</a:t>
            </a:r>
            <a:r>
              <a:rPr lang="de-DE" dirty="0" smtClean="0"/>
              <a:t>-X </a:t>
            </a:r>
            <a:r>
              <a:rPr lang="de-DE" dirty="0" err="1" smtClean="0"/>
              <a:t>product</a:t>
            </a:r>
            <a:r>
              <a:rPr lang="de-DE" dirty="0" smtClean="0"/>
              <a:t> </a:t>
            </a:r>
            <a:r>
              <a:rPr lang="de-DE" dirty="0" err="1" smtClean="0"/>
              <a:t>fitness</a:t>
            </a:r>
            <a:r>
              <a:rPr lang="de-DE" dirty="0" smtClean="0"/>
              <a:t> check: </a:t>
            </a:r>
            <a:r>
              <a:rPr lang="de-DE" dirty="0" err="1" smtClean="0"/>
              <a:t>part</a:t>
            </a:r>
            <a:r>
              <a:rPr lang="de-DE" dirty="0" smtClean="0"/>
              <a:t> (a) </a:t>
            </a:r>
            <a:r>
              <a:rPr lang="de-DE" dirty="0" err="1" smtClean="0"/>
              <a:t>concluded</a:t>
            </a:r>
            <a:r>
              <a:rPr lang="de-DE" dirty="0" smtClean="0"/>
              <a:t>, </a:t>
            </a:r>
            <a:r>
              <a:rPr lang="de-DE" dirty="0" err="1" smtClean="0"/>
              <a:t>part</a:t>
            </a:r>
            <a:r>
              <a:rPr lang="de-DE" dirty="0" smtClean="0"/>
              <a:t> (b) </a:t>
            </a:r>
            <a:r>
              <a:rPr lang="de-DE" dirty="0" err="1" smtClean="0"/>
              <a:t>awaits</a:t>
            </a:r>
            <a:r>
              <a:rPr lang="de-DE" dirty="0" smtClean="0"/>
              <a:t> final </a:t>
            </a:r>
            <a:r>
              <a:rPr lang="de-DE" dirty="0" err="1" smtClean="0"/>
              <a:t>TanDEM</a:t>
            </a:r>
            <a:r>
              <a:rPr lang="de-DE" dirty="0" smtClean="0"/>
              <a:t>-X </a:t>
            </a:r>
            <a:r>
              <a:rPr lang="de-DE" dirty="0" err="1" smtClean="0"/>
              <a:t>product</a:t>
            </a:r>
            <a:r>
              <a:rPr lang="de-DE" dirty="0" smtClean="0"/>
              <a:t> (2016/7), </a:t>
            </a:r>
            <a:r>
              <a:rPr lang="de-DE" dirty="0" err="1" smtClean="0"/>
              <a:t>part</a:t>
            </a:r>
            <a:r>
              <a:rPr lang="de-DE" dirty="0"/>
              <a:t> </a:t>
            </a:r>
            <a:r>
              <a:rPr lang="de-DE" dirty="0" smtClean="0"/>
              <a:t>(c) </a:t>
            </a:r>
            <a:r>
              <a:rPr lang="de-DE" dirty="0" err="1" smtClean="0"/>
              <a:t>concluded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Sentinel</a:t>
            </a:r>
            <a:r>
              <a:rPr lang="de-DE" dirty="0" smtClean="0"/>
              <a:t> 2 </a:t>
            </a:r>
            <a:r>
              <a:rPr lang="de-DE" dirty="0" smtClean="0"/>
              <a:t>IOCR</a:t>
            </a:r>
            <a:endParaRPr lang="de-DE" dirty="0" smtClean="0"/>
          </a:p>
          <a:p>
            <a:pPr lvl="2"/>
            <a:r>
              <a:rPr lang="de-DE" dirty="0"/>
              <a:t>CV-12: Evaluation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validation</a:t>
            </a:r>
            <a:r>
              <a:rPr lang="de-DE" dirty="0"/>
              <a:t> </a:t>
            </a:r>
            <a:r>
              <a:rPr lang="de-DE" dirty="0" err="1"/>
              <a:t>sites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Sentinel-2: </a:t>
            </a:r>
            <a:br>
              <a:rPr lang="de-DE" dirty="0"/>
            </a:br>
            <a:r>
              <a:rPr lang="de-DE" dirty="0" err="1"/>
              <a:t>list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validation</a:t>
            </a:r>
            <a:r>
              <a:rPr lang="de-DE" dirty="0"/>
              <a:t> </a:t>
            </a:r>
            <a:r>
              <a:rPr lang="de-DE" dirty="0" err="1"/>
              <a:t>sites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complementing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final </a:t>
            </a:r>
            <a:r>
              <a:rPr lang="de-DE" dirty="0" err="1"/>
              <a:t>list</a:t>
            </a:r>
            <a:r>
              <a:rPr lang="de-DE" dirty="0"/>
              <a:t>; a </a:t>
            </a:r>
            <a:r>
              <a:rPr lang="de-DE" dirty="0" err="1"/>
              <a:t>finalization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LPV </a:t>
            </a:r>
            <a:r>
              <a:rPr lang="de-DE" dirty="0" err="1"/>
              <a:t>core</a:t>
            </a:r>
            <a:r>
              <a:rPr lang="de-DE" dirty="0"/>
              <a:t> </a:t>
            </a:r>
            <a:r>
              <a:rPr lang="de-DE" dirty="0" err="1"/>
              <a:t>sites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planned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smtClean="0"/>
              <a:t>Q4/2015</a:t>
            </a:r>
          </a:p>
          <a:p>
            <a:pPr lvl="1"/>
            <a:r>
              <a:rPr lang="de-DE" dirty="0" smtClean="0"/>
              <a:t>Open </a:t>
            </a:r>
            <a:r>
              <a:rPr lang="de-DE" dirty="0" err="1" smtClean="0"/>
              <a:t>deliverables</a:t>
            </a:r>
            <a:endParaRPr lang="de-DE" dirty="0" smtClean="0"/>
          </a:p>
          <a:p>
            <a:pPr lvl="2"/>
            <a:r>
              <a:rPr lang="de-DE" dirty="0" smtClean="0"/>
              <a:t>CV-01: New </a:t>
            </a:r>
            <a:r>
              <a:rPr lang="de-DE" dirty="0" err="1" smtClean="0"/>
              <a:t>concept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/>
              <a:t> </a:t>
            </a:r>
            <a:r>
              <a:rPr lang="de-DE" dirty="0" err="1" smtClean="0"/>
              <a:t>outreach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Web-</a:t>
            </a:r>
            <a:r>
              <a:rPr lang="de-DE" dirty="0" err="1" smtClean="0"/>
              <a:t>concept</a:t>
            </a:r>
            <a:r>
              <a:rPr lang="de-DE" dirty="0" smtClean="0"/>
              <a:t> </a:t>
            </a:r>
            <a:r>
              <a:rPr lang="de-DE" dirty="0" err="1" smtClean="0"/>
              <a:t>under</a:t>
            </a:r>
            <a:r>
              <a:rPr lang="de-DE" dirty="0" smtClean="0"/>
              <a:t> </a:t>
            </a:r>
            <a:r>
              <a:rPr lang="de-DE" dirty="0" err="1" smtClean="0"/>
              <a:t>discussion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WGCV </a:t>
            </a:r>
            <a:r>
              <a:rPr lang="de-DE" dirty="0" err="1" smtClean="0"/>
              <a:t>secretariat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ESA</a:t>
            </a:r>
          </a:p>
          <a:p>
            <a:pPr lvl="2"/>
            <a:r>
              <a:rPr lang="de-DE" dirty="0" smtClean="0"/>
              <a:t>CV-03: On-</a:t>
            </a:r>
            <a:r>
              <a:rPr lang="de-DE" dirty="0" err="1" smtClean="0"/>
              <a:t>ground</a:t>
            </a:r>
            <a:r>
              <a:rPr lang="de-DE" dirty="0" smtClean="0"/>
              <a:t> </a:t>
            </a:r>
            <a:r>
              <a:rPr lang="de-DE" dirty="0" err="1" smtClean="0"/>
              <a:t>characterisation</a:t>
            </a:r>
            <a:r>
              <a:rPr lang="de-DE" dirty="0" smtClean="0"/>
              <a:t> Workshop: </a:t>
            </a:r>
            <a:r>
              <a:rPr lang="de-DE" dirty="0" err="1" smtClean="0"/>
              <a:t>planning</a:t>
            </a:r>
            <a:r>
              <a:rPr lang="de-DE" dirty="0" smtClean="0"/>
              <a:t> </a:t>
            </a:r>
            <a:r>
              <a:rPr lang="de-DE" dirty="0" err="1" smtClean="0"/>
              <a:t>delayed</a:t>
            </a:r>
            <a:endParaRPr lang="de-DE" dirty="0" smtClean="0"/>
          </a:p>
          <a:p>
            <a:pPr lvl="2"/>
            <a:r>
              <a:rPr lang="de-DE" dirty="0" smtClean="0"/>
              <a:t>CV-04: </a:t>
            </a:r>
            <a:r>
              <a:rPr lang="de-DE" dirty="0" err="1" smtClean="0"/>
              <a:t>self</a:t>
            </a:r>
            <a:r>
              <a:rPr lang="de-DE" dirty="0" smtClean="0"/>
              <a:t>-analysis: in </a:t>
            </a:r>
            <a:r>
              <a:rPr lang="de-DE" dirty="0" err="1" smtClean="0"/>
              <a:t>schedule</a:t>
            </a:r>
            <a:endParaRPr lang="de-DE" dirty="0" smtClean="0"/>
          </a:p>
        </p:txBody>
      </p:sp>
      <p:sp>
        <p:nvSpPr>
          <p:cNvPr id="4" name="Shape 3"/>
          <p:cNvSpPr/>
          <p:nvPr/>
        </p:nvSpPr>
        <p:spPr>
          <a:xfrm>
            <a:off x="2130871" y="190714"/>
            <a:ext cx="32793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SIT Workshop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EUMETSAT, Darmstadt, Germany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September 17-18,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192979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7</a:t>
            </a:fld>
            <a:endParaRPr lang="en-US" dirty="0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48936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de-DE" sz="2000" b="1" dirty="0" err="1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Upcoming</a:t>
            </a:r>
            <a:r>
              <a:rPr lang="de-DE" sz="2000" b="1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 Events</a:t>
            </a:r>
            <a:endParaRPr lang="en-US" sz="2000" b="1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Wingdings" panose="05000000000000000000" pitchFamily="2" charset="2"/>
              <a:buChar char="§"/>
              <a:defRPr>
                <a:solidFill>
                  <a:srgbClr val="000000"/>
                </a:solidFill>
              </a:defRPr>
            </a:pPr>
            <a:r>
              <a:rPr lang="de-DE" sz="2000" b="1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CEOS-WGCV </a:t>
            </a:r>
            <a:r>
              <a:rPr lang="de-DE" sz="2000" b="1" i="1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plenaries</a:t>
            </a:r>
            <a:endParaRPr lang="de-DE" sz="2000" b="1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100000"/>
              <a:defRPr>
                <a:solidFill>
                  <a:srgbClr val="000000"/>
                </a:solidFill>
              </a:defRPr>
            </a:pPr>
            <a:endParaRPr lang="de-D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38200" lvl="1" indent="-381000">
              <a:buSzPct val="100000"/>
              <a:buFont typeface="Symbol" panose="05050102010706020507" pitchFamily="18" charset="2"/>
              <a:buChar char="-"/>
              <a:defRPr>
                <a:solidFill>
                  <a:srgbClr val="000000"/>
                </a:solidFill>
              </a:defRPr>
            </a:pPr>
            <a:r>
              <a:rPr lang="de-DE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WGCV # 40, March 14-18, 2016 in Canberra (AUS)</a:t>
            </a:r>
            <a:br>
              <a:rPr lang="de-DE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20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hosted</a:t>
            </a:r>
            <a:r>
              <a:rPr lang="de-DE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by</a:t>
            </a:r>
            <a:r>
              <a:rPr lang="de-DE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GEOSCIENCE </a:t>
            </a:r>
            <a:r>
              <a:rPr lang="de-DE" sz="20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Australia</a:t>
            </a:r>
            <a:r>
              <a:rPr lang="de-DE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-DE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CSIRO</a:t>
            </a:r>
          </a:p>
          <a:p>
            <a:pPr marL="742950" lvl="1" indent="-285750">
              <a:buSzPct val="100000"/>
              <a:buFont typeface="Symbol" panose="05050102010706020507" pitchFamily="18" charset="2"/>
              <a:buChar char="-"/>
              <a:defRPr>
                <a:solidFill>
                  <a:srgbClr val="000000"/>
                </a:solidFill>
              </a:defRPr>
            </a:pPr>
            <a:endParaRPr lang="de-D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38200" lvl="1" indent="-381000">
              <a:buSzPct val="100000"/>
              <a:buFont typeface="Symbol" panose="05050102010706020507" pitchFamily="18" charset="2"/>
              <a:buChar char="-"/>
              <a:defRPr>
                <a:solidFill>
                  <a:srgbClr val="000000"/>
                </a:solidFill>
              </a:defRPr>
            </a:pPr>
            <a:r>
              <a:rPr lang="de-DE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WGCV # 41, 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September </a:t>
            </a:r>
            <a:r>
              <a:rPr lang="de-DE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2016, </a:t>
            </a:r>
            <a:r>
              <a:rPr lang="de-DE" sz="20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hosted</a:t>
            </a:r>
            <a:r>
              <a:rPr lang="de-DE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by</a:t>
            </a:r>
            <a:r>
              <a:rPr lang="de-DE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JAXA</a:t>
            </a:r>
            <a:endParaRPr lang="de-D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de-DE" sz="2000" dirty="0" smtClean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sz="2000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Wingdings" panose="05000000000000000000" pitchFamily="2" charset="2"/>
              <a:buChar char="§"/>
              <a:defRPr>
                <a:solidFill>
                  <a:srgbClr val="000000"/>
                </a:solidFill>
              </a:defRPr>
            </a:pPr>
            <a:r>
              <a:rPr lang="de-DE" sz="2000" b="1" i="1" dirty="0" smtClean="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Other </a:t>
            </a:r>
            <a:r>
              <a:rPr lang="de-DE" sz="2000" b="1" i="1" dirty="0" err="1" smtClean="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workshops</a:t>
            </a:r>
            <a:r>
              <a:rPr lang="de-DE" sz="2000" b="1" i="1" dirty="0" smtClean="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b="1" i="1" dirty="0" err="1" smtClean="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or</a:t>
            </a:r>
            <a:r>
              <a:rPr lang="de-DE" sz="2000" b="1" i="1" dirty="0" smtClean="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b="1" i="1" dirty="0" err="1" smtClean="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meetings</a:t>
            </a:r>
            <a:endParaRPr lang="en-US" sz="2000" b="1" i="1" dirty="0" smtClean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100000"/>
              <a:defRPr>
                <a:solidFill>
                  <a:srgbClr val="000000"/>
                </a:solidFill>
              </a:defRPr>
            </a:pP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38200" lvl="1" indent="-381000">
              <a:buSzPct val="100000"/>
              <a:buFont typeface="Symbol" panose="05050102010706020507" pitchFamily="18" charset="2"/>
              <a:buChar char="-"/>
              <a:defRPr>
                <a:solidFill>
                  <a:srgbClr val="000000"/>
                </a:solidFill>
              </a:defRPr>
            </a:pP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CEOS SAR Cal/Val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workshop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October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2015,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hosted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by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ESA/ESTEC</a:t>
            </a:r>
            <a:endParaRPr lang="de-DE" sz="2000"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38200" lvl="1" indent="-381000">
              <a:buSzPct val="100000"/>
              <a:buFont typeface="Symbol" panose="05050102010706020507" pitchFamily="18" charset="2"/>
              <a:buChar char="-"/>
              <a:defRPr>
                <a:solidFill>
                  <a:srgbClr val="000000"/>
                </a:solidFill>
              </a:defRPr>
            </a:pP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GSICS / WGCV ACSG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workshop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October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2015,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hosted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by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NOAA</a:t>
            </a:r>
            <a:endParaRPr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38200" lvl="1" indent="-381000">
              <a:buSzPct val="100000"/>
              <a:buFont typeface="Symbol" panose="05050102010706020507" pitchFamily="18" charset="2"/>
              <a:buChar char="-"/>
              <a:defRPr>
                <a:solidFill>
                  <a:srgbClr val="000000"/>
                </a:solidFill>
              </a:defRPr>
            </a:pP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WGCV IVOS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workshop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November 2015,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hosted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by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ONERA</a:t>
            </a:r>
            <a:endParaRPr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endParaRPr sz="2000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32793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SIT Workshop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EUMETSAT, Darmstadt, Germany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September 17-18,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9086586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u="sng" dirty="0" smtClean="0"/>
              <a:t>Future Outlook</a:t>
            </a:r>
          </a:p>
          <a:p>
            <a:endParaRPr lang="de-DE" dirty="0"/>
          </a:p>
          <a:p>
            <a:r>
              <a:rPr lang="de-DE" dirty="0" smtClean="0"/>
              <a:t>This </a:t>
            </a:r>
            <a:r>
              <a:rPr lang="de-DE" dirty="0" err="1" smtClean="0"/>
              <a:t>overview</a:t>
            </a:r>
            <a:r>
              <a:rPr lang="de-DE" dirty="0" smtClean="0"/>
              <a:t> </a:t>
            </a:r>
            <a:r>
              <a:rPr lang="de-DE" dirty="0" err="1" smtClean="0"/>
              <a:t>presentation</a:t>
            </a:r>
            <a:r>
              <a:rPr lang="de-DE" dirty="0" smtClean="0"/>
              <a:t>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consolidated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CEOS </a:t>
            </a:r>
            <a:r>
              <a:rPr lang="de-DE" dirty="0" err="1" smtClean="0"/>
              <a:t>plenary</a:t>
            </a:r>
            <a:endParaRPr lang="de-DE" dirty="0"/>
          </a:p>
          <a:p>
            <a:endParaRPr lang="de-DE" dirty="0" smtClean="0"/>
          </a:p>
          <a:p>
            <a:r>
              <a:rPr lang="de-DE" dirty="0" smtClean="0"/>
              <a:t>CEOS-WGCV </a:t>
            </a:r>
            <a:r>
              <a:rPr lang="de-DE" dirty="0" err="1" smtClean="0"/>
              <a:t>secretariat</a:t>
            </a:r>
            <a:r>
              <a:rPr lang="de-DE" dirty="0" smtClean="0"/>
              <a:t>: </a:t>
            </a:r>
            <a:r>
              <a:rPr lang="de-DE" dirty="0" err="1" smtClean="0"/>
              <a:t>now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Forschungzentrum</a:t>
            </a:r>
            <a:r>
              <a:rPr lang="de-DE" dirty="0" smtClean="0"/>
              <a:t> Jülich GmbH</a:t>
            </a:r>
          </a:p>
          <a:p>
            <a:endParaRPr lang="de-DE" dirty="0"/>
          </a:p>
          <a:p>
            <a:r>
              <a:rPr lang="de-DE" dirty="0" err="1" smtClean="0"/>
              <a:t>Consolidation</a:t>
            </a:r>
            <a:r>
              <a:rPr lang="de-DE" dirty="0" smtClean="0"/>
              <a:t> </a:t>
            </a:r>
            <a:r>
              <a:rPr lang="de-DE" dirty="0" err="1" smtClean="0"/>
              <a:t>phase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CEOS WGCV in</a:t>
            </a:r>
          </a:p>
          <a:p>
            <a:pPr lvl="1"/>
            <a:r>
              <a:rPr lang="de-DE" dirty="0" smtClean="0"/>
              <a:t>Set-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plan, also </a:t>
            </a:r>
            <a:r>
              <a:rPr lang="de-DE" dirty="0" err="1" smtClean="0"/>
              <a:t>depending</a:t>
            </a:r>
            <a:r>
              <a:rPr lang="de-DE" dirty="0" smtClean="0"/>
              <a:t> on additional CEOS </a:t>
            </a:r>
            <a:r>
              <a:rPr lang="de-DE" dirty="0" err="1" smtClean="0"/>
              <a:t>activities</a:t>
            </a:r>
            <a:endParaRPr lang="de-DE" dirty="0" smtClean="0"/>
          </a:p>
          <a:p>
            <a:pPr lvl="1"/>
            <a:r>
              <a:rPr lang="de-DE" dirty="0" err="1" smtClean="0"/>
              <a:t>Systematic</a:t>
            </a:r>
            <a:r>
              <a:rPr lang="de-DE" dirty="0" smtClean="0"/>
              <a:t> </a:t>
            </a:r>
            <a:r>
              <a:rPr lang="de-DE" dirty="0" err="1" smtClean="0"/>
              <a:t>set-up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collaboration</a:t>
            </a:r>
            <a:r>
              <a:rPr lang="de-DE" dirty="0" smtClean="0"/>
              <a:t> </a:t>
            </a:r>
            <a:r>
              <a:rPr lang="de-DE" dirty="0" err="1" smtClean="0"/>
              <a:t>fields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CEOS </a:t>
            </a:r>
            <a:r>
              <a:rPr lang="de-DE" dirty="0" err="1" smtClean="0"/>
              <a:t>entities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identified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/>
              <a:t>sides</a:t>
            </a:r>
            <a:endParaRPr lang="de-DE" dirty="0" smtClean="0"/>
          </a:p>
          <a:p>
            <a:pPr lvl="1"/>
            <a:r>
              <a:rPr lang="de-DE" dirty="0" err="1" smtClean="0"/>
              <a:t>Intensification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cooperation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GSICS</a:t>
            </a:r>
            <a:endParaRPr lang="de-DE" dirty="0"/>
          </a:p>
        </p:txBody>
      </p:sp>
      <p:sp>
        <p:nvSpPr>
          <p:cNvPr id="4" name="Shape 3"/>
          <p:cNvSpPr/>
          <p:nvPr/>
        </p:nvSpPr>
        <p:spPr>
          <a:xfrm>
            <a:off x="2130871" y="190714"/>
            <a:ext cx="32793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SIT Workshop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EUMETSAT, Darmstadt, Germany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September 17-18,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332158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544</Words>
  <Application>Microsoft Office PowerPoint</Application>
  <PresentationFormat>Bildschirmpräsentation (4:3)</PresentationFormat>
  <Paragraphs>122</Paragraphs>
  <Slides>8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Default</vt:lpstr>
      <vt:lpstr>CEOS-WGCV  Activity Report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Bargen, Albrecht von</cp:lastModifiedBy>
  <cp:revision>47</cp:revision>
  <dcterms:modified xsi:type="dcterms:W3CDTF">2015-09-16T16:31:57Z</dcterms:modified>
</cp:coreProperties>
</file>