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38" r:id="rId2"/>
    <p:sldId id="387" r:id="rId3"/>
    <p:sldId id="312" r:id="rId4"/>
    <p:sldId id="350" r:id="rId5"/>
    <p:sldId id="377" r:id="rId6"/>
    <p:sldId id="390" r:id="rId7"/>
    <p:sldId id="388" r:id="rId8"/>
    <p:sldId id="367" r:id="rId9"/>
    <p:sldId id="351" r:id="rId10"/>
    <p:sldId id="342" r:id="rId11"/>
    <p:sldId id="368" r:id="rId12"/>
    <p:sldId id="369" r:id="rId13"/>
    <p:sldId id="356" r:id="rId14"/>
    <p:sldId id="383" r:id="rId15"/>
    <p:sldId id="365" r:id="rId16"/>
    <p:sldId id="354" r:id="rId17"/>
    <p:sldId id="353" r:id="rId18"/>
    <p:sldId id="371" r:id="rId19"/>
    <p:sldId id="370" r:id="rId20"/>
    <p:sldId id="359" r:id="rId21"/>
    <p:sldId id="358" r:id="rId22"/>
    <p:sldId id="357" r:id="rId23"/>
    <p:sldId id="391" r:id="rId24"/>
    <p:sldId id="318" r:id="rId25"/>
    <p:sldId id="339" r:id="rId26"/>
    <p:sldId id="337" r:id="rId27"/>
    <p:sldId id="305" r:id="rId28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7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5701" autoAdjust="0"/>
  </p:normalViewPr>
  <p:slideViewPr>
    <p:cSldViewPr snapToGrid="0" snapToObjects="1">
      <p:cViewPr varScale="1">
        <p:scale>
          <a:sx n="70" d="100"/>
          <a:sy n="70" d="100"/>
        </p:scale>
        <p:origin x="1380" y="78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145" cy="3505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143" y="0"/>
            <a:ext cx="4029145" cy="3505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DB8167B7-D5DC-4D3F-9342-3D86EBC4D22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80"/>
            <a:ext cx="4029145" cy="3505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143" y="6658680"/>
            <a:ext cx="4029145" cy="3505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47E02A50-EC8D-41D8-A390-1F944817A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6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3" tIns="46586" rIns="93173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3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3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63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613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19088" y="6500813"/>
            <a:ext cx="2233612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65463" y="6500813"/>
            <a:ext cx="3451225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62A5DAD-C7E3-4D42-BB97-CBC1B2B131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0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24768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936603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95162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213872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SIT Tech.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Workshop 2015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EUMETSAT, Darmstadt, Germany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17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-18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September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2015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4" r:id="rId3"/>
    <p:sldLayoutId id="2147483684" r:id="rId4"/>
    <p:sldLayoutId id="2147483685" r:id="rId5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eos.org/meetings/wgcapd-distance-education-2015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lang="en-US" b="1" dirty="0">
                <a:solidFill>
                  <a:schemeClr val="bg1"/>
                </a:solidFill>
              </a:rPr>
              <a:t>Eric C. Wood, USGS </a:t>
            </a:r>
          </a:p>
          <a:p>
            <a:r>
              <a:rPr lang="en-US" b="1" dirty="0">
                <a:solidFill>
                  <a:schemeClr val="bg1"/>
                </a:solidFill>
              </a:rPr>
              <a:t>Jane Olwoch, SANSA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SIT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Workshop Agenda Item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#7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Action / Work Plan Reference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SIT Technical Workshop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EUMETSAT, Darmstadt, Germany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17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– 18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September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701591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694723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031" y="2046510"/>
            <a:ext cx="8241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Working Group on Capacity Building and Data Democracy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85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ZA" smtClean="0"/>
              <a:pPr lvl="0"/>
              <a:t>10</a:t>
            </a:fld>
            <a:endParaRPr lang="en-Z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929963"/>
              </p:ext>
            </p:extLst>
          </p:nvPr>
        </p:nvGraphicFramePr>
        <p:xfrm>
          <a:off x="208166" y="1861169"/>
          <a:ext cx="8686800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/>
                <a:gridCol w="2895600"/>
                <a:gridCol w="2895600"/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Activity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Progress/Status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Future Activity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en-ZA" sz="2400" b="1" dirty="0" smtClean="0">
                          <a:latin typeface="Calibri" pitchFamily="34" charset="0"/>
                        </a:rPr>
                        <a:t>CB-3: Develop a long term Capacity Building Strategy </a:t>
                      </a:r>
                    </a:p>
                    <a:p>
                      <a:pPr algn="l"/>
                      <a:endParaRPr lang="en-ZA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</a:rPr>
                        <a:t>First discussions  were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during undertaken at the Group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Annual Meeting #4 in Pretoria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.</a:t>
                      </a:r>
                    </a:p>
                    <a:p>
                      <a:pPr algn="l"/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 algn="l"/>
                      <a:endParaRPr lang="en-ZA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To be presented prior to SIT 31</a:t>
                      </a:r>
                      <a:endParaRPr lang="en-ZA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5792" y="0"/>
            <a:ext cx="88392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sz="2400" b="1" dirty="0">
                <a:solidFill>
                  <a:schemeClr val="bg1"/>
                </a:solidFill>
              </a:rPr>
              <a:t>WGCapD Summary of Activities </a:t>
            </a:r>
            <a:r>
              <a:rPr lang="en-US" sz="2400" b="1" dirty="0" smtClean="0">
                <a:solidFill>
                  <a:schemeClr val="bg1"/>
                </a:solidFill>
              </a:rPr>
              <a:t>2015-2017 </a:t>
            </a:r>
          </a:p>
          <a:p>
            <a:pPr algn="ctr" rtl="0" latinLnBrk="1" hangingPunct="0"/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146" y="3725941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Calibri" pitchFamily="34" charset="0"/>
                <a:sym typeface="Calibri"/>
              </a:rPr>
              <a:t>(</a:t>
            </a:r>
            <a:r>
              <a:rPr lang="en-US" sz="2000" b="1" dirty="0" smtClean="0">
                <a:latin typeface="Calibri" pitchFamily="34" charset="0"/>
                <a:sym typeface="Calibri"/>
              </a:rPr>
              <a:t>Q4 2015</a:t>
            </a:r>
            <a:r>
              <a:rPr lang="en-US" b="1" dirty="0" smtClean="0">
                <a:latin typeface="Calibri" pitchFamily="34" charset="0"/>
                <a:sym typeface="Calibri"/>
              </a:rPr>
              <a:t>)</a:t>
            </a:r>
            <a:endParaRPr lang="en-ZA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65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09" y="1364776"/>
            <a:ext cx="3949531" cy="5401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2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83" y="261257"/>
            <a:ext cx="8305800" cy="842963"/>
          </a:xfrm>
        </p:spPr>
        <p:txBody>
          <a:bodyPr/>
          <a:lstStyle/>
          <a:p>
            <a:pPr algn="ctr"/>
            <a:r>
              <a:rPr lang="en-US" sz="3200" dirty="0" smtClean="0"/>
              <a:t>WGCapD Draft 3 </a:t>
            </a:r>
            <a:r>
              <a:rPr lang="en-US" sz="3200" dirty="0"/>
              <a:t>Y</a:t>
            </a:r>
            <a:r>
              <a:rPr lang="en-US" sz="3200" dirty="0" smtClean="0"/>
              <a:t>ear Workplan</a:t>
            </a:r>
            <a:br>
              <a:rPr lang="en-US" sz="3200" dirty="0" smtClean="0"/>
            </a:br>
            <a:r>
              <a:rPr lang="en-US" sz="3200" dirty="0" smtClean="0"/>
              <a:t>Planned Outcomes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6" y="1025308"/>
            <a:ext cx="8305800" cy="4495800"/>
          </a:xfrm>
        </p:spPr>
        <p:txBody>
          <a:bodyPr/>
          <a:lstStyle/>
          <a:p>
            <a:pPr marL="0" indent="0">
              <a:buNone/>
            </a:pPr>
            <a:endParaRPr lang="en-US" sz="2400" b="0" dirty="0">
              <a:effectLst/>
            </a:endParaRPr>
          </a:p>
          <a:p>
            <a:pPr>
              <a:spcAft>
                <a:spcPts val="600"/>
              </a:spcAft>
            </a:pPr>
            <a:r>
              <a:rPr lang="en-US" b="0" dirty="0"/>
              <a:t>I</a:t>
            </a:r>
            <a:r>
              <a:rPr lang="en-US" sz="2400" b="0" dirty="0" smtClean="0"/>
              <a:t>ncrease </a:t>
            </a:r>
            <a:r>
              <a:rPr lang="en-US" sz="2400" b="0" dirty="0"/>
              <a:t>access to data, products, and tools and ability to use them; </a:t>
            </a:r>
          </a:p>
          <a:p>
            <a:pPr>
              <a:spcAft>
                <a:spcPts val="600"/>
              </a:spcAft>
            </a:pPr>
            <a:r>
              <a:rPr lang="en-US" b="0" dirty="0"/>
              <a:t>B</a:t>
            </a:r>
            <a:r>
              <a:rPr lang="en-US" sz="2400" b="0" dirty="0" smtClean="0"/>
              <a:t>uild </a:t>
            </a:r>
            <a:r>
              <a:rPr lang="en-US" sz="2400" b="0" dirty="0"/>
              <a:t>awareness of new </a:t>
            </a:r>
            <a:r>
              <a:rPr lang="en-US" sz="2400" b="0" dirty="0" smtClean="0"/>
              <a:t>missions and datasets</a:t>
            </a:r>
            <a:r>
              <a:rPr lang="en-US" sz="2400" b="0" dirty="0"/>
              <a:t>, and how to use </a:t>
            </a:r>
            <a:r>
              <a:rPr lang="en-US" sz="2400" b="0" dirty="0" smtClean="0"/>
              <a:t>the latter within </a:t>
            </a:r>
            <a:r>
              <a:rPr lang="en-US" sz="2400" b="0" dirty="0"/>
              <a:t>the context of existing datasets; </a:t>
            </a:r>
          </a:p>
          <a:p>
            <a:pPr>
              <a:spcAft>
                <a:spcPts val="600"/>
              </a:spcAft>
            </a:pPr>
            <a:r>
              <a:rPr lang="en-US" b="0" dirty="0"/>
              <a:t>I</a:t>
            </a:r>
            <a:r>
              <a:rPr lang="en-US" sz="2400" b="0" dirty="0" smtClean="0"/>
              <a:t>ncrease </a:t>
            </a:r>
            <a:r>
              <a:rPr lang="en-US" sz="2400" b="0" dirty="0"/>
              <a:t>the capacity of the WGs/VCs to provide their own capacity building (vs CapD doing it for them); and </a:t>
            </a:r>
          </a:p>
          <a:p>
            <a:pPr>
              <a:spcAft>
                <a:spcPts val="600"/>
              </a:spcAft>
            </a:pPr>
            <a:r>
              <a:rPr lang="en-US" b="0" dirty="0"/>
              <a:t>I</a:t>
            </a:r>
            <a:r>
              <a:rPr lang="en-US" sz="2400" b="0" dirty="0" smtClean="0">
                <a:effectLst/>
              </a:rPr>
              <a:t>mprove </a:t>
            </a:r>
            <a:r>
              <a:rPr lang="en-US" sz="2400" b="0" dirty="0">
                <a:effectLst/>
              </a:rPr>
              <a:t>communications and coordination between Agency and WG/VC/CapD capacity building and education activities as well as related international activities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84930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ZA" smtClean="0"/>
              <a:pPr lvl="0"/>
              <a:t>13</a:t>
            </a:fld>
            <a:endParaRPr lang="en-Z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219556"/>
              </p:ext>
            </p:extLst>
          </p:nvPr>
        </p:nvGraphicFramePr>
        <p:xfrm>
          <a:off x="208166" y="1761611"/>
          <a:ext cx="8686800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/>
                <a:gridCol w="2895600"/>
                <a:gridCol w="2895600"/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Activity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Progress/Status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Future Activity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  <a:latin typeface="Calibri" pitchFamily="34" charset="0"/>
                        </a:rPr>
                        <a:t>CB-4: Collaborate with GEO in the development and implementation of the GEOCAB Portal</a:t>
                      </a:r>
                      <a:endParaRPr lang="en-ZA" sz="2400" b="1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CEOS Capacity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Activities have been 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added.  Established. </a:t>
                      </a:r>
                      <a:endParaRPr lang="en-US" sz="2000" baseline="0" dirty="0" smtClean="0">
                        <a:latin typeface="Calibri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baseline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baseline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  <a:sym typeface="Calibri"/>
                        </a:rPr>
                        <a:t>(Q4 2017)</a:t>
                      </a:r>
                      <a:endParaRPr lang="en-ZA" sz="20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l"/>
                      <a:endParaRPr lang="en-ZA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</a:rPr>
                        <a:t>Sustainability of the Portal still not defined   but  there are internal discussions in WGCapD and GEO.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5792" y="0"/>
            <a:ext cx="88392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sz="2400" b="1" dirty="0">
                <a:solidFill>
                  <a:schemeClr val="bg1"/>
                </a:solidFill>
              </a:rPr>
              <a:t>WGCapD Summary of Activities </a:t>
            </a:r>
            <a:r>
              <a:rPr lang="en-US" sz="2400" b="1" dirty="0" smtClean="0">
                <a:solidFill>
                  <a:schemeClr val="bg1"/>
                </a:solidFill>
              </a:rPr>
              <a:t>2015-2017 </a:t>
            </a:r>
          </a:p>
          <a:p>
            <a:pPr algn="ctr" rtl="0" latinLnBrk="1" hangingPunct="0"/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84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985"/>
            <a:ext cx="8459618" cy="544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646318" y="171425"/>
            <a:ext cx="6930656" cy="5016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/>
            <a:r>
              <a:rPr lang="en-US" kern="0" dirty="0" smtClean="0"/>
              <a:t>GEOCAB Portal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0132004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6318" y="265210"/>
            <a:ext cx="6930656" cy="501650"/>
          </a:xfrm>
        </p:spPr>
        <p:txBody>
          <a:bodyPr/>
          <a:lstStyle/>
          <a:p>
            <a:r>
              <a:rPr lang="en-US" dirty="0" smtClean="0"/>
              <a:t>GEOCAB MOU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" y="1441937"/>
            <a:ext cx="4205919" cy="5277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3014" y="1488830"/>
            <a:ext cx="3793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“It </a:t>
            </a:r>
            <a:r>
              <a:rPr lang="en-US" dirty="0"/>
              <a:t>is further recalled that the international Committee on Earth Observation Satellites, </a:t>
            </a:r>
            <a:r>
              <a:rPr lang="en-US" b="1" dirty="0">
                <a:solidFill>
                  <a:srgbClr val="FF0000"/>
                </a:solidFill>
              </a:rPr>
              <a:t>CEOS</a:t>
            </a:r>
            <a:r>
              <a:rPr lang="en-US" dirty="0"/>
              <a:t>, has expressed its formal support for this initiative and will engage space agencies to participate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3014" y="3355627"/>
            <a:ext cx="38920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 smtClean="0"/>
              <a:t>“The </a:t>
            </a:r>
            <a:r>
              <a:rPr lang="en-US" dirty="0"/>
              <a:t>intent of this agreement is to provide a mechanism for UNIGE, SANSA, IRD, CRASTE-LF, CNR, AUTH, ITC, HCP, </a:t>
            </a:r>
            <a:r>
              <a:rPr lang="en-US" b="1" dirty="0">
                <a:solidFill>
                  <a:srgbClr val="FF0000"/>
                </a:solidFill>
              </a:rPr>
              <a:t>CEOS WGCapD </a:t>
            </a:r>
            <a:r>
              <a:rPr lang="en-US" dirty="0"/>
              <a:t>and </a:t>
            </a:r>
            <a:r>
              <a:rPr lang="en-US" dirty="0" err="1"/>
              <a:t>GEOSec</a:t>
            </a:r>
            <a:r>
              <a:rPr lang="en-US" dirty="0"/>
              <a:t> to more easily work together in mutually progressive and supportive activities which do not compromise either party or their relations with other parties not named in this agreement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419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ZA" smtClean="0"/>
              <a:pPr lvl="0"/>
              <a:t>16</a:t>
            </a:fld>
            <a:endParaRPr lang="en-Z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579714"/>
              </p:ext>
            </p:extLst>
          </p:nvPr>
        </p:nvGraphicFramePr>
        <p:xfrm>
          <a:off x="313674" y="1812352"/>
          <a:ext cx="8686800" cy="2295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/>
                <a:gridCol w="2895600"/>
                <a:gridCol w="2895600"/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Activity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Progress/Status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Future Activity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62506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  <a:sym typeface="Calibri"/>
                        </a:rPr>
                        <a:t>CB-5:  Implement the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  <a:sym typeface="Calibri"/>
                        </a:rPr>
                        <a:t>TanDEM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  <a:sym typeface="Calibri"/>
                        </a:rPr>
                        <a:t>-X Edu Project</a:t>
                      </a:r>
                      <a:endParaRPr lang="en-ZA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</a:rPr>
                        <a:t>Not started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due to unavailability of Data</a:t>
                      </a:r>
                    </a:p>
                    <a:p>
                      <a:pPr algn="l"/>
                      <a:endParaRPr lang="en-US" sz="2000" baseline="0" dirty="0" smtClean="0">
                        <a:latin typeface="Calibri" pitchFamily="34" charset="0"/>
                      </a:endParaRPr>
                    </a:p>
                    <a:p>
                      <a:pPr algn="l"/>
                      <a:endParaRPr lang="en-Z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DLR /SANSA are still interested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but need to wait until the required data is  processed to be utilized  for CB activities</a:t>
                      </a:r>
                      <a:endParaRPr lang="en-Z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5792" y="0"/>
            <a:ext cx="88392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sz="2400" b="1" dirty="0">
                <a:solidFill>
                  <a:schemeClr val="bg1"/>
                </a:solidFill>
              </a:rPr>
              <a:t>WGCapD Summary of Activities </a:t>
            </a:r>
            <a:r>
              <a:rPr lang="en-US" sz="2400" b="1" dirty="0" smtClean="0">
                <a:solidFill>
                  <a:schemeClr val="bg1"/>
                </a:solidFill>
              </a:rPr>
              <a:t>2015-2017 </a:t>
            </a:r>
          </a:p>
          <a:p>
            <a:pPr algn="ctr" rtl="0" latinLnBrk="1" hangingPunct="0"/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4116" y="3242646"/>
            <a:ext cx="122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sym typeface="Calibri"/>
              </a:rPr>
              <a:t>(</a:t>
            </a:r>
            <a:r>
              <a:rPr lang="en-US" sz="2000" b="1" dirty="0" smtClean="0">
                <a:latin typeface="Calibri" pitchFamily="34" charset="0"/>
                <a:sym typeface="Calibri"/>
              </a:rPr>
              <a:t>Q3 2016)</a:t>
            </a:r>
            <a:endParaRPr lang="en-ZA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84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ZA" smtClean="0"/>
              <a:pPr lvl="0"/>
              <a:t>17</a:t>
            </a:fld>
            <a:endParaRPr lang="en-Z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002891"/>
              </p:ext>
            </p:extLst>
          </p:nvPr>
        </p:nvGraphicFramePr>
        <p:xfrm>
          <a:off x="208166" y="1430215"/>
          <a:ext cx="86868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/>
                <a:gridCol w="2895600"/>
                <a:gridCol w="2895600"/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Activity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Progress/Status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Future Activity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en-ZA" sz="2400" b="1" dirty="0" smtClean="0">
                          <a:latin typeface="Calibri" pitchFamily="34" charset="0"/>
                        </a:rPr>
                        <a:t>CB-6:  Capacity Building for </a:t>
                      </a:r>
                      <a:r>
                        <a:rPr lang="en-ZA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Disaster Management  - Pilot Course</a:t>
                      </a:r>
                      <a:endParaRPr lang="en-ZA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INPE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and ISRO in charge </a:t>
                      </a:r>
                    </a:p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Webinar Series: from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 April to 26 May</a:t>
                      </a:r>
                    </a:p>
                    <a:p>
                      <a:pPr algn="l"/>
                      <a:endParaRPr lang="en-ZA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itchFamily="34" charset="0"/>
                        </a:rPr>
                        <a:t>There is already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an announcement 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on CEOS Website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5792" y="177421"/>
            <a:ext cx="88392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sz="2400" b="1" dirty="0">
                <a:solidFill>
                  <a:schemeClr val="bg1"/>
                </a:solidFill>
              </a:rPr>
              <a:t>WGCapD Summary of Activities </a:t>
            </a:r>
            <a:r>
              <a:rPr lang="en-US" sz="2400" b="1" dirty="0" smtClean="0">
                <a:solidFill>
                  <a:schemeClr val="bg1"/>
                </a:solidFill>
              </a:rPr>
              <a:t>2015-2017 </a:t>
            </a:r>
          </a:p>
          <a:p>
            <a:pPr algn="ctr" rtl="0" latinLnBrk="1" hangingPunct="0"/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0662" y="3181090"/>
            <a:ext cx="1623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sym typeface="Calibri"/>
              </a:rPr>
              <a:t>(</a:t>
            </a:r>
            <a:r>
              <a:rPr lang="en-US" sz="2000" b="1" dirty="0" smtClean="0">
                <a:latin typeface="Calibri" pitchFamily="34" charset="0"/>
                <a:sym typeface="Calibri"/>
              </a:rPr>
              <a:t>Q4 2015)</a:t>
            </a:r>
            <a:endParaRPr lang="en-ZA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84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ZA" smtClean="0"/>
              <a:pPr lvl="0"/>
              <a:t>18</a:t>
            </a:fld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152400" y="1383323"/>
            <a:ext cx="8991600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sz="2400" b="1" dirty="0" smtClean="0">
                <a:latin typeface="Calibri" pitchFamily="34" charset="0"/>
              </a:rPr>
              <a:t>WGCapD &amp; WGDisasters Distance Education Course</a:t>
            </a:r>
          </a:p>
          <a:p>
            <a:pPr algn="ctr" rtl="0" latinLnBrk="1" hangingPunct="0"/>
            <a:r>
              <a:rPr lang="en-US" sz="2000" b="1" dirty="0" smtClean="0">
                <a:latin typeface="Calibri" pitchFamily="34" charset="0"/>
              </a:rPr>
              <a:t>Webinar Series on Remote Sensing Technology for Disaster Management</a:t>
            </a:r>
          </a:p>
          <a:p>
            <a:pPr algn="ctr" rtl="0" latinLnBrk="1" hangingPunct="0"/>
            <a:r>
              <a:rPr lang="en-US" sz="2000" b="1" dirty="0" smtClean="0">
                <a:latin typeface="Calibri" pitchFamily="34" charset="0"/>
              </a:rPr>
              <a:t>(INPE and ISRO)</a:t>
            </a:r>
          </a:p>
          <a:p>
            <a:pPr lvl="0" algn="ctr" rtl="0" latinLnBrk="1" hangingPunct="0"/>
            <a:r>
              <a:rPr lang="en-US" sz="2000" dirty="0" smtClean="0">
                <a:latin typeface="Calibri" pitchFamily="34" charset="0"/>
                <a:hlinkClick r:id="rId2"/>
              </a:rPr>
              <a:t>http://ceos.org/meetings/wgcapd-distance-education-2015/</a:t>
            </a:r>
            <a:endParaRPr lang="en-US" sz="2000" dirty="0" smtClean="0">
              <a:latin typeface="Calibri" pitchFamily="34" charset="0"/>
            </a:endParaRPr>
          </a:p>
          <a:p>
            <a:pPr algn="l" rtl="0" latinLnBrk="1" hangingPunct="0"/>
            <a:endParaRPr lang="en-US" sz="2000" dirty="0" smtClean="0">
              <a:latin typeface="Calibri" pitchFamily="34" charset="0"/>
            </a:endParaRPr>
          </a:p>
          <a:p>
            <a:pPr algn="l" rtl="0" latinLnBrk="1" hangingPunct="0"/>
            <a:r>
              <a:rPr lang="en-US" sz="2000" dirty="0" smtClean="0">
                <a:latin typeface="Calibri" pitchFamily="34" charset="0"/>
              </a:rPr>
              <a:t>Comprehensive series of 8 introductory webinars that address the use of remote sensing technology for DM.</a:t>
            </a:r>
          </a:p>
        </p:txBody>
      </p:sp>
      <p:pic>
        <p:nvPicPr>
          <p:cNvPr id="6146" name="Picture 2" descr="Chalkboard-Image_19Mar2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2829576" cy="1905000"/>
          </a:xfrm>
          <a:prstGeom prst="rect">
            <a:avLst/>
          </a:prstGeom>
          <a:noFill/>
        </p:spPr>
      </p:pic>
      <p:sp>
        <p:nvSpPr>
          <p:cNvPr id="7" name="Rectangle 4"/>
          <p:cNvSpPr/>
          <p:nvPr/>
        </p:nvSpPr>
        <p:spPr>
          <a:xfrm>
            <a:off x="3124200" y="3429000"/>
            <a:ext cx="5791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/>
            <a:r>
              <a:rPr lang="en-US" sz="2000" b="1" dirty="0" smtClean="0">
                <a:latin typeface="Calibri" pitchFamily="34" charset="0"/>
              </a:rPr>
              <a:t>What makes this course unique</a:t>
            </a:r>
            <a:r>
              <a:rPr lang="en-US" sz="2000" dirty="0" smtClean="0">
                <a:latin typeface="Calibri" pitchFamily="34" charset="0"/>
              </a:rPr>
              <a:t>?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Offered free of charge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Provides access to expertise from space agencies around the world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Links participants to a global network of experts and policymakers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Creates awareness about CEOS and the International Charter for Space and Major Disasters 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Provides access to datasets and useful tools available from CEOS Members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Builds skills on Disaster Management (DM)</a:t>
            </a:r>
            <a:endParaRPr lang="en-US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0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0338" y="19250"/>
            <a:ext cx="7421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Developing an Online Approach to Capacity Building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71"/>
          <a:stretch/>
        </p:blipFill>
        <p:spPr bwMode="auto">
          <a:xfrm>
            <a:off x="270588" y="1135988"/>
            <a:ext cx="6728259" cy="230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9956" y="6175269"/>
            <a:ext cx="649461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E5CC58"/>
                </a:solidFill>
              </a:rPr>
              <a:t>Webinar Course Development - 2015</a:t>
            </a:r>
            <a:endParaRPr lang="en-US" sz="2000" b="1" i="1" dirty="0">
              <a:solidFill>
                <a:srgbClr val="E5CC58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62" y="3256383"/>
            <a:ext cx="4287206" cy="2741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6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2" y="1683863"/>
            <a:ext cx="8885299" cy="118146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Outstanding SIT Actions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07" y="3316406"/>
            <a:ext cx="8535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most cases when space agencies and </a:t>
            </a:r>
            <a:r>
              <a:rPr lang="en-US" dirty="0" err="1"/>
              <a:t>programmes</a:t>
            </a:r>
            <a:r>
              <a:rPr lang="en-US" dirty="0"/>
              <a:t> are started, there are high expectations from governments to the local staff, but without adequate capacity, experience </a:t>
            </a:r>
            <a:r>
              <a:rPr lang="en-US" dirty="0" smtClean="0"/>
              <a:t>or local </a:t>
            </a:r>
            <a:r>
              <a:rPr lang="en-US" dirty="0"/>
              <a:t>preparedness in terms </a:t>
            </a:r>
            <a:r>
              <a:rPr lang="en-US" dirty="0" smtClean="0"/>
              <a:t>of adequate technology for data acquisition, processing and dissemination; something that </a:t>
            </a:r>
            <a:r>
              <a:rPr lang="en-US" dirty="0"/>
              <a:t>already exist in </a:t>
            </a:r>
            <a:r>
              <a:rPr lang="en-US" dirty="0" smtClean="0"/>
              <a:t>most CEOS </a:t>
            </a:r>
            <a:r>
              <a:rPr lang="en-US" dirty="0"/>
              <a:t>agencies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proposal </a:t>
            </a:r>
            <a:r>
              <a:rPr lang="en-US" dirty="0" smtClean="0"/>
              <a:t>requests that CEOS consider becoming more active in the </a:t>
            </a:r>
            <a:r>
              <a:rPr lang="en-US" dirty="0"/>
              <a:t>role of providing advice and giving support to emerging space </a:t>
            </a:r>
            <a:r>
              <a:rPr lang="en-US" dirty="0" smtClean="0"/>
              <a:t>agencies.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719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/>
              <a:pPr lvl="0"/>
              <a:t>20</a:t>
            </a:fld>
            <a:endParaRPr lang="en-US"/>
          </a:p>
        </p:txBody>
      </p:sp>
      <p:sp>
        <p:nvSpPr>
          <p:cNvPr id="15" name="Shape 15"/>
          <p:cNvSpPr/>
          <p:nvPr/>
        </p:nvSpPr>
        <p:spPr>
          <a:xfrm>
            <a:off x="208166" y="1499717"/>
            <a:ext cx="871065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sz="2000"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757923"/>
              </p:ext>
            </p:extLst>
          </p:nvPr>
        </p:nvGraphicFramePr>
        <p:xfrm>
          <a:off x="460616" y="1443837"/>
          <a:ext cx="8458200" cy="28778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31329"/>
                <a:gridCol w="2902671"/>
                <a:gridCol w="3124200"/>
              </a:tblGrid>
              <a:tr h="282873"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Progress/Status</a:t>
                      </a:r>
                    </a:p>
                    <a:p>
                      <a:pPr algn="ctr">
                        <a:spcAft>
                          <a:spcPts val="100"/>
                        </a:spcAft>
                      </a:pPr>
                      <a:endParaRPr lang="en-ZA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Future Activity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</a:tr>
              <a:tr h="377164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CB-7: Release of web-based newsletters and other outreach materials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en-ZA" sz="2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Not </a:t>
                      </a:r>
                      <a:r>
                        <a:rPr lang="en-ZA" sz="2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yet started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WGCapD will significantly increase its communication through key channels such as its newsletter and list-serves, including promotion of appropriate material and activity of other CEOS Entities.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5792" y="0"/>
            <a:ext cx="88392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sz="2400" b="1" dirty="0">
                <a:solidFill>
                  <a:schemeClr val="bg1"/>
                </a:solidFill>
              </a:rPr>
              <a:t>WGCapD Summary of Activities </a:t>
            </a:r>
            <a:r>
              <a:rPr lang="en-US" sz="2400" b="1" dirty="0" smtClean="0">
                <a:solidFill>
                  <a:schemeClr val="bg1"/>
                </a:solidFill>
              </a:rPr>
              <a:t>2015-2017 </a:t>
            </a:r>
          </a:p>
          <a:p>
            <a:pPr algn="ctr" rtl="0" latinLnBrk="1" hangingPunct="0"/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3498" y="3442701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Calibri" pitchFamily="34" charset="0"/>
                <a:sym typeface="Calibri"/>
              </a:rPr>
              <a:t>(</a:t>
            </a:r>
            <a:r>
              <a:rPr lang="en-US" sz="2000" b="1" dirty="0" smtClean="0">
                <a:latin typeface="Calibri" pitchFamily="34" charset="0"/>
                <a:sym typeface="Calibri"/>
              </a:rPr>
              <a:t>Q4 2017</a:t>
            </a:r>
            <a:r>
              <a:rPr lang="en-US" sz="1400" b="1" dirty="0" smtClean="0">
                <a:latin typeface="Calibri" pitchFamily="34" charset="0"/>
                <a:sym typeface="Calibri"/>
              </a:rPr>
              <a:t>)</a:t>
            </a:r>
            <a:endParaRPr lang="en-ZA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55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/>
              <a:pPr lvl="0"/>
              <a:t>21</a:t>
            </a:fld>
            <a:endParaRPr lang="en-US"/>
          </a:p>
        </p:txBody>
      </p:sp>
      <p:sp>
        <p:nvSpPr>
          <p:cNvPr id="15" name="Shape 15"/>
          <p:cNvSpPr/>
          <p:nvPr/>
        </p:nvSpPr>
        <p:spPr>
          <a:xfrm>
            <a:off x="208166" y="1499717"/>
            <a:ext cx="871065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sz="2000"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163643"/>
              </p:ext>
            </p:extLst>
          </p:nvPr>
        </p:nvGraphicFramePr>
        <p:xfrm>
          <a:off x="381000" y="1899827"/>
          <a:ext cx="8458200" cy="28778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31329"/>
                <a:gridCol w="2902671"/>
                <a:gridCol w="3124200"/>
              </a:tblGrid>
              <a:tr h="282873"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Progress/Status</a:t>
                      </a:r>
                    </a:p>
                    <a:p>
                      <a:pPr algn="ctr">
                        <a:spcAft>
                          <a:spcPts val="100"/>
                        </a:spcAft>
                      </a:pPr>
                      <a:endParaRPr lang="en-ZA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Future Activity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</a:tr>
              <a:tr h="565745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CB-8: Web based archiving and distribution of CEOS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</a:rPr>
                        <a:t>EO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 webinars 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Not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yet started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A series of webinars will be developed, drawing on presentations and materials already under development by other CEOS Entities. These webinars will be made easily available through the CEOS website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5792" y="0"/>
            <a:ext cx="88392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sz="2400" b="1" dirty="0">
                <a:solidFill>
                  <a:schemeClr val="bg1"/>
                </a:solidFill>
              </a:rPr>
              <a:t>WGCapD Summary of Activities </a:t>
            </a:r>
            <a:r>
              <a:rPr lang="en-US" sz="2400" b="1" dirty="0" smtClean="0">
                <a:solidFill>
                  <a:schemeClr val="bg1"/>
                </a:solidFill>
              </a:rPr>
              <a:t>2015-2017 </a:t>
            </a:r>
          </a:p>
          <a:p>
            <a:pPr algn="ctr" rtl="0" latinLnBrk="1" hangingPunct="0"/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3877" y="515815"/>
            <a:ext cx="1137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8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8161" y="3042591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Calibri" pitchFamily="34" charset="0"/>
                <a:sym typeface="Calibri"/>
              </a:rPr>
              <a:t>(</a:t>
            </a:r>
            <a:r>
              <a:rPr lang="en-US" sz="2000" b="1" dirty="0" smtClean="0">
                <a:latin typeface="Calibri" pitchFamily="34" charset="0"/>
                <a:sym typeface="Calibri"/>
              </a:rPr>
              <a:t>Q4 2017</a:t>
            </a:r>
            <a:r>
              <a:rPr lang="en-US" sz="1400" b="1" dirty="0" smtClean="0">
                <a:latin typeface="Calibri" pitchFamily="34" charset="0"/>
                <a:sym typeface="Calibri"/>
              </a:rPr>
              <a:t>)</a:t>
            </a:r>
            <a:endParaRPr lang="en-ZA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55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/>
              <a:pPr lvl="0"/>
              <a:t>22</a:t>
            </a:fld>
            <a:endParaRPr lang="en-US"/>
          </a:p>
        </p:txBody>
      </p:sp>
      <p:sp>
        <p:nvSpPr>
          <p:cNvPr id="15" name="Shape 15"/>
          <p:cNvSpPr/>
          <p:nvPr/>
        </p:nvSpPr>
        <p:spPr>
          <a:xfrm>
            <a:off x="208166" y="1499717"/>
            <a:ext cx="871065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sz="2000"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563891"/>
              </p:ext>
            </p:extLst>
          </p:nvPr>
        </p:nvGraphicFramePr>
        <p:xfrm>
          <a:off x="381000" y="1499717"/>
          <a:ext cx="8458200" cy="28778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31329"/>
                <a:gridCol w="2902671"/>
                <a:gridCol w="3124200"/>
              </a:tblGrid>
              <a:tr h="282873"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Progress/Status</a:t>
                      </a:r>
                    </a:p>
                    <a:p>
                      <a:pPr algn="ctr">
                        <a:spcAft>
                          <a:spcPts val="100"/>
                        </a:spcAft>
                      </a:pPr>
                      <a:endParaRPr lang="en-ZA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Future Activity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</a:tr>
              <a:tr h="1140460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CB-9: Strengthening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</a:rPr>
                        <a:t>AfriGEOSS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en-ZA" sz="2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Communicating</a:t>
                      </a:r>
                      <a:r>
                        <a:rPr lang="en-ZA" sz="20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with GEO and ID-02</a:t>
                      </a:r>
                      <a:r>
                        <a:rPr lang="en-ZA" sz="14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Work with GEO to determine the capacity building activities necessary to strengthen </a:t>
                      </a:r>
                      <a:r>
                        <a:rPr lang="en-US" sz="2000" dirty="0" err="1" smtClean="0">
                          <a:effectLst/>
                          <a:latin typeface="Calibri" panose="020F0502020204030204" pitchFamily="34" charset="0"/>
                        </a:rPr>
                        <a:t>AfriGEOSS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, as well as, assist in establishing the capacity building component of </a:t>
                      </a:r>
                      <a:r>
                        <a:rPr lang="en-US" sz="2000" dirty="0" err="1" smtClean="0">
                          <a:effectLst/>
                          <a:latin typeface="Calibri" panose="020F0502020204030204" pitchFamily="34" charset="0"/>
                        </a:rPr>
                        <a:t>AfriGEOSS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 itself.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145" marR="47145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5792" y="0"/>
            <a:ext cx="88392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sz="2400" b="1" dirty="0">
                <a:solidFill>
                  <a:schemeClr val="bg1"/>
                </a:solidFill>
              </a:rPr>
              <a:t>WGCapD Summary of Activities </a:t>
            </a:r>
            <a:r>
              <a:rPr lang="en-US" sz="2400" b="1" dirty="0" smtClean="0">
                <a:solidFill>
                  <a:schemeClr val="bg1"/>
                </a:solidFill>
              </a:rPr>
              <a:t>2015-2017 </a:t>
            </a:r>
          </a:p>
          <a:p>
            <a:pPr algn="ctr" rtl="0" latinLnBrk="1" hangingPunct="0"/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0919" y="2599565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Calibri" pitchFamily="34" charset="0"/>
                <a:sym typeface="Calibri"/>
              </a:rPr>
              <a:t>(</a:t>
            </a:r>
            <a:r>
              <a:rPr lang="en-US" sz="2000" b="1" dirty="0" smtClean="0">
                <a:latin typeface="Calibri" pitchFamily="34" charset="0"/>
                <a:sym typeface="Calibri"/>
              </a:rPr>
              <a:t>Q4 2017</a:t>
            </a:r>
            <a:r>
              <a:rPr lang="en-US" sz="1400" b="1" dirty="0" smtClean="0">
                <a:latin typeface="Calibri" pitchFamily="34" charset="0"/>
                <a:sym typeface="Calibri"/>
              </a:rPr>
              <a:t>)</a:t>
            </a:r>
            <a:endParaRPr lang="en-ZA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55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Highlight CEOS:</a:t>
            </a:r>
          </a:p>
          <a:p>
            <a:pPr lvl="1"/>
            <a:r>
              <a:rPr lang="en-US" b="0" dirty="0" smtClean="0"/>
              <a:t>CEOS Exhibit at GEO Plenary / Ministerial</a:t>
            </a:r>
          </a:p>
          <a:p>
            <a:pPr lvl="1"/>
            <a:r>
              <a:rPr lang="en-US" b="0" dirty="0" smtClean="0"/>
              <a:t>ESA/DLR webinar series on European SB EO (proposed)</a:t>
            </a:r>
          </a:p>
          <a:p>
            <a:r>
              <a:rPr lang="en-US" dirty="0" smtClean="0"/>
              <a:t>Support VC WG</a:t>
            </a:r>
          </a:p>
          <a:p>
            <a:pPr lvl="1"/>
            <a:r>
              <a:rPr lang="en-US" b="0" dirty="0"/>
              <a:t>e</a:t>
            </a:r>
            <a:r>
              <a:rPr lang="en-US" b="0" dirty="0" smtClean="0"/>
              <a:t>.g., LSI, SEO and other ARD/data cube partners</a:t>
            </a:r>
          </a:p>
          <a:p>
            <a:r>
              <a:rPr lang="en-US" dirty="0" smtClean="0"/>
              <a:t>Collaborate with  other CB activities/practitioners</a:t>
            </a:r>
          </a:p>
          <a:p>
            <a:pPr lvl="1"/>
            <a:r>
              <a:rPr lang="en-US" b="0" dirty="0" smtClean="0"/>
              <a:t>CSA, </a:t>
            </a:r>
            <a:r>
              <a:rPr lang="en-US" b="0" i="1" dirty="0"/>
              <a:t>Civil Security: Understanding the Risks, Preventing Disasters, and Mitigating the Impacts with Earth Observation </a:t>
            </a:r>
            <a:endParaRPr lang="en-US" b="0" i="1" dirty="0" smtClean="0"/>
          </a:p>
          <a:p>
            <a:pPr lvl="1"/>
            <a:r>
              <a:rPr lang="en-US" b="0" dirty="0" smtClean="0"/>
              <a:t>CRETEALC , VLAB, ESA, VCs</a:t>
            </a:r>
          </a:p>
          <a:p>
            <a:r>
              <a:rPr lang="en-US" dirty="0" smtClean="0"/>
              <a:t>Data Democracy;</a:t>
            </a:r>
          </a:p>
          <a:p>
            <a:pPr lvl="1"/>
            <a:r>
              <a:rPr lang="en-US" b="0" dirty="0" err="1" smtClean="0"/>
              <a:t>AfriGEOSS</a:t>
            </a:r>
            <a:r>
              <a:rPr lang="en-US" b="0" dirty="0" smtClean="0"/>
              <a:t>, </a:t>
            </a:r>
            <a:r>
              <a:rPr lang="en-US" b="0" dirty="0" err="1" smtClean="0"/>
              <a:t>AmeriGEOSS</a:t>
            </a:r>
            <a:endParaRPr lang="en-US" b="0" dirty="0" smtClean="0"/>
          </a:p>
          <a:p>
            <a:pPr lvl="1"/>
            <a:r>
              <a:rPr lang="en-US" b="0" dirty="0" smtClean="0"/>
              <a:t>Directed webinar series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3266" y="188913"/>
            <a:ext cx="7334534" cy="501650"/>
          </a:xfrm>
        </p:spPr>
        <p:txBody>
          <a:bodyPr/>
          <a:lstStyle/>
          <a:p>
            <a:r>
              <a:rPr lang="en-US" dirty="0" smtClean="0"/>
              <a:t>New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35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 XII Plenary / GEO Ministerial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45" y="1379185"/>
            <a:ext cx="8305800" cy="4495800"/>
          </a:xfrm>
        </p:spPr>
        <p:txBody>
          <a:bodyPr/>
          <a:lstStyle/>
          <a:p>
            <a:r>
              <a:rPr lang="en-US" sz="2400" b="0" dirty="0" smtClean="0"/>
              <a:t>Mexico City, Nov 9 – 13, 2015</a:t>
            </a:r>
          </a:p>
          <a:p>
            <a:r>
              <a:rPr lang="en-US" sz="2400" b="0" dirty="0" smtClean="0"/>
              <a:t>Assisting SEO with CEOS Exhibition Booth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effectLst/>
              </a:rPr>
              <a:t>Focus #1</a:t>
            </a:r>
            <a:r>
              <a:rPr lang="en-US" sz="2000" b="0" dirty="0">
                <a:effectLst/>
              </a:rPr>
              <a:t>:  Missions launched by CEOS since the last GEO Ministerial Summit (January 17, 2014)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effectLst/>
              </a:rPr>
              <a:t>Focus #2</a:t>
            </a:r>
            <a:r>
              <a:rPr lang="en-US" sz="2000" b="0" dirty="0">
                <a:effectLst/>
              </a:rPr>
              <a:t>: New datasets released by CEOS </a:t>
            </a:r>
            <a:endParaRPr lang="en-US" sz="2000" b="0" dirty="0" smtClean="0">
              <a:effectLst/>
            </a:endParaRPr>
          </a:p>
          <a:p>
            <a:pPr lvl="1"/>
            <a:r>
              <a:rPr lang="en-US" sz="2000" b="0" dirty="0" smtClean="0">
                <a:solidFill>
                  <a:srgbClr val="00B0F0"/>
                </a:solidFill>
                <a:effectLst/>
              </a:rPr>
              <a:t>Focus </a:t>
            </a:r>
            <a:r>
              <a:rPr lang="en-US" sz="2000" b="0" dirty="0">
                <a:solidFill>
                  <a:srgbClr val="00B0F0"/>
                </a:solidFill>
                <a:effectLst/>
              </a:rPr>
              <a:t>#3</a:t>
            </a:r>
            <a:r>
              <a:rPr lang="en-US" sz="2000" b="0" dirty="0">
                <a:effectLst/>
              </a:rPr>
              <a:t>: Major </a:t>
            </a:r>
            <a:r>
              <a:rPr lang="en-US" sz="2000" b="0" dirty="0" smtClean="0">
                <a:effectLst/>
              </a:rPr>
              <a:t>contributions </a:t>
            </a:r>
            <a:r>
              <a:rPr lang="en-US" sz="2000" b="0" dirty="0">
                <a:effectLst/>
              </a:rPr>
              <a:t>from CEOS to GEO </a:t>
            </a:r>
            <a:r>
              <a:rPr lang="en-US" sz="2000" b="0" dirty="0" smtClean="0">
                <a:effectLst/>
              </a:rPr>
              <a:t>(support of GEO flagships and SBAs)</a:t>
            </a:r>
            <a:endParaRPr lang="en-US" sz="2000" b="0" dirty="0">
              <a:effectLst/>
            </a:endParaRP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Themes</a:t>
            </a:r>
            <a:r>
              <a:rPr lang="en-US" sz="2000" dirty="0" smtClean="0"/>
              <a:t>: </a:t>
            </a:r>
            <a:r>
              <a:rPr lang="en-US" sz="2000" dirty="0" err="1"/>
              <a:t>limate</a:t>
            </a:r>
            <a:r>
              <a:rPr lang="en-US" sz="2000" dirty="0"/>
              <a:t> change, disaster response, deforestation, and food security</a:t>
            </a:r>
            <a:endParaRPr lang="en-US" sz="2000" dirty="0" smtClean="0"/>
          </a:p>
          <a:p>
            <a:r>
              <a:rPr lang="en-US" sz="2400" b="0" dirty="0" smtClean="0"/>
              <a:t>Represent CEOS, USGEO and USGS at the </a:t>
            </a:r>
            <a:r>
              <a:rPr lang="en-US" sz="2400" b="0" dirty="0" err="1" smtClean="0"/>
              <a:t>AmeriGEOSS</a:t>
            </a:r>
            <a:r>
              <a:rPr lang="en-US" sz="2400" b="0" dirty="0" smtClean="0"/>
              <a:t> and AfriGEOSS  Side meetings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24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ZA" smtClean="0"/>
              <a:pPr lvl="0"/>
              <a:t>25</a:t>
            </a:fld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9" y="2590800"/>
            <a:ext cx="5731625" cy="38196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253880"/>
            <a:ext cx="327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 smtClean="0">
                <a:latin typeface="Calibri" pitchFamily="34" charset="0"/>
              </a:rPr>
              <a:t>Present  DLR, NASA</a:t>
            </a:r>
            <a:r>
              <a:rPr lang="en-ZA" sz="2000" dirty="0">
                <a:latin typeface="Calibri" pitchFamily="34" charset="0"/>
              </a:rPr>
              <a:t>, ESA, </a:t>
            </a:r>
            <a:r>
              <a:rPr lang="en-ZA" sz="2000" dirty="0" smtClean="0">
                <a:latin typeface="Calibri" pitchFamily="34" charset="0"/>
              </a:rPr>
              <a:t>USGS</a:t>
            </a:r>
            <a:r>
              <a:rPr lang="en-ZA" sz="2000" dirty="0">
                <a:latin typeface="Calibri" pitchFamily="34" charset="0"/>
              </a:rPr>
              <a:t>, INPE, NOAA, UNOOSA, RCMRD, </a:t>
            </a:r>
            <a:r>
              <a:rPr lang="en-ZA" sz="2000" dirty="0" smtClean="0">
                <a:latin typeface="Calibri" pitchFamily="34" charset="0"/>
              </a:rPr>
              <a:t>and SANSA.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ISRO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, GEO,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VLab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(WMO-CGMS), SWF, NASA-SEO, NOAA, CRECTEALC (Mexico) and IRD </a:t>
            </a:r>
            <a:r>
              <a:rPr lang="en-US" sz="2000" dirty="0" smtClean="0">
                <a:latin typeface="Calibri" pitchFamily="34" charset="0"/>
              </a:rPr>
              <a:t>attended virtually</a:t>
            </a:r>
            <a:endParaRPr lang="en-ZA" sz="20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823450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</a:rPr>
              <a:t>4</a:t>
            </a:r>
            <a:r>
              <a:rPr lang="en-US" sz="2400" b="1" baseline="30000" dirty="0" smtClean="0">
                <a:latin typeface="Calibri" pitchFamily="34" charset="0"/>
              </a:rPr>
              <a:t>th</a:t>
            </a:r>
            <a:r>
              <a:rPr lang="en-US" sz="2400" b="1" dirty="0" smtClean="0">
                <a:latin typeface="Calibri" pitchFamily="34" charset="0"/>
              </a:rPr>
              <a:t> WGCapD Annual Meeting , Pretoria 18-20 March, 2015</a:t>
            </a:r>
            <a:endParaRPr kumimoji="0" lang="en-ZA" sz="2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231" y="4933170"/>
            <a:ext cx="2989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B0F0"/>
                </a:solidFill>
              </a:rPr>
              <a:t>Next meeting:</a:t>
            </a:r>
          </a:p>
          <a:p>
            <a:r>
              <a:rPr lang="en-US" dirty="0" smtClean="0"/>
              <a:t>NASA Langley, Virginia, US</a:t>
            </a:r>
          </a:p>
          <a:p>
            <a:r>
              <a:rPr lang="en-US" dirty="0" smtClean="0"/>
              <a:t>(tentative)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559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ZA" smtClean="0"/>
              <a:pPr lvl="0"/>
              <a:t>26</a:t>
            </a:fld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457200" y="164123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latinLnBrk="1" hangingPunct="0"/>
            <a:r>
              <a:rPr lang="en-US" sz="3600" b="1" dirty="0">
                <a:latin typeface="Calibri" pitchFamily="34" charset="0"/>
              </a:rPr>
              <a:t>WGCapD Leadership </a:t>
            </a:r>
            <a:r>
              <a:rPr lang="en-US" sz="3600" b="1" dirty="0" smtClean="0">
                <a:latin typeface="Calibri" pitchFamily="34" charset="0"/>
              </a:rPr>
              <a:t>2016-2017</a:t>
            </a:r>
            <a:endParaRPr lang="en-ZA" sz="36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1" y="2556572"/>
            <a:ext cx="8000999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Calibri" pitchFamily="34" charset="0"/>
              </a:rPr>
              <a:t>Eric Wood (USGS) will complete his tenure as WGCapD Chair at the 29</a:t>
            </a:r>
            <a:r>
              <a:rPr kumimoji="0" lang="en-US" sz="2400" b="0" i="0" u="none" strike="noStrike" cap="none" spc="0" normalizeH="0" baseline="30000" dirty="0" smtClean="0">
                <a:ln>
                  <a:noFill/>
                </a:ln>
                <a:effectLst/>
                <a:uFillTx/>
                <a:latin typeface="Calibri" pitchFamily="34" charset="0"/>
              </a:rPr>
              <a:t>th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Calibri" pitchFamily="34" charset="0"/>
              </a:rPr>
              <a:t> CEOS Plenary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baseline="0" dirty="0" smtClean="0">
              <a:ln>
                <a:noFill/>
              </a:ln>
              <a:effectLst/>
              <a:uFillTx/>
              <a:latin typeface="Calibri" pitchFamily="34" charset="0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Calibri" pitchFamily="34" charset="0"/>
              </a:rPr>
              <a:t>Jane Olwoch (SANSA), present Vice Chair, will 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effectLst/>
                <a:uFillTx/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assume the 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 smtClean="0">
                <a:latin typeface="Calibri" pitchFamily="34" charset="0"/>
              </a:rPr>
              <a:t>     role of 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effectLst/>
                <a:uFillTx/>
                <a:latin typeface="Calibri" pitchFamily="34" charset="0"/>
              </a:rPr>
              <a:t>Chair at that time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dirty="0" smtClean="0">
              <a:ln>
                <a:noFill/>
              </a:ln>
              <a:effectLst/>
              <a:uFillTx/>
              <a:latin typeface="Calibri" pitchFamily="34" charset="0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 err="1" smtClean="0">
                <a:latin typeface="Calibri" pitchFamily="34" charset="0"/>
              </a:rPr>
              <a:t>Senthil</a:t>
            </a:r>
            <a:r>
              <a:rPr lang="en-US" sz="2400" dirty="0" smtClean="0">
                <a:latin typeface="Calibri" pitchFamily="34" charset="0"/>
              </a:rPr>
              <a:t> Kumar (ISRO/IIRS) is being proposed as the next Vice Chair. </a:t>
            </a:r>
            <a:endParaRPr kumimoji="0" lang="en-US" sz="2400" b="0" i="0" u="none" strike="noStrike" cap="none" spc="0" normalizeH="0" dirty="0" smtClean="0">
              <a:ln>
                <a:noFill/>
              </a:ln>
              <a:effectLst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260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4661753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dirty="0" smtClean="0">
                <a:solidFill>
                  <a:schemeClr val="tx1"/>
                </a:solidFill>
              </a:rPr>
              <a:t>Thank you</a:t>
            </a:r>
          </a:p>
          <a:p>
            <a:pPr marL="0" indent="0" algn="ctr">
              <a:buNone/>
            </a:pPr>
            <a:endParaRPr lang="pt-BR" sz="3200" dirty="0" smtClean="0"/>
          </a:p>
          <a:p>
            <a:pPr marL="0" indent="0" algn="ctr">
              <a:buNone/>
            </a:pPr>
            <a:r>
              <a:rPr lang="pt-BR" kern="1200" dirty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Eric Wood </a:t>
            </a:r>
          </a:p>
          <a:p>
            <a:pPr marL="0" indent="0" algn="ctr">
              <a:buNone/>
            </a:pPr>
            <a:r>
              <a:rPr lang="pt-BR" kern="12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Chair</a:t>
            </a:r>
          </a:p>
          <a:p>
            <a:pPr marL="0" indent="0" algn="ctr">
              <a:buNone/>
            </a:pPr>
            <a:endParaRPr lang="pt-BR" sz="3200" kern="1200" dirty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 algn="ctr">
              <a:buNone/>
            </a:pPr>
            <a:endParaRPr lang="pt-BR" kern="1200" dirty="0" smtClean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 algn="ctr">
              <a:buNone/>
            </a:pPr>
            <a:r>
              <a:rPr lang="pt-BR" kern="12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Jane Olwoch</a:t>
            </a:r>
          </a:p>
          <a:p>
            <a:pPr marL="0" indent="0" algn="ctr">
              <a:buNone/>
            </a:pPr>
            <a:r>
              <a:rPr lang="pt-BR" kern="12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Vice Chair</a:t>
            </a:r>
          </a:p>
          <a:p>
            <a:pPr marL="0" lvl="0" indent="0" algn="ctr">
              <a:buNone/>
            </a:pPr>
            <a:endParaRPr lang="pt-BR" kern="1200" dirty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29" y="3566114"/>
            <a:ext cx="1250625" cy="459689"/>
          </a:xfrm>
          <a:prstGeom prst="rect">
            <a:avLst/>
          </a:prstGeom>
        </p:spPr>
      </p:pic>
      <p:pic>
        <p:nvPicPr>
          <p:cNvPr id="7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29" y="5402626"/>
            <a:ext cx="1555425" cy="6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57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5" b="13846"/>
          <a:stretch/>
        </p:blipFill>
        <p:spPr bwMode="auto">
          <a:xfrm>
            <a:off x="2294530" y="1644710"/>
            <a:ext cx="4657255" cy="49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CEOS 2015-2017 Work Plan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0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ZA" smtClean="0"/>
              <a:pPr lvl="0"/>
              <a:t>4</a:t>
            </a:fld>
            <a:endParaRPr lang="en-Z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271527"/>
              </p:ext>
            </p:extLst>
          </p:nvPr>
        </p:nvGraphicFramePr>
        <p:xfrm>
          <a:off x="406400" y="2016650"/>
          <a:ext cx="8610600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0200"/>
                <a:gridCol w="2870200"/>
                <a:gridCol w="2870200"/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Activity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Progress/Status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Future Activity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  <a:sym typeface="Calibri"/>
                        </a:rPr>
                        <a:t>CB-1:  Conduct a series of  Digital Elevation Model (DEM) regional workshops</a:t>
                      </a:r>
                      <a:endParaRPr lang="en-ZA" sz="2400" b="1" dirty="0" smtClean="0">
                        <a:latin typeface="Calibri" pitchFamily="34" charset="0"/>
                      </a:endParaRPr>
                    </a:p>
                    <a:p>
                      <a:endParaRPr lang="en-ZA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First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workshop c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ompleted (March 2015). Second completed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(May 2015)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l"/>
                      <a:endParaRPr lang="en-US" sz="20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  <a:sym typeface="Calibri"/>
                        </a:rPr>
                        <a:t>(Q2 2016)</a:t>
                      </a:r>
                      <a:endParaRPr lang="en-ZA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Workshops in Asia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 and W. Africa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to follow </a:t>
                      </a:r>
                      <a:endParaRPr lang="en-ZA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5792" y="0"/>
            <a:ext cx="88392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sz="2400" b="1" dirty="0">
                <a:solidFill>
                  <a:schemeClr val="bg1"/>
                </a:solidFill>
              </a:rPr>
              <a:t>WGCapD Summary of Activities </a:t>
            </a:r>
            <a:r>
              <a:rPr lang="en-US" sz="2400" b="1" dirty="0" smtClean="0">
                <a:solidFill>
                  <a:schemeClr val="bg1"/>
                </a:solidFill>
              </a:rPr>
              <a:t>2015-2017 </a:t>
            </a:r>
          </a:p>
          <a:p>
            <a:pPr algn="ctr" rtl="0" latinLnBrk="1" hangingPunct="0"/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02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0" y="1840097"/>
            <a:ext cx="5099904" cy="4786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8293" y="218364"/>
            <a:ext cx="510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Final SRTM Data Release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1615" y="2238233"/>
            <a:ext cx="27568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smtClean="0"/>
              <a:t>and</a:t>
            </a:r>
            <a:r>
              <a:rPr lang="en-US" sz="2800" dirty="0" smtClean="0"/>
              <a:t> final release of NGA’s 30m SRTM elevation </a:t>
            </a:r>
            <a:r>
              <a:rPr lang="en-US" sz="2800" dirty="0" smtClean="0"/>
              <a:t>d</a:t>
            </a:r>
            <a:r>
              <a:rPr lang="en-US" sz="2800" dirty="0" smtClean="0"/>
              <a:t>ata</a:t>
            </a:r>
          </a:p>
          <a:p>
            <a:endParaRPr lang="en-US" sz="2800" dirty="0"/>
          </a:p>
          <a:p>
            <a:r>
              <a:rPr lang="en-US" sz="2800" dirty="0" smtClean="0"/>
              <a:t>“Middle East”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623721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ZA" smtClean="0"/>
              <a:pPr lvl="0"/>
              <a:t>6</a:t>
            </a:fld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2629468" y="273105"/>
            <a:ext cx="74676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SRTM Workshop ,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Pretoria, South Africa</a:t>
            </a:r>
            <a:endParaRPr kumimoji="0" lang="en-ZA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84400"/>
            <a:ext cx="5867400" cy="391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2928148"/>
            <a:ext cx="3352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23 -27 March, 2015</a:t>
            </a:r>
            <a:endParaRPr lang="en-ZA" sz="2000" dirty="0">
              <a:latin typeface="Calibri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22 </a:t>
            </a:r>
            <a:r>
              <a:rPr lang="en-US" sz="2000" dirty="0">
                <a:latin typeface="Calibri" pitchFamily="34" charset="0"/>
              </a:rPr>
              <a:t>participants, </a:t>
            </a:r>
            <a:endParaRPr lang="en-US" sz="2000" dirty="0" smtClean="0">
              <a:latin typeface="Calibri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18 </a:t>
            </a:r>
            <a:r>
              <a:rPr lang="en-US" sz="2000" dirty="0">
                <a:latin typeface="Calibri" pitchFamily="34" charset="0"/>
              </a:rPr>
              <a:t>from outside South </a:t>
            </a:r>
            <a:r>
              <a:rPr lang="en-US" sz="2000" dirty="0" smtClean="0">
                <a:latin typeface="Calibri" pitchFamily="34" charset="0"/>
              </a:rPr>
              <a:t>Africa.</a:t>
            </a:r>
            <a:endParaRPr lang="en-ZA" sz="2000" dirty="0">
              <a:solidFill>
                <a:srgbClr val="FF0000"/>
              </a:solidFill>
              <a:latin typeface="Calibri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Sponsors </a:t>
            </a:r>
            <a:r>
              <a:rPr lang="en-US" sz="2000" dirty="0">
                <a:latin typeface="Calibri" pitchFamily="34" charset="0"/>
              </a:rPr>
              <a:t>are SWF, </a:t>
            </a:r>
            <a:r>
              <a:rPr lang="en-US" sz="2000" dirty="0" smtClean="0">
                <a:latin typeface="Calibri" pitchFamily="34" charset="0"/>
              </a:rPr>
              <a:t>GEO Secretariat, </a:t>
            </a:r>
            <a:r>
              <a:rPr lang="en-US" sz="2000" dirty="0" smtClean="0">
                <a:latin typeface="Calibri" pitchFamily="34" charset="0"/>
              </a:rPr>
              <a:t>and UNOOSA</a:t>
            </a:r>
            <a:endParaRPr lang="en-ZA" sz="20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6096000"/>
            <a:ext cx="50292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Thanks to  Patrick O’Brien (NOAA),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 </a:t>
            </a:r>
            <a:r>
              <a:rPr kumimoji="0" lang="en-US" sz="16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Phila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 </a:t>
            </a:r>
            <a:r>
              <a:rPr kumimoji="0" lang="en-US" sz="16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Sibandze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 (SANSA),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 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and the CEOS Team</a:t>
            </a:r>
            <a:endParaRPr kumimoji="0" lang="en-ZA" sz="1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26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3559" y="228179"/>
            <a:ext cx="5350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SRTM Workshop ,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Puebla,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Mexico </a:t>
            </a:r>
            <a:endParaRPr lang="en-ZA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59" y="2279175"/>
            <a:ext cx="6052486" cy="3411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9182" y="2715904"/>
            <a:ext cx="26306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25 -29 May, 2015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Attended </a:t>
            </a:r>
            <a:r>
              <a:rPr lang="en-US" sz="2000" dirty="0">
                <a:latin typeface="Calibri" panose="020F0502020204030204" pitchFamily="34" charset="0"/>
              </a:rPr>
              <a:t>by 27 participants from 11 countries in Latin </a:t>
            </a:r>
            <a:r>
              <a:rPr lang="en-US" sz="2000" dirty="0" smtClean="0">
                <a:latin typeface="Calibri" panose="020F0502020204030204" pitchFamily="34" charset="0"/>
              </a:rPr>
              <a:t>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Sponsors are </a:t>
            </a:r>
            <a:r>
              <a:rPr lang="en-US" sz="2000" dirty="0" smtClean="0">
                <a:latin typeface="Calibri" panose="020F0502020204030204" pitchFamily="34" charset="0"/>
              </a:rPr>
              <a:t>MCTP</a:t>
            </a:r>
            <a:r>
              <a:rPr lang="en-US" sz="2000" dirty="0">
                <a:latin typeface="Calibri" panose="020F0502020204030204" pitchFamily="34" charset="0"/>
              </a:rPr>
              <a:t>, SWF, GEO Secretariat, CRECTEALC, and INAOE</a:t>
            </a:r>
          </a:p>
        </p:txBody>
      </p:sp>
    </p:spTree>
    <p:extLst>
      <p:ext uri="{BB962C8B-B14F-4D97-AF65-F5344CB8AC3E}">
        <p14:creationId xmlns:p14="http://schemas.microsoft.com/office/powerpoint/2010/main" val="282155416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933255"/>
              </p:ext>
            </p:extLst>
          </p:nvPr>
        </p:nvGraphicFramePr>
        <p:xfrm>
          <a:off x="888745" y="2223205"/>
          <a:ext cx="7545389" cy="3949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5242"/>
                <a:gridCol w="1922765"/>
                <a:gridCol w="1675134"/>
                <a:gridCol w="932248"/>
              </a:tblGrid>
              <a:tr h="317268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Host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Date</a:t>
                      </a:r>
                      <a:endParaRPr lang="en-US" sz="1800" b="1" i="0" u="sng" strike="noStrike" dirty="0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Institution </a:t>
                      </a:r>
                      <a:r>
                        <a:rPr lang="en-US" sz="1800" b="1" u="none" strike="noStrike" dirty="0">
                          <a:effectLst/>
                        </a:rPr>
                        <a:t>                  </a:t>
                      </a:r>
                      <a:endParaRPr lang="en-US" sz="1800" b="1" i="0" u="sng" strike="noStrike" dirty="0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>
                          <a:effectLst/>
                        </a:rPr>
                        <a:t>Location</a:t>
                      </a:r>
                      <a:endParaRPr lang="en-US" sz="1800" b="1" i="0" u="sng" strike="noStrike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March  23-27, 2015  </a:t>
                      </a:r>
                      <a:endParaRPr lang="en-US" sz="1800" b="1" i="0" u="none" strike="noStrike" dirty="0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SANSA</a:t>
                      </a:r>
                      <a:endParaRPr lang="en-US" sz="1800" b="1" i="0" u="none" strike="noStrike" dirty="0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Pretoria, South Africa</a:t>
                      </a:r>
                      <a:endParaRPr lang="en-US" sz="1800" b="1" i="0" u="none" strike="noStrike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059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May 25-29, </a:t>
                      </a:r>
                      <a:r>
                        <a:rPr lang="en-US" sz="1800" b="1" u="none" strike="noStrike" dirty="0">
                          <a:effectLst/>
                        </a:rPr>
                        <a:t>2015</a:t>
                      </a:r>
                      <a:endParaRPr lang="en-US" sz="1800" b="1" i="0" u="none" strike="noStrike" dirty="0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CRECTEALC</a:t>
                      </a:r>
                      <a:endParaRPr lang="en-US" sz="1800" b="1" i="0" u="none" strike="noStrike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Puebla, Mexico </a:t>
                      </a:r>
                      <a:endParaRPr lang="en-US" sz="1800" b="1" i="0" u="none" strike="noStrike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Spring, 2016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ICIMOD/SERVIR (??) </a:t>
                      </a:r>
                      <a:r>
                        <a:rPr lang="en-US" sz="1800" b="1" u="none" strike="noStrike" baseline="0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Kathmandu</a:t>
                      </a:r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, </a:t>
                      </a:r>
                      <a:r>
                        <a:rPr lang="en-US" sz="18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Nepal 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TBD, 2016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TBD (AGEOS, Gabon??)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West Africa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>
          <a:xfrm>
            <a:off x="1833605" y="97414"/>
            <a:ext cx="7310395" cy="91014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sz="2800" dirty="0" smtClean="0"/>
              <a:t>CEOS WGCapD SRTM-2 Workshops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77923" y="2101754"/>
            <a:ext cx="7751928" cy="397149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5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ZA" smtClean="0"/>
              <a:pPr lvl="0"/>
              <a:t>9</a:t>
            </a:fld>
            <a:endParaRPr lang="en-Z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35681"/>
              </p:ext>
            </p:extLst>
          </p:nvPr>
        </p:nvGraphicFramePr>
        <p:xfrm>
          <a:off x="386862" y="1997402"/>
          <a:ext cx="86106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0200"/>
                <a:gridCol w="2870200"/>
                <a:gridCol w="2870200"/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Activity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Progress/Status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Future Activity</a:t>
                      </a:r>
                      <a:endParaRPr lang="en-ZA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  <a:sym typeface="Calibri"/>
                        </a:rPr>
                        <a:t>CB-2:  Provide practical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  <a:sym typeface="Calibri"/>
                        </a:rPr>
                        <a:t>EO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  <a:sym typeface="Calibri"/>
                        </a:rPr>
                        <a:t> education for students and teachers</a:t>
                      </a:r>
                      <a:endParaRPr lang="en-ZA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i="0" dirty="0" smtClean="0">
                          <a:latin typeface="Calibri" pitchFamily="34" charset="0"/>
                        </a:rPr>
                        <a:t>CEOS </a:t>
                      </a:r>
                      <a:r>
                        <a:rPr lang="en-US" sz="2000" i="0" dirty="0" err="1" smtClean="0">
                          <a:latin typeface="Calibri" pitchFamily="34" charset="0"/>
                        </a:rPr>
                        <a:t>WGCapD</a:t>
                      </a:r>
                      <a:r>
                        <a:rPr lang="en-US" sz="2000" i="0" dirty="0" smtClean="0">
                          <a:latin typeface="Calibri" pitchFamily="34" charset="0"/>
                        </a:rPr>
                        <a:t>  endorses but does not support</a:t>
                      </a:r>
                      <a:r>
                        <a:rPr lang="en-US" sz="2000" i="0" baseline="0" dirty="0" smtClean="0">
                          <a:latin typeface="Calibri" pitchFamily="34" charset="0"/>
                        </a:rPr>
                        <a:t> K-12 EO education activities</a:t>
                      </a:r>
                      <a:endParaRPr lang="en-US" sz="2000" i="0" dirty="0" smtClean="0">
                        <a:latin typeface="Calibri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  <a:sym typeface="Calibri"/>
                        </a:rPr>
                        <a:t>(Q4 2017)</a:t>
                      </a:r>
                      <a:endParaRPr lang="en-ZA" sz="20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l"/>
                      <a:endParaRPr lang="en-ZA" sz="1400" i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Proposal between SANSA, DLR, ESA to combine forces in future is being discussed.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5792" y="0"/>
            <a:ext cx="88392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sz="2400" b="1" dirty="0">
                <a:solidFill>
                  <a:schemeClr val="bg1"/>
                </a:solidFill>
              </a:rPr>
              <a:t>WGCapD Summary of Activities </a:t>
            </a:r>
            <a:r>
              <a:rPr lang="en-US" sz="2400" b="1" dirty="0" smtClean="0">
                <a:solidFill>
                  <a:schemeClr val="bg1"/>
                </a:solidFill>
              </a:rPr>
              <a:t>2015-2017 </a:t>
            </a:r>
          </a:p>
          <a:p>
            <a:pPr algn="ctr" rtl="0" latinLnBrk="1" hangingPunct="0"/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13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6765</TotalTime>
  <Words>1208</Words>
  <Application>Microsoft Office PowerPoint</Application>
  <PresentationFormat>On-screen Show (4:3)</PresentationFormat>
  <Paragraphs>207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 Unicode MS</vt:lpstr>
      <vt:lpstr>ＭＳ Ｐゴシック</vt:lpstr>
      <vt:lpstr>Arial</vt:lpstr>
      <vt:lpstr>Arial Bold</vt:lpstr>
      <vt:lpstr>Calibri</vt:lpstr>
      <vt:lpstr>Century Gothic</vt:lpstr>
      <vt:lpstr>Courier New</vt:lpstr>
      <vt:lpstr>Droid Serif</vt:lpstr>
      <vt:lpstr>Tahoma</vt:lpstr>
      <vt:lpstr>Times New Roman</vt:lpstr>
      <vt:lpstr>Wingdings</vt:lpstr>
      <vt:lpstr>4_EUM_template_v03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WGCapD Draft 3 Year Workplan Planned Outcomes </vt:lpstr>
      <vt:lpstr>PowerPoint Presentation</vt:lpstr>
      <vt:lpstr>PowerPoint Presentation</vt:lpstr>
      <vt:lpstr>GEOCAB MOU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Activities</vt:lpstr>
      <vt:lpstr>GEO XII Plenary / GEO Ministerial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Wood, Eric C.</cp:lastModifiedBy>
  <cp:revision>404</cp:revision>
  <cp:lastPrinted>2015-09-11T20:14:20Z</cp:lastPrinted>
  <dcterms:created xsi:type="dcterms:W3CDTF">2012-08-31T01:11:17Z</dcterms:created>
  <dcterms:modified xsi:type="dcterms:W3CDTF">2015-09-17T05:14:48Z</dcterms:modified>
</cp:coreProperties>
</file>