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88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7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57" autoAdjust="0"/>
    <p:restoredTop sz="95701" autoAdjust="0"/>
  </p:normalViewPr>
  <p:slideViewPr>
    <p:cSldViewPr snapToGrid="0" snapToObjects="1">
      <p:cViewPr varScale="1">
        <p:scale>
          <a:sx n="73" d="100"/>
          <a:sy n="73" d="100"/>
        </p:scale>
        <p:origin x="-888" y="-108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D0F42E32-55FE-41C1-A352-559595A4018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952780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6943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4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521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smtClean="0">
                <a:solidFill>
                  <a:srgbClr val="FFFFFF"/>
                </a:solidFill>
              </a:rPr>
              <a:t>Water Strategy Implementation Study Team Report  </a:t>
            </a:r>
            <a:r>
              <a:rPr lang="en-US" sz="4200" b="1" smtClean="0">
                <a:solidFill>
                  <a:srgbClr val="FFFFFF"/>
                </a:solidFill>
              </a:rPr>
              <a:t/>
            </a:r>
            <a:br>
              <a:rPr lang="en-US" sz="4200" b="1" smtClean="0">
                <a:solidFill>
                  <a:srgbClr val="FFFFFF"/>
                </a:solidFill>
              </a:rPr>
            </a:b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US" altLang="ja-JP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altLang="ja-JP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Chu Ishida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altLang="ja-JP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JAXA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</a:t>
            </a:r>
            <a:r>
              <a: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11</a:t>
            </a:r>
            <a:r>
              <a:rPr lang="en-US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– 18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459759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29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37163" y="76200"/>
            <a:ext cx="5514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rgbClr val="FFFFFF"/>
                </a:solidFill>
                <a:ea typeface="ＭＳ Ｐゴシック" pitchFamily="50" charset="-128"/>
              </a:rPr>
              <a:t>Proposed Major CEOS actions </a:t>
            </a:r>
            <a:endParaRPr lang="ja-JP" alt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8598" y="1451412"/>
            <a:ext cx="89154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CEOS takes the lead in addressing “Advancing satellite data acquisition”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C1:  FS on Water Constellation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C2. C3 : participation in GEO water vapor and cloud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smtClean="0">
                <a:latin typeface="Arial Narrow" panose="020B0606020202030204" pitchFamily="34" charset="0"/>
              </a:rPr>
              <a:t>C4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, C5: participation in the development of precipitation </a:t>
            </a:r>
            <a:r>
              <a:rPr kumimoji="1" lang="en-US" altLang="ja-JP" sz="2400" smtClean="0">
                <a:latin typeface="Arial Narrow" panose="020B0606020202030204" pitchFamily="34" charset="0"/>
              </a:rPr>
              <a:t>white paper </a:t>
            </a: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C6: coordinate LST missions toward improved ET estimation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C7, C8, C9 : CEOS agency activities already cover these.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C10</a:t>
            </a:r>
            <a:r>
              <a:rPr kumimoji="1" lang="en-US" altLang="ja-JP" sz="2400" smtClean="0">
                <a:latin typeface="Arial Narrow" panose="020B0606020202030204" pitchFamily="34" charset="0"/>
              </a:rPr>
              <a:t>: FS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on hyperspectral satellite mission on water quality measurement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CEOS supports external activities, including: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smtClean="0">
                <a:latin typeface="Arial Narrow" panose="020B0606020202030204" pitchFamily="34" charset="0"/>
              </a:rPr>
              <a:t>E5: 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define soil texture map requirements and communicate them to IGWCO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400" smtClean="0">
                <a:latin typeface="Arial Narrow" panose="020B0606020202030204" pitchFamily="34" charset="0"/>
              </a:rPr>
              <a:t>E8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: participate in GEO activities to define a global framework for surface </a:t>
            </a:r>
            <a:r>
              <a:rPr kumimoji="1" lang="en-US" altLang="ja-JP" sz="2400" smtClean="0">
                <a:latin typeface="Arial Narrow" panose="020B0606020202030204" pitchFamily="34" charset="0"/>
              </a:rPr>
              <a:t>water storage monitoring</a:t>
            </a:r>
            <a:r>
              <a:rPr kumimoji="1" lang="ja-JP" altLang="en-US" sz="2400" smtClean="0">
                <a:latin typeface="Arial Narrow" panose="020B0606020202030204" pitchFamily="34" charset="0"/>
              </a:rPr>
              <a:t>　</a:t>
            </a:r>
            <a:endParaRPr kumimoji="1" lang="en-US" altLang="ja-JP" sz="28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10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42E32-55FE-41C1-A352-559595A40185}" type="slidenum">
              <a:rPr lang="en-US" altLang="ja-JP" smtClean="0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4610100" y="1524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solidFill>
                  <a:srgbClr val="FFFFFF"/>
                </a:solidFill>
                <a:ea typeface="ＭＳ Ｐゴシック" pitchFamily="50" charset="-128"/>
              </a:rPr>
              <a:t>NEXT Steps </a:t>
            </a:r>
            <a:endParaRPr lang="ja-JP" altLang="en-US" sz="36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5643" y="1569474"/>
            <a:ext cx="8728355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Arial Narrow" panose="020B0606020202030204" pitchFamily="34" charset="0"/>
              </a:rPr>
              <a:t>Toward CEOS Plenary (Nov 5-6, 2015, Kyoto), </a:t>
            </a:r>
          </a:p>
          <a:p>
            <a:endParaRPr kumimoji="1" lang="en-US" altLang="ja-JP" sz="28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latin typeface="Arial Narrow" panose="020B0606020202030204" pitchFamily="34" charset="0"/>
              </a:rPr>
              <a:t>Continue to search </a:t>
            </a:r>
            <a:r>
              <a:rPr kumimoji="1" lang="en-US" altLang="ja-JP" sz="2800" smtClean="0">
                <a:latin typeface="Arial Narrow" panose="020B0606020202030204" pitchFamily="34" charset="0"/>
              </a:rPr>
              <a:t>for Chairperson to serve for extended WSIST</a:t>
            </a:r>
            <a:endParaRPr kumimoji="1" lang="en-US" altLang="ja-JP" sz="28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dirty="0" smtClean="0">
                <a:latin typeface="Arial Narrow" panose="020B0606020202030204" pitchFamily="34" charset="0"/>
              </a:rPr>
              <a:t>Continue to tune </a:t>
            </a:r>
            <a:r>
              <a:rPr kumimoji="1" lang="en-US" altLang="ja-JP" sz="2800" smtClean="0">
                <a:latin typeface="Arial Narrow" panose="020B0606020202030204" pitchFamily="34" charset="0"/>
              </a:rPr>
              <a:t>up CEOS </a:t>
            </a:r>
            <a:r>
              <a:rPr kumimoji="1" lang="en-US" altLang="ja-JP" sz="2800" dirty="0" smtClean="0">
                <a:latin typeface="Arial Narrow" panose="020B0606020202030204" pitchFamily="34" charset="0"/>
              </a:rPr>
              <a:t>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800" smtClean="0">
                <a:latin typeface="Arial Narrow" panose="020B0606020202030204" pitchFamily="34" charset="0"/>
              </a:rPr>
              <a:t>Continue to coordinate </a:t>
            </a:r>
            <a:r>
              <a:rPr kumimoji="1" lang="en-US" altLang="ja-JP" sz="2800" dirty="0" smtClean="0">
                <a:latin typeface="Arial Narrow" panose="020B0606020202030204" pitchFamily="34" charset="0"/>
              </a:rPr>
              <a:t>with WGs and VCs for their contributions for </a:t>
            </a:r>
            <a:r>
              <a:rPr kumimoji="1" lang="en-US" altLang="ja-JP" sz="2800" smtClean="0">
                <a:latin typeface="Arial Narrow" panose="020B0606020202030204" pitchFamily="34" charset="0"/>
              </a:rPr>
              <a:t>the proposed CEOS action</a:t>
            </a:r>
          </a:p>
          <a:p>
            <a:endParaRPr kumimoji="1" lang="en-US" altLang="ja-JP" sz="2800" smtClean="0">
              <a:latin typeface="Arial Narrow" panose="020B0606020202030204" pitchFamily="34" charset="0"/>
            </a:endParaRPr>
          </a:p>
          <a:p>
            <a:r>
              <a:rPr kumimoji="1" lang="en-US" altLang="ja-JP" sz="2800" smtClean="0">
                <a:latin typeface="Arial Narrow" panose="020B0606020202030204" pitchFamily="34" charset="0"/>
              </a:rPr>
              <a:t>At CEOS Plenay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smtClean="0">
                <a:latin typeface="Arial Narrow" panose="020B0606020202030204" pitchFamily="34" charset="0"/>
              </a:rPr>
              <a:t>Seek endorsement of the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800" smtClean="0">
                <a:latin typeface="Arial Narrow" panose="020B0606020202030204" pitchFamily="34" charset="0"/>
              </a:rPr>
              <a:t>Seek approval of one year extention of WSIST</a:t>
            </a:r>
            <a:endParaRPr kumimoji="1" lang="en-US" altLang="ja-JP" sz="2800" dirty="0" smtClean="0">
              <a:latin typeface="Arial Narrow" panose="020B0606020202030204" pitchFamily="34" charset="0"/>
            </a:endParaRPr>
          </a:p>
          <a:p>
            <a:endParaRPr kumimoji="1" lang="en-US" altLang="ja-JP" sz="3200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ja-JP" sz="28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30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2015-2017 Work Plan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57495"/>
              </p:ext>
            </p:extLst>
          </p:nvPr>
        </p:nvGraphicFramePr>
        <p:xfrm>
          <a:off x="406399" y="1509486"/>
          <a:ext cx="8374744" cy="50766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49830"/>
                <a:gridCol w="1364342"/>
                <a:gridCol w="3764729"/>
                <a:gridCol w="1895843"/>
              </a:tblGrid>
              <a:tr h="914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Objective/Deliverable </a:t>
                      </a:r>
                      <a:endParaRPr lang="en-US" altLang="ja-JP" sz="16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Projected Completion Date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Background Information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altLang="ja-JP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Responsible CEOS Entity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16228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WAT-1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Development of a CEOS response to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Q4 2015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 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a number of recommendations that deal with satellites. In 2015, CEOS will assess the feasibility of CEOS Agencies to contribute to the development of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Implementation Plan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and to define the potential CEOS contribution to the implementation of the </a:t>
                      </a:r>
                      <a:r>
                        <a:rPr lang="en-US" altLang="ja-JP" sz="16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GEOSS Water Strategy</a:t>
                      </a: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endParaRPr lang="en-US" altLang="ja-JP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establishment of an ad-hoc Initial Study Team to progress this work was agreed at the 28th CEOS Plenary Meeting, with an initial report to be provided at SIT-30. </a:t>
                      </a:r>
                      <a:r>
                        <a:rPr lang="en-US" altLang="ja-JP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Ad-Hoc Water Strategy Implementation Study Team </a:t>
                      </a:r>
                      <a:r>
                        <a:rPr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9684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Required decision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603" y="1804813"/>
            <a:ext cx="823914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/>
              <a:t>WSIST requests SIT </a:t>
            </a:r>
            <a:r>
              <a:rPr lang="en-US" sz="2800" b="1" dirty="0"/>
              <a:t>:</a:t>
            </a:r>
            <a:endParaRPr lang="en-US" sz="2800" b="1" dirty="0" smtClean="0"/>
          </a:p>
          <a:p>
            <a:pPr lvl="0"/>
            <a:endParaRPr lang="en-US" sz="2000" b="1" dirty="0"/>
          </a:p>
          <a:p>
            <a:pPr lvl="0"/>
            <a:r>
              <a:rPr lang="en-US" altLang="ja-JP" sz="2400" b="1" dirty="0" smtClean="0"/>
              <a:t>-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to </a:t>
            </a:r>
            <a:r>
              <a:rPr lang="en-US" sz="2400" b="1" dirty="0" smtClean="0"/>
              <a:t>review the draft CEOS Response to the GEOSS Water Strategy Recommendations, and </a:t>
            </a:r>
          </a:p>
          <a:p>
            <a:pPr lvl="0"/>
            <a:endParaRPr lang="en-US" sz="2400" b="1" dirty="0"/>
          </a:p>
          <a:p>
            <a:pPr lvl="0"/>
            <a:r>
              <a:rPr lang="en-US" altLang="ja-JP" sz="2400" b="1" dirty="0" smtClean="0"/>
              <a:t>-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to </a:t>
            </a:r>
            <a:r>
              <a:rPr lang="en-US" sz="2400" b="1" dirty="0" smtClean="0"/>
              <a:t>consider its proposal to extend the WSIST activities for one year to complete its Water Constellation feasibility study.</a:t>
            </a:r>
          </a:p>
          <a:p>
            <a:pPr lv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6815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12066" y="145148"/>
            <a:ext cx="1710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History 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7548" y="1843315"/>
            <a:ext cx="86713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Oct 2012 :  CEOS Plenary#26 endorsed CEOS participation to the GEOSS Water Strategy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Jan 2014:  GEOSS Water Strategy was presented at the GEO Ministerial Conference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Sep 18, 2014: CEOS SIT TW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agreed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that a small Water Strategy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Implementation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tudy 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T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eam (WSIST) be set up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en-GB" altLang="ja-JP" sz="2400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October 2014, CEOS Plenary#28, endorsed the WSIST</a:t>
            </a:r>
            <a:r>
              <a:rPr lang="en-GB" altLang="ja-JP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en-GB" altLang="ja-JP" sz="2400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and agreed on action to prepare TOR and membership.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ja-JP" altLang="ja-JP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ja-JP" sz="24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kumimoji="1" lang="en-US" altLang="ja-JP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6522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57" y="1066800"/>
            <a:ext cx="8552400" cy="533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0" defTabSz="914400">
              <a:lnSpc>
                <a:spcPct val="90000"/>
              </a:lnSpc>
              <a:spcBef>
                <a:spcPct val="20000"/>
              </a:spcBef>
              <a:defRPr/>
            </a:pPr>
            <a:endParaRPr lang="en-GB" altLang="ja-JP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The GEOSS Water Strategy updates the status of </a:t>
            </a:r>
            <a:r>
              <a:rPr lang="en-GB" altLang="ja-JP" sz="24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observational capabilities of priority water variables,  information </a:t>
            </a: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systems, </a:t>
            </a:r>
            <a:r>
              <a:rPr lang="en-GB" altLang="ja-JP" sz="24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and capacity building.</a:t>
            </a:r>
            <a:endParaRPr lang="en-US" altLang="ja-JP" sz="2400" kern="0" dirty="0" smtClean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ja-JP" sz="24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Priority water variables are;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Water vapor and clouds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Precipitation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Evaporation and Evapotranspiration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Soil moisture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River discharge, 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Surface water storage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Groundwater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Cryosphere variables</a:t>
            </a:r>
          </a:p>
          <a:p>
            <a:pPr lvl="3" indent="0" defTabSz="9144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sz="20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	</a:t>
            </a:r>
            <a:r>
              <a:rPr lang="en-US" altLang="ja-JP" sz="2000" kern="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- Water quality</a:t>
            </a:r>
            <a:endParaRPr lang="en-GB" altLang="ja-JP" sz="2400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  <a:p>
            <a:pPr marL="342900" lvl="1" indent="-342900" defTabSz="9144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altLang="ja-JP" sz="2400" kern="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In addition, the report identifies a number of recommendations for action by GEO Members and </a:t>
            </a:r>
            <a:r>
              <a:rPr lang="en-GB" altLang="ja-JP" sz="2400" dirty="0" smtClean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POs</a:t>
            </a:r>
            <a:r>
              <a:rPr lang="en-GB" altLang="ja-JP" sz="2400" dirty="0">
                <a:solidFill>
                  <a:srgbClr val="002060"/>
                </a:solidFill>
                <a:ea typeface="ＭＳ Ｐゴシック" pitchFamily="50" charset="-128"/>
                <a:cs typeface="ＭＳ Ｐゴシック" charset="-128"/>
              </a:rPr>
              <a:t> .</a:t>
            </a:r>
            <a:endParaRPr lang="en-CA" sz="3200" kern="0" dirty="0">
              <a:solidFill>
                <a:srgbClr val="002060"/>
              </a:solidFill>
              <a:ea typeface="ＭＳ Ｐゴシック" pitchFamily="50" charset="-128"/>
              <a:cs typeface="ＭＳ Ｐゴシック" charset="-12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85800" y="176212"/>
            <a:ext cx="7032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 eaLnBrk="1" hangingPunct="1"/>
            <a:r>
              <a:rPr lang="en-US" altLang="ja-JP" kern="0" dirty="0" smtClean="0">
                <a:solidFill>
                  <a:srgbClr val="FFFFFF"/>
                </a:solidFill>
                <a:ea typeface="ＭＳ Ｐゴシック" pitchFamily="50" charset="-128"/>
              </a:rPr>
              <a:t>Summary of WSR</a:t>
            </a:r>
            <a:endParaRPr lang="ja-JP" altLang="ja-JP" kern="0" dirty="0" smtClean="0">
              <a:solidFill>
                <a:srgbClr val="FFFFFF"/>
              </a:solidFill>
              <a:ea typeface="ＭＳ Ｐゴシック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599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5102" y="984928"/>
            <a:ext cx="831489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dirty="0"/>
              <a:t> </a:t>
            </a:r>
          </a:p>
          <a:p>
            <a:r>
              <a:rPr lang="en-CA" altLang="en-US" sz="2400" dirty="0" smtClean="0"/>
              <a:t>GEOSS WS contains 58 recommendations, 22 of which have been identified relevant for CEOS to address;</a:t>
            </a:r>
          </a:p>
          <a:p>
            <a:endParaRPr lang="en-CA" altLang="en-US" sz="2000" dirty="0" smtClean="0"/>
          </a:p>
          <a:p>
            <a:pPr marL="457200" indent="-457200">
              <a:buAutoNum type="alphaUcPeriod"/>
            </a:pPr>
            <a:r>
              <a:rPr lang="en-CA" altLang="en-US" sz="2000" dirty="0" smtClean="0"/>
              <a:t>Enhancing </a:t>
            </a:r>
            <a:r>
              <a:rPr lang="en-CA" altLang="en-US" sz="2000" dirty="0"/>
              <a:t>User Engagement (8</a:t>
            </a:r>
            <a:r>
              <a:rPr lang="en-CA" altLang="en-US" sz="2000" dirty="0" smtClean="0"/>
              <a:t>)  </a:t>
            </a:r>
          </a:p>
          <a:p>
            <a:endParaRPr lang="en-CA" altLang="en-US" sz="2000" dirty="0"/>
          </a:p>
          <a:p>
            <a:r>
              <a:rPr lang="en-CA" altLang="en-US" sz="2000" dirty="0"/>
              <a:t>B. Expanding data acquisition strategies (3</a:t>
            </a:r>
            <a:r>
              <a:rPr lang="en-CA" altLang="en-US" sz="2000" dirty="0" smtClean="0"/>
              <a:t>)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CEOS related  Total 22</a:t>
            </a:r>
          </a:p>
          <a:p>
            <a:r>
              <a:rPr lang="en-CA" altLang="en-US" sz="2000" dirty="0" smtClean="0"/>
              <a:t>    </a:t>
            </a:r>
            <a:endParaRPr lang="en-CA" altLang="en-US" sz="2000" dirty="0"/>
          </a:p>
          <a:p>
            <a:r>
              <a:rPr lang="en-CA" altLang="en-US" sz="2000" dirty="0"/>
              <a:t>C. Advancing satellite data acquisition (10</a:t>
            </a:r>
            <a:r>
              <a:rPr lang="en-CA" altLang="en-US" sz="2000" dirty="0" smtClean="0"/>
              <a:t>) 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10</a:t>
            </a:r>
          </a:p>
          <a:p>
            <a:endParaRPr lang="en-CA" altLang="en-US" sz="2000" dirty="0"/>
          </a:p>
          <a:p>
            <a:r>
              <a:rPr lang="en-CA" altLang="en-US" sz="2000" dirty="0"/>
              <a:t>D. Strengthening in-situ data acquisition (10</a:t>
            </a:r>
            <a:r>
              <a:rPr lang="en-CA" altLang="en-US" sz="2000" dirty="0" smtClean="0"/>
              <a:t>)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2</a:t>
            </a:r>
          </a:p>
          <a:p>
            <a:endParaRPr lang="en-CA" altLang="en-US" sz="2000" dirty="0"/>
          </a:p>
          <a:p>
            <a:r>
              <a:rPr lang="en-CA" altLang="en-US" sz="2000" dirty="0"/>
              <a:t>E. Encouraging and conducting research and product </a:t>
            </a:r>
          </a:p>
          <a:p>
            <a:r>
              <a:rPr lang="en-CA" altLang="en-US" sz="2000" dirty="0"/>
              <a:t>    development (16</a:t>
            </a:r>
            <a:r>
              <a:rPr lang="en-CA" altLang="en-US" sz="2000" dirty="0" smtClean="0"/>
              <a:t>)                                                      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7</a:t>
            </a:r>
          </a:p>
          <a:p>
            <a:endParaRPr lang="en-CA" altLang="en-US" sz="2000" dirty="0"/>
          </a:p>
          <a:p>
            <a:r>
              <a:rPr lang="en-CA" altLang="en-US" sz="2000" dirty="0"/>
              <a:t>F. Facilitating data sharing and common standards (7</a:t>
            </a:r>
            <a:r>
              <a:rPr lang="en-CA" altLang="en-US" sz="2000" dirty="0" smtClean="0"/>
              <a:t>)                   </a:t>
            </a:r>
            <a:r>
              <a:rPr lang="en-CA" altLang="en-US" sz="2000" dirty="0" smtClean="0">
                <a:solidFill>
                  <a:srgbClr val="FF0000"/>
                </a:solidFill>
              </a:rPr>
              <a:t>2</a:t>
            </a:r>
          </a:p>
          <a:p>
            <a:endParaRPr lang="en-CA" altLang="en-US" sz="2000" dirty="0"/>
          </a:p>
          <a:p>
            <a:r>
              <a:rPr lang="en-CA" altLang="en-US" sz="2000" dirty="0"/>
              <a:t>G. Expanding capacity development (4</a:t>
            </a:r>
            <a:r>
              <a:rPr lang="en-CA" altLang="en-US" sz="2000" dirty="0" smtClean="0"/>
              <a:t>)</a:t>
            </a:r>
            <a:r>
              <a:rPr lang="ja-JP" altLang="en-US" sz="2000" dirty="0" smtClean="0"/>
              <a:t>　   </a:t>
            </a:r>
            <a:r>
              <a:rPr lang="en-US" altLang="ja-JP" sz="2000" dirty="0" smtClean="0"/>
              <a:t>TOTAL 58</a:t>
            </a:r>
            <a:r>
              <a:rPr lang="ja-JP" altLang="en-US" sz="2000" dirty="0" smtClean="0"/>
              <a:t>                    </a:t>
            </a:r>
            <a:r>
              <a:rPr lang="en-US" altLang="ja-JP" sz="2000" dirty="0" smtClean="0">
                <a:solidFill>
                  <a:srgbClr val="FF0000"/>
                </a:solidFill>
              </a:rPr>
              <a:t>1    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 </a:t>
            </a:r>
            <a:endParaRPr lang="en-CA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2052638" y="101600"/>
            <a:ext cx="70326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 eaLnBrk="1" hangingPunct="1"/>
            <a:r>
              <a:rPr lang="en-US" altLang="ja-JP" kern="0" dirty="0" smtClean="0">
                <a:solidFill>
                  <a:srgbClr val="FFFFFF"/>
                </a:solidFill>
                <a:ea typeface="ＭＳ Ｐゴシック" pitchFamily="50" charset="-128"/>
              </a:rPr>
              <a:t>Recommendations for the Priority Areas of the Report</a:t>
            </a:r>
            <a:endParaRPr lang="ja-JP" altLang="ja-JP" kern="0" dirty="0" smtClean="0">
              <a:solidFill>
                <a:srgbClr val="FFFFFF"/>
              </a:solidFill>
              <a:ea typeface="ＭＳ Ｐゴシック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546850"/>
            <a:ext cx="1905000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BF8D2B0-EFB6-4DAA-9B0B-6F6B3A58082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3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53000" y="253425"/>
            <a:ext cx="2509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WSIST ToR 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198" y="1143000"/>
            <a:ext cx="84439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 smtClean="0">
              <a:latin typeface="Arial Narrow" panose="020B0606020202030204" pitchFamily="34" charset="0"/>
            </a:endParaRPr>
          </a:p>
          <a:p>
            <a:r>
              <a:rPr kumimoji="1" lang="en-US" altLang="ja-JP" sz="2400" smtClean="0">
                <a:latin typeface="Arial Narrow" panose="020B0606020202030204" pitchFamily="34" charset="0"/>
              </a:rPr>
              <a:t>Objective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: </a:t>
            </a: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to define the potential CEOS contribution to the implementation of the GEOSS Water Strategy Report (</a:t>
            </a:r>
            <a:r>
              <a:rPr kumimoji="1" lang="en-US" altLang="ja-JP" sz="2400" dirty="0">
                <a:latin typeface="Arial Narrow" panose="020B0606020202030204" pitchFamily="34" charset="0"/>
              </a:rPr>
              <a:t>W</a:t>
            </a:r>
            <a:r>
              <a:rPr kumimoji="1" lang="en-US" altLang="ja-JP" sz="2400" dirty="0" smtClean="0">
                <a:latin typeface="Arial Narrow" panose="020B0606020202030204" pitchFamily="34" charset="0"/>
              </a:rPr>
              <a:t>SR)</a:t>
            </a:r>
          </a:p>
          <a:p>
            <a:endParaRPr kumimoji="1" lang="en-US" altLang="ja-JP" sz="2400" dirty="0">
              <a:latin typeface="Arial Narrow" panose="020B0606020202030204" pitchFamily="34" charset="0"/>
            </a:endParaRPr>
          </a:p>
          <a:p>
            <a:r>
              <a:rPr kumimoji="1" lang="en-US" altLang="ja-JP" sz="2400" dirty="0" smtClean="0">
                <a:latin typeface="Arial Narrow" panose="020B0606020202030204" pitchFamily="34" charset="0"/>
              </a:rPr>
              <a:t>Methodology: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elect a Chairperson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review the 22 recommendations and identify the contributions that CEOS proposes to provide in response to the recommendation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for each proposed contribution, identify the associated actions and propose CEOS organizational mechanisms for both action implementation and action monitoring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present the proposed contributions to SIT-30 (Mar 30-Apr 2, Paris)</a:t>
            </a:r>
          </a:p>
          <a:p>
            <a:pPr marL="342900" indent="-342900">
              <a:buAutoNum type="arabicPeriod"/>
            </a:pPr>
            <a:r>
              <a:rPr kumimoji="1" lang="en-US" altLang="ja-JP" sz="2400" dirty="0" smtClean="0">
                <a:latin typeface="Arial Narrow" panose="020B0606020202030204" pitchFamily="34" charset="0"/>
              </a:rPr>
              <a:t>Forward the consolidated CEOS response to IGWCO in May 2015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8592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45863" y="169837"/>
            <a:ext cx="33986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FFFF"/>
                </a:solidFill>
              </a:rPr>
              <a:t>WSIST Members</a:t>
            </a:r>
            <a:endParaRPr kumimoji="1"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0025" y="1276618"/>
            <a:ext cx="682751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latin typeface="Arial Narrow" panose="020B0606020202030204" pitchFamily="34" charset="0"/>
              </a:rPr>
              <a:t>CEOS </a:t>
            </a:r>
            <a:r>
              <a:rPr lang="en-US" altLang="ja-JP" sz="2800" dirty="0">
                <a:latin typeface="Arial Narrow" panose="020B0606020202030204" pitchFamily="34" charset="0"/>
              </a:rPr>
              <a:t>Water Strategy Implementation Study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Team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Bojan </a:t>
            </a:r>
            <a:r>
              <a:rPr lang="en-US" altLang="ja-JP" sz="2800" dirty="0">
                <a:latin typeface="Arial Narrow" panose="020B0606020202030204" pitchFamily="34" charset="0"/>
              </a:rPr>
              <a:t>Bojkov (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WGCV/ESA)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fr-FR" altLang="ja-JP" sz="2800" smtClean="0">
                <a:latin typeface="Arial Narrow" panose="020B0606020202030204" pitchFamily="34" charset="0"/>
              </a:rPr>
              <a:t>	Selma </a:t>
            </a:r>
            <a:r>
              <a:rPr lang="fr-FR" altLang="ja-JP" sz="2800">
                <a:latin typeface="Arial Narrow" panose="020B0606020202030204" pitchFamily="34" charset="0"/>
              </a:rPr>
              <a:t>Cherchali (CNES</a:t>
            </a:r>
            <a:r>
              <a:rPr lang="fr-FR" altLang="ja-JP" sz="2800" smtClean="0">
                <a:latin typeface="Arial Narrow" panose="020B0606020202030204" pitchFamily="34" charset="0"/>
              </a:rPr>
              <a:t>)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Jared </a:t>
            </a:r>
            <a:r>
              <a:rPr lang="en-US" altLang="ja-JP" sz="2800" dirty="0">
                <a:latin typeface="Arial Narrow" panose="020B0606020202030204" pitchFamily="34" charset="0"/>
              </a:rPr>
              <a:t>Entin (NASA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Ralph </a:t>
            </a:r>
            <a:r>
              <a:rPr lang="en-US" altLang="ja-JP" sz="2800" dirty="0">
                <a:latin typeface="Arial Narrow" panose="020B0606020202030204" pitchFamily="34" charset="0"/>
              </a:rPr>
              <a:t>Ferraro (NOAA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Bob </a:t>
            </a:r>
            <a:r>
              <a:rPr lang="en-US" altLang="ja-JP" sz="2800" dirty="0">
                <a:latin typeface="Arial Narrow" panose="020B0606020202030204" pitchFamily="34" charset="0"/>
              </a:rPr>
              <a:t>Kuligowski (NOAA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</a:t>
            </a: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Kerry </a:t>
            </a:r>
            <a:r>
              <a:rPr lang="en-US" altLang="ja-JP" sz="2800" dirty="0">
                <a:latin typeface="Arial Narrow" panose="020B0606020202030204" pitchFamily="34" charset="0"/>
              </a:rPr>
              <a:t>Sawyer (NOAA)</a:t>
            </a:r>
            <a:r>
              <a:rPr lang="ja-JP" altLang="ja-JP" sz="2800" dirty="0">
                <a:latin typeface="Arial Narrow" panose="020B0606020202030204" pitchFamily="34" charset="0"/>
              </a:rPr>
              <a:t>　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John </a:t>
            </a:r>
            <a:r>
              <a:rPr lang="en-US" altLang="ja-JP" sz="2800" dirty="0">
                <a:latin typeface="Arial Narrow" panose="020B0606020202030204" pitchFamily="34" charset="0"/>
              </a:rPr>
              <a:t>W. Jones (USGS) 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fr-FR" altLang="ja-JP" sz="2800" smtClean="0">
                <a:latin typeface="Arial Narrow" panose="020B0606020202030204" pitchFamily="34" charset="0"/>
              </a:rPr>
              <a:t>	Marie-Josee.Bourassa </a:t>
            </a:r>
            <a:r>
              <a:rPr lang="fr-FR" altLang="ja-JP" sz="2800">
                <a:latin typeface="Arial Narrow" panose="020B0606020202030204" pitchFamily="34" charset="0"/>
              </a:rPr>
              <a:t>(CEO/CSA)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Arnold </a:t>
            </a:r>
            <a:r>
              <a:rPr lang="en-US" altLang="ja-JP" sz="2800" dirty="0">
                <a:latin typeface="Arial Narrow" panose="020B0606020202030204" pitchFamily="34" charset="0"/>
              </a:rPr>
              <a:t>Dekker (CSIRO) 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Jono </a:t>
            </a:r>
            <a:r>
              <a:rPr lang="en-US" altLang="ja-JP" sz="2800" dirty="0">
                <a:latin typeface="Arial Narrow" panose="020B0606020202030204" pitchFamily="34" charset="0"/>
              </a:rPr>
              <a:t>Ross (DCEO/GA) 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     </a:t>
            </a:r>
            <a:endParaRPr lang="ja-JP" altLang="ja-JP" sz="2800" dirty="0">
              <a:latin typeface="Arial Narrow" panose="020B0606020202030204" pitchFamily="34" charset="0"/>
            </a:endParaRPr>
          </a:p>
          <a:p>
            <a:r>
              <a:rPr lang="en-US" altLang="ja-JP" sz="2800" dirty="0" smtClean="0">
                <a:latin typeface="Arial Narrow" panose="020B0606020202030204" pitchFamily="34" charset="0"/>
              </a:rPr>
              <a:t>	Chu </a:t>
            </a:r>
            <a:r>
              <a:rPr lang="en-US" altLang="ja-JP" sz="2800" dirty="0">
                <a:latin typeface="Arial Narrow" panose="020B0606020202030204" pitchFamily="34" charset="0"/>
              </a:rPr>
              <a:t>Ishida (JAXA</a:t>
            </a:r>
            <a:r>
              <a:rPr lang="en-US" altLang="ja-JP" sz="2800" dirty="0" smtClean="0">
                <a:latin typeface="Arial Narrow" panose="020B0606020202030204" pitchFamily="34" charset="0"/>
              </a:rPr>
              <a:t>)      </a:t>
            </a:r>
          </a:p>
          <a:p>
            <a:r>
              <a:rPr lang="en-US" altLang="ja-JP" sz="2800" dirty="0">
                <a:latin typeface="Arial Narrow" panose="020B0606020202030204" pitchFamily="34" charset="0"/>
              </a:rPr>
              <a:t> </a:t>
            </a:r>
            <a:r>
              <a:rPr lang="en-US" altLang="ja-JP" sz="2800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Special thanks for their great contributions !       </a:t>
            </a:r>
            <a:endParaRPr kumimoji="1" lang="ja-JP" altLang="en-US" sz="2000" i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977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F42E32-55FE-41C1-A352-559595A40185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4343400" y="279400"/>
            <a:ext cx="3464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rgbClr val="FFFFFF"/>
                </a:solidFill>
                <a:ea typeface="ＭＳ Ｐゴシック" pitchFamily="50" charset="-128"/>
              </a:rPr>
              <a:t>WSIST activities </a:t>
            </a:r>
            <a:endParaRPr lang="ja-JP" alt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8596" y="1539923"/>
            <a:ext cx="914400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1" dirty="0" smtClean="0">
                <a:latin typeface="+mj-lt"/>
              </a:rPr>
              <a:t>1</a:t>
            </a:r>
            <a:r>
              <a:rPr kumimoji="1" lang="en-US" altLang="ja-JP" sz="2000" b="1" baseline="30000" dirty="0" smtClean="0">
                <a:latin typeface="+mj-lt"/>
              </a:rPr>
              <a:t>st</a:t>
            </a:r>
            <a:r>
              <a:rPr kumimoji="1" lang="en-US" altLang="ja-JP" sz="2000" b="1" dirty="0" smtClean="0">
                <a:latin typeface="+mj-lt"/>
              </a:rPr>
              <a:t> WSIST Telecon, January 13 (Tue), 2015</a:t>
            </a:r>
            <a:endParaRPr lang="en-US" altLang="ja-JP" dirty="0" smtClean="0">
              <a:latin typeface="+mj-lt"/>
            </a:endParaRPr>
          </a:p>
          <a:p>
            <a:endParaRPr kumimoji="1" lang="en-US" altLang="ja-JP" sz="20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1" dirty="0" smtClean="0">
                <a:latin typeface="+mj-lt"/>
              </a:rPr>
              <a:t>2</a:t>
            </a:r>
            <a:r>
              <a:rPr kumimoji="1" lang="en-US" altLang="ja-JP" sz="2000" b="1" baseline="30000" dirty="0" smtClean="0">
                <a:latin typeface="+mj-lt"/>
              </a:rPr>
              <a:t>nd</a:t>
            </a:r>
            <a:r>
              <a:rPr kumimoji="1" lang="en-US" altLang="ja-JP" sz="2000" b="1" dirty="0" smtClean="0">
                <a:latin typeface="+mj-lt"/>
              </a:rPr>
              <a:t> WSIST Telecon, February 24 (Tue</a:t>
            </a:r>
            <a:r>
              <a:rPr kumimoji="1" lang="en-US" altLang="ja-JP" sz="2000" b="1" smtClean="0">
                <a:latin typeface="+mj-lt"/>
              </a:rPr>
              <a:t>), 2015</a:t>
            </a:r>
            <a:br>
              <a:rPr kumimoji="1" lang="en-US" altLang="ja-JP" sz="2000" b="1" smtClean="0">
                <a:latin typeface="+mj-lt"/>
              </a:rPr>
            </a:br>
            <a:endParaRPr lang="en-US" altLang="ja-JP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1" smtClean="0">
                <a:latin typeface="+mj-lt"/>
              </a:rPr>
              <a:t>3</a:t>
            </a:r>
            <a:r>
              <a:rPr kumimoji="1" lang="en-US" altLang="ja-JP" sz="2000" b="1" baseline="30000" smtClean="0">
                <a:latin typeface="+mj-lt"/>
              </a:rPr>
              <a:t>rd</a:t>
            </a:r>
            <a:r>
              <a:rPr kumimoji="1" lang="en-US" altLang="ja-JP" sz="2000" b="1" smtClean="0">
                <a:latin typeface="+mj-lt"/>
              </a:rPr>
              <a:t> </a:t>
            </a:r>
            <a:r>
              <a:rPr kumimoji="1" lang="en-US" altLang="ja-JP" sz="2000" b="1" dirty="0" smtClean="0">
                <a:latin typeface="+mj-lt"/>
              </a:rPr>
              <a:t>WSIST Telecon, March 25 (Wed</a:t>
            </a:r>
            <a:r>
              <a:rPr kumimoji="1" lang="en-US" altLang="ja-JP" sz="2000" b="1" smtClean="0">
                <a:latin typeface="+mj-lt"/>
              </a:rPr>
              <a:t>), 2015</a:t>
            </a:r>
            <a:br>
              <a:rPr kumimoji="1" lang="en-US" altLang="ja-JP" sz="2000" b="1" smtClean="0">
                <a:latin typeface="+mj-lt"/>
              </a:rPr>
            </a:br>
            <a:endParaRPr kumimoji="1" lang="en-US" altLang="ja-JP" sz="2000" b="1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b="1" smtClean="0">
                <a:latin typeface="+mj-lt"/>
              </a:rPr>
              <a:t>WSIST </a:t>
            </a:r>
            <a:r>
              <a:rPr kumimoji="1" lang="en-US" altLang="ja-JP" sz="2000" b="1" dirty="0" smtClean="0">
                <a:latin typeface="+mj-lt"/>
              </a:rPr>
              <a:t>side meeting at SIT-30, March 30, 2015</a:t>
            </a:r>
          </a:p>
          <a:p>
            <a:endParaRPr lang="en-US" altLang="ja-JP" sz="2000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+mj-lt"/>
              </a:rPr>
              <a:t>4</a:t>
            </a:r>
            <a:r>
              <a:rPr lang="en-US" altLang="ja-JP" sz="2000" b="1" baseline="30000" dirty="0" smtClean="0">
                <a:latin typeface="+mj-lt"/>
              </a:rPr>
              <a:t>th</a:t>
            </a:r>
            <a:r>
              <a:rPr lang="en-US" altLang="ja-JP" sz="2000" b="1" dirty="0" smtClean="0">
                <a:latin typeface="+mj-lt"/>
              </a:rPr>
              <a:t> WSIST Telecon, April 30, 2015</a:t>
            </a:r>
          </a:p>
          <a:p>
            <a:endParaRPr lang="en-US" altLang="ja-JP" sz="20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+mj-lt"/>
              </a:rPr>
              <a:t>5</a:t>
            </a:r>
            <a:r>
              <a:rPr lang="en-US" altLang="ja-JP" sz="2000" b="1" baseline="30000" dirty="0" smtClean="0">
                <a:latin typeface="+mj-lt"/>
              </a:rPr>
              <a:t>th</a:t>
            </a:r>
            <a:r>
              <a:rPr lang="en-US" altLang="ja-JP" sz="2000" b="1" dirty="0" smtClean="0">
                <a:latin typeface="+mj-lt"/>
              </a:rPr>
              <a:t> WSIST Telecon, July 23, 2015</a:t>
            </a:r>
          </a:p>
          <a:p>
            <a:endParaRPr lang="en-US" altLang="ja-JP" sz="20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+mj-lt"/>
              </a:rPr>
              <a:t>6</a:t>
            </a:r>
            <a:r>
              <a:rPr lang="en-US" altLang="ja-JP" sz="2000" b="1" baseline="30000" dirty="0" smtClean="0">
                <a:latin typeface="+mj-lt"/>
              </a:rPr>
              <a:t>th</a:t>
            </a:r>
            <a:r>
              <a:rPr lang="en-US" altLang="ja-JP" sz="2000" b="1" dirty="0" smtClean="0">
                <a:latin typeface="+mj-lt"/>
              </a:rPr>
              <a:t> WSIST Telecon, Aug 27,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ja-JP" sz="2000" b="1" dirty="0" smtClean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000" b="1" dirty="0" smtClean="0">
                <a:latin typeface="+mj-lt"/>
              </a:rPr>
              <a:t>WSIST side meeting at SIT TWS, Sep 16, 2015</a:t>
            </a:r>
            <a:r>
              <a:rPr lang="en-US" altLang="ja-JP" sz="2000" b="1" dirty="0">
                <a:latin typeface="+mj-lt"/>
              </a:rPr>
              <a:t/>
            </a:r>
            <a:br>
              <a:rPr lang="en-US" altLang="ja-JP" sz="2000" b="1" dirty="0">
                <a:latin typeface="+mj-lt"/>
              </a:rPr>
            </a:br>
            <a:r>
              <a:rPr lang="en-US" altLang="ja-JP" sz="2400" b="1" dirty="0" smtClean="0"/>
              <a:t>	</a:t>
            </a:r>
            <a:endParaRPr kumimoji="1" lang="en-US" altLang="ja-JP" sz="2400" b="1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941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567</Words>
  <Application>Microsoft Office PowerPoint</Application>
  <PresentationFormat>画面に合わせる (4:3)</PresentationFormat>
  <Paragraphs>136</Paragraphs>
  <Slides>11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4_EUM_template_v03</vt:lpstr>
      <vt:lpstr>Water Strategy Implementation Study Team Report 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各自設定して下さい</cp:lastModifiedBy>
  <cp:revision>375</cp:revision>
  <dcterms:created xsi:type="dcterms:W3CDTF">2012-08-31T01:11:17Z</dcterms:created>
  <dcterms:modified xsi:type="dcterms:W3CDTF">2015-09-17T04:19:36Z</dcterms:modified>
</cp:coreProperties>
</file>