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/>
    <p:restoredTop sz="94634"/>
  </p:normalViewPr>
  <p:slideViewPr>
    <p:cSldViewPr>
      <p:cViewPr>
        <p:scale>
          <a:sx n="107" d="100"/>
          <a:sy n="107" d="100"/>
        </p:scale>
        <p:origin x="-113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75321"/>
      </p:ext>
    </p:extLst>
  </p:cSld>
  <p:clrMapOvr>
    <a:masterClrMapping/>
  </p:clrMapOvr>
  <p:transition xmlns:p14="http://schemas.microsoft.com/office/powerpoint/2010/main"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75321"/>
      </p:ext>
    </p:extLst>
  </p:cSld>
  <p:clrMapOvr>
    <a:masterClrMapping/>
  </p:clrMapOvr>
  <p:transition xmlns:p14="http://schemas.microsoft.com/office/powerpoint/2010/main"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75321"/>
      </p:ext>
    </p:extLst>
  </p:cSld>
  <p:clrMapOvr>
    <a:masterClrMapping/>
  </p:clrMapOvr>
  <p:transition xmlns:p14="http://schemas.microsoft.com/office/powerpoint/2010/main"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75321"/>
      </p:ext>
    </p:extLst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</p:sldLayoutIdLst>
  <p:transition xmlns:p14="http://schemas.microsoft.com/office/powerpoint/2010/main"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057400"/>
            <a:ext cx="79878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chemeClr val="bg1"/>
                </a:solidFill>
              </a:rPr>
              <a:t>Strategic Perspectives </a:t>
            </a:r>
            <a:r>
              <a:rPr lang="en-US" sz="4000" dirty="0">
                <a:solidFill>
                  <a:schemeClr val="bg1"/>
                </a:solidFill>
              </a:rPr>
              <a:t>for CEOS – 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a </a:t>
            </a:r>
            <a:r>
              <a:rPr lang="en-US" sz="4000" dirty="0">
                <a:solidFill>
                  <a:schemeClr val="bg1"/>
                </a:solidFill>
              </a:rPr>
              <a:t>view from the incoming SIT Chair</a:t>
            </a:r>
            <a:endParaRPr sz="4000" dirty="0">
              <a:solidFill>
                <a:schemeClr val="bg1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ESA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 Workshop Agenda Item 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 Technical Workshop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EUMETSAT, Darmstadt, Germany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17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– 18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September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" y="5334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09600" y="1562629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516" y="1445634"/>
            <a:ext cx="824624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Greater public and political awareness of the need for sustainable and better planetary management – climate, agriculture, disasters, water resources, biodiversity, non-renewables e.g. via SDG discussion, UN Climate summit, UNFCCC COP-21,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WCDRR ..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A population growing to 9Bn by 2050, with a need for resources to match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Transitional science increasingly driven by societal needs, with an increasing need to relate science to socio-economic benefit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Information technology advances unimagined even ten years ago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Easy access to a wide range of freely available data sources, including satellite data</a:t>
            </a:r>
          </a:p>
          <a:p>
            <a:pPr marL="285750" indent="-28575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Emphasis on delivery of services in all sectors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98919" y="72966"/>
            <a:ext cx="6394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A </a:t>
            </a:r>
            <a:r>
              <a:rPr lang="en-US" sz="3600" dirty="0">
                <a:solidFill>
                  <a:srgbClr val="FFFF00"/>
                </a:solidFill>
              </a:rPr>
              <a:t>changing </a:t>
            </a:r>
            <a:r>
              <a:rPr lang="en-US" sz="3600" dirty="0" smtClean="0">
                <a:solidFill>
                  <a:srgbClr val="FFFF00"/>
                </a:solidFill>
              </a:rPr>
              <a:t>context for CEOS</a:t>
            </a:r>
            <a:endParaRPr lang="en-US" sz="3600" dirty="0">
              <a:solidFill>
                <a:srgbClr val="FFFF00"/>
              </a:solidFill>
            </a:endParaRP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65642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822" y="1401936"/>
            <a:ext cx="824624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Overall system for delivery of satellite data much broader and more comprehensive – wider variety of data types, wider range of platform types and providers, private sector more important, more nations involved ….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Data access benefited from IT revolution and has changed fundamentally way that satellite data are available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Partnership with UN Agencies, investment banks </a:t>
            </a:r>
            <a:r>
              <a:rPr lang="en-US" sz="2000" dirty="0" err="1" smtClean="0"/>
              <a:t>etc</a:t>
            </a:r>
            <a:r>
              <a:rPr lang="en-US" sz="2000" dirty="0" smtClean="0"/>
              <a:t> are increasingly valuable</a:t>
            </a:r>
            <a:r>
              <a:rPr lang="en-US" sz="2000" dirty="0"/>
              <a:t> </a:t>
            </a:r>
            <a:r>
              <a:rPr lang="en-US" sz="2000" dirty="0" smtClean="0"/>
              <a:t>for delivery of services, either bilaterally or through GEO, GCOS etc.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The EU Copernicus programme has scope to be a game-changer for Earth observation and </a:t>
            </a:r>
            <a:r>
              <a:rPr lang="en-US" sz="2000" dirty="0"/>
              <a:t>i</a:t>
            </a:r>
            <a:r>
              <a:rPr lang="en-US" sz="2000" dirty="0" smtClean="0"/>
              <a:t>ts </a:t>
            </a:r>
            <a:r>
              <a:rPr lang="en-US" sz="2000" dirty="0" err="1" smtClean="0"/>
              <a:t>utilisation</a:t>
            </a:r>
            <a:r>
              <a:rPr lang="en-US" sz="2000" dirty="0" smtClean="0"/>
              <a:t> worldwide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Need to demonstrate benefits of programmes more than ever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i="1" dirty="0" smtClean="0"/>
              <a:t>What has not changed </a:t>
            </a:r>
            <a:r>
              <a:rPr lang="en-US" sz="2000" dirty="0" smtClean="0"/>
              <a:t>- resources of agencies continue to be limited and are called on for an increasing suite of support actions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806867" y="38806"/>
            <a:ext cx="7267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Innovation among CEOS Agencies</a:t>
            </a:r>
            <a:endParaRPr lang="en-US" sz="3600" dirty="0">
              <a:solidFill>
                <a:srgbClr val="FFFF00"/>
              </a:solidFill>
            </a:endParaRPr>
          </a:p>
          <a:p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2136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128" y="1448311"/>
            <a:ext cx="852007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Ensure success of </a:t>
            </a:r>
            <a:r>
              <a:rPr lang="en-US" sz="2000" b="1" dirty="0" smtClean="0"/>
              <a:t>ongoing CEOS Priorities </a:t>
            </a:r>
            <a:r>
              <a:rPr lang="en-US" sz="2000" dirty="0" smtClean="0"/>
              <a:t>– recent systematic procedures have promoted several major initiatives and these should continue to be a priority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Ensure full take up of </a:t>
            </a:r>
            <a:r>
              <a:rPr lang="en-US" sz="2000" b="1" dirty="0" smtClean="0"/>
              <a:t>Copernicus Sentinel </a:t>
            </a:r>
            <a:r>
              <a:rPr lang="en-US" sz="2000" dirty="0" smtClean="0"/>
              <a:t>data in support of the above priorities through CEOS mechanisms, and elsewhere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Develop further the CEOS-GCOS-IPCC-UNFCCC relationship for climate </a:t>
            </a:r>
            <a:r>
              <a:rPr lang="en-US" sz="2000" dirty="0" smtClean="0">
                <a:solidFill>
                  <a:srgbClr val="002569"/>
                </a:solidFill>
              </a:rPr>
              <a:t>measures, observations </a:t>
            </a:r>
            <a:r>
              <a:rPr lang="en-US" sz="2000" dirty="0" smtClean="0"/>
              <a:t>and indicators, post COP-21, particularly through </a:t>
            </a:r>
            <a:r>
              <a:rPr lang="en-US" sz="2000" b="1" dirty="0" smtClean="0"/>
              <a:t>GCOS 2016 Implementation Plan &amp; </a:t>
            </a:r>
            <a:r>
              <a:rPr lang="en-US" sz="2000" b="1" dirty="0"/>
              <a:t>S</a:t>
            </a:r>
            <a:r>
              <a:rPr lang="en-US" sz="2000" b="1" dirty="0" smtClean="0"/>
              <a:t>atellite </a:t>
            </a:r>
            <a:r>
              <a:rPr lang="en-US" sz="2000" b="1" dirty="0"/>
              <a:t>S</a:t>
            </a:r>
            <a:r>
              <a:rPr lang="en-US" sz="2000" b="1" dirty="0" smtClean="0"/>
              <a:t>upplement, CEOS Response (2017)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And</a:t>
            </a:r>
            <a:r>
              <a:rPr lang="en-US" sz="2000" b="1" dirty="0" smtClean="0"/>
              <a:t> 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Maintain and improve effectiveness of strategic partnerships with UN agencies, investment banks, international programmes and agencies and ensure GEO is effective as an instrument in this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Support the initiatives of the incoming CEOS Chairs in </a:t>
            </a:r>
            <a:r>
              <a:rPr lang="en-US" dirty="0" smtClean="0">
                <a:solidFill>
                  <a:srgbClr val="002569"/>
                </a:solidFill>
              </a:rPr>
              <a:t>2016/2017 </a:t>
            </a:r>
            <a:r>
              <a:rPr lang="en-US" dirty="0" smtClean="0"/>
              <a:t>as partnership with ESA SIT Chairmanship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8797" y="228600"/>
            <a:ext cx="5496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ESA </a:t>
            </a:r>
            <a:r>
              <a:rPr lang="en-US" sz="3600" dirty="0" smtClean="0">
                <a:solidFill>
                  <a:srgbClr val="FFFF00"/>
                </a:solidFill>
              </a:rPr>
              <a:t>Priorities for </a:t>
            </a:r>
            <a:r>
              <a:rPr lang="en-US" sz="3600" dirty="0" smtClean="0">
                <a:solidFill>
                  <a:srgbClr val="FFFF00"/>
                </a:solidFill>
              </a:rPr>
              <a:t>2016</a:t>
            </a:r>
            <a:r>
              <a:rPr lang="en-US" sz="3600" dirty="0" smtClean="0">
                <a:solidFill>
                  <a:srgbClr val="FFFF00"/>
                </a:solidFill>
              </a:rPr>
              <a:t>/17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49591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752600" y="304800"/>
            <a:ext cx="68275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ESA process emphasis as SIT Chair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304410" y="1496534"/>
            <a:ext cx="82462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/>
              <a:t>Need to maintain and respect procedures developed and carefully codified over the last few years</a:t>
            </a:r>
          </a:p>
          <a:p>
            <a:pPr marL="342900" indent="-342900">
              <a:buFont typeface="Arial"/>
              <a:buChar char="•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Re-establish the relative roles and functions of the SIT and CEOS Plenary meetings, with appropriate attendance, broadly: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Plenary (Oct/Nov) setting the strategic direction for CEOS, setting priorities and giving targets 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Strategic Implementation Team (SIT), meeting once per year (Mar/Apr) and setting strategic direction of implementation of CEOS Priorities set by Plenary</a:t>
            </a:r>
          </a:p>
          <a:p>
            <a:pPr marL="800100" lvl="1" indent="-342900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SIT workshop (September), a technical meeting to track progress against objectives in advance of Plenary, to identify any specific resource constraints for attention of Principals, and generally to prepare Plenary</a:t>
            </a:r>
          </a:p>
          <a:p>
            <a:pPr marL="800100" lvl="1" indent="-342900">
              <a:buFont typeface="Arial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7025717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8760</TotalTime>
  <Words>542</Words>
  <Application>Microsoft Macintosh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</vt:lpstr>
      <vt:lpstr>Strategic Perspectives for CEOS –  a view from the incoming SIT Chair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Stephen Ward</cp:lastModifiedBy>
  <cp:revision>19</cp:revision>
  <dcterms:modified xsi:type="dcterms:W3CDTF">2015-09-17T07:41:06Z</dcterms:modified>
</cp:coreProperties>
</file>