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61" r:id="rId3"/>
    <p:sldId id="262" r:id="rId4"/>
    <p:sldId id="265" r:id="rId5"/>
    <p:sldId id="264" r:id="rId6"/>
    <p:sldId id="277" r:id="rId7"/>
    <p:sldId id="275" r:id="rId8"/>
    <p:sldId id="263" r:id="rId9"/>
    <p:sldId id="274" r:id="rId10"/>
    <p:sldId id="267" r:id="rId11"/>
    <p:sldId id="276" r:id="rId12"/>
    <p:sldId id="269" r:id="rId13"/>
    <p:sldId id="273" r:id="rId1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radley Doorn" initials="BDD [7]" lastIdx="1" clrIdx="6">
    <p:extLst/>
  </p:cmAuthor>
  <p:cmAuthor id="1" name="Bradley Doorn" initials="BDD" lastIdx="1" clrIdx="0">
    <p:extLst/>
  </p:cmAuthor>
  <p:cmAuthor id="8" name="Bradley Doorn" initials="BDD [8]" lastIdx="1" clrIdx="7">
    <p:extLst/>
  </p:cmAuthor>
  <p:cmAuthor id="2" name="Bradley Doorn" initials="BDD [2]" lastIdx="1" clrIdx="1">
    <p:extLst/>
  </p:cmAuthor>
  <p:cmAuthor id="9" name="Alyssa Whitcraft" initials="AW" lastIdx="4" clrIdx="8">
    <p:extLst/>
  </p:cmAuthor>
  <p:cmAuthor id="3" name="Bradley Doorn" initials="BDD [3]" lastIdx="1" clrIdx="2">
    <p:extLst/>
  </p:cmAuthor>
  <p:cmAuthor id="4" name="Bradley Doorn" initials="BDD [4]" lastIdx="1" clrIdx="3">
    <p:extLst/>
  </p:cmAuthor>
  <p:cmAuthor id="5" name="Bradley Doorn" initials="BDD [5]" lastIdx="1" clrIdx="4">
    <p:extLst/>
  </p:cmAuthor>
  <p:cmAuthor id="6" name="Bradley Doorn" initials="BDD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69"/>
    <a:srgbClr val="204D84"/>
    <a:srgbClr val="F2F2F2"/>
    <a:srgbClr val="A7C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59427" autoAdjust="0"/>
  </p:normalViewPr>
  <p:slideViewPr>
    <p:cSldViewPr>
      <p:cViewPr>
        <p:scale>
          <a:sx n="64" d="100"/>
          <a:sy n="64" d="100"/>
        </p:scale>
        <p:origin x="1896"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a:t>
            </a:r>
            <a:endParaRPr lang="en-US" dirty="0"/>
          </a:p>
        </p:txBody>
      </p:sp>
    </p:spTree>
    <p:extLst>
      <p:ext uri="{BB962C8B-B14F-4D97-AF65-F5344CB8AC3E}">
        <p14:creationId xmlns:p14="http://schemas.microsoft.com/office/powerpoint/2010/main" val="200650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i="0" dirty="0" smtClean="0">
                <a:effectLst/>
                <a:latin typeface="+mn-lt"/>
                <a:ea typeface="+mn-ea"/>
                <a:cs typeface="+mn-cs"/>
                <a:sym typeface="Avenir Roman"/>
              </a:rPr>
              <a:t>Overview of GI-01</a:t>
            </a:r>
            <a:endParaRPr lang="en-US" sz="2400" b="0" i="0" dirty="0" smtClean="0">
              <a:effectLst/>
              <a:latin typeface="+mn-lt"/>
              <a:ea typeface="+mn-ea"/>
              <a:cs typeface="+mn-cs"/>
              <a:sym typeface="Avenir Roman"/>
            </a:endParaRPr>
          </a:p>
          <a:p>
            <a:r>
              <a:rPr lang="en-US" sz="2400" b="0" i="0" dirty="0" smtClean="0">
                <a:effectLst/>
                <a:latin typeface="+mn-lt"/>
                <a:ea typeface="+mn-ea"/>
                <a:cs typeface="+mn-cs"/>
                <a:sym typeface="Avenir Roman"/>
              </a:rPr>
              <a:t>The task comprises 7 components:</a:t>
            </a:r>
          </a:p>
          <a:p>
            <a:r>
              <a:rPr lang="en-US" sz="2400" b="0" i="0" dirty="0" smtClean="0">
                <a:effectLst/>
                <a:latin typeface="+mn-lt"/>
                <a:ea typeface="+mn-ea"/>
                <a:cs typeface="+mn-cs"/>
                <a:sym typeface="Avenir Roman"/>
              </a:rPr>
              <a:t>Monthly production of a Global Crop Monitor bulletin (for wheat, maize, rice and soya) and delivery to AMIS Secretariat (Agricultural Market Information System);</a:t>
            </a:r>
          </a:p>
          <a:p>
            <a:r>
              <a:rPr lang="en-US" sz="2400" b="0" i="0" dirty="0" smtClean="0">
                <a:effectLst/>
                <a:latin typeface="+mn-lt"/>
                <a:ea typeface="+mn-ea"/>
                <a:cs typeface="+mn-cs"/>
                <a:sym typeface="Avenir Roman"/>
              </a:rPr>
              <a:t>Development of a Global Rangelands and Grasslands Monitoring System (RAPP, Rangeland and Pasture Productivity)</a:t>
            </a:r>
          </a:p>
          <a:p>
            <a:r>
              <a:rPr lang="en-US" sz="2400" b="0" i="0" dirty="0" smtClean="0">
                <a:effectLst/>
                <a:latin typeface="+mn-lt"/>
                <a:ea typeface="+mn-ea"/>
                <a:cs typeface="+mn-cs"/>
                <a:sym typeface="Avenir Roman"/>
              </a:rPr>
              <a:t>Development of an Crop Monitor for Early Warning in charge of monitoring crops in countries subject to periodic food security crises</a:t>
            </a:r>
          </a:p>
          <a:p>
            <a:r>
              <a:rPr lang="en-US" sz="2400" b="0" i="0" dirty="0" smtClean="0">
                <a:effectLst/>
                <a:latin typeface="+mn-lt"/>
                <a:ea typeface="+mn-ea"/>
                <a:cs typeface="+mn-cs"/>
                <a:sym typeface="Avenir Roman"/>
              </a:rPr>
              <a:t>Coordination of Capacity Building activities to enable new countries to develop EO-based crop monitoring activities</a:t>
            </a:r>
          </a:p>
          <a:p>
            <a:r>
              <a:rPr lang="en-US" sz="2400" b="0" i="0" dirty="0" smtClean="0">
                <a:effectLst/>
                <a:latin typeface="+mn-lt"/>
                <a:ea typeface="+mn-ea"/>
                <a:cs typeface="+mn-cs"/>
                <a:sym typeface="Avenir Roman"/>
              </a:rPr>
              <a:t>Coordination of the international Joint Experiment for Crop Assessment &amp; Monitoring (JECAM), to coordinate R&amp;D activities to improve crop monitoring methods</a:t>
            </a:r>
          </a:p>
          <a:p>
            <a:r>
              <a:rPr lang="en-US" sz="2400" b="0" i="0" dirty="0" smtClean="0">
                <a:effectLst/>
                <a:latin typeface="+mn-lt"/>
                <a:ea typeface="+mn-ea"/>
                <a:cs typeface="+mn-cs"/>
                <a:sym typeface="Avenir Roman"/>
              </a:rPr>
              <a:t>Keeping close links with Committee of Earth Observations Satellite (CEOS) to maintain an efficient access to EO imageries</a:t>
            </a:r>
          </a:p>
          <a:p>
            <a:r>
              <a:rPr lang="en-US" sz="2400" b="0" i="0" dirty="0" smtClean="0">
                <a:effectLst/>
                <a:latin typeface="+mn-lt"/>
                <a:ea typeface="+mn-ea"/>
                <a:cs typeface="+mn-cs"/>
                <a:sym typeface="Avenir Roman"/>
              </a:rPr>
              <a:t>Ensure delivery of EO-based information for agricultural monitoring in developing countries through the </a:t>
            </a:r>
            <a:r>
              <a:rPr lang="en-US" sz="2400" b="0" i="0" dirty="0" err="1" smtClean="0">
                <a:effectLst/>
                <a:latin typeface="+mn-lt"/>
                <a:ea typeface="+mn-ea"/>
                <a:cs typeface="+mn-cs"/>
                <a:sym typeface="Avenir Roman"/>
              </a:rPr>
              <a:t>GeoNetCast</a:t>
            </a:r>
            <a:r>
              <a:rPr lang="en-US" sz="2400" b="0" i="0" dirty="0" smtClean="0">
                <a:effectLst/>
                <a:latin typeface="+mn-lt"/>
                <a:ea typeface="+mn-ea"/>
                <a:cs typeface="+mn-cs"/>
                <a:sym typeface="Avenir Roman"/>
              </a:rPr>
              <a:t> network</a:t>
            </a:r>
          </a:p>
          <a:p>
            <a:r>
              <a:rPr lang="en-US" sz="2400" b="1" i="0" dirty="0" smtClean="0">
                <a:effectLst/>
                <a:latin typeface="+mn-lt"/>
                <a:ea typeface="+mn-ea"/>
                <a:cs typeface="+mn-cs"/>
                <a:sym typeface="Avenir Roman"/>
              </a:rPr>
              <a:t>Activities for 2016</a:t>
            </a:r>
            <a:endParaRPr lang="en-US" sz="2400" b="0" i="0" dirty="0" smtClean="0">
              <a:effectLst/>
              <a:latin typeface="+mn-lt"/>
              <a:ea typeface="+mn-ea"/>
              <a:cs typeface="+mn-cs"/>
              <a:sym typeface="Avenir Roman"/>
            </a:endParaRPr>
          </a:p>
          <a:p>
            <a:r>
              <a:rPr lang="en-US" sz="2400" b="0" i="0" dirty="0" smtClean="0">
                <a:effectLst/>
                <a:latin typeface="+mn-lt"/>
                <a:ea typeface="+mn-ea"/>
                <a:cs typeface="+mn-cs"/>
                <a:sym typeface="Avenir Roman"/>
              </a:rPr>
              <a:t>The plans for 2016 and onwards include dedicated additional efforts addressing components 2, 3 and 4, namely:</a:t>
            </a:r>
          </a:p>
          <a:p>
            <a:r>
              <a:rPr lang="en-US" sz="2400" b="0" i="0" dirty="0" smtClean="0">
                <a:effectLst/>
                <a:latin typeface="+mn-lt"/>
                <a:ea typeface="+mn-ea"/>
                <a:cs typeface="+mn-cs"/>
                <a:sym typeface="Avenir Roman"/>
              </a:rPr>
              <a:t>The RAPP (Rangeland and Pasture Productivity) Activity, through accurate forecasts of pasture and rangelands productivity and variability, aims at an improved global understanding of risk across all pastoral landscapes as impacted by climate and land use change.</a:t>
            </a:r>
          </a:p>
          <a:p>
            <a:r>
              <a:rPr lang="en-US" sz="2400" b="0" i="0" dirty="0" smtClean="0">
                <a:effectLst/>
                <a:latin typeface="+mn-lt"/>
                <a:ea typeface="+mn-ea"/>
                <a:cs typeface="+mn-cs"/>
                <a:sym typeface="Avenir Roman"/>
              </a:rPr>
              <a:t>The Early Warning Crop Monitor (EWCM) intends to coordinate an open, timely and accurate monitoring of agricultural production in chronically food deficit countries to better anticipate food crises (users: FAO, WFP, UN-HLTF, aid agencies…)</a:t>
            </a:r>
          </a:p>
          <a:p>
            <a:r>
              <a:rPr lang="en-US" sz="2400" b="0" i="0" dirty="0" smtClean="0">
                <a:effectLst/>
                <a:latin typeface="+mn-lt"/>
                <a:ea typeface="+mn-ea"/>
                <a:cs typeface="+mn-cs"/>
                <a:sym typeface="Avenir Roman"/>
              </a:rPr>
              <a:t>Capacity Building activities in new countries will allow these countries to benefit from EO-based information to better monitor their agricultural production, and therefore make better decisions in their agricultural planning.</a:t>
            </a:r>
          </a:p>
          <a:p>
            <a:endParaRPr lang="en-US" dirty="0"/>
          </a:p>
        </p:txBody>
      </p:sp>
    </p:spTree>
    <p:extLst>
      <p:ext uri="{BB962C8B-B14F-4D97-AF65-F5344CB8AC3E}">
        <p14:creationId xmlns:p14="http://schemas.microsoft.com/office/powerpoint/2010/main" val="284444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206352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dirty="0" smtClean="0"/>
              <a:t>New “workflow” of GEOGLAM</a:t>
            </a:r>
            <a:r>
              <a:rPr lang="en-US" baseline="0" dirty="0" smtClean="0"/>
              <a:t> - </a:t>
            </a:r>
            <a:r>
              <a:rPr lang="en-US" sz="2400" b="1" dirty="0" smtClean="0">
                <a:effectLst/>
                <a:latin typeface="+mn-lt"/>
                <a:ea typeface="+mn-ea"/>
                <a:cs typeface="+mn-cs"/>
                <a:sym typeface="Avenir Roman"/>
              </a:rPr>
              <a:t>GEOGLAM’s </a:t>
            </a:r>
            <a:r>
              <a:rPr lang="en-US" sz="2400" dirty="0" smtClean="0">
                <a:effectLst/>
                <a:latin typeface="+mn-lt"/>
                <a:ea typeface="+mn-ea"/>
                <a:cs typeface="+mn-cs"/>
                <a:sym typeface="Avenir Roman"/>
              </a:rPr>
              <a:t>over-arching goal is to enhance the international community’s capacity to lever Earth observations to produce and disseminate timely, accurate, reliable, and actionable information on food production for both stabilizing markets and providing early warnings of food shortages. GEOGLAM’s structure follows a logical flow from coordinated, continuous acquisition of and access to multi-source Earth observation data, through the development and technology transfer of best-practices for monitoring to operational monitoring systems, with the end goal being strengthened national, regional, and global agricultural monitoring systems. GEOGLAM thus fosters and sustains a “System of Systems” that provides evidence-based information to facilitate and inform decisions, investments, actions, and policy in the realms of food security, agricultural markets, and within the broader context of climate change and sustainable development. </a:t>
            </a:r>
          </a:p>
          <a:p>
            <a:endParaRPr lang="en-US" dirty="0"/>
          </a:p>
        </p:txBody>
      </p:sp>
    </p:spTree>
    <p:extLst>
      <p:ext uri="{BB962C8B-B14F-4D97-AF65-F5344CB8AC3E}">
        <p14:creationId xmlns:p14="http://schemas.microsoft.com/office/powerpoint/2010/main" val="806998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This is from the G20 ag ministers… the final G20 language is pending the November meeting.</a:t>
            </a:r>
            <a:endParaRPr lang="en-US" dirty="0"/>
          </a:p>
        </p:txBody>
      </p:sp>
    </p:spTree>
    <p:extLst>
      <p:ext uri="{BB962C8B-B14F-4D97-AF65-F5344CB8AC3E}">
        <p14:creationId xmlns:p14="http://schemas.microsoft.com/office/powerpoint/2010/main" val="364077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7503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306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6535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in this diagram means internet connectivity and/or</a:t>
            </a:r>
            <a:r>
              <a:rPr lang="en-US" baseline="0" dirty="0" smtClean="0"/>
              <a:t> issues just discovering/accessing the data]</a:t>
            </a:r>
          </a:p>
          <a:p>
            <a:endParaRPr lang="en-US" dirty="0" smtClean="0"/>
          </a:p>
          <a:p>
            <a:pPr marL="0" marR="0" lvl="0" indent="0" defTabSz="457200" eaLnBrk="1" fontAlgn="auto" latinLnBrk="0" hangingPunct="1">
              <a:lnSpc>
                <a:spcPct val="125000"/>
              </a:lnSpc>
              <a:spcBef>
                <a:spcPts val="0"/>
              </a:spcBef>
              <a:spcAft>
                <a:spcPts val="0"/>
              </a:spcAft>
              <a:buClrTx/>
              <a:buSzTx/>
              <a:buFontTx/>
              <a:buNone/>
              <a:tabLst/>
              <a:defRPr/>
            </a:pPr>
            <a:r>
              <a:rPr lang="en-US" baseline="0" dirty="0" smtClean="0"/>
              <a:t>Although users can find themselves anywhere along these three characteristic continuums… </a:t>
            </a:r>
            <a:endParaRPr lang="en-US" dirty="0" smtClean="0"/>
          </a:p>
          <a:p>
            <a:r>
              <a:rPr lang="en-US" dirty="0" smtClean="0"/>
              <a:t>Lower</a:t>
            </a:r>
            <a:r>
              <a:rPr lang="en-US" baseline="0" dirty="0" smtClean="0"/>
              <a:t> capacity users typically also have less access to the data and less developed IT infrastructure</a:t>
            </a:r>
          </a:p>
          <a:p>
            <a:r>
              <a:rPr lang="en-US" baseline="0" dirty="0" smtClean="0"/>
              <a:t>Higher capacity users typically also have better access to the data and more developed IT infrastructure</a:t>
            </a:r>
          </a:p>
          <a:p>
            <a:endParaRPr lang="en-US" baseline="0" dirty="0" smtClean="0"/>
          </a:p>
          <a:p>
            <a:pPr marL="0" marR="0" lvl="0" indent="0" defTabSz="457200" eaLnBrk="1" fontAlgn="auto" latinLnBrk="0" hangingPunct="1">
              <a:lnSpc>
                <a:spcPct val="125000"/>
              </a:lnSpc>
              <a:spcBef>
                <a:spcPts val="0"/>
              </a:spcBef>
              <a:spcAft>
                <a:spcPts val="0"/>
              </a:spcAft>
              <a:buClrTx/>
              <a:buSzTx/>
              <a:buFontTx/>
              <a:buNone/>
              <a:tabLst/>
              <a:defRPr/>
            </a:pPr>
            <a:r>
              <a:rPr lang="en-US" baseline="0" dirty="0" smtClean="0"/>
              <a:t>And, the lower the capacity/access/IT, the more requirements they have in order to be able to effectively use EO (the blue figure is a bit like a tiered Venn diagram)</a:t>
            </a:r>
          </a:p>
          <a:p>
            <a:pPr marL="342900" indent="-342900">
              <a:buFontTx/>
              <a:buChar char="-"/>
            </a:pPr>
            <a:r>
              <a:rPr lang="en-US" baseline="0" dirty="0" smtClean="0"/>
              <a:t>A country with little IT infrastructure and bad connectivity will need help with items 1-3, and possibly also 4</a:t>
            </a:r>
          </a:p>
          <a:p>
            <a:pPr marL="342900" indent="-342900">
              <a:buFontTx/>
              <a:buChar char="-"/>
            </a:pPr>
            <a:r>
              <a:rPr lang="en-US" baseline="0" dirty="0" smtClean="0"/>
              <a:t>A country with good capacity and good access may not have great IT infrastructure – and could really use help with 1 &amp; 2</a:t>
            </a:r>
          </a:p>
          <a:p>
            <a:pPr marL="342900" indent="-342900">
              <a:buFontTx/>
              <a:buChar char="-"/>
            </a:pPr>
            <a:r>
              <a:rPr lang="en-US" baseline="0" dirty="0" smtClean="0"/>
              <a:t>A country, for example Canada, that is on the cutting edge of using remote sensing EO for agriculture, has great access, and has really good IT still needs help with data management (only 1 requirement)  – they have requested a Data Cube of their own! </a:t>
            </a:r>
          </a:p>
          <a:p>
            <a:pPr marL="342900" indent="-342900">
              <a:buFontTx/>
              <a:buChar char="-"/>
            </a:pPr>
            <a:endParaRPr lang="en-US" baseline="0" dirty="0" smtClean="0"/>
          </a:p>
        </p:txBody>
      </p:sp>
    </p:spTree>
    <p:extLst>
      <p:ext uri="{BB962C8B-B14F-4D97-AF65-F5344CB8AC3E}">
        <p14:creationId xmlns:p14="http://schemas.microsoft.com/office/powerpoint/2010/main" val="616450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 TWS ‘16, 14-15 Sept 2016</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xfrm>
            <a:off x="7239000" y="6400800"/>
            <a:ext cx="1905000" cy="457200"/>
          </a:xfrm>
        </p:spPr>
        <p:txBody>
          <a:bodyPr/>
          <a:lstStyle>
            <a:lvl1pPr>
              <a:defRPr>
                <a:latin typeface="Arial Unicode MS" charset="0"/>
              </a:defRPr>
            </a:lvl1pPr>
          </a:lstStyle>
          <a:p>
            <a:pPr>
              <a:defRPr/>
            </a:pPr>
            <a:fld id="{EC3FFFD2-AA3A-EE4E-9461-7856104AAD48}" type="slidenum">
              <a:rPr lang="en-US"/>
              <a:pPr>
                <a:defRPr/>
              </a:pPr>
              <a:t>‹#›</a:t>
            </a:fld>
            <a:endParaRPr lang="en-US" dirty="0"/>
          </a:p>
        </p:txBody>
      </p:sp>
    </p:spTree>
    <p:extLst>
      <p:ext uri="{BB962C8B-B14F-4D97-AF65-F5344CB8AC3E}">
        <p14:creationId xmlns:p14="http://schemas.microsoft.com/office/powerpoint/2010/main" val="295583382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CEOS Ad Hoc WG on GEOGLAM</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chemeClr val="bg1"/>
                </a:solidFill>
                <a:latin typeface="+mj-lt"/>
                <a:ea typeface="Arial Bold"/>
                <a:cs typeface="Arial Bold"/>
                <a:sym typeface="Arial Bold"/>
              </a:rPr>
              <a:t>Selma </a:t>
            </a:r>
            <a:r>
              <a:rPr lang="en-US" dirty="0" err="1" smtClean="0">
                <a:solidFill>
                  <a:schemeClr val="bg1"/>
                </a:solidFill>
                <a:latin typeface="+mj-lt"/>
                <a:ea typeface="Arial Bold"/>
                <a:cs typeface="Arial Bold"/>
                <a:sym typeface="Arial Bold"/>
              </a:rPr>
              <a:t>Cherchali</a:t>
            </a:r>
            <a:r>
              <a:rPr lang="en-US" dirty="0" smtClean="0">
                <a:solidFill>
                  <a:schemeClr val="bg1"/>
                </a:solidFill>
                <a:latin typeface="+mj-lt"/>
                <a:ea typeface="Arial Bold"/>
                <a:cs typeface="Arial Bold"/>
                <a:sym typeface="Arial Bold"/>
              </a:rPr>
              <a:t>, CNES</a:t>
            </a:r>
          </a:p>
          <a:p>
            <a:pPr lvl="0" defTabSz="914400">
              <a:lnSpc>
                <a:spcPct val="150000"/>
              </a:lnSpc>
              <a:defRPr>
                <a:solidFill>
                  <a:srgbClr val="000000"/>
                </a:solidFill>
              </a:defRPr>
            </a:pPr>
            <a:r>
              <a:rPr lang="en-US" dirty="0" smtClean="0">
                <a:solidFill>
                  <a:schemeClr val="bg1"/>
                </a:solidFill>
                <a:latin typeface="+mj-lt"/>
                <a:ea typeface="Arial Bold"/>
                <a:cs typeface="Arial Bold"/>
                <a:sym typeface="Arial Bold"/>
              </a:rPr>
              <a:t>Brad Doorn, NASA</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chemeClr val="bg1"/>
                </a:solidFill>
                <a:latin typeface="+mj-lt"/>
                <a:ea typeface="Arial Bold"/>
                <a:cs typeface="Arial Bold"/>
                <a:sym typeface="Arial Bold"/>
              </a:rPr>
              <a:t>SIT Tech Workshop 2016 </a:t>
            </a:r>
            <a:r>
              <a:rPr dirty="0" smtClean="0">
                <a:solidFill>
                  <a:schemeClr val="bg1"/>
                </a:solidFill>
                <a:latin typeface="+mj-lt"/>
                <a:ea typeface="Arial Bold"/>
                <a:cs typeface="Arial Bold"/>
                <a:sym typeface="Arial Bold"/>
              </a:rPr>
              <a:t>Agenda </a:t>
            </a:r>
            <a:r>
              <a:rPr dirty="0">
                <a:solidFill>
                  <a:schemeClr val="bg1"/>
                </a:solidFill>
                <a:latin typeface="+mj-lt"/>
                <a:ea typeface="Arial Bold"/>
                <a:cs typeface="Arial Bold"/>
                <a:sym typeface="Arial Bold"/>
              </a:rPr>
              <a:t>Item </a:t>
            </a:r>
            <a:r>
              <a:rPr dirty="0" smtClean="0">
                <a:solidFill>
                  <a:schemeClr val="bg1"/>
                </a:solidFill>
                <a:latin typeface="+mj-lt"/>
                <a:ea typeface="Arial Bold"/>
                <a:cs typeface="Arial Bold"/>
                <a:sym typeface="Arial Bold"/>
              </a:rPr>
              <a:t>#</a:t>
            </a:r>
            <a:r>
              <a:rPr lang="en-US" dirty="0" smtClean="0">
                <a:solidFill>
                  <a:schemeClr val="bg1"/>
                </a:solidFill>
                <a:latin typeface="+mj-lt"/>
                <a:ea typeface="Arial Bold"/>
                <a:cs typeface="Arial Bold"/>
                <a:sym typeface="Arial Bold"/>
              </a:rPr>
              <a:t>15</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S</a:t>
            </a:r>
            <a:r>
              <a:rPr lang="en-AU" dirty="0" err="1" smtClean="0">
                <a:solidFill>
                  <a:srgbClr val="FFFFFF"/>
                </a:solidFill>
                <a:latin typeface="+mj-lt"/>
                <a:ea typeface="Arial Bold"/>
                <a:cs typeface="Arial Bold"/>
                <a:sym typeface="Arial Bold"/>
              </a:rPr>
              <a:t>trategic</a:t>
            </a:r>
            <a:r>
              <a:rPr lang="en-AU" dirty="0" smtClean="0">
                <a:solidFill>
                  <a:srgbClr val="FFFFFF"/>
                </a:solidFill>
                <a:latin typeface="+mj-lt"/>
                <a:ea typeface="Arial Bold"/>
                <a:cs typeface="Arial Bold"/>
                <a:sym typeface="Arial Bold"/>
              </a:rPr>
              <a:t> Implementation Team Tech Workshop</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Oxford, UK</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14</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-15</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September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p:cNvSpPr>
            <a:spLocks noGrp="1"/>
          </p:cNvSpPr>
          <p:nvPr>
            <p:ph sz="quarter" idx="10"/>
          </p:nvPr>
        </p:nvSpPr>
        <p:spPr>
          <a:xfrm>
            <a:off x="457200" y="1524000"/>
            <a:ext cx="8153400" cy="4724400"/>
          </a:xfrm>
        </p:spPr>
        <p:txBody>
          <a:bodyPr/>
          <a:lstStyle/>
          <a:p>
            <a:pPr algn="l"/>
            <a:r>
              <a:rPr lang="en-US" dirty="0">
                <a:solidFill>
                  <a:srgbClr val="002469"/>
                </a:solidFill>
                <a:latin typeface="Arial" charset="0"/>
                <a:ea typeface="Arial" charset="0"/>
                <a:cs typeface="Arial" charset="0"/>
              </a:rPr>
              <a:t>Commercial engagement – also a priority from the GEOGLAM AC</a:t>
            </a:r>
          </a:p>
          <a:p>
            <a:pPr lvl="1" algn="l"/>
            <a:r>
              <a:rPr lang="en-US" sz="1800" dirty="0">
                <a:solidFill>
                  <a:srgbClr val="002469"/>
                </a:solidFill>
                <a:latin typeface="Arial" charset="0"/>
                <a:ea typeface="Arial" charset="0"/>
                <a:cs typeface="Arial" charset="0"/>
              </a:rPr>
              <a:t>Three basic </a:t>
            </a:r>
            <a:r>
              <a:rPr lang="en-US" sz="1800" dirty="0" smtClean="0">
                <a:solidFill>
                  <a:srgbClr val="002469"/>
                </a:solidFill>
                <a:latin typeface="Arial" charset="0"/>
                <a:ea typeface="Arial" charset="0"/>
                <a:cs typeface="Arial" charset="0"/>
              </a:rPr>
              <a:t>types of private/commercial entities for GEOGLAM:</a:t>
            </a:r>
          </a:p>
          <a:p>
            <a:pPr lvl="2" algn="l"/>
            <a:r>
              <a:rPr lang="en-US" sz="1800" dirty="0" smtClean="0">
                <a:solidFill>
                  <a:srgbClr val="002469"/>
                </a:solidFill>
                <a:latin typeface="Arial" charset="0"/>
                <a:ea typeface="Arial" charset="0"/>
                <a:cs typeface="Arial" charset="0"/>
              </a:rPr>
              <a:t>Data providers </a:t>
            </a:r>
          </a:p>
          <a:p>
            <a:pPr lvl="2" algn="l"/>
            <a:r>
              <a:rPr lang="en-US" sz="1800" dirty="0" smtClean="0">
                <a:solidFill>
                  <a:srgbClr val="002469"/>
                </a:solidFill>
                <a:latin typeface="Arial" charset="0"/>
                <a:ea typeface="Arial" charset="0"/>
                <a:cs typeface="Arial" charset="0"/>
              </a:rPr>
              <a:t>IT/computational industry</a:t>
            </a:r>
          </a:p>
          <a:p>
            <a:pPr lvl="2" algn="l"/>
            <a:r>
              <a:rPr lang="en-US" sz="1800" dirty="0" smtClean="0">
                <a:solidFill>
                  <a:srgbClr val="002469"/>
                </a:solidFill>
                <a:latin typeface="Arial" charset="0"/>
                <a:ea typeface="Arial" charset="0"/>
                <a:cs typeface="Arial" charset="0"/>
              </a:rPr>
              <a:t>agricultural </a:t>
            </a:r>
            <a:r>
              <a:rPr lang="en-US" sz="1800" dirty="0">
                <a:solidFill>
                  <a:srgbClr val="002469"/>
                </a:solidFill>
                <a:latin typeface="Arial" charset="0"/>
                <a:ea typeface="Arial" charset="0"/>
                <a:cs typeface="Arial" charset="0"/>
              </a:rPr>
              <a:t>industry “</a:t>
            </a:r>
            <a:r>
              <a:rPr lang="en-US" sz="1800" dirty="0" smtClean="0">
                <a:solidFill>
                  <a:srgbClr val="002469"/>
                </a:solidFill>
                <a:latin typeface="Arial" charset="0"/>
                <a:ea typeface="Arial" charset="0"/>
                <a:cs typeface="Arial" charset="0"/>
              </a:rPr>
              <a:t>value-added”</a:t>
            </a:r>
          </a:p>
          <a:p>
            <a:pPr lvl="1" algn="l"/>
            <a:endParaRPr lang="en-US" sz="1800" b="1" u="sng" dirty="0">
              <a:solidFill>
                <a:srgbClr val="002469"/>
              </a:solidFill>
              <a:latin typeface="Arial" charset="0"/>
              <a:ea typeface="Arial" charset="0"/>
              <a:cs typeface="Arial" charset="0"/>
            </a:endParaRPr>
          </a:p>
          <a:p>
            <a:pPr marL="365760" lvl="1" indent="0" algn="l">
              <a:buNone/>
            </a:pPr>
            <a:r>
              <a:rPr lang="en-US" sz="2800" b="1" u="sng" dirty="0" smtClean="0">
                <a:solidFill>
                  <a:srgbClr val="002469"/>
                </a:solidFill>
                <a:latin typeface="Arial" charset="0"/>
                <a:ea typeface="Arial" charset="0"/>
                <a:cs typeface="Arial" charset="0"/>
              </a:rPr>
              <a:t>Action</a:t>
            </a:r>
            <a:r>
              <a:rPr lang="en-US" sz="2800" dirty="0" smtClean="0">
                <a:solidFill>
                  <a:srgbClr val="002469"/>
                </a:solidFill>
                <a:latin typeface="Arial" charset="0"/>
                <a:ea typeface="Arial" charset="0"/>
                <a:cs typeface="Arial" charset="0"/>
              </a:rPr>
              <a:t>: </a:t>
            </a:r>
            <a:r>
              <a:rPr lang="en-US" dirty="0" smtClean="0">
                <a:solidFill>
                  <a:srgbClr val="002469"/>
                </a:solidFill>
                <a:latin typeface="Arial" charset="0"/>
                <a:ea typeface="Arial" charset="0"/>
                <a:cs typeface="Arial" charset="0"/>
              </a:rPr>
              <a:t>CEOS and GEOGLAM to begin a discussion on guiding principles for engaging the commercial space sector, including a value proposition for each entity involved. </a:t>
            </a:r>
          </a:p>
          <a:p>
            <a:pPr algn="l"/>
            <a:endParaRPr lang="en-US" dirty="0">
              <a:solidFill>
                <a:srgbClr val="002469"/>
              </a:solidFill>
              <a:latin typeface="Arial" charset="0"/>
              <a:ea typeface="Arial" charset="0"/>
              <a:cs typeface="Arial" charset="0"/>
            </a:endParaRPr>
          </a:p>
        </p:txBody>
      </p:sp>
      <p:sp>
        <p:nvSpPr>
          <p:cNvPr id="4" name="Content Placeholder 3"/>
          <p:cNvSpPr>
            <a:spLocks noGrp="1"/>
          </p:cNvSpPr>
          <p:nvPr>
            <p:ph sz="quarter" idx="11"/>
          </p:nvPr>
        </p:nvSpPr>
        <p:spPr/>
        <p:txBody>
          <a:bodyPr/>
          <a:lstStyle/>
          <a:p>
            <a:r>
              <a:rPr lang="en-US" dirty="0" smtClean="0"/>
              <a:t>Key Priorities for 2016-17 (3/3)</a:t>
            </a:r>
            <a:endParaRPr lang="en-US" dirty="0"/>
          </a:p>
        </p:txBody>
      </p:sp>
      <p:sp>
        <p:nvSpPr>
          <p:cNvPr id="5" name="Right Brace 4"/>
          <p:cNvSpPr/>
          <p:nvPr/>
        </p:nvSpPr>
        <p:spPr>
          <a:xfrm>
            <a:off x="4495800" y="2362200"/>
            <a:ext cx="762000" cy="533400"/>
          </a:xfrm>
          <a:prstGeom prst="rightBrac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 name="TextBox 5"/>
          <p:cNvSpPr txBox="1"/>
          <p:nvPr/>
        </p:nvSpPr>
        <p:spPr>
          <a:xfrm>
            <a:off x="5257800" y="2305735"/>
            <a:ext cx="2204720" cy="646329"/>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dirty="0" smtClean="0"/>
              <a:t>CEOS engagement </a:t>
            </a:r>
          </a:p>
          <a:p>
            <a:pPr marL="0" marR="0" indent="0" algn="ctr" defTabSz="457200" rtl="0" fontAlgn="auto" latinLnBrk="1" hangingPunct="0">
              <a:lnSpc>
                <a:spcPct val="100000"/>
              </a:lnSpc>
              <a:spcBef>
                <a:spcPts val="0"/>
              </a:spcBef>
              <a:spcAft>
                <a:spcPts val="0"/>
              </a:spcAft>
              <a:buClrTx/>
              <a:buSzTx/>
              <a:buFontTx/>
              <a:buNone/>
              <a:tabLst/>
            </a:pPr>
            <a:r>
              <a:rPr lang="en-US" dirty="0" smtClean="0"/>
              <a:t>points of entry</a:t>
            </a: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96130568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362200"/>
            <a:ext cx="350520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rPr>
              <a:t>Backup materials</a:t>
            </a:r>
            <a:endParaRPr kumimoji="0" lang="en-US" sz="3200" b="0"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111731564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4"/>
            <a:ext cx="8229600" cy="990600"/>
          </a:xfrm>
        </p:spPr>
        <p:txBody>
          <a:bodyPr/>
          <a:lstStyle/>
          <a:p>
            <a:pPr algn="ctr"/>
            <a:r>
              <a:rPr lang="en-US" sz="4000" b="1" dirty="0" smtClean="0"/>
              <a:t>How can CEOS help?</a:t>
            </a:r>
            <a:endParaRPr lang="en-US" sz="4000" b="1" dirty="0"/>
          </a:p>
        </p:txBody>
      </p:sp>
      <p:sp>
        <p:nvSpPr>
          <p:cNvPr id="3" name="Content Placeholder 2"/>
          <p:cNvSpPr>
            <a:spLocks noGrp="1"/>
          </p:cNvSpPr>
          <p:nvPr>
            <p:ph idx="1"/>
          </p:nvPr>
        </p:nvSpPr>
        <p:spPr>
          <a:xfrm>
            <a:off x="1752600" y="1295400"/>
            <a:ext cx="7401560" cy="5638800"/>
          </a:xfrm>
        </p:spPr>
        <p:txBody>
          <a:bodyPr/>
          <a:lstStyle/>
          <a:p>
            <a:r>
              <a:rPr lang="en-US" sz="1600" dirty="0" smtClean="0">
                <a:latin typeface="Arial" panose="020B0604020202020204" pitchFamily="34" charset="0"/>
                <a:cs typeface="Arial" panose="020B0604020202020204" pitchFamily="34" charset="0"/>
              </a:rPr>
              <a:t>Establish mechanisms and processes for meeting GEOGLAM requirements:</a:t>
            </a:r>
          </a:p>
          <a:p>
            <a:pPr lvl="1"/>
            <a:r>
              <a:rPr lang="en-US" sz="1400" dirty="0" smtClean="0">
                <a:latin typeface="Arial" panose="020B0604020202020204" pitchFamily="34" charset="0"/>
                <a:cs typeface="Arial" panose="020B0604020202020204" pitchFamily="34" charset="0"/>
              </a:rPr>
              <a:t>Facilitating GEOGLAM access to SAR, duty-cycle limited, or restricted datasets </a:t>
            </a:r>
          </a:p>
          <a:p>
            <a:pPr lvl="2"/>
            <a:r>
              <a:rPr lang="en-US" sz="1400" dirty="0" smtClean="0">
                <a:latin typeface="Arial" panose="020B0604020202020204" pitchFamily="34" charset="0"/>
                <a:cs typeface="Arial" panose="020B0604020202020204" pitchFamily="34" charset="0"/>
              </a:rPr>
              <a:t>Continued user demand for free &amp; open datasets </a:t>
            </a:r>
          </a:p>
          <a:p>
            <a:pPr lvl="1"/>
            <a:r>
              <a:rPr lang="en-US" sz="1400" dirty="0" smtClean="0">
                <a:latin typeface="Arial" panose="020B0604020202020204" pitchFamily="34" charset="0"/>
                <a:cs typeface="Arial" panose="020B0604020202020204" pitchFamily="34" charset="0"/>
              </a:rPr>
              <a:t>Pre-processing into </a:t>
            </a:r>
            <a:r>
              <a:rPr lang="en-US" sz="1400" dirty="0">
                <a:latin typeface="Arial" panose="020B0604020202020204" pitchFamily="34" charset="0"/>
                <a:cs typeface="Arial" panose="020B0604020202020204" pitchFamily="34" charset="0"/>
              </a:rPr>
              <a:t>analysis-ready data products (example of S2 and S1 data)</a:t>
            </a:r>
          </a:p>
          <a:p>
            <a:pPr lvl="1"/>
            <a:r>
              <a:rPr lang="en-US" sz="1400" dirty="0" smtClean="0">
                <a:latin typeface="Arial" panose="020B0604020202020204" pitchFamily="34" charset="0"/>
                <a:cs typeface="Arial" panose="020B0604020202020204" pitchFamily="34" charset="0"/>
              </a:rPr>
              <a:t>Developing data services solutions </a:t>
            </a:r>
            <a:r>
              <a:rPr lang="en-US" sz="1400" dirty="0">
                <a:latin typeface="Arial" panose="020B0604020202020204" pitchFamily="34" charset="0"/>
                <a:cs typeface="Arial" panose="020B0604020202020204" pitchFamily="34" charset="0"/>
              </a:rPr>
              <a:t>to </a:t>
            </a:r>
            <a:r>
              <a:rPr lang="en-US" sz="1400" dirty="0" smtClean="0">
                <a:latin typeface="Arial" panose="020B0604020202020204" pitchFamily="34" charset="0"/>
                <a:cs typeface="Arial" panose="020B0604020202020204" pitchFamily="34" charset="0"/>
              </a:rPr>
              <a:t>efficiently distribute and </a:t>
            </a:r>
            <a:r>
              <a:rPr lang="en-US" sz="1400" dirty="0">
                <a:latin typeface="Arial" panose="020B0604020202020204" pitchFamily="34" charset="0"/>
                <a:cs typeface="Arial" panose="020B0604020202020204" pitchFamily="34" charset="0"/>
              </a:rPr>
              <a:t>manage data, such as SDMS and Data Cube solutions </a:t>
            </a:r>
            <a:endParaRPr lang="en-US" sz="1400" dirty="0" smtClean="0">
              <a:latin typeface="Arial" panose="020B0604020202020204" pitchFamily="34" charset="0"/>
              <a:cs typeface="Arial" panose="020B0604020202020204" pitchFamily="34" charset="0"/>
            </a:endParaRPr>
          </a:p>
          <a:p>
            <a:pPr lvl="1"/>
            <a:endParaRPr lang="en-US" sz="14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Increase EO </a:t>
            </a:r>
            <a:r>
              <a:rPr lang="en-US" sz="1600" dirty="0">
                <a:latin typeface="Arial" panose="020B0604020202020204" pitchFamily="34" charset="0"/>
                <a:cs typeface="Arial" panose="020B0604020202020204" pitchFamily="34" charset="0"/>
              </a:rPr>
              <a:t>data utilization by non-traditional users, especially in countries with poor internet connection, computational power</a:t>
            </a:r>
            <a:r>
              <a:rPr lang="en-US" sz="1600" dirty="0" smtClean="0">
                <a:latin typeface="Arial" panose="020B0604020202020204" pitchFamily="34" charset="0"/>
                <a:cs typeface="Arial" panose="020B0604020202020204" pitchFamily="34" charset="0"/>
              </a:rPr>
              <a:t>, EO-utilization</a:t>
            </a:r>
            <a:endParaRPr lang="en-US" sz="1600" dirty="0">
              <a:latin typeface="Arial" panose="020B0604020202020204" pitchFamily="34" charset="0"/>
              <a:cs typeface="Arial" panose="020B0604020202020204" pitchFamily="34" charset="0"/>
            </a:endParaRPr>
          </a:p>
          <a:p>
            <a:pPr lvl="1"/>
            <a:r>
              <a:rPr lang="en-US" sz="1400" dirty="0" smtClean="0">
                <a:latin typeface="Arial" panose="020B0604020202020204" pitchFamily="34" charset="0"/>
                <a:cs typeface="Arial" panose="020B0604020202020204" pitchFamily="34" charset="0"/>
              </a:rPr>
              <a:t>WG </a:t>
            </a:r>
            <a:r>
              <a:rPr lang="en-US" sz="1400" dirty="0" err="1" smtClean="0">
                <a:latin typeface="Arial" panose="020B0604020202020204" pitchFamily="34" charset="0"/>
                <a:cs typeface="Arial" panose="020B0604020202020204" pitchFamily="34" charset="0"/>
              </a:rPr>
              <a:t>CapD</a:t>
            </a:r>
            <a:r>
              <a:rPr lang="en-US" sz="1400" dirty="0" smtClean="0">
                <a:latin typeface="Arial" panose="020B0604020202020204" pitchFamily="34" charset="0"/>
                <a:cs typeface="Arial" panose="020B0604020202020204" pitchFamily="34" charset="0"/>
              </a:rPr>
              <a:t> training and capacity development with GEOGLAM</a:t>
            </a:r>
          </a:p>
          <a:p>
            <a:pPr lvl="1"/>
            <a:r>
              <a:rPr lang="en-US" sz="1400" dirty="0" smtClean="0">
                <a:latin typeface="Arial" panose="020B0604020202020204" pitchFamily="34" charset="0"/>
                <a:cs typeface="Arial" panose="020B0604020202020204" pitchFamily="34" charset="0"/>
              </a:rPr>
              <a:t>Consider Data Cube options, further develop “analysis ready data” framework</a:t>
            </a:r>
          </a:p>
          <a:p>
            <a:pPr lvl="1"/>
            <a:endParaRPr lang="en-US" sz="14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Facilitate access to data in support of generating improved </a:t>
            </a:r>
            <a:r>
              <a:rPr lang="en-US" sz="1600" dirty="0">
                <a:latin typeface="Arial" panose="020B0604020202020204" pitchFamily="34" charset="0"/>
                <a:cs typeface="Arial" panose="020B0604020202020204" pitchFamily="34" charset="0"/>
              </a:rPr>
              <a:t>baseline datasets (crop masks and crop calendars)</a:t>
            </a:r>
            <a:endParaRPr lang="en-US" sz="1600" dirty="0" smtClean="0">
              <a:latin typeface="Arial" panose="020B0604020202020204" pitchFamily="34" charset="0"/>
              <a:cs typeface="Arial" panose="020B0604020202020204" pitchFamily="34" charset="0"/>
            </a:endParaRPr>
          </a:p>
          <a:p>
            <a:pPr lvl="1"/>
            <a:r>
              <a:rPr lang="en-US" sz="1400" dirty="0" smtClean="0">
                <a:latin typeface="Arial" panose="020B0604020202020204" pitchFamily="34" charset="0"/>
                <a:cs typeface="Arial" panose="020B0604020202020204" pitchFamily="34" charset="0"/>
              </a:rPr>
              <a:t>Increasing COVE tool archive links to support archive analyses</a:t>
            </a:r>
          </a:p>
          <a:p>
            <a:pPr lvl="1"/>
            <a:r>
              <a:rPr lang="en-US" sz="1400" dirty="0" smtClean="0">
                <a:latin typeface="Arial" panose="020B0604020202020204" pitchFamily="34" charset="0"/>
                <a:cs typeface="Arial" panose="020B0604020202020204" pitchFamily="34" charset="0"/>
              </a:rPr>
              <a:t>Establishing mechanism to secure data for 3-5 year updates</a:t>
            </a:r>
          </a:p>
          <a:p>
            <a:pPr lvl="1">
              <a:spcBef>
                <a:spcPts val="0"/>
              </a:spcBef>
            </a:pPr>
            <a:endParaRPr lang="en-US" sz="14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Engage GEOGLAM in mission planning stages</a:t>
            </a:r>
          </a:p>
        </p:txBody>
      </p:sp>
      <p:sp>
        <p:nvSpPr>
          <p:cNvPr id="4" name="TextBox 3"/>
          <p:cNvSpPr txBox="1"/>
          <p:nvPr/>
        </p:nvSpPr>
        <p:spPr>
          <a:xfrm rot="19499361">
            <a:off x="-419499" y="2112621"/>
            <a:ext cx="3070834"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FF0000"/>
                </a:solidFill>
                <a:effectLst/>
                <a:uFillTx/>
              </a:rPr>
              <a:t>In Progress</a:t>
            </a:r>
            <a:endParaRPr kumimoji="0" lang="en-US" sz="2800" b="0" i="0" u="none" strike="noStrike" cap="none" spc="0" normalizeH="0" baseline="0" dirty="0">
              <a:ln>
                <a:noFill/>
              </a:ln>
              <a:solidFill>
                <a:srgbClr val="FF0000"/>
              </a:solidFill>
              <a:effectLst/>
              <a:uFillTx/>
            </a:endParaRPr>
          </a:p>
        </p:txBody>
      </p:sp>
      <p:sp>
        <p:nvSpPr>
          <p:cNvPr id="6" name="TextBox 5"/>
          <p:cNvSpPr txBox="1"/>
          <p:nvPr/>
        </p:nvSpPr>
        <p:spPr>
          <a:xfrm>
            <a:off x="2438400" y="615960"/>
            <a:ext cx="445997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FF0000"/>
                </a:solidFill>
                <a:effectLst/>
                <a:uFillTx/>
              </a:rPr>
              <a:t>FROM</a:t>
            </a:r>
            <a:r>
              <a:rPr kumimoji="0" lang="en-US" sz="2800" b="0" i="0" u="none" strike="noStrike" cap="none" spc="0" normalizeH="0" dirty="0" smtClean="0">
                <a:ln>
                  <a:noFill/>
                </a:ln>
                <a:solidFill>
                  <a:srgbClr val="FF0000"/>
                </a:solidFill>
                <a:effectLst/>
                <a:uFillTx/>
              </a:rPr>
              <a:t> CEOS SIT-31</a:t>
            </a:r>
            <a:endParaRPr kumimoji="0" lang="en-US" sz="2800" b="0" i="0" u="none" strike="noStrike" cap="none" spc="0" normalizeH="0" baseline="0" dirty="0">
              <a:ln>
                <a:noFill/>
              </a:ln>
              <a:solidFill>
                <a:srgbClr val="FF0000"/>
              </a:solidFill>
              <a:effectLst/>
              <a:uFillTx/>
            </a:endParaRPr>
          </a:p>
        </p:txBody>
      </p:sp>
      <p:sp>
        <p:nvSpPr>
          <p:cNvPr id="7" name="TextBox 6"/>
          <p:cNvSpPr txBox="1"/>
          <p:nvPr/>
        </p:nvSpPr>
        <p:spPr>
          <a:xfrm>
            <a:off x="6420299" y="5867400"/>
            <a:ext cx="2461234"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FF0000"/>
                </a:solidFill>
                <a:effectLst/>
                <a:uFillTx/>
              </a:rPr>
              <a:t>Ongoing Request</a:t>
            </a:r>
            <a:endParaRPr kumimoji="0" lang="en-US" sz="2000" b="0" i="0" u="none" strike="noStrike" cap="none" spc="0" normalizeH="0" baseline="0" dirty="0">
              <a:ln>
                <a:noFill/>
              </a:ln>
              <a:solidFill>
                <a:srgbClr val="FF0000"/>
              </a:solidFill>
              <a:effectLst/>
              <a:uFillTx/>
            </a:endParaRPr>
          </a:p>
        </p:txBody>
      </p:sp>
      <p:sp>
        <p:nvSpPr>
          <p:cNvPr id="8" name="TextBox 7"/>
          <p:cNvSpPr txBox="1"/>
          <p:nvPr/>
        </p:nvSpPr>
        <p:spPr>
          <a:xfrm rot="19499361">
            <a:off x="-254351" y="3457532"/>
            <a:ext cx="2514131"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rgbClr val="FF0000"/>
                </a:solidFill>
                <a:effectLst/>
                <a:uFillTx/>
              </a:rPr>
              <a:t>AGU Session w/</a:t>
            </a:r>
            <a:r>
              <a:rPr kumimoji="0" lang="en-US" b="0" i="0" u="none" strike="noStrike" cap="none" spc="0" normalizeH="0" dirty="0" smtClean="0">
                <a:ln>
                  <a:noFill/>
                </a:ln>
                <a:solidFill>
                  <a:srgbClr val="FF0000"/>
                </a:solidFill>
                <a:effectLst/>
                <a:uFillTx/>
              </a:rPr>
              <a:t> </a:t>
            </a:r>
          </a:p>
          <a:p>
            <a:pPr marL="0" marR="0" indent="0" algn="ctr" defTabSz="457200" rtl="0" fontAlgn="auto" latinLnBrk="1" hangingPunct="0">
              <a:lnSpc>
                <a:spcPct val="100000"/>
              </a:lnSpc>
              <a:spcBef>
                <a:spcPts val="0"/>
              </a:spcBef>
              <a:spcAft>
                <a:spcPts val="0"/>
              </a:spcAft>
              <a:buClrTx/>
              <a:buSzTx/>
              <a:buFontTx/>
              <a:buNone/>
              <a:tabLst/>
            </a:pPr>
            <a:r>
              <a:rPr kumimoji="0" lang="en-US" b="0" i="0" u="none" strike="noStrike" cap="none" spc="0" normalizeH="0" dirty="0" smtClean="0">
                <a:ln>
                  <a:noFill/>
                </a:ln>
                <a:solidFill>
                  <a:srgbClr val="FF0000"/>
                </a:solidFill>
                <a:effectLst/>
                <a:uFillTx/>
              </a:rPr>
              <a:t>WG </a:t>
            </a:r>
            <a:r>
              <a:rPr kumimoji="0" lang="en-US" b="0" i="0" u="none" strike="noStrike" cap="none" spc="0" normalizeH="0" dirty="0" err="1" smtClean="0">
                <a:ln>
                  <a:noFill/>
                </a:ln>
                <a:solidFill>
                  <a:srgbClr val="FF0000"/>
                </a:solidFill>
                <a:effectLst/>
                <a:uFillTx/>
              </a:rPr>
              <a:t>CapD</a:t>
            </a:r>
            <a:r>
              <a:rPr kumimoji="0" lang="en-US" b="0" i="0" u="none" strike="noStrike" cap="none" spc="0" normalizeH="0" dirty="0" smtClean="0">
                <a:ln>
                  <a:noFill/>
                </a:ln>
                <a:solidFill>
                  <a:srgbClr val="FF0000"/>
                </a:solidFill>
                <a:effectLst/>
                <a:uFillTx/>
              </a:rPr>
              <a:t> </a:t>
            </a:r>
          </a:p>
          <a:p>
            <a:pPr marL="0" marR="0" indent="0" algn="ctr" defTabSz="457200" rtl="0" fontAlgn="auto" latinLnBrk="1" hangingPunct="0">
              <a:lnSpc>
                <a:spcPct val="100000"/>
              </a:lnSpc>
              <a:spcBef>
                <a:spcPts val="0"/>
              </a:spcBef>
              <a:spcAft>
                <a:spcPts val="0"/>
              </a:spcAft>
              <a:buClrTx/>
              <a:buSzTx/>
              <a:buFontTx/>
              <a:buNone/>
              <a:tabLst/>
            </a:pPr>
            <a:r>
              <a:rPr kumimoji="0" lang="en-US" b="0" i="0" u="none" strike="noStrike" cap="none" spc="0" normalizeH="0" dirty="0" smtClean="0">
                <a:ln>
                  <a:noFill/>
                </a:ln>
                <a:solidFill>
                  <a:srgbClr val="FF0000"/>
                </a:solidFill>
                <a:effectLst/>
                <a:uFillTx/>
              </a:rPr>
              <a:t>Participation</a:t>
            </a:r>
            <a:endParaRPr kumimoji="0" lang="en-US" b="0" i="0" u="none" strike="noStrike" cap="none" spc="0" normalizeH="0" baseline="0" dirty="0">
              <a:ln>
                <a:noFill/>
              </a:ln>
              <a:solidFill>
                <a:srgbClr val="FF0000"/>
              </a:solidFill>
              <a:effectLst/>
              <a:uFillTx/>
            </a:endParaRPr>
          </a:p>
        </p:txBody>
      </p:sp>
      <p:sp>
        <p:nvSpPr>
          <p:cNvPr id="10" name="TextBox 9"/>
          <p:cNvSpPr txBox="1"/>
          <p:nvPr/>
        </p:nvSpPr>
        <p:spPr>
          <a:xfrm rot="19499361">
            <a:off x="-113129" y="4869316"/>
            <a:ext cx="2514131"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rgbClr val="FF0000"/>
                </a:solidFill>
                <a:effectLst/>
                <a:uFillTx/>
              </a:rPr>
              <a:t>Pending Data Request</a:t>
            </a:r>
            <a:r>
              <a:rPr kumimoji="0" lang="en-US" b="0" i="0" u="none" strike="noStrike" cap="none" spc="0" normalizeH="0" dirty="0" smtClean="0">
                <a:ln>
                  <a:noFill/>
                </a:ln>
                <a:solidFill>
                  <a:srgbClr val="FF0000"/>
                </a:solidFill>
                <a:effectLst/>
                <a:uFillTx/>
              </a:rPr>
              <a:t> Submissions from </a:t>
            </a:r>
          </a:p>
          <a:p>
            <a:pPr marL="0" marR="0" indent="0" algn="ctr" defTabSz="457200" rtl="0" fontAlgn="auto" latinLnBrk="1" hangingPunct="0">
              <a:lnSpc>
                <a:spcPct val="100000"/>
              </a:lnSpc>
              <a:spcBef>
                <a:spcPts val="0"/>
              </a:spcBef>
              <a:spcAft>
                <a:spcPts val="0"/>
              </a:spcAft>
              <a:buClrTx/>
              <a:buSzTx/>
              <a:buFontTx/>
              <a:buNone/>
              <a:tabLst/>
            </a:pPr>
            <a:r>
              <a:rPr kumimoji="0" lang="en-US" b="0" i="0" u="none" strike="noStrike" cap="none" spc="0" normalizeH="0" dirty="0" smtClean="0">
                <a:ln>
                  <a:noFill/>
                </a:ln>
                <a:solidFill>
                  <a:srgbClr val="FF0000"/>
                </a:solidFill>
                <a:effectLst/>
                <a:uFillTx/>
              </a:rPr>
              <a:t>GEOGLAM</a:t>
            </a:r>
            <a:endParaRPr kumimoji="0" lang="en-US" b="0" i="0" u="none" strike="noStrike" cap="none" spc="0" normalizeH="0" baseline="0" dirty="0">
              <a:ln>
                <a:noFill/>
              </a:ln>
              <a:solidFill>
                <a:srgbClr val="FF0000"/>
              </a:solidFill>
              <a:effectLst/>
              <a:uFillTx/>
            </a:endParaRPr>
          </a:p>
        </p:txBody>
      </p:sp>
    </p:spTree>
    <p:extLst>
      <p:ext uri="{BB962C8B-B14F-4D97-AF65-F5344CB8AC3E}">
        <p14:creationId xmlns:p14="http://schemas.microsoft.com/office/powerpoint/2010/main" val="236026070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876800" y="1976352"/>
            <a:ext cx="3296371" cy="4625107"/>
          </a:xfrm>
          <a:prstGeom prst="roundRect">
            <a:avLst/>
          </a:prstGeom>
          <a:solidFill>
            <a:srgbClr val="204D84"/>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r>
              <a:rPr lang="en-US" sz="1600" dirty="0" smtClean="0">
                <a:solidFill>
                  <a:schemeClr val="bg1">
                    <a:lumMod val="65000"/>
                  </a:schemeClr>
                </a:solidFill>
              </a:rPr>
              <a:t>4. Easy-to-implement tools</a:t>
            </a:r>
          </a:p>
        </p:txBody>
      </p:sp>
      <p:sp>
        <p:nvSpPr>
          <p:cNvPr id="27" name="Rounded Rectangle 26"/>
          <p:cNvSpPr/>
          <p:nvPr/>
        </p:nvSpPr>
        <p:spPr>
          <a:xfrm>
            <a:off x="5191486" y="2042462"/>
            <a:ext cx="2667000" cy="3548001"/>
          </a:xfrm>
          <a:prstGeom prst="roundRect">
            <a:avLst/>
          </a:prstGeom>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algn="ctr"/>
            <a:endParaRPr lang="en-US" sz="1600" dirty="0" smtClean="0">
              <a:solidFill>
                <a:schemeClr val="tx1"/>
              </a:solidFill>
            </a:endParaRPr>
          </a:p>
          <a:p>
            <a:pPr algn="ctr"/>
            <a:endParaRPr lang="en-US" sz="1600" dirty="0">
              <a:solidFill>
                <a:schemeClr val="tx1"/>
              </a:solidFill>
            </a:endParaRPr>
          </a:p>
          <a:p>
            <a:pPr algn="ctr"/>
            <a:endParaRPr lang="en-US" sz="1600" dirty="0" smtClean="0">
              <a:solidFill>
                <a:schemeClr val="tx1"/>
              </a:solidFill>
            </a:endParaRPr>
          </a:p>
          <a:p>
            <a:pPr algn="ctr"/>
            <a:endParaRPr lang="en-US" sz="1600" dirty="0">
              <a:solidFill>
                <a:schemeClr val="tx1"/>
              </a:solidFill>
            </a:endParaRPr>
          </a:p>
          <a:p>
            <a:pPr algn="ctr"/>
            <a:endParaRPr lang="en-US" sz="1600" dirty="0" smtClean="0">
              <a:solidFill>
                <a:schemeClr val="tx1"/>
              </a:solidFill>
            </a:endParaRPr>
          </a:p>
          <a:p>
            <a:pPr algn="ctr"/>
            <a:endParaRPr lang="en-US" sz="1600" dirty="0">
              <a:solidFill>
                <a:schemeClr val="tx1"/>
              </a:solidFill>
            </a:endParaRPr>
          </a:p>
          <a:p>
            <a:pPr algn="ctr"/>
            <a:endParaRPr lang="en-US" sz="1600" dirty="0" smtClean="0">
              <a:solidFill>
                <a:schemeClr val="tx1"/>
              </a:solidFill>
            </a:endParaRPr>
          </a:p>
          <a:p>
            <a:pPr algn="ctr"/>
            <a:endParaRPr lang="en-US" sz="1600" dirty="0">
              <a:solidFill>
                <a:schemeClr val="tx1"/>
              </a:solidFill>
            </a:endParaRPr>
          </a:p>
          <a:p>
            <a:pPr algn="ctr"/>
            <a:endParaRPr lang="en-US" sz="1600" dirty="0" smtClean="0">
              <a:solidFill>
                <a:schemeClr val="tx1"/>
              </a:solidFill>
            </a:endParaRPr>
          </a:p>
          <a:p>
            <a:pPr algn="ctr"/>
            <a:endParaRPr lang="en-US" sz="1600" dirty="0">
              <a:solidFill>
                <a:schemeClr val="tx1"/>
              </a:solidFill>
            </a:endParaRPr>
          </a:p>
          <a:p>
            <a:pPr algn="ctr"/>
            <a:endParaRPr lang="en-US" sz="1600" dirty="0" smtClean="0">
              <a:solidFill>
                <a:schemeClr val="tx1"/>
              </a:solidFill>
            </a:endParaRPr>
          </a:p>
          <a:p>
            <a:pPr algn="ctr"/>
            <a:endParaRPr lang="en-US" sz="1600" dirty="0">
              <a:solidFill>
                <a:schemeClr val="tx1"/>
              </a:solidFill>
            </a:endParaRPr>
          </a:p>
          <a:p>
            <a:pPr algn="ctr"/>
            <a:r>
              <a:rPr lang="en-US" sz="1600" dirty="0" smtClean="0">
                <a:solidFill>
                  <a:schemeClr val="tx1"/>
                </a:solidFill>
              </a:rPr>
              <a:t>3. Access &amp; Connectivity</a:t>
            </a:r>
            <a:endParaRPr lang="en-US" sz="1600" dirty="0">
              <a:solidFill>
                <a:schemeClr val="tx1"/>
              </a:solidFill>
            </a:endParaRPr>
          </a:p>
        </p:txBody>
      </p:sp>
      <p:sp>
        <p:nvSpPr>
          <p:cNvPr id="4" name="Rounded Rectangle 3"/>
          <p:cNvSpPr/>
          <p:nvPr/>
        </p:nvSpPr>
        <p:spPr>
          <a:xfrm>
            <a:off x="5443239" y="2136021"/>
            <a:ext cx="2180327" cy="2931871"/>
          </a:xfrm>
          <a:prstGeom prst="roundRect">
            <a:avLst/>
          </a:prstGeom>
          <a:solidFill>
            <a:schemeClr val="accent1">
              <a:lumMod val="60000"/>
              <a:lumOff val="4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endParaRPr lang="en-US" sz="1600" dirty="0">
              <a:solidFill>
                <a:schemeClr val="tx1"/>
              </a:solidFill>
            </a:endParaRPr>
          </a:p>
          <a:p>
            <a:pPr algn="ctr"/>
            <a:endParaRPr lang="en-US" sz="1600" dirty="0" smtClean="0">
              <a:solidFill>
                <a:schemeClr val="tx1"/>
              </a:solidFill>
            </a:endParaRPr>
          </a:p>
          <a:p>
            <a:pPr algn="ctr"/>
            <a:endParaRPr lang="en-US" sz="1600" dirty="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r>
              <a:rPr lang="en-US" sz="1600" dirty="0" smtClean="0">
                <a:solidFill>
                  <a:schemeClr val="tx1"/>
                </a:solidFill>
              </a:rPr>
              <a:t>2. Analysis-Ready Data</a:t>
            </a:r>
            <a:endParaRPr lang="en-US" sz="1600" dirty="0">
              <a:solidFill>
                <a:schemeClr val="tx1"/>
              </a:solidFill>
            </a:endParaRPr>
          </a:p>
        </p:txBody>
      </p:sp>
      <p:sp>
        <p:nvSpPr>
          <p:cNvPr id="5" name="Rounded Rectangle 4"/>
          <p:cNvSpPr/>
          <p:nvPr/>
        </p:nvSpPr>
        <p:spPr>
          <a:xfrm>
            <a:off x="5720033" y="2391146"/>
            <a:ext cx="1609907" cy="1545686"/>
          </a:xfrm>
          <a:prstGeom prst="roundRect">
            <a:avLst/>
          </a:prstGeom>
          <a:solidFill>
            <a:schemeClr val="accent1">
              <a:lumMod val="40000"/>
              <a:lumOff val="6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Data management </a:t>
            </a:r>
          </a:p>
        </p:txBody>
      </p:sp>
      <p:sp>
        <p:nvSpPr>
          <p:cNvPr id="9" name="TextBox 8"/>
          <p:cNvSpPr txBox="1"/>
          <p:nvPr/>
        </p:nvSpPr>
        <p:spPr>
          <a:xfrm>
            <a:off x="137569" y="2438401"/>
            <a:ext cx="1403950" cy="646331"/>
          </a:xfrm>
          <a:prstGeom prst="rect">
            <a:avLst/>
          </a:prstGeom>
          <a:noFill/>
        </p:spPr>
        <p:txBody>
          <a:bodyPr wrap="square" rtlCol="0">
            <a:spAutoFit/>
          </a:bodyPr>
          <a:lstStyle/>
          <a:p>
            <a:pPr algn="ctr"/>
            <a:r>
              <a:rPr lang="en-US" dirty="0" smtClean="0"/>
              <a:t>Higher Capacity</a:t>
            </a:r>
            <a:endParaRPr lang="en-US" dirty="0"/>
          </a:p>
        </p:txBody>
      </p:sp>
      <p:sp>
        <p:nvSpPr>
          <p:cNvPr id="10" name="TextBox 9"/>
          <p:cNvSpPr txBox="1"/>
          <p:nvPr/>
        </p:nvSpPr>
        <p:spPr>
          <a:xfrm>
            <a:off x="119060" y="5346544"/>
            <a:ext cx="1403950" cy="646331"/>
          </a:xfrm>
          <a:prstGeom prst="rect">
            <a:avLst/>
          </a:prstGeom>
          <a:noFill/>
        </p:spPr>
        <p:txBody>
          <a:bodyPr wrap="square" rtlCol="0">
            <a:spAutoFit/>
          </a:bodyPr>
          <a:lstStyle/>
          <a:p>
            <a:pPr algn="ctr"/>
            <a:r>
              <a:rPr lang="en-US" dirty="0" smtClean="0"/>
              <a:t>Lower Capacity</a:t>
            </a:r>
            <a:endParaRPr lang="en-US" dirty="0"/>
          </a:p>
        </p:txBody>
      </p:sp>
      <p:cxnSp>
        <p:nvCxnSpPr>
          <p:cNvPr id="16" name="Straight Arrow Connector 15"/>
          <p:cNvCxnSpPr>
            <a:stCxn id="10" idx="0"/>
            <a:endCxn id="9" idx="2"/>
          </p:cNvCxnSpPr>
          <p:nvPr/>
        </p:nvCxnSpPr>
        <p:spPr>
          <a:xfrm flipV="1">
            <a:off x="821035" y="3084732"/>
            <a:ext cx="18509" cy="22618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23"/>
          <p:cNvSpPr>
            <a:spLocks noGrp="1"/>
          </p:cNvSpPr>
          <p:nvPr>
            <p:ph sz="quarter" idx="11"/>
          </p:nvPr>
        </p:nvSpPr>
        <p:spPr>
          <a:xfrm>
            <a:off x="2057400" y="151632"/>
            <a:ext cx="5272540" cy="533400"/>
          </a:xfrm>
        </p:spPr>
        <p:txBody>
          <a:bodyPr/>
          <a:lstStyle/>
          <a:p>
            <a:r>
              <a:rPr lang="en-US" sz="2200" dirty="0" smtClean="0"/>
              <a:t>Usership Characteristics &amp; Requirements  for Data Cube &amp; CARD4L</a:t>
            </a:r>
            <a:endParaRPr lang="en-US" sz="2200" dirty="0"/>
          </a:p>
        </p:txBody>
      </p:sp>
      <p:sp>
        <p:nvSpPr>
          <p:cNvPr id="30" name="TextBox 29"/>
          <p:cNvSpPr txBox="1"/>
          <p:nvPr/>
        </p:nvSpPr>
        <p:spPr>
          <a:xfrm>
            <a:off x="1664056" y="2438401"/>
            <a:ext cx="1403950" cy="646331"/>
          </a:xfrm>
          <a:prstGeom prst="rect">
            <a:avLst/>
          </a:prstGeom>
          <a:noFill/>
        </p:spPr>
        <p:txBody>
          <a:bodyPr wrap="square" rtlCol="0">
            <a:spAutoFit/>
          </a:bodyPr>
          <a:lstStyle/>
          <a:p>
            <a:pPr algn="ctr"/>
            <a:r>
              <a:rPr lang="en-US" dirty="0" smtClean="0"/>
              <a:t>More Access</a:t>
            </a:r>
            <a:endParaRPr lang="en-US" dirty="0"/>
          </a:p>
        </p:txBody>
      </p:sp>
      <p:sp>
        <p:nvSpPr>
          <p:cNvPr id="31" name="TextBox 30"/>
          <p:cNvSpPr txBox="1"/>
          <p:nvPr/>
        </p:nvSpPr>
        <p:spPr>
          <a:xfrm>
            <a:off x="1654802" y="5346544"/>
            <a:ext cx="1403950" cy="646331"/>
          </a:xfrm>
          <a:prstGeom prst="rect">
            <a:avLst/>
          </a:prstGeom>
          <a:noFill/>
        </p:spPr>
        <p:txBody>
          <a:bodyPr wrap="square" rtlCol="0">
            <a:spAutoFit/>
          </a:bodyPr>
          <a:lstStyle/>
          <a:p>
            <a:pPr algn="ctr"/>
            <a:r>
              <a:rPr lang="en-US" dirty="0" smtClean="0"/>
              <a:t>Less Access</a:t>
            </a:r>
            <a:endParaRPr lang="en-US" dirty="0"/>
          </a:p>
        </p:txBody>
      </p:sp>
      <p:cxnSp>
        <p:nvCxnSpPr>
          <p:cNvPr id="32" name="Straight Arrow Connector 31"/>
          <p:cNvCxnSpPr>
            <a:stCxn id="31" idx="0"/>
            <a:endCxn id="30" idx="2"/>
          </p:cNvCxnSpPr>
          <p:nvPr/>
        </p:nvCxnSpPr>
        <p:spPr>
          <a:xfrm flipV="1">
            <a:off x="2356777" y="3084732"/>
            <a:ext cx="9254" cy="22618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04094" y="1330024"/>
            <a:ext cx="249970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800" b="1" i="1" u="none" strike="noStrike" cap="none" spc="0" normalizeH="0" baseline="0" dirty="0" smtClean="0">
                <a:ln>
                  <a:noFill/>
                </a:ln>
                <a:solidFill>
                  <a:srgbClr val="002569"/>
                </a:solidFill>
                <a:effectLst/>
                <a:uFillTx/>
              </a:rPr>
              <a:t>Usership </a:t>
            </a:r>
          </a:p>
          <a:p>
            <a:pPr marL="0" marR="0" indent="0" algn="ctr" defTabSz="457200" rtl="0" fontAlgn="auto" latinLnBrk="1" hangingPunct="0">
              <a:lnSpc>
                <a:spcPct val="100000"/>
              </a:lnSpc>
              <a:spcBef>
                <a:spcPts val="0"/>
              </a:spcBef>
              <a:spcAft>
                <a:spcPts val="0"/>
              </a:spcAft>
              <a:buClrTx/>
              <a:buSzTx/>
              <a:buFontTx/>
              <a:buNone/>
              <a:tabLst/>
            </a:pPr>
            <a:r>
              <a:rPr kumimoji="0" lang="en-US" sz="1800" b="1" i="1" u="none" strike="noStrike" cap="none" spc="0" normalizeH="0" baseline="0" dirty="0" smtClean="0">
                <a:ln>
                  <a:noFill/>
                </a:ln>
                <a:solidFill>
                  <a:srgbClr val="002569"/>
                </a:solidFill>
                <a:effectLst/>
                <a:uFillTx/>
              </a:rPr>
              <a:t>Characteristics</a:t>
            </a:r>
            <a:endParaRPr kumimoji="0" lang="en-US" sz="1800" b="1" i="1" u="none" strike="noStrike" cap="none" spc="0" normalizeH="0" baseline="0" dirty="0">
              <a:ln>
                <a:noFill/>
              </a:ln>
              <a:solidFill>
                <a:srgbClr val="002569"/>
              </a:solidFill>
              <a:effectLst/>
              <a:uFillTx/>
            </a:endParaRPr>
          </a:p>
        </p:txBody>
      </p:sp>
      <p:sp>
        <p:nvSpPr>
          <p:cNvPr id="23" name="TextBox 22"/>
          <p:cNvSpPr txBox="1"/>
          <p:nvPr/>
        </p:nvSpPr>
        <p:spPr>
          <a:xfrm>
            <a:off x="5147422" y="1236899"/>
            <a:ext cx="249970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800" b="1" i="1" u="none" strike="noStrike" cap="none" spc="0" normalizeH="0" baseline="0" dirty="0" smtClean="0">
                <a:ln>
                  <a:noFill/>
                </a:ln>
                <a:solidFill>
                  <a:srgbClr val="002569"/>
                </a:solidFill>
                <a:effectLst/>
                <a:uFillTx/>
              </a:rPr>
              <a:t>Requirements for </a:t>
            </a:r>
          </a:p>
          <a:p>
            <a:pPr marL="0" marR="0" indent="0" algn="ctr" defTabSz="457200" rtl="0" fontAlgn="auto" latinLnBrk="1" hangingPunct="0">
              <a:lnSpc>
                <a:spcPct val="100000"/>
              </a:lnSpc>
              <a:spcBef>
                <a:spcPts val="0"/>
              </a:spcBef>
              <a:spcAft>
                <a:spcPts val="0"/>
              </a:spcAft>
              <a:buClrTx/>
              <a:buSzTx/>
              <a:buFontTx/>
              <a:buNone/>
              <a:tabLst/>
            </a:pPr>
            <a:r>
              <a:rPr kumimoji="0" lang="en-US" sz="1800" b="1" i="1" u="none" strike="noStrike" cap="none" spc="0" normalizeH="0" baseline="0" dirty="0" smtClean="0">
                <a:ln>
                  <a:noFill/>
                </a:ln>
                <a:solidFill>
                  <a:srgbClr val="002569"/>
                </a:solidFill>
                <a:effectLst/>
                <a:uFillTx/>
              </a:rPr>
              <a:t>Effective Use of EO</a:t>
            </a:r>
            <a:endParaRPr kumimoji="0" lang="en-US" sz="1800" b="1" i="1" u="none" strike="noStrike" cap="none" spc="0" normalizeH="0" baseline="0" dirty="0">
              <a:ln>
                <a:noFill/>
              </a:ln>
              <a:solidFill>
                <a:srgbClr val="002569"/>
              </a:solidFill>
              <a:effectLst/>
              <a:uFillTx/>
            </a:endParaRPr>
          </a:p>
        </p:txBody>
      </p:sp>
      <p:cxnSp>
        <p:nvCxnSpPr>
          <p:cNvPr id="28" name="Straight Arrow Connector 27"/>
          <p:cNvCxnSpPr>
            <a:stCxn id="33" idx="0"/>
            <a:endCxn id="29" idx="2"/>
          </p:cNvCxnSpPr>
          <p:nvPr/>
        </p:nvCxnSpPr>
        <p:spPr>
          <a:xfrm flipH="1" flipV="1">
            <a:off x="3865056" y="3084731"/>
            <a:ext cx="17266" cy="22618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63081" y="2438400"/>
            <a:ext cx="1403950" cy="646331"/>
          </a:xfrm>
          <a:prstGeom prst="rect">
            <a:avLst/>
          </a:prstGeom>
          <a:noFill/>
        </p:spPr>
        <p:txBody>
          <a:bodyPr wrap="square" rtlCol="0">
            <a:spAutoFit/>
          </a:bodyPr>
          <a:lstStyle/>
          <a:p>
            <a:pPr algn="ctr"/>
            <a:r>
              <a:rPr lang="en-US" dirty="0" smtClean="0"/>
              <a:t>Developed IT</a:t>
            </a:r>
            <a:endParaRPr lang="en-US" dirty="0"/>
          </a:p>
        </p:txBody>
      </p:sp>
      <p:sp>
        <p:nvSpPr>
          <p:cNvPr id="33" name="TextBox 32"/>
          <p:cNvSpPr txBox="1"/>
          <p:nvPr/>
        </p:nvSpPr>
        <p:spPr>
          <a:xfrm>
            <a:off x="3040243" y="5346544"/>
            <a:ext cx="1684157" cy="646331"/>
          </a:xfrm>
          <a:prstGeom prst="rect">
            <a:avLst/>
          </a:prstGeom>
          <a:noFill/>
        </p:spPr>
        <p:txBody>
          <a:bodyPr wrap="square" rtlCol="0">
            <a:spAutoFit/>
          </a:bodyPr>
          <a:lstStyle/>
          <a:p>
            <a:pPr algn="ctr"/>
            <a:r>
              <a:rPr lang="en-US" dirty="0" smtClean="0"/>
              <a:t>Under-developed IT</a:t>
            </a:r>
            <a:endParaRPr lang="en-US" dirty="0"/>
          </a:p>
        </p:txBody>
      </p:sp>
      <p:sp>
        <p:nvSpPr>
          <p:cNvPr id="41" name="TextBox 40"/>
          <p:cNvSpPr txBox="1"/>
          <p:nvPr/>
        </p:nvSpPr>
        <p:spPr>
          <a:xfrm>
            <a:off x="540120" y="1976737"/>
            <a:ext cx="3427656"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400" b="0" i="1" u="none" strike="noStrike" cap="none" spc="0" normalizeH="0" baseline="0" dirty="0" smtClean="0">
                <a:ln>
                  <a:noFill/>
                </a:ln>
                <a:solidFill>
                  <a:schemeClr val="accent6">
                    <a:lumMod val="75000"/>
                  </a:schemeClr>
                </a:solidFill>
                <a:effectLst>
                  <a:outerShdw blurRad="38100" dist="38100" dir="2700000" algn="tl">
                    <a:srgbClr val="000000">
                      <a:alpha val="43137"/>
                    </a:srgbClr>
                  </a:outerShdw>
                </a:effectLst>
                <a:uFillTx/>
              </a:rPr>
              <a:t>Already using EO</a:t>
            </a:r>
            <a:endParaRPr kumimoji="0" lang="en-US" sz="2400" b="0" i="1" u="none" strike="noStrike" cap="none" spc="0" normalizeH="0" baseline="0" dirty="0">
              <a:ln>
                <a:noFill/>
              </a:ln>
              <a:solidFill>
                <a:schemeClr val="accent6">
                  <a:lumMod val="75000"/>
                </a:schemeClr>
              </a:solidFill>
              <a:effectLst>
                <a:outerShdw blurRad="38100" dist="38100" dir="2700000" algn="tl">
                  <a:srgbClr val="000000">
                    <a:alpha val="43137"/>
                  </a:srgbClr>
                </a:outerShdw>
              </a:effectLst>
              <a:uFillTx/>
            </a:endParaRPr>
          </a:p>
        </p:txBody>
      </p:sp>
      <p:sp>
        <p:nvSpPr>
          <p:cNvPr id="42" name="TextBox 41"/>
          <p:cNvSpPr txBox="1"/>
          <p:nvPr/>
        </p:nvSpPr>
        <p:spPr>
          <a:xfrm>
            <a:off x="652203" y="5958311"/>
            <a:ext cx="3427656"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400" i="1" dirty="0" smtClean="0">
                <a:solidFill>
                  <a:schemeClr val="accent6">
                    <a:lumMod val="75000"/>
                  </a:schemeClr>
                </a:solidFill>
                <a:effectLst>
                  <a:outerShdw blurRad="38100" dist="38100" dir="2700000" algn="tl">
                    <a:srgbClr val="000000">
                      <a:alpha val="43137"/>
                    </a:srgbClr>
                  </a:outerShdw>
                </a:effectLst>
              </a:rPr>
              <a:t>New EO Users</a:t>
            </a:r>
            <a:endParaRPr kumimoji="0" lang="en-US" sz="2400" b="0" i="1" u="none" strike="noStrike" cap="none" spc="0" normalizeH="0" baseline="0" dirty="0">
              <a:ln>
                <a:noFill/>
              </a:ln>
              <a:solidFill>
                <a:schemeClr val="accent6">
                  <a:lumMod val="75000"/>
                </a:schemeClr>
              </a:solidFill>
              <a:effectLst>
                <a:outerShdw blurRad="38100" dist="38100" dir="2700000" algn="tl">
                  <a:srgbClr val="000000">
                    <a:alpha val="43137"/>
                  </a:srgbClr>
                </a:outerShdw>
              </a:effectLst>
              <a:uFillTx/>
            </a:endParaRPr>
          </a:p>
        </p:txBody>
      </p:sp>
    </p:spTree>
    <p:extLst>
      <p:ext uri="{BB962C8B-B14F-4D97-AF65-F5344CB8AC3E}">
        <p14:creationId xmlns:p14="http://schemas.microsoft.com/office/powerpoint/2010/main" val="260260715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a:xfrm>
            <a:off x="457200" y="1295400"/>
            <a:ext cx="8153400" cy="5334000"/>
          </a:xfrm>
        </p:spPr>
        <p:txBody>
          <a:bodyPr/>
          <a:lstStyle/>
          <a:p>
            <a:r>
              <a:rPr lang="en-US" dirty="0" smtClean="0"/>
              <a:t>SBA = “Food Security and Sustainable Development”</a:t>
            </a:r>
          </a:p>
          <a:p>
            <a:pPr lvl="1"/>
            <a:r>
              <a:rPr lang="en-US" sz="1800" dirty="0" smtClean="0"/>
              <a:t>GI-01: GEOGLAM-Global Agricultural Monitoring and Early Warning</a:t>
            </a:r>
            <a:endParaRPr lang="en-US" dirty="0" smtClean="0"/>
          </a:p>
          <a:p>
            <a:r>
              <a:rPr lang="en-US" dirty="0" smtClean="0"/>
              <a:t>GEOGLAM Secretariat is composed of 1 full time + 2 part-time individuals</a:t>
            </a:r>
          </a:p>
          <a:p>
            <a:pPr lvl="1"/>
            <a:r>
              <a:rPr lang="en-US" sz="1800" dirty="0" smtClean="0"/>
              <a:t>GEO Lead on Agriculture SBA / GEOGLAM Program Coordinator</a:t>
            </a:r>
          </a:p>
          <a:p>
            <a:pPr lvl="2"/>
            <a:r>
              <a:rPr lang="en-US" sz="1600" dirty="0"/>
              <a:t>Brazilian (INPE) and now French (</a:t>
            </a:r>
            <a:r>
              <a:rPr lang="en-US" sz="1600" dirty="0" err="1"/>
              <a:t>MinAg</a:t>
            </a:r>
            <a:r>
              <a:rPr lang="en-US" sz="1600" dirty="0"/>
              <a:t>) contribution – 2011-Present, on a full-time basis</a:t>
            </a:r>
          </a:p>
          <a:p>
            <a:pPr lvl="1"/>
            <a:r>
              <a:rPr lang="en-US" sz="1800" dirty="0" smtClean="0"/>
              <a:t>Program Scientist/Crop Monitors Coordinator </a:t>
            </a:r>
          </a:p>
          <a:p>
            <a:pPr lvl="2"/>
            <a:r>
              <a:rPr lang="en-US" sz="1600" dirty="0" smtClean="0"/>
              <a:t>US (NASA) </a:t>
            </a:r>
            <a:r>
              <a:rPr lang="en-US" sz="1600" dirty="0"/>
              <a:t>contribution – 2015-Present, on a part-time basis</a:t>
            </a:r>
          </a:p>
          <a:p>
            <a:pPr lvl="1"/>
            <a:r>
              <a:rPr lang="en-US" sz="1800" dirty="0" smtClean="0"/>
              <a:t>Program Scientist/</a:t>
            </a:r>
            <a:r>
              <a:rPr lang="en-US" sz="1800" u="sng" dirty="0" smtClean="0"/>
              <a:t>EO Data Coordination Lead</a:t>
            </a:r>
            <a:r>
              <a:rPr lang="en-US" sz="1800" dirty="0" smtClean="0"/>
              <a:t> [Alyssa Whitcraft]</a:t>
            </a:r>
          </a:p>
          <a:p>
            <a:pPr lvl="2"/>
            <a:r>
              <a:rPr lang="en-US" sz="1600" dirty="0" smtClean="0"/>
              <a:t>US (NASA) contribution – 2015-Present, on a part-time basis</a:t>
            </a:r>
          </a:p>
          <a:p>
            <a:pPr lvl="2"/>
            <a:r>
              <a:rPr lang="en-US" sz="1600" dirty="0" smtClean="0"/>
              <a:t>Active on CEOS Ad Hoc WG</a:t>
            </a:r>
          </a:p>
          <a:p>
            <a:pPr lvl="2"/>
            <a:r>
              <a:rPr lang="en-US" sz="1600" dirty="0" smtClean="0"/>
              <a:t>Participates in LSI-VC to help coordinate around agricultural requirements </a:t>
            </a:r>
          </a:p>
          <a:p>
            <a:pPr lvl="2"/>
            <a:r>
              <a:rPr lang="en-US" sz="1600" dirty="0" smtClean="0"/>
              <a:t>Efforts to connect with CEOS </a:t>
            </a:r>
            <a:r>
              <a:rPr lang="en-US" sz="1600" dirty="0" err="1" smtClean="0"/>
              <a:t>WGCapD</a:t>
            </a:r>
            <a:r>
              <a:rPr lang="en-US" sz="1600" dirty="0" smtClean="0"/>
              <a:t> </a:t>
            </a:r>
          </a:p>
          <a:p>
            <a:r>
              <a:rPr lang="en-US" dirty="0" smtClean="0"/>
              <a:t>GEOGLAM Secretariat is still below “critical mass” – working on concept paper with specific requests and necessary budget</a:t>
            </a:r>
          </a:p>
          <a:p>
            <a:endParaRPr lang="en-US" dirty="0" smtClean="0"/>
          </a:p>
        </p:txBody>
      </p:sp>
      <p:sp>
        <p:nvSpPr>
          <p:cNvPr id="4" name="Content Placeholder 3"/>
          <p:cNvSpPr>
            <a:spLocks noGrp="1"/>
          </p:cNvSpPr>
          <p:nvPr>
            <p:ph sz="quarter" idx="11"/>
          </p:nvPr>
        </p:nvSpPr>
        <p:spPr/>
        <p:txBody>
          <a:bodyPr/>
          <a:lstStyle/>
          <a:p>
            <a:r>
              <a:rPr lang="en-US" dirty="0" smtClean="0"/>
              <a:t>Status of GEO Coordination</a:t>
            </a:r>
            <a:endParaRPr lang="en-US" dirty="0"/>
          </a:p>
        </p:txBody>
      </p:sp>
    </p:spTree>
    <p:extLst>
      <p:ext uri="{BB962C8B-B14F-4D97-AF65-F5344CB8AC3E}">
        <p14:creationId xmlns:p14="http://schemas.microsoft.com/office/powerpoint/2010/main" val="313852666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4" name="Content Placeholder 3"/>
          <p:cNvSpPr>
            <a:spLocks noGrp="1"/>
          </p:cNvSpPr>
          <p:nvPr>
            <p:ph sz="quarter" idx="11"/>
          </p:nvPr>
        </p:nvSpPr>
        <p:spPr/>
        <p:txBody>
          <a:bodyPr/>
          <a:lstStyle/>
          <a:p>
            <a:r>
              <a:rPr lang="en-US" dirty="0" smtClean="0"/>
              <a:t>Users of EO Data Coordinated and Derived Information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37901314"/>
              </p:ext>
            </p:extLst>
          </p:nvPr>
        </p:nvGraphicFramePr>
        <p:xfrm>
          <a:off x="574040" y="1416809"/>
          <a:ext cx="8153400" cy="2077720"/>
        </p:xfrm>
        <a:graphic>
          <a:graphicData uri="http://schemas.openxmlformats.org/drawingml/2006/table">
            <a:tbl>
              <a:tblPr firstRow="1" bandRow="1">
                <a:tableStyleId>{5940675A-B579-460E-94D1-54222C63F5DA}</a:tableStyleId>
              </a:tblPr>
              <a:tblGrid>
                <a:gridCol w="4076700"/>
                <a:gridCol w="4076700"/>
              </a:tblGrid>
              <a:tr h="370840">
                <a:tc>
                  <a:txBody>
                    <a:bodyPr/>
                    <a:lstStyle/>
                    <a:p>
                      <a:pPr algn="ctr"/>
                      <a:r>
                        <a:rPr lang="en-US" sz="1600" b="1" dirty="0" smtClean="0"/>
                        <a:t>Primary Users of EO Data</a:t>
                      </a:r>
                      <a:endParaRPr lang="en-US" sz="1600" b="1" dirty="0"/>
                    </a:p>
                  </a:txBody>
                  <a:tcPr/>
                </a:tc>
                <a:tc>
                  <a:txBody>
                    <a:bodyPr/>
                    <a:lstStyle/>
                    <a:p>
                      <a:pPr algn="ctr"/>
                      <a:r>
                        <a:rPr lang="en-US" sz="1600" b="1" dirty="0" smtClean="0"/>
                        <a:t>Secondar</a:t>
                      </a:r>
                      <a:r>
                        <a:rPr lang="en-US" sz="1600" b="1" baseline="0" dirty="0" smtClean="0"/>
                        <a:t>y Users of Derived Information</a:t>
                      </a:r>
                      <a:endParaRPr lang="en-US" sz="1600" b="1" dirty="0"/>
                    </a:p>
                  </a:txBody>
                  <a:tcPr/>
                </a:tc>
              </a:tr>
              <a:tr h="1483360">
                <a:tc>
                  <a:txBody>
                    <a:bodyPr/>
                    <a:lstStyle/>
                    <a:p>
                      <a:pPr algn="l"/>
                      <a:r>
                        <a:rPr lang="en-US" sz="1600" dirty="0" smtClean="0"/>
                        <a:t>GEOGLAM </a:t>
                      </a:r>
                      <a:r>
                        <a:rPr lang="en-US" sz="1600" baseline="0" dirty="0" smtClean="0"/>
                        <a:t>Community of Practice</a:t>
                      </a:r>
                    </a:p>
                    <a:p>
                      <a:pPr algn="l"/>
                      <a:r>
                        <a:rPr lang="en-US" sz="1600" baseline="0" dirty="0" smtClean="0"/>
                        <a:t>Crop Monitor participants (countries &amp; major early warning entities (e.g. WFP, FAO GIEWS, USAID FEWS NET, JRC MARS))</a:t>
                      </a:r>
                      <a:endParaRPr lang="en-US" sz="1600" dirty="0"/>
                    </a:p>
                    <a:p>
                      <a:pPr algn="l"/>
                      <a:r>
                        <a:rPr lang="en-US" sz="1600" dirty="0" smtClean="0"/>
                        <a:t>National Monitoring</a:t>
                      </a:r>
                      <a:r>
                        <a:rPr lang="en-US" sz="1600" baseline="0" dirty="0" smtClean="0"/>
                        <a:t> Agencies</a:t>
                      </a:r>
                      <a:endParaRPr lang="en-US" sz="1600" dirty="0"/>
                    </a:p>
                  </a:txBody>
                  <a:tcPr/>
                </a:tc>
                <a:tc>
                  <a:txBody>
                    <a:bodyPr/>
                    <a:lstStyle/>
                    <a:p>
                      <a:r>
                        <a:rPr lang="en-US" sz="1600" dirty="0" smtClean="0"/>
                        <a:t>Agricultural Market Information System (AMIS)</a:t>
                      </a:r>
                    </a:p>
                    <a:p>
                      <a:r>
                        <a:rPr lang="en-US" sz="1600" baseline="0" dirty="0" smtClean="0"/>
                        <a:t>Food policy and food aid agencies</a:t>
                      </a:r>
                      <a:endParaRPr lang="en-US" sz="1600" dirty="0" smtClean="0"/>
                    </a:p>
                    <a:p>
                      <a:r>
                        <a:rPr lang="en-US" sz="1600" dirty="0" smtClean="0"/>
                        <a:t>National</a:t>
                      </a:r>
                      <a:r>
                        <a:rPr lang="en-US" sz="1600" baseline="0" dirty="0" smtClean="0"/>
                        <a:t> Ministries of Agriculture</a:t>
                      </a:r>
                      <a:endParaRPr lang="en-US" sz="1600" dirty="0"/>
                    </a:p>
                    <a:p>
                      <a:r>
                        <a:rPr lang="en-US" sz="1600" dirty="0" smtClean="0"/>
                        <a:t>Commodities</a:t>
                      </a:r>
                      <a:r>
                        <a:rPr lang="en-US" sz="1600" baseline="0" dirty="0" smtClean="0"/>
                        <a:t> </a:t>
                      </a:r>
                      <a:r>
                        <a:rPr lang="en-US" sz="1600" baseline="0" dirty="0" err="1" smtClean="0"/>
                        <a:t>marketeers</a:t>
                      </a:r>
                      <a:endParaRPr lang="en-US" sz="1600" dirty="0"/>
                    </a:p>
                  </a:txBody>
                  <a:tcPr/>
                </a:tc>
              </a:tr>
            </a:tbl>
          </a:graphicData>
        </a:graphic>
      </p:graphicFrame>
      <p:pic>
        <p:nvPicPr>
          <p:cNvPr id="6" name="Picture 5"/>
          <p:cNvPicPr>
            <a:picLocks noChangeAspect="1"/>
          </p:cNvPicPr>
          <p:nvPr/>
        </p:nvPicPr>
        <p:blipFill>
          <a:blip r:embed="rId3"/>
          <a:stretch>
            <a:fillRect/>
          </a:stretch>
        </p:blipFill>
        <p:spPr>
          <a:xfrm>
            <a:off x="1828800" y="3581400"/>
            <a:ext cx="5505980" cy="2895600"/>
          </a:xfrm>
          <a:prstGeom prst="rect">
            <a:avLst/>
          </a:prstGeom>
        </p:spPr>
      </p:pic>
    </p:spTree>
    <p:extLst>
      <p:ext uri="{BB962C8B-B14F-4D97-AF65-F5344CB8AC3E}">
        <p14:creationId xmlns:p14="http://schemas.microsoft.com/office/powerpoint/2010/main" val="346345099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069" y="109837"/>
            <a:ext cx="7128528" cy="6367162"/>
          </a:xfrm>
          <a:prstGeom prst="rect">
            <a:avLst/>
          </a:prstGeom>
        </p:spPr>
      </p:pic>
      <p:sp>
        <p:nvSpPr>
          <p:cNvPr id="6" name="TextBox 5"/>
          <p:cNvSpPr txBox="1"/>
          <p:nvPr/>
        </p:nvSpPr>
        <p:spPr>
          <a:xfrm>
            <a:off x="152400" y="294502"/>
            <a:ext cx="2286000" cy="1569658"/>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400" b="1" dirty="0" smtClean="0">
                <a:latin typeface="Arial" charset="0"/>
                <a:ea typeface="Arial" charset="0"/>
                <a:cs typeface="Arial" charset="0"/>
              </a:rPr>
              <a:t>New, Draft</a:t>
            </a:r>
          </a:p>
          <a:p>
            <a:pPr marL="0" marR="0" indent="0" algn="ctr" defTabSz="457200" rtl="0" fontAlgn="auto" latinLnBrk="1" hangingPunct="0">
              <a:lnSpc>
                <a:spcPct val="100000"/>
              </a:lnSpc>
              <a:spcBef>
                <a:spcPts val="0"/>
              </a:spcBef>
              <a:spcAft>
                <a:spcPts val="0"/>
              </a:spcAft>
              <a:buClrTx/>
              <a:buSzTx/>
              <a:buFontTx/>
              <a:buNone/>
              <a:tabLst/>
            </a:pPr>
            <a:r>
              <a:rPr lang="en-US" sz="2400" b="1" dirty="0" smtClean="0">
                <a:latin typeface="Arial" charset="0"/>
                <a:ea typeface="Arial" charset="0"/>
                <a:cs typeface="Arial" charset="0"/>
              </a:rPr>
              <a:t>Organizational </a:t>
            </a:r>
          </a:p>
          <a:p>
            <a:pPr marL="0" marR="0" indent="0" algn="ctr" defTabSz="457200" rtl="0" fontAlgn="auto" latinLnBrk="1" hangingPunct="0">
              <a:lnSpc>
                <a:spcPct val="100000"/>
              </a:lnSpc>
              <a:spcBef>
                <a:spcPts val="0"/>
              </a:spcBef>
              <a:spcAft>
                <a:spcPts val="0"/>
              </a:spcAft>
              <a:buClrTx/>
              <a:buSzTx/>
              <a:buFontTx/>
              <a:buNone/>
              <a:tabLst/>
            </a:pPr>
            <a:r>
              <a:rPr lang="en-US" sz="2400" b="1" dirty="0" smtClean="0">
                <a:latin typeface="Arial" charset="0"/>
                <a:ea typeface="Arial" charset="0"/>
                <a:cs typeface="Arial" charset="0"/>
              </a:rPr>
              <a:t>Framework for </a:t>
            </a:r>
          </a:p>
          <a:p>
            <a:pPr marL="0" marR="0" indent="0" algn="ctr" defTabSz="457200" rtl="0" fontAlgn="auto" latinLnBrk="1" hangingPunct="0">
              <a:lnSpc>
                <a:spcPct val="100000"/>
              </a:lnSpc>
              <a:spcBef>
                <a:spcPts val="0"/>
              </a:spcBef>
              <a:spcAft>
                <a:spcPts val="0"/>
              </a:spcAft>
              <a:buClrTx/>
              <a:buSzTx/>
              <a:buFontTx/>
              <a:buNone/>
              <a:tabLst/>
            </a:pPr>
            <a:r>
              <a:rPr lang="en-US" sz="2400" b="1" dirty="0" smtClean="0">
                <a:latin typeface="Arial" charset="0"/>
                <a:ea typeface="Arial" charset="0"/>
                <a:cs typeface="Arial" charset="0"/>
              </a:rPr>
              <a:t>GEOGLAM</a:t>
            </a:r>
          </a:p>
        </p:txBody>
      </p:sp>
    </p:spTree>
    <p:extLst>
      <p:ext uri="{BB962C8B-B14F-4D97-AF65-F5344CB8AC3E}">
        <p14:creationId xmlns:p14="http://schemas.microsoft.com/office/powerpoint/2010/main" val="284463142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p:cNvSpPr>
            <a:spLocks noGrp="1"/>
          </p:cNvSpPr>
          <p:nvPr>
            <p:ph sz="quarter" idx="10"/>
          </p:nvPr>
        </p:nvSpPr>
        <p:spPr>
          <a:xfrm>
            <a:off x="457200" y="1288102"/>
            <a:ext cx="8153400" cy="5188897"/>
          </a:xfrm>
        </p:spPr>
        <p:txBody>
          <a:bodyPr/>
          <a:lstStyle/>
          <a:p>
            <a:r>
              <a:rPr lang="en-US" dirty="0" smtClean="0">
                <a:latin typeface="Arial" charset="0"/>
                <a:ea typeface="Arial" charset="0"/>
                <a:cs typeface="Arial" charset="0"/>
              </a:rPr>
              <a:t>G20 Ag Ministers Communique</a:t>
            </a:r>
          </a:p>
          <a:p>
            <a:endParaRPr lang="en-US" dirty="0">
              <a:latin typeface="Arial" charset="0"/>
              <a:ea typeface="Arial" charset="0"/>
              <a:cs typeface="Arial" charset="0"/>
            </a:endParaRPr>
          </a:p>
          <a:p>
            <a:endParaRPr lang="en-US" dirty="0" smtClean="0">
              <a:latin typeface="Arial" charset="0"/>
              <a:ea typeface="Arial" charset="0"/>
              <a:cs typeface="Arial" charset="0"/>
            </a:endParaRPr>
          </a:p>
          <a:p>
            <a:endParaRPr lang="en-US" dirty="0">
              <a:latin typeface="Arial" charset="0"/>
              <a:ea typeface="Arial" charset="0"/>
              <a:cs typeface="Arial" charset="0"/>
            </a:endParaRPr>
          </a:p>
          <a:p>
            <a:endParaRPr lang="en-US" dirty="0" smtClean="0">
              <a:latin typeface="Arial" charset="0"/>
              <a:ea typeface="Arial" charset="0"/>
              <a:cs typeface="Arial" charset="0"/>
            </a:endParaRPr>
          </a:p>
          <a:p>
            <a:endParaRPr lang="en-US" dirty="0">
              <a:latin typeface="Arial" charset="0"/>
              <a:ea typeface="Arial" charset="0"/>
              <a:cs typeface="Arial" charset="0"/>
            </a:endParaRPr>
          </a:p>
          <a:p>
            <a:endParaRPr lang="en-US" dirty="0" smtClean="0">
              <a:latin typeface="Arial" charset="0"/>
              <a:ea typeface="Arial" charset="0"/>
              <a:cs typeface="Arial" charset="0"/>
            </a:endParaRPr>
          </a:p>
          <a:p>
            <a:r>
              <a:rPr lang="en-US" dirty="0" smtClean="0">
                <a:latin typeface="Arial" charset="0"/>
                <a:ea typeface="Arial" charset="0"/>
                <a:cs typeface="Arial" charset="0"/>
              </a:rPr>
              <a:t>GEOGLAM’s important contribution to AMIS acknowledged via unanimous vote for </a:t>
            </a:r>
            <a:r>
              <a:rPr lang="en-US" smtClean="0">
                <a:latin typeface="Arial" charset="0"/>
                <a:ea typeface="Arial" charset="0"/>
                <a:cs typeface="Arial" charset="0"/>
              </a:rPr>
              <a:t>GEOGLAM by </a:t>
            </a:r>
            <a:r>
              <a:rPr lang="en-US" dirty="0" smtClean="0">
                <a:latin typeface="Arial" charset="0"/>
                <a:ea typeface="Arial" charset="0"/>
                <a:cs typeface="Arial" charset="0"/>
              </a:rPr>
              <a:t>AMIS Steering Committee &amp; Secretariat</a:t>
            </a:r>
          </a:p>
          <a:p>
            <a:endParaRPr lang="en-US" dirty="0" smtClean="0">
              <a:latin typeface="Arial" charset="0"/>
              <a:ea typeface="Arial" charset="0"/>
              <a:cs typeface="Arial" charset="0"/>
            </a:endParaRPr>
          </a:p>
          <a:p>
            <a:r>
              <a:rPr lang="en-US" dirty="0" smtClean="0">
                <a:latin typeface="Arial" charset="0"/>
                <a:ea typeface="Arial" charset="0"/>
                <a:cs typeface="Arial" charset="0"/>
              </a:rPr>
              <a:t>2</a:t>
            </a:r>
            <a:r>
              <a:rPr lang="en-US" baseline="30000" dirty="0" smtClean="0">
                <a:latin typeface="Arial" charset="0"/>
                <a:ea typeface="Arial" charset="0"/>
                <a:cs typeface="Arial" charset="0"/>
              </a:rPr>
              <a:t>nd</a:t>
            </a:r>
            <a:r>
              <a:rPr lang="en-US" dirty="0" smtClean="0">
                <a:latin typeface="Arial" charset="0"/>
                <a:ea typeface="Arial" charset="0"/>
                <a:cs typeface="Arial" charset="0"/>
              </a:rPr>
              <a:t> Advisory Committee Meeting – June 2016</a:t>
            </a:r>
          </a:p>
          <a:p>
            <a:pPr lvl="1"/>
            <a:r>
              <a:rPr lang="en-US" dirty="0" smtClean="0">
                <a:latin typeface="Arial" charset="0"/>
                <a:ea typeface="Arial" charset="0"/>
                <a:cs typeface="Arial" charset="0"/>
              </a:rPr>
              <a:t>Relevant to CEOS: data coordination at core (CEOS data as key input, among others) – reflected in </a:t>
            </a:r>
            <a:r>
              <a:rPr lang="en-US" dirty="0">
                <a:latin typeface="Arial" charset="0"/>
                <a:ea typeface="Arial" charset="0"/>
                <a:cs typeface="Arial" charset="0"/>
              </a:rPr>
              <a:t>new framework [previous slide] </a:t>
            </a:r>
            <a:endParaRPr lang="en-US" dirty="0" smtClean="0">
              <a:latin typeface="Arial" charset="0"/>
              <a:ea typeface="Arial" charset="0"/>
              <a:cs typeface="Arial" charset="0"/>
            </a:endParaRPr>
          </a:p>
          <a:p>
            <a:endParaRPr lang="en-US" dirty="0">
              <a:latin typeface="Arial" charset="0"/>
              <a:ea typeface="Arial" charset="0"/>
              <a:cs typeface="Arial" charset="0"/>
            </a:endParaRPr>
          </a:p>
          <a:p>
            <a:endParaRPr lang="en-US" dirty="0" smtClean="0">
              <a:latin typeface="Arial" charset="0"/>
              <a:ea typeface="Arial" charset="0"/>
              <a:cs typeface="Arial" charset="0"/>
            </a:endParaRPr>
          </a:p>
          <a:p>
            <a:endParaRPr lang="en-US" dirty="0">
              <a:latin typeface="Arial" charset="0"/>
              <a:ea typeface="Arial" charset="0"/>
              <a:cs typeface="Arial" charset="0"/>
            </a:endParaRPr>
          </a:p>
        </p:txBody>
      </p:sp>
      <p:sp>
        <p:nvSpPr>
          <p:cNvPr id="4" name="Content Placeholder 3"/>
          <p:cNvSpPr>
            <a:spLocks noGrp="1"/>
          </p:cNvSpPr>
          <p:nvPr>
            <p:ph sz="quarter" idx="11"/>
          </p:nvPr>
        </p:nvSpPr>
        <p:spPr/>
        <p:txBody>
          <a:bodyPr/>
          <a:lstStyle/>
          <a:p>
            <a:r>
              <a:rPr lang="en-US" dirty="0" smtClean="0"/>
              <a:t>Main GEOGLAM News </a:t>
            </a:r>
          </a:p>
          <a:p>
            <a:r>
              <a:rPr lang="en-US" dirty="0" smtClean="0"/>
              <a:t>(Q2/Q3 2017)</a:t>
            </a:r>
            <a:endParaRPr lang="en-US" dirty="0"/>
          </a:p>
        </p:txBody>
      </p:sp>
      <p:pic>
        <p:nvPicPr>
          <p:cNvPr id="5" name="Picture 4"/>
          <p:cNvPicPr>
            <a:picLocks noChangeAspect="1"/>
          </p:cNvPicPr>
          <p:nvPr/>
        </p:nvPicPr>
        <p:blipFill rotWithShape="1">
          <a:blip r:embed="rId3"/>
          <a:srcRect l="65800" b="69828"/>
          <a:stretch/>
        </p:blipFill>
        <p:spPr>
          <a:xfrm>
            <a:off x="304800" y="2161645"/>
            <a:ext cx="1997745" cy="636098"/>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2438400" y="1742433"/>
            <a:ext cx="5943600" cy="1474522"/>
          </a:xfrm>
          <a:prstGeom prst="rect">
            <a:avLst/>
          </a:prstGeom>
          <a:ln>
            <a:noFill/>
          </a:ln>
          <a:effectLst>
            <a:outerShdw blurRad="190500" algn="tl" rotWithShape="0">
              <a:srgbClr val="000000">
                <a:alpha val="70000"/>
              </a:srgbClr>
            </a:outerShdw>
          </a:effectLst>
        </p:spPr>
      </p:pic>
      <p:cxnSp>
        <p:nvCxnSpPr>
          <p:cNvPr id="7" name="Straight Connector 6"/>
          <p:cNvCxnSpPr/>
          <p:nvPr/>
        </p:nvCxnSpPr>
        <p:spPr>
          <a:xfrm>
            <a:off x="3581400" y="2895600"/>
            <a:ext cx="3733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50999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a:xfrm>
            <a:off x="457200" y="1143000"/>
            <a:ext cx="8153400" cy="4724400"/>
          </a:xfrm>
        </p:spPr>
        <p:txBody>
          <a:bodyPr/>
          <a:lstStyle/>
          <a:p>
            <a:r>
              <a:rPr lang="en-US" dirty="0">
                <a:latin typeface="Arial" charset="0"/>
                <a:ea typeface="Arial" charset="0"/>
                <a:cs typeface="Arial" charset="0"/>
              </a:rPr>
              <a:t>Interaction with LSI-VC – application of GEOGLAM’s EO Data Requirements Development and Evaluation Framework for other land applications </a:t>
            </a:r>
            <a:endParaRPr lang="en-US" dirty="0" smtClean="0">
              <a:latin typeface="Arial" charset="0"/>
              <a:ea typeface="Arial" charset="0"/>
              <a:cs typeface="Arial" charset="0"/>
            </a:endParaRPr>
          </a:p>
          <a:p>
            <a:endParaRPr lang="en-US" dirty="0">
              <a:latin typeface="Arial" charset="0"/>
              <a:ea typeface="Arial" charset="0"/>
              <a:cs typeface="Arial" charset="0"/>
            </a:endParaRPr>
          </a:p>
          <a:p>
            <a:r>
              <a:rPr lang="en-US" dirty="0">
                <a:solidFill>
                  <a:srgbClr val="002469"/>
                </a:solidFill>
                <a:latin typeface="Arial" charset="0"/>
                <a:ea typeface="Arial" charset="0"/>
                <a:cs typeface="Arial" charset="0"/>
              </a:rPr>
              <a:t>Our 4th international </a:t>
            </a:r>
            <a:r>
              <a:rPr lang="en-US" dirty="0" smtClean="0">
                <a:solidFill>
                  <a:srgbClr val="002469"/>
                </a:solidFill>
                <a:latin typeface="Arial" charset="0"/>
                <a:ea typeface="Arial" charset="0"/>
                <a:cs typeface="Arial" charset="0"/>
              </a:rPr>
              <a:t>Rangeland and Pasture Productivity (RAPP) </a:t>
            </a:r>
            <a:r>
              <a:rPr lang="en-US" dirty="0">
                <a:solidFill>
                  <a:srgbClr val="002469"/>
                </a:solidFill>
                <a:latin typeface="Arial" charset="0"/>
                <a:ea typeface="Arial" charset="0"/>
                <a:cs typeface="Arial" charset="0"/>
              </a:rPr>
              <a:t>workshop took place in South Africa (city of Tshwane, Pretoria), late June 2016.</a:t>
            </a:r>
            <a:endParaRPr lang="en-US" dirty="0" smtClean="0">
              <a:solidFill>
                <a:srgbClr val="002469"/>
              </a:solidFill>
              <a:latin typeface="Arial" charset="0"/>
              <a:ea typeface="Arial" charset="0"/>
              <a:cs typeface="Arial" charset="0"/>
            </a:endParaRPr>
          </a:p>
          <a:p>
            <a:endParaRPr lang="en-US" dirty="0">
              <a:latin typeface="Arial" charset="0"/>
              <a:ea typeface="Arial" charset="0"/>
              <a:cs typeface="Arial" charset="0"/>
            </a:endParaRPr>
          </a:p>
          <a:p>
            <a:r>
              <a:rPr lang="en-US" dirty="0">
                <a:latin typeface="Arial" charset="0"/>
                <a:ea typeface="Arial" charset="0"/>
                <a:cs typeface="Arial" charset="0"/>
              </a:rPr>
              <a:t>GEOGLAM </a:t>
            </a:r>
            <a:r>
              <a:rPr lang="en-US" dirty="0" err="1">
                <a:latin typeface="Arial" charset="0"/>
                <a:ea typeface="Arial" charset="0"/>
                <a:cs typeface="Arial" charset="0"/>
              </a:rPr>
              <a:t>Latinoamérica</a:t>
            </a:r>
            <a:r>
              <a:rPr lang="en-US" dirty="0">
                <a:latin typeface="Arial" charset="0"/>
                <a:ea typeface="Arial" charset="0"/>
                <a:cs typeface="Arial" charset="0"/>
              </a:rPr>
              <a:t>: training event in June 2016 in Bogota spurring interest for new usership of EO for agricultural </a:t>
            </a:r>
            <a:r>
              <a:rPr lang="en-US" dirty="0" smtClean="0">
                <a:latin typeface="Arial" charset="0"/>
                <a:ea typeface="Arial" charset="0"/>
                <a:cs typeface="Arial" charset="0"/>
              </a:rPr>
              <a:t>monitoring</a:t>
            </a:r>
          </a:p>
          <a:p>
            <a:endParaRPr lang="en-US" dirty="0" smtClean="0">
              <a:latin typeface="Arial" charset="0"/>
              <a:ea typeface="Arial" charset="0"/>
              <a:cs typeface="Arial" charset="0"/>
            </a:endParaRPr>
          </a:p>
          <a:p>
            <a:r>
              <a:rPr lang="en-US" dirty="0" smtClean="0">
                <a:latin typeface="Arial" charset="0"/>
                <a:ea typeface="Arial" charset="0"/>
                <a:cs typeface="Arial" charset="0"/>
              </a:rPr>
              <a:t>GEOGLAM launching “</a:t>
            </a:r>
            <a:r>
              <a:rPr lang="en-US" dirty="0" err="1" smtClean="0">
                <a:latin typeface="Arial" charset="0"/>
                <a:ea typeface="Arial" charset="0"/>
                <a:cs typeface="Arial" charset="0"/>
              </a:rPr>
              <a:t>AfriGLAM</a:t>
            </a:r>
            <a:r>
              <a:rPr lang="en-US" dirty="0" smtClean="0">
                <a:latin typeface="Arial" charset="0"/>
                <a:ea typeface="Arial" charset="0"/>
                <a:cs typeface="Arial" charset="0"/>
              </a:rPr>
              <a:t>” </a:t>
            </a:r>
            <a:endParaRPr lang="en-US" dirty="0">
              <a:latin typeface="Arial" charset="0"/>
              <a:ea typeface="Arial" charset="0"/>
              <a:cs typeface="Arial" charset="0"/>
            </a:endParaRPr>
          </a:p>
          <a:p>
            <a:pPr lvl="1"/>
            <a:r>
              <a:rPr lang="en-US" dirty="0" smtClean="0">
                <a:latin typeface="Arial" charset="0"/>
                <a:ea typeface="Arial" charset="0"/>
                <a:cs typeface="Arial" charset="0"/>
              </a:rPr>
              <a:t>Discussions with CEOS WG </a:t>
            </a:r>
            <a:r>
              <a:rPr lang="en-US" dirty="0" err="1" smtClean="0">
                <a:latin typeface="Arial" charset="0"/>
                <a:ea typeface="Arial" charset="0"/>
                <a:cs typeface="Arial" charset="0"/>
              </a:rPr>
              <a:t>CapD</a:t>
            </a:r>
            <a:endParaRPr lang="en-US" dirty="0" smtClean="0">
              <a:latin typeface="Arial" charset="0"/>
              <a:ea typeface="Arial" charset="0"/>
              <a:cs typeface="Arial" charset="0"/>
            </a:endParaRPr>
          </a:p>
          <a:p>
            <a:pPr lvl="1"/>
            <a:r>
              <a:rPr lang="en-US" dirty="0" smtClean="0">
                <a:latin typeface="Arial" charset="0"/>
                <a:ea typeface="Arial" charset="0"/>
                <a:cs typeface="Arial" charset="0"/>
              </a:rPr>
              <a:t>Proposed meeting between CEOS WG </a:t>
            </a:r>
            <a:r>
              <a:rPr lang="en-US" dirty="0" err="1" smtClean="0">
                <a:latin typeface="Arial" charset="0"/>
                <a:ea typeface="Arial" charset="0"/>
                <a:cs typeface="Arial" charset="0"/>
              </a:rPr>
              <a:t>CapD</a:t>
            </a:r>
            <a:r>
              <a:rPr lang="en-US" dirty="0" smtClean="0">
                <a:latin typeface="Arial" charset="0"/>
                <a:ea typeface="Arial" charset="0"/>
                <a:cs typeface="Arial" charset="0"/>
              </a:rPr>
              <a:t>/GEOGLAM at CEOS Plenary in Brisbane</a:t>
            </a:r>
          </a:p>
          <a:p>
            <a:pPr lvl="2"/>
            <a:r>
              <a:rPr lang="en-US" dirty="0" smtClean="0">
                <a:latin typeface="Arial" charset="0"/>
                <a:ea typeface="Arial" charset="0"/>
                <a:cs typeface="Arial" charset="0"/>
              </a:rPr>
              <a:t>Capacity </a:t>
            </a:r>
            <a:r>
              <a:rPr lang="en-US" dirty="0">
                <a:latin typeface="Arial" charset="0"/>
                <a:ea typeface="Arial" charset="0"/>
                <a:cs typeface="Arial" charset="0"/>
              </a:rPr>
              <a:t>Development – e.g. South Africa “</a:t>
            </a:r>
            <a:r>
              <a:rPr lang="en-US" dirty="0" err="1">
                <a:latin typeface="Arial" charset="0"/>
                <a:ea typeface="Arial" charset="0"/>
                <a:cs typeface="Arial" charset="0"/>
              </a:rPr>
              <a:t>AfriFarms</a:t>
            </a:r>
            <a:r>
              <a:rPr lang="en-US" dirty="0">
                <a:latin typeface="Arial" charset="0"/>
                <a:ea typeface="Arial" charset="0"/>
                <a:cs typeface="Arial" charset="0"/>
              </a:rPr>
              <a:t>”</a:t>
            </a:r>
          </a:p>
          <a:p>
            <a:endParaRPr lang="en-US" dirty="0">
              <a:latin typeface="Arial" charset="0"/>
              <a:ea typeface="Arial" charset="0"/>
              <a:cs typeface="Arial" charset="0"/>
            </a:endParaRPr>
          </a:p>
          <a:p>
            <a:endParaRPr lang="en-US" dirty="0">
              <a:latin typeface="Arial" charset="0"/>
              <a:ea typeface="Arial" charset="0"/>
              <a:cs typeface="Arial" charset="0"/>
            </a:endParaRPr>
          </a:p>
        </p:txBody>
      </p:sp>
      <p:sp>
        <p:nvSpPr>
          <p:cNvPr id="4" name="Content Placeholder 3"/>
          <p:cNvSpPr>
            <a:spLocks noGrp="1"/>
          </p:cNvSpPr>
          <p:nvPr>
            <p:ph sz="quarter" idx="11"/>
          </p:nvPr>
        </p:nvSpPr>
        <p:spPr/>
        <p:txBody>
          <a:bodyPr/>
          <a:lstStyle/>
          <a:p>
            <a:r>
              <a:rPr lang="en-US" dirty="0" smtClean="0"/>
              <a:t>Main GEOGLAM News (2/3)</a:t>
            </a:r>
          </a:p>
          <a:p>
            <a:r>
              <a:rPr lang="en-US" dirty="0"/>
              <a:t>(Q2/Q3 2017)</a:t>
            </a:r>
          </a:p>
          <a:p>
            <a:endParaRPr lang="en-US" dirty="0"/>
          </a:p>
        </p:txBody>
      </p:sp>
    </p:spTree>
    <p:extLst>
      <p:ext uri="{BB962C8B-B14F-4D97-AF65-F5344CB8AC3E}">
        <p14:creationId xmlns:p14="http://schemas.microsoft.com/office/powerpoint/2010/main" val="274234355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a:xfrm>
            <a:off x="457200" y="1288102"/>
            <a:ext cx="8153400" cy="5188897"/>
          </a:xfrm>
        </p:spPr>
        <p:txBody>
          <a:bodyPr/>
          <a:lstStyle/>
          <a:p>
            <a:pPr marL="0" indent="0">
              <a:buNone/>
            </a:pPr>
            <a:r>
              <a:rPr lang="en-US" sz="2400" b="1" dirty="0">
                <a:latin typeface="Arial" charset="0"/>
                <a:ea typeface="Arial" charset="0"/>
                <a:cs typeface="Arial" charset="0"/>
              </a:rPr>
              <a:t>CNES supports </a:t>
            </a:r>
            <a:r>
              <a:rPr lang="en-US" sz="2400" b="1" dirty="0" smtClean="0">
                <a:latin typeface="Arial" charset="0"/>
                <a:ea typeface="Arial" charset="0"/>
                <a:cs typeface="Arial" charset="0"/>
              </a:rPr>
              <a:t>Asia-</a:t>
            </a:r>
            <a:r>
              <a:rPr lang="en-US" sz="2400" b="1" dirty="0" err="1" smtClean="0">
                <a:latin typeface="Arial" charset="0"/>
                <a:ea typeface="Arial" charset="0"/>
                <a:cs typeface="Arial" charset="0"/>
              </a:rPr>
              <a:t>RiCE</a:t>
            </a:r>
            <a:r>
              <a:rPr lang="en-US" sz="2400" b="1" dirty="0" smtClean="0">
                <a:latin typeface="Arial" charset="0"/>
                <a:ea typeface="Arial" charset="0"/>
                <a:cs typeface="Arial" charset="0"/>
              </a:rPr>
              <a:t> </a:t>
            </a:r>
            <a:r>
              <a:rPr lang="en-US" sz="2400" b="1" dirty="0">
                <a:latin typeface="Arial" charset="0"/>
                <a:ea typeface="Arial" charset="0"/>
                <a:cs typeface="Arial" charset="0"/>
              </a:rPr>
              <a:t>activities in GEOGLAM (Thuy </a:t>
            </a:r>
            <a:r>
              <a:rPr lang="en-US" sz="2400" b="1" dirty="0" err="1">
                <a:latin typeface="Arial" charset="0"/>
                <a:ea typeface="Arial" charset="0"/>
                <a:cs typeface="Arial" charset="0"/>
              </a:rPr>
              <a:t>LeToan</a:t>
            </a:r>
            <a:r>
              <a:rPr lang="en-US" sz="2400" b="1" dirty="0">
                <a:latin typeface="Arial" charset="0"/>
                <a:ea typeface="Arial" charset="0"/>
                <a:cs typeface="Arial" charset="0"/>
              </a:rPr>
              <a:t>, CESBIO)</a:t>
            </a:r>
          </a:p>
          <a:p>
            <a:endParaRPr lang="en-US" sz="1800" dirty="0" smtClean="0">
              <a:latin typeface="Arial" charset="0"/>
              <a:ea typeface="Arial" charset="0"/>
              <a:cs typeface="Arial" charset="0"/>
            </a:endParaRPr>
          </a:p>
          <a:p>
            <a:r>
              <a:rPr lang="en-US" sz="1800" dirty="0" smtClean="0">
                <a:latin typeface="Arial" charset="0"/>
                <a:ea typeface="Arial" charset="0"/>
                <a:cs typeface="Arial" charset="0"/>
              </a:rPr>
              <a:t>Securing </a:t>
            </a:r>
            <a:r>
              <a:rPr lang="en-US" sz="1800" dirty="0">
                <a:latin typeface="Arial" charset="0"/>
                <a:ea typeface="Arial" charset="0"/>
                <a:cs typeface="Arial" charset="0"/>
              </a:rPr>
              <a:t>EO observations and data access (Sentinels, ALOS, SPOT, </a:t>
            </a:r>
            <a:r>
              <a:rPr lang="en-US" sz="1800" dirty="0" err="1">
                <a:latin typeface="Arial" charset="0"/>
                <a:ea typeface="Arial" charset="0"/>
                <a:cs typeface="Arial" charset="0"/>
              </a:rPr>
              <a:t>Pléiades</a:t>
            </a:r>
            <a:r>
              <a:rPr lang="en-US" sz="1800" dirty="0">
                <a:latin typeface="Arial" charset="0"/>
                <a:ea typeface="Arial" charset="0"/>
                <a:cs typeface="Arial" charset="0"/>
              </a:rPr>
              <a:t>, </a:t>
            </a:r>
            <a:r>
              <a:rPr lang="en-US" sz="1800" dirty="0" smtClean="0">
                <a:latin typeface="Arial" charset="0"/>
                <a:ea typeface="Arial" charset="0"/>
                <a:cs typeface="Arial" charset="0"/>
              </a:rPr>
              <a:t>VENUS)</a:t>
            </a:r>
            <a:endParaRPr lang="en-US" sz="1800" dirty="0">
              <a:latin typeface="Arial" charset="0"/>
              <a:ea typeface="Arial" charset="0"/>
              <a:cs typeface="Arial" charset="0"/>
            </a:endParaRPr>
          </a:p>
          <a:p>
            <a:r>
              <a:rPr lang="en-US" sz="1800" dirty="0" smtClean="0">
                <a:latin typeface="Arial" charset="0"/>
                <a:ea typeface="Arial" charset="0"/>
                <a:cs typeface="Arial" charset="0"/>
              </a:rPr>
              <a:t>Coordinating </a:t>
            </a:r>
            <a:r>
              <a:rPr lang="en-US" sz="1800" dirty="0">
                <a:latin typeface="Arial" charset="0"/>
                <a:ea typeface="Arial" charset="0"/>
                <a:cs typeface="Arial" charset="0"/>
              </a:rPr>
              <a:t>experiments across sites (SAR and optical EO for rice monitoring and yield </a:t>
            </a:r>
            <a:r>
              <a:rPr lang="en-US" sz="1800" dirty="0" smtClean="0">
                <a:latin typeface="Arial" charset="0"/>
                <a:ea typeface="Arial" charset="0"/>
                <a:cs typeface="Arial" charset="0"/>
              </a:rPr>
              <a:t>estimation)</a:t>
            </a:r>
          </a:p>
          <a:p>
            <a:r>
              <a:rPr lang="en-US" sz="1800" dirty="0" smtClean="0">
                <a:latin typeface="Arial" charset="0"/>
                <a:ea typeface="Arial" charset="0"/>
                <a:cs typeface="Arial" charset="0"/>
              </a:rPr>
              <a:t>Coordinating </a:t>
            </a:r>
            <a:r>
              <a:rPr lang="en-US" sz="1800" dirty="0">
                <a:latin typeface="Arial" charset="0"/>
                <a:ea typeface="Arial" charset="0"/>
                <a:cs typeface="Arial" charset="0"/>
              </a:rPr>
              <a:t>in-situ data collection and for cross validation</a:t>
            </a:r>
          </a:p>
          <a:p>
            <a:r>
              <a:rPr lang="en-US" sz="1800" dirty="0" smtClean="0">
                <a:latin typeface="Arial" charset="0"/>
                <a:ea typeface="Arial" charset="0"/>
                <a:cs typeface="Arial" charset="0"/>
              </a:rPr>
              <a:t>Capacity </a:t>
            </a:r>
            <a:r>
              <a:rPr lang="en-US" sz="1800" dirty="0">
                <a:latin typeface="Arial" charset="0"/>
                <a:ea typeface="Arial" charset="0"/>
                <a:cs typeface="Arial" charset="0"/>
              </a:rPr>
              <a:t>building </a:t>
            </a:r>
            <a:r>
              <a:rPr lang="en-US" sz="1800" dirty="0" smtClean="0">
                <a:latin typeface="Arial" charset="0"/>
                <a:ea typeface="Arial" charset="0"/>
                <a:cs typeface="Arial" charset="0"/>
              </a:rPr>
              <a:t>on </a:t>
            </a:r>
            <a:r>
              <a:rPr lang="en-US" sz="1800" dirty="0">
                <a:latin typeface="Arial" charset="0"/>
                <a:ea typeface="Arial" charset="0"/>
                <a:cs typeface="Arial" charset="0"/>
              </a:rPr>
              <a:t>the effective use of SAR data through training and joint workshop  </a:t>
            </a:r>
          </a:p>
          <a:p>
            <a:r>
              <a:rPr lang="en-US" sz="1800" dirty="0" smtClean="0">
                <a:latin typeface="Arial" charset="0"/>
                <a:ea typeface="Arial" charset="0"/>
                <a:cs typeface="Arial" charset="0"/>
              </a:rPr>
              <a:t>Contribution </a:t>
            </a:r>
            <a:r>
              <a:rPr lang="en-US" sz="1800" dirty="0">
                <a:latin typeface="Arial" charset="0"/>
                <a:ea typeface="Arial" charset="0"/>
                <a:cs typeface="Arial" charset="0"/>
              </a:rPr>
              <a:t>to the workshop/meeting in Ho Chi Minh 17-19 Oct 2016 .</a:t>
            </a:r>
          </a:p>
          <a:p>
            <a:r>
              <a:rPr lang="en-US" sz="1800" dirty="0">
                <a:latin typeface="Arial" charset="0"/>
                <a:ea typeface="Arial" charset="0"/>
                <a:cs typeface="Arial" charset="0"/>
              </a:rPr>
              <a:t>Helping establish JECAM site (s) for Asia-</a:t>
            </a:r>
            <a:r>
              <a:rPr lang="en-US" sz="1800" dirty="0" err="1">
                <a:latin typeface="Arial" charset="0"/>
                <a:ea typeface="Arial" charset="0"/>
                <a:cs typeface="Arial" charset="0"/>
              </a:rPr>
              <a:t>RiCE</a:t>
            </a:r>
            <a:endParaRPr lang="en-US" sz="1800" dirty="0">
              <a:latin typeface="Arial" charset="0"/>
              <a:ea typeface="Arial" charset="0"/>
              <a:cs typeface="Arial" charset="0"/>
            </a:endParaRPr>
          </a:p>
          <a:p>
            <a:r>
              <a:rPr lang="en-US" sz="1800" dirty="0" smtClean="0">
                <a:latin typeface="Arial" charset="0"/>
                <a:ea typeface="Arial" charset="0"/>
                <a:cs typeface="Arial" charset="0"/>
              </a:rPr>
              <a:t>JAXA </a:t>
            </a:r>
            <a:r>
              <a:rPr lang="en-US" sz="1800" dirty="0">
                <a:latin typeface="Arial" charset="0"/>
                <a:ea typeface="Arial" charset="0"/>
                <a:cs typeface="Arial" charset="0"/>
              </a:rPr>
              <a:t>proposes to set up the super site in Mekong delta for </a:t>
            </a:r>
            <a:r>
              <a:rPr lang="en-US" sz="1800" dirty="0" smtClean="0">
                <a:latin typeface="Arial" charset="0"/>
                <a:ea typeface="Arial" charset="0"/>
                <a:cs typeface="Arial" charset="0"/>
              </a:rPr>
              <a:t>Asia-</a:t>
            </a:r>
            <a:r>
              <a:rPr lang="en-US" sz="1800" dirty="0" err="1" smtClean="0">
                <a:latin typeface="Arial" charset="0"/>
                <a:ea typeface="Arial" charset="0"/>
                <a:cs typeface="Arial" charset="0"/>
              </a:rPr>
              <a:t>RiCE</a:t>
            </a:r>
            <a:r>
              <a:rPr lang="en-US" sz="1800" dirty="0" smtClean="0">
                <a:latin typeface="Arial" charset="0"/>
                <a:ea typeface="Arial" charset="0"/>
                <a:cs typeface="Arial" charset="0"/>
              </a:rPr>
              <a:t>, </a:t>
            </a:r>
            <a:r>
              <a:rPr lang="en-US" sz="1800" dirty="0">
                <a:latin typeface="Arial" charset="0"/>
                <a:ea typeface="Arial" charset="0"/>
                <a:cs typeface="Arial" charset="0"/>
              </a:rPr>
              <a:t>in cooperation with CNES, </a:t>
            </a:r>
            <a:r>
              <a:rPr lang="en-US" sz="1800" dirty="0" smtClean="0">
                <a:latin typeface="Arial" charset="0"/>
                <a:ea typeface="Arial" charset="0"/>
                <a:cs typeface="Arial" charset="0"/>
              </a:rPr>
              <a:t>VNSC, </a:t>
            </a:r>
            <a:r>
              <a:rPr lang="en-US" sz="1800" dirty="0">
                <a:latin typeface="Arial" charset="0"/>
                <a:ea typeface="Arial" charset="0"/>
                <a:cs typeface="Arial" charset="0"/>
              </a:rPr>
              <a:t>and other partners and the site should also be a JECAM site</a:t>
            </a:r>
          </a:p>
          <a:p>
            <a:pPr marL="0" indent="0">
              <a:buNone/>
            </a:pPr>
            <a:endParaRPr lang="en-US" sz="1800" dirty="0">
              <a:latin typeface="Arial" charset="0"/>
              <a:ea typeface="Arial" charset="0"/>
              <a:cs typeface="Arial" charset="0"/>
            </a:endParaRPr>
          </a:p>
        </p:txBody>
      </p:sp>
      <p:sp>
        <p:nvSpPr>
          <p:cNvPr id="4" name="Content Placeholder 3"/>
          <p:cNvSpPr>
            <a:spLocks noGrp="1"/>
          </p:cNvSpPr>
          <p:nvPr>
            <p:ph sz="quarter" idx="11"/>
          </p:nvPr>
        </p:nvSpPr>
        <p:spPr/>
        <p:txBody>
          <a:bodyPr/>
          <a:lstStyle/>
          <a:p>
            <a:r>
              <a:rPr lang="en-US" dirty="0" smtClean="0"/>
              <a:t>Main GEOGLAM News (3/3)</a:t>
            </a:r>
          </a:p>
          <a:p>
            <a:r>
              <a:rPr lang="en-US" dirty="0"/>
              <a:t>(Q2/Q3 2017)</a:t>
            </a:r>
          </a:p>
        </p:txBody>
      </p:sp>
    </p:spTree>
    <p:extLst>
      <p:ext uri="{BB962C8B-B14F-4D97-AF65-F5344CB8AC3E}">
        <p14:creationId xmlns:p14="http://schemas.microsoft.com/office/powerpoint/2010/main" val="202107433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p:cNvSpPr>
            <a:spLocks noGrp="1"/>
          </p:cNvSpPr>
          <p:nvPr>
            <p:ph sz="quarter" idx="10"/>
          </p:nvPr>
        </p:nvSpPr>
        <p:spPr>
          <a:xfrm>
            <a:off x="457200" y="1524000"/>
            <a:ext cx="8153400" cy="4953000"/>
          </a:xfrm>
        </p:spPr>
        <p:txBody>
          <a:bodyPr/>
          <a:lstStyle/>
          <a:p>
            <a:r>
              <a:rPr lang="en-US" dirty="0" smtClean="0">
                <a:latin typeface="Arial" charset="0"/>
                <a:ea typeface="Arial" charset="0"/>
                <a:cs typeface="Arial" charset="0"/>
              </a:rPr>
              <a:t>Upcoming </a:t>
            </a:r>
            <a:r>
              <a:rPr lang="en-US" dirty="0">
                <a:latin typeface="Arial" charset="0"/>
                <a:ea typeface="Arial" charset="0"/>
                <a:cs typeface="Arial" charset="0"/>
              </a:rPr>
              <a:t>“reboot” of GEOGLAM EO Data Requirements</a:t>
            </a:r>
          </a:p>
          <a:p>
            <a:pPr lvl="1"/>
            <a:r>
              <a:rPr lang="en-US" sz="1800" dirty="0" smtClean="0">
                <a:latin typeface="Arial" charset="0"/>
                <a:ea typeface="Arial" charset="0"/>
                <a:cs typeface="Arial" charset="0"/>
              </a:rPr>
              <a:t>Refining the table to account for evolution of “best practices” and new data streams; RAPP data requirements;</a:t>
            </a:r>
          </a:p>
          <a:p>
            <a:pPr lvl="1"/>
            <a:r>
              <a:rPr lang="en-US" sz="1800" dirty="0" smtClean="0">
                <a:latin typeface="Arial" charset="0"/>
                <a:ea typeface="Arial" charset="0"/>
                <a:cs typeface="Arial" charset="0"/>
              </a:rPr>
              <a:t>Incorporating </a:t>
            </a:r>
            <a:r>
              <a:rPr lang="en-US" sz="1800" i="1" dirty="0" smtClean="0">
                <a:latin typeface="Arial" charset="0"/>
                <a:ea typeface="Arial" charset="0"/>
                <a:cs typeface="Arial" charset="0"/>
              </a:rPr>
              <a:t>in situ</a:t>
            </a:r>
            <a:r>
              <a:rPr lang="en-US" sz="1800" dirty="0" smtClean="0">
                <a:latin typeface="Arial" charset="0"/>
                <a:ea typeface="Arial" charset="0"/>
                <a:cs typeface="Arial" charset="0"/>
              </a:rPr>
              <a:t> and agro-met with space-based EO </a:t>
            </a:r>
            <a:r>
              <a:rPr lang="en-US" sz="1800" dirty="0" err="1" smtClean="0">
                <a:latin typeface="Arial" charset="0"/>
                <a:ea typeface="Arial" charset="0"/>
                <a:cs typeface="Arial" charset="0"/>
              </a:rPr>
              <a:t>req’s</a:t>
            </a:r>
            <a:r>
              <a:rPr lang="en-US" sz="1800" dirty="0" smtClean="0">
                <a:latin typeface="Arial" charset="0"/>
                <a:ea typeface="Arial" charset="0"/>
                <a:cs typeface="Arial" charset="0"/>
              </a:rPr>
              <a:t> toward “Methods &amp; Guidance” type documentation for GEOGLAM</a:t>
            </a:r>
          </a:p>
          <a:p>
            <a:pPr lvl="1"/>
            <a:r>
              <a:rPr lang="en-US" sz="1800" dirty="0" smtClean="0">
                <a:latin typeface="Arial" charset="0"/>
                <a:ea typeface="Arial" charset="0"/>
                <a:cs typeface="Arial" charset="0"/>
              </a:rPr>
              <a:t>Including community effort to define “analysis ready data” for agricultural monitoring applications </a:t>
            </a:r>
          </a:p>
          <a:p>
            <a:pPr lvl="1"/>
            <a:r>
              <a:rPr lang="en-US" sz="1800" dirty="0" smtClean="0">
                <a:latin typeface="Arial" charset="0"/>
                <a:ea typeface="Arial" charset="0"/>
                <a:cs typeface="Arial" charset="0"/>
              </a:rPr>
              <a:t>Beginning at JECAM </a:t>
            </a:r>
            <a:r>
              <a:rPr lang="en-US" sz="1800" dirty="0">
                <a:latin typeface="Arial" charset="0"/>
                <a:ea typeface="Arial" charset="0"/>
                <a:cs typeface="Arial" charset="0"/>
              </a:rPr>
              <a:t>meeting </a:t>
            </a:r>
            <a:r>
              <a:rPr lang="en-US" sz="1800" dirty="0" smtClean="0">
                <a:latin typeface="Arial" charset="0"/>
                <a:ea typeface="Arial" charset="0"/>
                <a:cs typeface="Arial" charset="0"/>
              </a:rPr>
              <a:t>(Kiev, Oct </a:t>
            </a:r>
            <a:r>
              <a:rPr lang="en-US" sz="1800" dirty="0">
                <a:latin typeface="Arial" charset="0"/>
                <a:ea typeface="Arial" charset="0"/>
                <a:cs typeface="Arial" charset="0"/>
              </a:rPr>
              <a:t>2016), culminating in Q2 2017 session (TBC: </a:t>
            </a:r>
            <a:r>
              <a:rPr lang="en-US" sz="1800" dirty="0" smtClean="0">
                <a:latin typeface="Arial" charset="0"/>
                <a:ea typeface="Arial" charset="0"/>
                <a:cs typeface="Arial" charset="0"/>
              </a:rPr>
              <a:t>ESRIN, </a:t>
            </a:r>
            <a:r>
              <a:rPr lang="en-US" sz="1800" dirty="0">
                <a:latin typeface="Arial" charset="0"/>
                <a:ea typeface="Arial" charset="0"/>
                <a:cs typeface="Arial" charset="0"/>
              </a:rPr>
              <a:t>May </a:t>
            </a:r>
            <a:r>
              <a:rPr lang="en-US" sz="1800" dirty="0" smtClean="0">
                <a:latin typeface="Arial" charset="0"/>
                <a:ea typeface="Arial" charset="0"/>
                <a:cs typeface="Arial" charset="0"/>
              </a:rPr>
              <a:t>2017)</a:t>
            </a:r>
          </a:p>
          <a:p>
            <a:pPr marL="31173" indent="0">
              <a:buNone/>
            </a:pPr>
            <a:endParaRPr lang="en-US" sz="1600" b="1" u="sng" dirty="0">
              <a:latin typeface="Arial" charset="0"/>
              <a:ea typeface="Arial" charset="0"/>
              <a:cs typeface="Arial" charset="0"/>
            </a:endParaRPr>
          </a:p>
          <a:p>
            <a:pPr marL="374073"/>
            <a:r>
              <a:rPr lang="en-US" dirty="0" smtClean="0">
                <a:latin typeface="Arial" charset="0"/>
                <a:ea typeface="Arial" charset="0"/>
                <a:cs typeface="Arial" charset="0"/>
              </a:rPr>
              <a:t>Starting after Q2 2017 meeting, CEOS Ad Hoc WG on GEOGLAM and LSI-VC to participate in the re-evaluation of GEOGLAM EO data requirements, including RAPP requirements. CEOS to review the outcomes at the next Plenary (2017).  </a:t>
            </a:r>
            <a:endParaRPr lang="en-US" dirty="0">
              <a:latin typeface="Arial" charset="0"/>
              <a:ea typeface="Arial" charset="0"/>
              <a:cs typeface="Arial" charset="0"/>
            </a:endParaRPr>
          </a:p>
          <a:p>
            <a:pPr lvl="1"/>
            <a:endParaRPr lang="en-US" sz="1600" dirty="0" smtClean="0">
              <a:latin typeface="Arial" charset="0"/>
              <a:ea typeface="Arial" charset="0"/>
              <a:cs typeface="Arial" charset="0"/>
            </a:endParaRPr>
          </a:p>
          <a:p>
            <a:pPr lvl="1"/>
            <a:endParaRPr lang="en-US" dirty="0">
              <a:latin typeface="Arial" charset="0"/>
              <a:ea typeface="Arial" charset="0"/>
              <a:cs typeface="Arial" charset="0"/>
            </a:endParaRPr>
          </a:p>
          <a:p>
            <a:pPr lvl="1"/>
            <a:endParaRPr lang="en-US" dirty="0" smtClean="0">
              <a:latin typeface="Arial" charset="0"/>
              <a:ea typeface="Arial" charset="0"/>
              <a:cs typeface="Arial" charset="0"/>
            </a:endParaRPr>
          </a:p>
          <a:p>
            <a:endParaRPr lang="en-US" dirty="0">
              <a:latin typeface="Arial" charset="0"/>
              <a:ea typeface="Arial" charset="0"/>
              <a:cs typeface="Arial" charset="0"/>
            </a:endParaRPr>
          </a:p>
        </p:txBody>
      </p:sp>
      <p:sp>
        <p:nvSpPr>
          <p:cNvPr id="4" name="Content Placeholder 3"/>
          <p:cNvSpPr>
            <a:spLocks noGrp="1"/>
          </p:cNvSpPr>
          <p:nvPr>
            <p:ph sz="quarter" idx="11"/>
          </p:nvPr>
        </p:nvSpPr>
        <p:spPr>
          <a:xfrm>
            <a:off x="2057400" y="304800"/>
            <a:ext cx="5257800" cy="533400"/>
          </a:xfrm>
        </p:spPr>
        <p:txBody>
          <a:bodyPr/>
          <a:lstStyle/>
          <a:p>
            <a:r>
              <a:rPr lang="en-US" dirty="0" smtClean="0"/>
              <a:t>Key Priorities for 2016-17 (1/3)</a:t>
            </a:r>
            <a:endParaRPr lang="en-US" dirty="0"/>
          </a:p>
        </p:txBody>
      </p:sp>
    </p:spTree>
    <p:extLst>
      <p:ext uri="{BB962C8B-B14F-4D97-AF65-F5344CB8AC3E}">
        <p14:creationId xmlns:p14="http://schemas.microsoft.com/office/powerpoint/2010/main" val="248856302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a:xfrm>
            <a:off x="457200" y="1524000"/>
            <a:ext cx="8153400" cy="4953000"/>
          </a:xfrm>
        </p:spPr>
        <p:txBody>
          <a:bodyPr/>
          <a:lstStyle/>
          <a:p>
            <a:r>
              <a:rPr lang="en-US" dirty="0" smtClean="0">
                <a:solidFill>
                  <a:srgbClr val="002469"/>
                </a:solidFill>
                <a:latin typeface="Arial" charset="0"/>
                <a:ea typeface="Arial" charset="0"/>
                <a:cs typeface="Arial" charset="0"/>
              </a:rPr>
              <a:t>First prototype of Data Cube in progress for GEOGLAM RAPP</a:t>
            </a:r>
          </a:p>
          <a:p>
            <a:endParaRPr lang="en-US" dirty="0">
              <a:solidFill>
                <a:srgbClr val="002469"/>
              </a:solidFill>
              <a:latin typeface="Arial" charset="0"/>
              <a:ea typeface="Arial" charset="0"/>
              <a:cs typeface="Arial" charset="0"/>
            </a:endParaRPr>
          </a:p>
          <a:p>
            <a:r>
              <a:rPr lang="en-US" dirty="0" smtClean="0">
                <a:solidFill>
                  <a:srgbClr val="002469"/>
                </a:solidFill>
                <a:latin typeface="Arial" charset="0"/>
                <a:ea typeface="Arial" charset="0"/>
                <a:cs typeface="Arial" charset="0"/>
              </a:rPr>
              <a:t>Continued </a:t>
            </a:r>
            <a:r>
              <a:rPr lang="en-US" dirty="0">
                <a:solidFill>
                  <a:srgbClr val="002469"/>
                </a:solidFill>
                <a:latin typeface="Arial" charset="0"/>
                <a:ea typeface="Arial" charset="0"/>
                <a:cs typeface="Arial" charset="0"/>
              </a:rPr>
              <a:t>effort </a:t>
            </a:r>
            <a:r>
              <a:rPr lang="en-US" dirty="0" smtClean="0">
                <a:solidFill>
                  <a:srgbClr val="002469"/>
                </a:solidFill>
                <a:latin typeface="Arial" charset="0"/>
                <a:ea typeface="Arial" charset="0"/>
                <a:cs typeface="Arial" charset="0"/>
              </a:rPr>
              <a:t>needed around issues of accessing and implementing EO data </a:t>
            </a:r>
          </a:p>
          <a:p>
            <a:pPr lvl="1"/>
            <a:r>
              <a:rPr lang="en-US" dirty="0" smtClean="0">
                <a:solidFill>
                  <a:srgbClr val="002469"/>
                </a:solidFill>
                <a:latin typeface="Arial" charset="0"/>
                <a:ea typeface="Arial" charset="0"/>
                <a:cs typeface="Arial" charset="0"/>
              </a:rPr>
              <a:t>and expanding usership of EO data</a:t>
            </a:r>
          </a:p>
          <a:p>
            <a:pPr lvl="1"/>
            <a:endParaRPr lang="en-US" dirty="0" smtClean="0">
              <a:solidFill>
                <a:srgbClr val="002469"/>
              </a:solidFill>
              <a:latin typeface="Arial" charset="0"/>
              <a:ea typeface="Arial" charset="0"/>
              <a:cs typeface="Arial" charset="0"/>
            </a:endParaRPr>
          </a:p>
          <a:p>
            <a:r>
              <a:rPr lang="en-US" dirty="0" smtClean="0">
                <a:solidFill>
                  <a:srgbClr val="002469"/>
                </a:solidFill>
                <a:latin typeface="Arial" charset="0"/>
                <a:ea typeface="Arial" charset="0"/>
                <a:cs typeface="Arial" charset="0"/>
              </a:rPr>
              <a:t>GEOGLAM to continue working with LSI-VC &amp; CEOS SEO on data dissemination and access issues relevant to agricultural monitoring</a:t>
            </a:r>
          </a:p>
          <a:p>
            <a:endParaRPr lang="en-US" dirty="0" smtClean="0">
              <a:solidFill>
                <a:srgbClr val="002469"/>
              </a:solidFill>
              <a:latin typeface="Arial" charset="0"/>
              <a:ea typeface="Arial" charset="0"/>
              <a:cs typeface="Arial" charset="0"/>
            </a:endParaRPr>
          </a:p>
          <a:p>
            <a:pPr marL="457200" lvl="1" indent="0" algn="l">
              <a:buNone/>
            </a:pPr>
            <a:r>
              <a:rPr lang="en-US" sz="2800" b="1" u="sng" dirty="0" smtClean="0">
                <a:solidFill>
                  <a:srgbClr val="002469"/>
                </a:solidFill>
                <a:latin typeface="Arial" charset="0"/>
                <a:ea typeface="Arial" charset="0"/>
                <a:cs typeface="Arial" charset="0"/>
              </a:rPr>
              <a:t>Action</a:t>
            </a:r>
            <a:r>
              <a:rPr lang="en-US" sz="2800" dirty="0">
                <a:solidFill>
                  <a:srgbClr val="002469"/>
                </a:solidFill>
                <a:latin typeface="Arial" charset="0"/>
                <a:ea typeface="Arial" charset="0"/>
                <a:cs typeface="Arial" charset="0"/>
              </a:rPr>
              <a:t>: </a:t>
            </a:r>
            <a:r>
              <a:rPr lang="en-US" dirty="0">
                <a:solidFill>
                  <a:srgbClr val="002469"/>
                </a:solidFill>
                <a:latin typeface="Arial" charset="0"/>
                <a:ea typeface="Arial" charset="0"/>
                <a:cs typeface="Arial" charset="0"/>
              </a:rPr>
              <a:t>C</a:t>
            </a:r>
            <a:r>
              <a:rPr lang="en-US" dirty="0" smtClean="0">
                <a:solidFill>
                  <a:srgbClr val="002469"/>
                </a:solidFill>
                <a:latin typeface="Arial" charset="0"/>
                <a:ea typeface="Arial" charset="0"/>
                <a:cs typeface="Arial" charset="0"/>
              </a:rPr>
              <a:t>ontinued </a:t>
            </a:r>
            <a:r>
              <a:rPr lang="en-US" dirty="0">
                <a:solidFill>
                  <a:srgbClr val="002469"/>
                </a:solidFill>
                <a:latin typeface="Arial" charset="0"/>
                <a:ea typeface="Arial" charset="0"/>
                <a:cs typeface="Arial" charset="0"/>
              </a:rPr>
              <a:t>support from </a:t>
            </a:r>
            <a:r>
              <a:rPr lang="en-US" dirty="0" smtClean="0">
                <a:solidFill>
                  <a:srgbClr val="002469"/>
                </a:solidFill>
                <a:latin typeface="Arial" charset="0"/>
                <a:ea typeface="Arial" charset="0"/>
                <a:cs typeface="Arial" charset="0"/>
              </a:rPr>
              <a:t>CEOS </a:t>
            </a:r>
            <a:r>
              <a:rPr lang="en-US" dirty="0">
                <a:solidFill>
                  <a:srgbClr val="002469"/>
                </a:solidFill>
                <a:latin typeface="Arial" charset="0"/>
                <a:ea typeface="Arial" charset="0"/>
                <a:cs typeface="Arial" charset="0"/>
              </a:rPr>
              <a:t>for these efforts – especially the prototyping of a Data Cube for agricultural monitoring.</a:t>
            </a:r>
          </a:p>
          <a:p>
            <a:endParaRPr lang="en-US" dirty="0">
              <a:solidFill>
                <a:srgbClr val="002469"/>
              </a:solidFill>
              <a:latin typeface="Arial" charset="0"/>
              <a:ea typeface="Arial" charset="0"/>
              <a:cs typeface="Arial" charset="0"/>
            </a:endParaRPr>
          </a:p>
        </p:txBody>
      </p:sp>
      <p:sp>
        <p:nvSpPr>
          <p:cNvPr id="4" name="Content Placeholder 3"/>
          <p:cNvSpPr>
            <a:spLocks noGrp="1"/>
          </p:cNvSpPr>
          <p:nvPr>
            <p:ph sz="quarter" idx="11"/>
          </p:nvPr>
        </p:nvSpPr>
        <p:spPr>
          <a:xfrm>
            <a:off x="2057400" y="304800"/>
            <a:ext cx="5257800" cy="533400"/>
          </a:xfrm>
        </p:spPr>
        <p:txBody>
          <a:bodyPr/>
          <a:lstStyle/>
          <a:p>
            <a:r>
              <a:rPr lang="en-US" dirty="0" smtClean="0"/>
              <a:t>Key Priorities for 2016-17 (2/3)</a:t>
            </a:r>
            <a:endParaRPr lang="en-US" dirty="0"/>
          </a:p>
        </p:txBody>
      </p:sp>
    </p:spTree>
    <p:extLst>
      <p:ext uri="{BB962C8B-B14F-4D97-AF65-F5344CB8AC3E}">
        <p14:creationId xmlns:p14="http://schemas.microsoft.com/office/powerpoint/2010/main" val="107799562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11266</TotalTime>
  <Words>1641</Words>
  <Application>Microsoft Macintosh PowerPoint</Application>
  <PresentationFormat>On-screen Show (4:3)</PresentationFormat>
  <Paragraphs>213</Paragraphs>
  <Slides>13</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 Bold</vt:lpstr>
      <vt:lpstr>Arial Unicode MS</vt:lpstr>
      <vt:lpstr>Avenir Roman</vt:lpstr>
      <vt:lpstr>Calibri</vt:lpstr>
      <vt:lpstr>Courier New</vt:lpstr>
      <vt:lpstr>Droid Serif</vt:lpstr>
      <vt:lpstr>Helvetica</vt:lpstr>
      <vt:lpstr>Proxima Nova Regular</vt:lpstr>
      <vt:lpstr>Wingdings</vt:lpstr>
      <vt:lpstr>Arial</vt:lpstr>
      <vt:lpstr>Default</vt:lpstr>
      <vt:lpstr>CEOS Ad Hoc WG on GEOGLAM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CEOS help?</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Bradley Doorn</cp:lastModifiedBy>
  <cp:revision>207</cp:revision>
  <dcterms:modified xsi:type="dcterms:W3CDTF">2016-09-20T12:20:07Z</dcterms:modified>
</cp:coreProperties>
</file>