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4" r:id="rId4"/>
    <p:sldId id="266" r:id="rId5"/>
    <p:sldId id="276" r:id="rId6"/>
    <p:sldId id="272" r:id="rId7"/>
    <p:sldId id="273" r:id="rId8"/>
    <p:sldId id="268" r:id="rId9"/>
    <p:sldId id="270" r:id="rId10"/>
    <p:sldId id="274" r:id="rId11"/>
    <p:sldId id="277" r:id="rId12"/>
    <p:sldId id="271" r:id="rId13"/>
    <p:sldId id="278" r:id="rId14"/>
    <p:sldId id="263" r:id="rId15"/>
  </p:sldIdLst>
  <p:sldSz cx="9144000" cy="6858000" type="screen4x3"/>
  <p:notesSz cx="6807200" cy="99393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8"/>
    <p:restoredTop sz="94716"/>
  </p:normalViewPr>
  <p:slideViewPr>
    <p:cSldViewPr>
      <p:cViewPr varScale="1"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5313" y="771525"/>
            <a:ext cx="5135562" cy="3852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1874" y="4881665"/>
            <a:ext cx="5061279" cy="4624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131" tIns="44268" rIns="85131" bIns="44268" numCol="1" anchor="t" anchorCtr="0" compatLnSpc="1">
            <a:prstTxWarp prst="textNoShape">
              <a:avLst/>
            </a:prstTxWarp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n-US" dirty="0" smtClean="0">
                <a:latin typeface="Arial" pitchFamily="34" charset="0"/>
              </a:rPr>
              <a:t>Slide page 2 shows how </a:t>
            </a:r>
            <a:r>
              <a:rPr lang="en-US" smtClean="0">
                <a:latin typeface="Arial" pitchFamily="34" charset="0"/>
              </a:rPr>
              <a:t>GEOSS</a:t>
            </a:r>
            <a:r>
              <a:rPr lang="en-US" dirty="0" smtClean="0">
                <a:latin typeface="Arial" pitchFamily="34" charset="0"/>
              </a:rPr>
              <a:t> Water Strategy evolved from IGOS Water Theme to GEOSS 10 year IP and then GEOSS Water Strategy for more than 10 years with a single goal of realizing global water cycle observing system.</a:t>
            </a:r>
          </a:p>
        </p:txBody>
      </p:sp>
    </p:spTree>
    <p:extLst>
      <p:ext uri="{BB962C8B-B14F-4D97-AF65-F5344CB8AC3E}">
        <p14:creationId xmlns:p14="http://schemas.microsoft.com/office/powerpoint/2010/main" val="18957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Page 7 GEOSS Water Strategy recommendations are quire articulate as to how FS can be made.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This is the study on feasibility of developing a Water-Train satellite constellation. It should modeled after A-Train. It provides satellite observation system to capture all flexes and stores of water cycle using diverse suite of platforms and instruments. It would operate as a Virtual Water Constellation.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7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Page 15 is Prof. Koike’s integrated water observation system diagram.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Land Assimilation Model combines all the parameter data.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Prof. Koike considers the benefits of integrated observation system can be demonstrated for flood and drought prediction. 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7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Out of 24 recommendations, the CEOS leads addressing C1 to C10 “Advancing satellite data acquisition” recommendations.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Two FS are included C1 for Water Constellation FS and C10 for hyperspectral satellite water quality measurement mission.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F8C3EF-785B-430C-B59F-D465ABC75196}" type="datetime1">
              <a:rPr lang="en-US" altLang="ja-JP" smtClean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65A4C642-086D-43E2-BEB5-56C5380C5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59639" y="6453190"/>
            <a:ext cx="1639887" cy="276999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D0F42E32-55FE-41C1-A352-559595A4018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2534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292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altLang="ja-JP" sz="3600" dirty="0" smtClean="0">
                <a:latin typeface="+mj-ea"/>
                <a:ea typeface="+mj-ea"/>
              </a:rPr>
              <a:t>Water Constellation </a:t>
            </a:r>
            <a:r>
              <a:rPr lang="en-AU" altLang="ja-JP" sz="3600" dirty="0">
                <a:latin typeface="+mj-ea"/>
                <a:ea typeface="+mj-ea"/>
              </a:rPr>
              <a:t>Feasibility Study</a:t>
            </a:r>
            <a:r>
              <a:rPr lang="ja-JP" altLang="ja-JP" sz="4400" dirty="0">
                <a:latin typeface="Times New Roman"/>
                <a:ea typeface="ＭＳ 明朝"/>
              </a:rPr>
              <a:t/>
            </a:r>
            <a:br>
              <a:rPr lang="ja-JP" altLang="ja-JP" sz="4400" dirty="0">
                <a:latin typeface="Times New Roman"/>
                <a:ea typeface="ＭＳ 明朝"/>
              </a:rPr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altLang="ja-JP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JAXA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Tech Workshop 2016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altLang="ja-JP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Implementation Team Tech Workshop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Oxford, UK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14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-15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September 2016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5584024"/>
              </p:ext>
            </p:extLst>
          </p:nvPr>
        </p:nvGraphicFramePr>
        <p:xfrm>
          <a:off x="609600" y="2209800"/>
          <a:ext cx="8229600" cy="343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218"/>
                <a:gridCol w="706582"/>
                <a:gridCol w="609600"/>
                <a:gridCol w="685800"/>
                <a:gridCol w="685800"/>
                <a:gridCol w="685800"/>
                <a:gridCol w="685800"/>
                <a:gridCol w="609600"/>
                <a:gridCol w="685800"/>
                <a:gridCol w="2133600"/>
              </a:tblGrid>
              <a:tr h="54864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MWI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MWAS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TIR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OPS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MODIS/Landsat</a:t>
                      </a:r>
                      <a:endParaRPr kumimoji="1" lang="ja-JP" altLang="en-US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Radar</a:t>
                      </a:r>
                      <a:br>
                        <a:rPr kumimoji="1" lang="en-US" altLang="ja-JP" sz="14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L/C/X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Alti.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Gravity</a:t>
                      </a:r>
                      <a:endParaRPr kumimoji="1" lang="ja-JP" altLang="en-US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200" dirty="0" smtClean="0">
                          <a:latin typeface="Arial Narrow" panose="020B0606020202030204" pitchFamily="34" charset="0"/>
                        </a:rPr>
                        <a:t>35.5GHz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MWI is strongly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 preferred than MWAS, TIR.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SM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>
                          <a:latin typeface="Arial Narrow" panose="020B0606020202030204" pitchFamily="34" charset="0"/>
                        </a:rPr>
                        <a:t>37GHz is critical</a:t>
                      </a:r>
                      <a:endParaRPr kumimoji="1" lang="ja-JP" altLang="en-US" sz="105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100" dirty="0" smtClean="0">
                          <a:latin typeface="Arial Narrow" panose="020B0606020202030204" pitchFamily="34" charset="0"/>
                        </a:rPr>
                        <a:t>Lband preferred</a:t>
                      </a:r>
                      <a:endParaRPr kumimoji="1" lang="ja-JP" altLang="en-US" sz="11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200" dirty="0" smtClean="0">
                          <a:latin typeface="Arial Narrow" panose="020B0606020202030204" pitchFamily="34" charset="0"/>
                        </a:rPr>
                        <a:t>MWI+TIR, MWI+Radar can</a:t>
                      </a:r>
                      <a:r>
                        <a:rPr kumimoji="1" lang="en-US" altLang="ja-JP" sz="1200" baseline="0" dirty="0" smtClean="0">
                          <a:latin typeface="Arial Narrow" panose="020B0606020202030204" pitchFamily="34" charset="0"/>
                        </a:rPr>
                        <a:t> improve accuracy, resolution.</a:t>
                      </a:r>
                      <a:endParaRPr kumimoji="1" lang="ja-JP" alt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ET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Pairs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 of cloud-free TIR images are needed.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RD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Improvement of altimeter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 sampling is needed.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ST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ditto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GW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SM and ET are closely related with GW in data assimilation.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kumimoji="1" lang="en-US" altLang="ja-JP" sz="2800" b="1" dirty="0" smtClean="0"/>
              <a:t>Proposed Water Constellation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1000" y="1447800"/>
            <a:ext cx="87036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 dirty="0" smtClean="0"/>
              <a:t>Instruments requirement for observing a water variables considering synergies of </a:t>
            </a:r>
            <a:br>
              <a:rPr lang="en-US" altLang="ja-JP" dirty="0" smtClean="0"/>
            </a:br>
            <a:r>
              <a:rPr lang="en-US" altLang="ja-JP" dirty="0" smtClean="0"/>
              <a:t>other variable observations are shown in the following.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5800" y="2133600"/>
            <a:ext cx="69025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rPr>
              <a:t>Instrument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600" y="2590800"/>
            <a:ext cx="5555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 Narrow" panose="020B0606020202030204" pitchFamily="34" charset="0"/>
              </a:rPr>
              <a:t>Variable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4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305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 sz="1800"/>
              <a:t>N</a:t>
            </a:r>
            <a:r>
              <a:rPr lang="en-US" altLang="ja-JP" sz="1800" smtClean="0"/>
              <a:t>ecessary </a:t>
            </a:r>
            <a:r>
              <a:rPr lang="en-US" altLang="ja-JP" sz="1800" dirty="0"/>
              <a:t>components </a:t>
            </a:r>
            <a:r>
              <a:rPr lang="en-US" altLang="ja-JP" sz="1800" dirty="0" smtClean="0"/>
              <a:t>for water constellation already exist </a:t>
            </a:r>
            <a:r>
              <a:rPr lang="en-US" altLang="ja-JP" sz="1800" dirty="0"/>
              <a:t>in </a:t>
            </a:r>
            <a:r>
              <a:rPr lang="en-US" altLang="ja-JP" sz="1800"/>
              <a:t>existing </a:t>
            </a:r>
            <a:r>
              <a:rPr lang="en-US" altLang="ja-JP" sz="1800" smtClean="0"/>
              <a:t>and </a:t>
            </a:r>
            <a:br>
              <a:rPr lang="en-US" altLang="ja-JP" sz="1800" smtClean="0"/>
            </a:br>
            <a:r>
              <a:rPr lang="en-US" altLang="ja-JP" sz="1800" smtClean="0"/>
              <a:t>future plans</a:t>
            </a:r>
            <a:r>
              <a:rPr lang="en-US" altLang="ja-JP" sz="1800"/>
              <a:t>.</a:t>
            </a:r>
            <a:endParaRPr lang="en-US" altLang="ja-JP" sz="1800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endParaRPr lang="en-US" altLang="ja-JP" sz="1800" dirty="0"/>
          </a:p>
          <a:p>
            <a:pPr marL="285750" lvl="1" indent="-285750" algn="l" rtl="0" latinLnBrk="1" hangingPunct="0">
              <a:buFont typeface="Wingdings" panose="05000000000000000000" pitchFamily="2" charset="2"/>
              <a:buChar char="l"/>
            </a:pPr>
            <a:r>
              <a:rPr lang="en-US" altLang="ja-JP" sz="1800" dirty="0"/>
              <a:t>MWI constellation is a key </a:t>
            </a:r>
            <a:r>
              <a:rPr lang="en-US" altLang="ja-JP" sz="1800"/>
              <a:t>component </a:t>
            </a:r>
            <a:r>
              <a:rPr lang="en-US" altLang="ja-JP" sz="1800" smtClean="0">
                <a:solidFill>
                  <a:srgbClr val="002060"/>
                </a:solidFill>
              </a:rPr>
              <a:t>for retrieving precipitation, soil </a:t>
            </a:r>
            <a:br>
              <a:rPr lang="en-US" altLang="ja-JP" sz="1800" smtClean="0">
                <a:solidFill>
                  <a:srgbClr val="002060"/>
                </a:solidFill>
              </a:rPr>
            </a:br>
            <a:r>
              <a:rPr lang="en-US" altLang="ja-JP" sz="1800" smtClean="0">
                <a:solidFill>
                  <a:srgbClr val="002060"/>
                </a:solidFill>
              </a:rPr>
              <a:t>moisture and ET.  Prospective gaps of FO missions of AMSR-2, DMSP-19/</a:t>
            </a:r>
            <a:br>
              <a:rPr lang="en-US" altLang="ja-JP" sz="1800" smtClean="0">
                <a:solidFill>
                  <a:srgbClr val="002060"/>
                </a:solidFill>
              </a:rPr>
            </a:br>
            <a:r>
              <a:rPr lang="en-US" altLang="ja-JP" sz="1800" smtClean="0">
                <a:solidFill>
                  <a:srgbClr val="002060"/>
                </a:solidFill>
              </a:rPr>
              <a:t>SSMI, SMOS and SMAP need to be addressed.</a:t>
            </a:r>
          </a:p>
          <a:p>
            <a:pPr marL="0" lvl="1" indent="0" algn="l" rtl="0" latinLnBrk="1" hangingPunct="0">
              <a:buNone/>
            </a:pPr>
            <a:endParaRPr lang="en-US" altLang="ja-JP" sz="1800" dirty="0" smtClean="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r>
              <a:rPr lang="en-US" altLang="ja-JP" sz="1800" smtClean="0"/>
              <a:t>TIR</a:t>
            </a:r>
            <a:r>
              <a:rPr lang="en-US" altLang="ja-JP" sz="1800" dirty="0"/>
              <a:t>, optical and L/C/X band </a:t>
            </a:r>
            <a:r>
              <a:rPr lang="en-US" altLang="ja-JP" sz="1800"/>
              <a:t>radars </a:t>
            </a:r>
            <a:r>
              <a:rPr lang="en-US" altLang="ja-JP" sz="1800" smtClean="0"/>
              <a:t>can be optimized to </a:t>
            </a:r>
            <a:r>
              <a:rPr lang="en-US" altLang="ja-JP" sz="1800" dirty="0"/>
              <a:t>contribute to observations of SM, ET, RD </a:t>
            </a:r>
            <a:r>
              <a:rPr lang="en-US" altLang="ja-JP" sz="1800"/>
              <a:t>and </a:t>
            </a:r>
            <a:r>
              <a:rPr lang="en-US" altLang="ja-JP" sz="1800" smtClean="0"/>
              <a:t>ST.</a:t>
            </a:r>
          </a:p>
          <a:p>
            <a:pPr marL="0" lvl="3" indent="0" algn="l" rtl="0" latinLnBrk="1" hangingPunct="0">
              <a:buNone/>
            </a:pPr>
            <a:endParaRPr lang="en-US" altLang="ja-JP" sz="1800" smtClean="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r>
              <a:rPr lang="en-GB" altLang="ja-JP" sz="1800" smtClean="0"/>
              <a:t>Revisit </a:t>
            </a:r>
            <a:r>
              <a:rPr lang="en-GB" altLang="ja-JP" sz="1800"/>
              <a:t>time of SWOT type missions need to be improved for monitoring river </a:t>
            </a:r>
            <a:r>
              <a:rPr lang="en-GB" altLang="ja-JP" sz="1800" smtClean="0"/>
              <a:t>discharge and surface water storage.</a:t>
            </a:r>
          </a:p>
          <a:p>
            <a:pPr marL="0" lvl="3" indent="0" algn="l" rtl="0" latinLnBrk="1" hangingPunct="0">
              <a:buNone/>
            </a:pPr>
            <a:endParaRPr lang="en-US" altLang="ja-JP" sz="180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r>
              <a:rPr lang="en-GB" altLang="ja-JP" sz="1800" smtClean="0"/>
              <a:t>GRACE </a:t>
            </a:r>
            <a:r>
              <a:rPr lang="en-GB" altLang="ja-JP" sz="1800"/>
              <a:t>type missions should be continued for groundwater </a:t>
            </a:r>
            <a:r>
              <a:rPr lang="en-GB" altLang="ja-JP" sz="1800" smtClean="0"/>
              <a:t>monitoring.</a:t>
            </a:r>
          </a:p>
          <a:p>
            <a:pPr marL="0" lvl="3" indent="0" algn="l" rtl="0" latinLnBrk="1" hangingPunct="0">
              <a:buNone/>
            </a:pPr>
            <a:endParaRPr lang="en-US" altLang="ja-JP" sz="180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r>
              <a:rPr lang="en-GB" altLang="ja-JP" sz="1800" smtClean="0"/>
              <a:t>Data </a:t>
            </a:r>
            <a:r>
              <a:rPr lang="en-GB" altLang="ja-JP" sz="1800"/>
              <a:t>assimilation systems should be developed to use actual data in a more optimal way.  </a:t>
            </a:r>
            <a:endParaRPr lang="ja-JP" altLang="ja-JP" sz="180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/>
          </a:p>
          <a:p>
            <a:pPr marL="781050" lvl="4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 smtClean="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/>
          </a:p>
          <a:p>
            <a:pPr marL="705542" lvl="2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 smtClean="0"/>
          </a:p>
          <a:p>
            <a:pPr marL="705542" lvl="2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6553200" cy="533400"/>
          </a:xfrm>
        </p:spPr>
        <p:txBody>
          <a:bodyPr/>
          <a:lstStyle/>
          <a:p>
            <a:r>
              <a:rPr kumimoji="1" lang="en-US" altLang="ja-JP" sz="2800" b="1" dirty="0"/>
              <a:t>Proposed Water Constellation (con’d)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47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sz="2400" dirty="0" smtClean="0"/>
              <a:t>It is recommended that the 30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CEOS Plenary </a:t>
            </a:r>
            <a:r>
              <a:rPr kumimoji="1" lang="en-US" altLang="ja-JP" sz="2400" smtClean="0"/>
              <a:t>decides</a:t>
            </a:r>
            <a:r>
              <a:rPr kumimoji="1" lang="en-US" altLang="ja-JP" sz="2400" smtClean="0"/>
              <a:t>;</a:t>
            </a:r>
            <a:r>
              <a:rPr lang="en-US" altLang="ja-JP" sz="2400" smtClean="0"/>
              <a:t> </a:t>
            </a:r>
            <a:r>
              <a:rPr lang="en-US" altLang="ja-JP" sz="2400" smtClean="0"/>
              <a:t>‐to </a:t>
            </a:r>
            <a:r>
              <a:rPr lang="en-US" altLang="ja-JP" sz="2400"/>
              <a:t>endorse the CEOS Water Constellation FS report </a:t>
            </a:r>
            <a:br>
              <a:rPr lang="en-US" altLang="ja-JP" sz="2400"/>
            </a:br>
            <a:r>
              <a:rPr lang="en-US" altLang="ja-JP" sz="2400" smtClean="0"/>
              <a:t>- </a:t>
            </a:r>
            <a:r>
              <a:rPr lang="en-US" altLang="ja-JP" sz="2400" smtClean="0">
                <a:solidFill>
                  <a:srgbClr val="FF0000"/>
                </a:solidFill>
              </a:rPr>
              <a:t>to consider next steps </a:t>
            </a:r>
            <a:r>
              <a:rPr lang="en-US" altLang="ja-JP" sz="2400">
                <a:solidFill>
                  <a:srgbClr val="FF0000"/>
                </a:solidFill>
              </a:rPr>
              <a:t>by the April 2017 CEOS SIT </a:t>
            </a:r>
            <a:r>
              <a:rPr lang="en-US" altLang="ja-JP" sz="2400" smtClean="0">
                <a:solidFill>
                  <a:srgbClr val="FF0000"/>
                </a:solidFill>
              </a:rPr>
              <a:t>meeting to </a:t>
            </a:r>
            <a:r>
              <a:rPr lang="en-US" altLang="ja-JP" sz="2400">
                <a:solidFill>
                  <a:srgbClr val="FF0000"/>
                </a:solidFill>
              </a:rPr>
              <a:t>address </a:t>
            </a:r>
            <a:r>
              <a:rPr lang="en-US" altLang="ja-JP" sz="2400" smtClean="0">
                <a:solidFill>
                  <a:srgbClr val="FF0000"/>
                </a:solidFill>
              </a:rPr>
              <a:t>recommendations </a:t>
            </a:r>
            <a:r>
              <a:rPr lang="en-US" altLang="ja-JP" sz="2400" smtClean="0">
                <a:solidFill>
                  <a:srgbClr val="FF0000"/>
                </a:solidFill>
              </a:rPr>
              <a:t>of </a:t>
            </a:r>
            <a:r>
              <a:rPr lang="en-US" altLang="ja-JP" sz="2400">
                <a:solidFill>
                  <a:srgbClr val="FF0000"/>
                </a:solidFill>
              </a:rPr>
              <a:t>the water cycle FS and remaining CEOS Water Strategy actions (C2 to C9) </a:t>
            </a:r>
            <a:br>
              <a:rPr lang="en-US" altLang="ja-JP" sz="2400">
                <a:solidFill>
                  <a:srgbClr val="FF0000"/>
                </a:solidFill>
              </a:rPr>
            </a:b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kumimoji="1" lang="en-US" altLang="ja-JP" b="1" smtClean="0"/>
              <a:t>Draft Recommendations </a:t>
            </a:r>
            <a:r>
              <a:rPr kumimoji="1" lang="en-US" altLang="ja-JP" b="1" dirty="0" smtClean="0"/>
              <a:t>for </a:t>
            </a:r>
          </a:p>
          <a:p>
            <a:r>
              <a:rPr kumimoji="1" lang="en-US" altLang="ja-JP" b="1" dirty="0" smtClean="0"/>
              <a:t>CEOS Plenary Decision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65758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079" y="1371600"/>
            <a:ext cx="40046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 smtClean="0">
                <a:latin typeface="Arial Narrow" panose="020B0606020202030204" pitchFamily="34" charset="0"/>
              </a:rPr>
              <a:t>WSIST members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fr-FR" altLang="ja-JP" sz="2400" smtClean="0">
                <a:latin typeface="Arial Narrow" panose="020B0606020202030204" pitchFamily="34" charset="0"/>
              </a:rPr>
              <a:t>	Selma </a:t>
            </a:r>
            <a:r>
              <a:rPr lang="fr-FR" altLang="ja-JP" sz="2400">
                <a:latin typeface="Arial Narrow" panose="020B0606020202030204" pitchFamily="34" charset="0"/>
              </a:rPr>
              <a:t>Cherchali (CNES</a:t>
            </a:r>
            <a:r>
              <a:rPr lang="fr-FR" altLang="ja-JP" sz="2400" smtClean="0">
                <a:latin typeface="Arial Narrow" panose="020B0606020202030204" pitchFamily="34" charset="0"/>
              </a:rPr>
              <a:t>) </a:t>
            </a: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Jared </a:t>
            </a:r>
            <a:r>
              <a:rPr lang="en-US" altLang="ja-JP" sz="2400" dirty="0">
                <a:latin typeface="Arial Narrow" panose="020B0606020202030204" pitchFamily="34" charset="0"/>
              </a:rPr>
              <a:t>Entin (NASA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) </a:t>
            </a: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Ralph </a:t>
            </a:r>
            <a:r>
              <a:rPr lang="en-US" altLang="ja-JP" sz="2400" dirty="0">
                <a:latin typeface="Arial Narrow" panose="020B0606020202030204" pitchFamily="34" charset="0"/>
              </a:rPr>
              <a:t>Ferraro (NOAA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)      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Bob </a:t>
            </a:r>
            <a:r>
              <a:rPr lang="en-US" altLang="ja-JP" sz="2400" dirty="0">
                <a:latin typeface="Arial Narrow" panose="020B0606020202030204" pitchFamily="34" charset="0"/>
              </a:rPr>
              <a:t>Kuligowski (NOAA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)     </a:t>
            </a: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Kerry </a:t>
            </a:r>
            <a:r>
              <a:rPr lang="en-US" altLang="ja-JP" sz="2400" dirty="0">
                <a:latin typeface="Arial Narrow" panose="020B0606020202030204" pitchFamily="34" charset="0"/>
              </a:rPr>
              <a:t>Sawyer (NOAA)</a:t>
            </a:r>
            <a:r>
              <a:rPr lang="ja-JP" altLang="ja-JP" sz="2400" dirty="0">
                <a:latin typeface="Arial Narrow" panose="020B0606020202030204" pitchFamily="34" charset="0"/>
              </a:rPr>
              <a:t>　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 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John </a:t>
            </a:r>
            <a:r>
              <a:rPr lang="en-US" altLang="ja-JP" sz="2400" dirty="0">
                <a:latin typeface="Arial Narrow" panose="020B0606020202030204" pitchFamily="34" charset="0"/>
              </a:rPr>
              <a:t>W. Jones (USGS) 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  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fr-FR" altLang="ja-JP" sz="2400" smtClean="0">
                <a:latin typeface="Arial Narrow" panose="020B0606020202030204" pitchFamily="34" charset="0"/>
              </a:rPr>
              <a:t>	Marie-Josee.Bourassa (CSA</a:t>
            </a:r>
            <a:r>
              <a:rPr lang="fr-FR" altLang="ja-JP" sz="2400">
                <a:latin typeface="Arial Narrow" panose="020B0606020202030204" pitchFamily="34" charset="0"/>
              </a:rPr>
              <a:t>)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Arnold </a:t>
            </a:r>
            <a:r>
              <a:rPr lang="en-US" altLang="ja-JP" sz="2400" dirty="0">
                <a:latin typeface="Arial Narrow" panose="020B0606020202030204" pitchFamily="34" charset="0"/>
              </a:rPr>
              <a:t>Dekker (CSIRO) 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  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Jono </a:t>
            </a:r>
            <a:r>
              <a:rPr lang="en-US" altLang="ja-JP" sz="2400">
                <a:latin typeface="Arial Narrow" panose="020B0606020202030204" pitchFamily="34" charset="0"/>
              </a:rPr>
              <a:t>Ross </a:t>
            </a:r>
            <a:r>
              <a:rPr lang="en-US" altLang="ja-JP" sz="2400" smtClean="0">
                <a:latin typeface="Arial Narrow" panose="020B0606020202030204" pitchFamily="34" charset="0"/>
              </a:rPr>
              <a:t>(GA</a:t>
            </a:r>
            <a:r>
              <a:rPr lang="en-US" altLang="ja-JP" sz="2400">
                <a:latin typeface="Arial Narrow" panose="020B0606020202030204" pitchFamily="34" charset="0"/>
              </a:rPr>
              <a:t>) </a:t>
            </a:r>
            <a:r>
              <a:rPr lang="en-US" altLang="ja-JP" sz="2400" smtClean="0">
                <a:latin typeface="Arial Narrow" panose="020B0606020202030204" pitchFamily="34" charset="0"/>
              </a:rPr>
              <a:t>  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	 Bojan Bojkov </a:t>
            </a:r>
            <a:r>
              <a:rPr lang="en-US" altLang="ja-JP" sz="2400" smtClean="0">
                <a:latin typeface="Arial Narrow" panose="020B0606020202030204" pitchFamily="34" charset="0"/>
              </a:rPr>
              <a:t>(ESA</a:t>
            </a:r>
            <a:r>
              <a:rPr lang="en-US" altLang="ja-JP" sz="2400">
                <a:latin typeface="Arial Narrow" panose="020B0606020202030204" pitchFamily="34" charset="0"/>
              </a:rPr>
              <a:t>)   </a:t>
            </a:r>
            <a:endParaRPr lang="ja-JP" altLang="ja-JP" sz="2400" dirty="0">
              <a:latin typeface="Arial Narrow" panose="020B0606020202030204" pitchFamily="34" charset="0"/>
            </a:endParaRPr>
          </a:p>
          <a:p>
            <a:r>
              <a:rPr lang="en-US" altLang="ja-JP" sz="2400" dirty="0" smtClean="0">
                <a:latin typeface="Arial Narrow" panose="020B0606020202030204" pitchFamily="34" charset="0"/>
              </a:rPr>
              <a:t>	Chu </a:t>
            </a:r>
            <a:r>
              <a:rPr lang="en-US" altLang="ja-JP" sz="2400" dirty="0">
                <a:latin typeface="Arial Narrow" panose="020B0606020202030204" pitchFamily="34" charset="0"/>
              </a:rPr>
              <a:t>Ishida (JAXA</a:t>
            </a:r>
            <a:r>
              <a:rPr lang="en-US" altLang="ja-JP" sz="2400" smtClean="0">
                <a:latin typeface="Arial Narrow" panose="020B0606020202030204" pitchFamily="34" charset="0"/>
              </a:rPr>
              <a:t>)    </a:t>
            </a:r>
            <a:br>
              <a:rPr lang="en-US" altLang="ja-JP" sz="2400" smtClean="0">
                <a:latin typeface="Arial Narrow" panose="020B0606020202030204" pitchFamily="34" charset="0"/>
              </a:rPr>
            </a:br>
            <a:endParaRPr lang="en-US" altLang="ja-JP" sz="2400" smtClean="0">
              <a:latin typeface="Arial Narrow" panose="020B0606020202030204" pitchFamily="34" charset="0"/>
            </a:endParaRPr>
          </a:p>
          <a:p>
            <a:r>
              <a:rPr lang="en-US" altLang="ja-JP" sz="2400" smtClean="0">
                <a:latin typeface="Arial Narrow" panose="020B0606020202030204" pitchFamily="34" charset="0"/>
              </a:rPr>
              <a:t>  </a:t>
            </a:r>
            <a:r>
              <a:rPr lang="en-US" altLang="ja-JP" sz="2400" i="1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altLang="ja-JP" sz="2400" i="1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endParaRPr kumimoji="1" lang="ja-JP" altLang="en-US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88708" y="1371600"/>
            <a:ext cx="34756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u="sng">
                <a:latin typeface="Arial Narrow" panose="020B0606020202030204" pitchFamily="34" charset="0"/>
              </a:rPr>
              <a:t> </a:t>
            </a:r>
            <a:r>
              <a:rPr lang="en-US" altLang="ja-JP" sz="2400" u="sng" smtClean="0">
                <a:latin typeface="Arial Narrow" panose="020B0606020202030204" pitchFamily="34" charset="0"/>
              </a:rPr>
              <a:t>     GEO/IGWCO experts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 </a:t>
            </a:r>
            <a:r>
              <a:rPr lang="en-US" altLang="ja-JP" sz="2400" smtClean="0">
                <a:latin typeface="Arial Narrow" panose="020B0606020202030204" pitchFamily="34" charset="0"/>
              </a:rPr>
              <a:t>      Rick Lawford 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 </a:t>
            </a:r>
            <a:r>
              <a:rPr lang="en-US" altLang="ja-JP" sz="2400" smtClean="0">
                <a:latin typeface="Arial Narrow" panose="020B0606020202030204" pitchFamily="34" charset="0"/>
              </a:rPr>
              <a:t>      Toshio Koike (U.Tokyo)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 </a:t>
            </a:r>
            <a:r>
              <a:rPr lang="en-US" altLang="ja-JP" sz="2400" smtClean="0">
                <a:latin typeface="Arial Narrow" panose="020B0606020202030204" pitchFamily="34" charset="0"/>
              </a:rPr>
              <a:t>      Xiwu Zhan (</a:t>
            </a:r>
            <a:r>
              <a:rPr lang="en-US" altLang="ja-JP" sz="2400">
                <a:latin typeface="Arial Narrow" panose="020B0606020202030204" pitchFamily="34" charset="0"/>
              </a:rPr>
              <a:t>NOAA</a:t>
            </a:r>
            <a:r>
              <a:rPr lang="en-US" altLang="ja-JP" sz="240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 </a:t>
            </a:r>
            <a:r>
              <a:rPr lang="en-US" altLang="ja-JP" sz="2400" smtClean="0">
                <a:latin typeface="Arial Narrow" panose="020B0606020202030204" pitchFamily="34" charset="0"/>
              </a:rPr>
              <a:t>      George Huffman (NASA)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	</a:t>
            </a:r>
            <a:r>
              <a:rPr lang="en-US" altLang="ja-JP" sz="2400" smtClean="0">
                <a:latin typeface="Arial Narrow" panose="020B0606020202030204" pitchFamily="34" charset="0"/>
              </a:rPr>
              <a:t>Matt Rodell (NASA)</a:t>
            </a:r>
          </a:p>
          <a:p>
            <a:r>
              <a:rPr lang="en-US" altLang="ja-JP" sz="2400">
                <a:latin typeface="Arial Narrow" panose="020B0606020202030204" pitchFamily="34" charset="0"/>
              </a:rPr>
              <a:t>	</a:t>
            </a:r>
            <a:r>
              <a:rPr lang="en-US" altLang="ja-JP" sz="2400" smtClean="0">
                <a:latin typeface="Arial Narrow" panose="020B0606020202030204" pitchFamily="34" charset="0"/>
              </a:rPr>
              <a:t>Wolfgang Grabs (</a:t>
            </a:r>
            <a:r>
              <a:rPr lang="en-US" altLang="ja-JP" sz="2400" smtClean="0"/>
              <a:t>bafg)</a:t>
            </a:r>
            <a:endParaRPr lang="en-US" altLang="ja-JP" sz="2400" smtClean="0">
              <a:latin typeface="Arial Narrow" panose="020B0606020202030204" pitchFamily="34" charset="0"/>
            </a:endParaRPr>
          </a:p>
          <a:p>
            <a:r>
              <a:rPr lang="en-US" altLang="ja-JP" sz="2400">
                <a:latin typeface="Arial Narrow" panose="020B0606020202030204" pitchFamily="34" charset="0"/>
              </a:rPr>
              <a:t>	</a:t>
            </a:r>
            <a:r>
              <a:rPr lang="en-US" altLang="ja-JP" sz="2400" smtClean="0">
                <a:latin typeface="Arial Narrow" panose="020B0606020202030204" pitchFamily="34" charset="0"/>
              </a:rPr>
              <a:t>Many other experts</a:t>
            </a:r>
            <a:br>
              <a:rPr lang="en-US" altLang="ja-JP" sz="2400" smtClean="0">
                <a:latin typeface="Arial Narrow" panose="020B0606020202030204" pitchFamily="34" charset="0"/>
              </a:rPr>
            </a:br>
            <a:r>
              <a:rPr lang="en-US" altLang="ja-JP" sz="2400" smtClean="0">
                <a:latin typeface="Arial Narrow" panose="020B0606020202030204" pitchFamily="34" charset="0"/>
              </a:rPr>
              <a:t/>
            </a:r>
            <a:br>
              <a:rPr lang="en-US" altLang="ja-JP" sz="2400" smtClean="0">
                <a:latin typeface="Arial Narrow" panose="020B0606020202030204" pitchFamily="34" charset="0"/>
              </a:rPr>
            </a:br>
            <a:endParaRPr lang="en-US" altLang="ja-JP" sz="2400" smtClean="0">
              <a:latin typeface="Arial Narrow" panose="020B0606020202030204" pitchFamily="34" charset="0"/>
            </a:endParaRPr>
          </a:p>
          <a:p>
            <a:r>
              <a:rPr lang="en-US" altLang="ja-JP" sz="2400" smtClean="0">
                <a:latin typeface="Arial Narrow" panose="020B0606020202030204" pitchFamily="34" charset="0"/>
              </a:rPr>
              <a:t>  </a:t>
            </a:r>
            <a:r>
              <a:rPr lang="en-US" altLang="ja-JP" sz="2400" i="1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altLang="ja-JP" sz="2400" i="1" smtClean="0">
                <a:solidFill>
                  <a:srgbClr val="FF0000"/>
                </a:solidFill>
                <a:latin typeface="Arial Narrow" panose="020B0606020202030204" pitchFamily="34" charset="0"/>
              </a:rPr>
              <a:t>      </a:t>
            </a:r>
            <a:endParaRPr kumimoji="1" lang="ja-JP" altLang="en-US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600" y="6074760"/>
            <a:ext cx="936325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Great contribtuion of the</a:t>
            </a:r>
            <a:r>
              <a:rPr kumimoji="0" lang="en-US" altLang="ja-JP" sz="2000" b="1" i="0" u="none" strike="noStrike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</a:t>
            </a:r>
            <a:r>
              <a:rPr lang="en-US" altLang="ja-JP" sz="2000" b="1" smtClean="0">
                <a:solidFill>
                  <a:srgbClr val="FF0000"/>
                </a:solidFill>
              </a:rPr>
              <a:t>WSIST members and IGWCO experts </a:t>
            </a: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are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very</a:t>
            </a:r>
            <a:r>
              <a:rPr kumimoji="0" lang="en-US" altLang="ja-JP" sz="2000" b="1" i="0" u="none" strike="noStrike" cap="none" spc="0" normalizeH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much </a:t>
            </a: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appreciated !</a:t>
            </a:r>
            <a:endParaRPr kumimoji="0" lang="ja-JP" altLang="en-US" sz="20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69101" y="307035"/>
            <a:ext cx="564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smtClean="0">
                <a:solidFill>
                  <a:srgbClr val="FFFFFF"/>
                </a:solidFill>
                <a:ea typeface="ＭＳ Ｐゴシック" pitchFamily="50" charset="-128"/>
              </a:rPr>
              <a:t>FS Contributors 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1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92771" y="307035"/>
            <a:ext cx="564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ea typeface="ＭＳ Ｐゴシック" pitchFamily="50" charset="-128"/>
              </a:rPr>
              <a:t>Proposed Major CEOS actions 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00" y="1319731"/>
            <a:ext cx="8458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Narrow" panose="020B0606020202030204" pitchFamily="34" charset="0"/>
              </a:rPr>
              <a:t>Out of 55 recommendations of GEOSS Water Strategy, CEOS </a:t>
            </a:r>
            <a:r>
              <a:rPr kumimoji="1" lang="en-US" altLang="ja-JP" sz="2400" dirty="0">
                <a:latin typeface="Arial Narrow" panose="020B0606020202030204" pitchFamily="34" charset="0"/>
              </a:rPr>
              <a:t>takes the lead in addressing “Advancing satellite data acquisition</a:t>
            </a:r>
            <a:r>
              <a:rPr kumimoji="1" lang="en-US" altLang="ja-JP" sz="2400" dirty="0" smtClean="0">
                <a:latin typeface="Arial Narrow" panose="020B0606020202030204" pitchFamily="34" charset="0"/>
              </a:rPr>
              <a:t>”.</a:t>
            </a:r>
            <a:endParaRPr kumimoji="1" lang="en-US" altLang="ja-JP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C1:  </a:t>
            </a:r>
            <a:r>
              <a:rPr kumimoji="1" lang="en-US" altLang="ja-JP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FS on Water Constellation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C2. C3 : participation in GEO water vapor and cloud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C4, C5: participation in the development of precipitation white paper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C6: coordinate LST missions toward improved ET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C7, C8, C9 : CEOS agency activities already cover these.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C10: </a:t>
            </a:r>
            <a:r>
              <a:rPr kumimoji="1" lang="en-US" altLang="ja-JP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FS on hyperspectral satellite mission on water quality </a:t>
            </a:r>
            <a:r>
              <a:rPr kumimoji="1" lang="en-US" altLang="ja-JP" sz="2400" dirty="0">
                <a:latin typeface="Arial Narrow" panose="020B0606020202030204" pitchFamily="34" charset="0"/>
              </a:rPr>
              <a:t>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Arial Narrow" panose="020B0606020202030204" pitchFamily="34" charset="0"/>
            </a:endParaRPr>
          </a:p>
          <a:p>
            <a:r>
              <a:rPr kumimoji="1" lang="en-US" altLang="ja-JP" sz="2400" dirty="0">
                <a:latin typeface="Arial Narrow" panose="020B0606020202030204" pitchFamily="34" charset="0"/>
              </a:rPr>
              <a:t>CEOS supports external activities, including: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E5: define soil texture map requirements and communicate them to IGWCO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E8: participate in GEO activities to define a global framework for surface water storage monitoring</a:t>
            </a:r>
            <a:r>
              <a:rPr kumimoji="1" lang="ja-JP" altLang="en-US" sz="2400" dirty="0">
                <a:latin typeface="Arial Narrow" panose="020B0606020202030204" pitchFamily="34" charset="0"/>
              </a:rPr>
              <a:t>　</a:t>
            </a:r>
            <a:endParaRPr kumimoji="1" lang="en-US" altLang="ja-JP" sz="2800" dirty="0">
              <a:latin typeface="Arial Narrow" panose="020B0606020202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964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3" y="1219200"/>
            <a:ext cx="80074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GEOSS Water Strategy  renews the observational </a:t>
            </a:r>
            <a:r>
              <a:rPr lang="en-CA" dirty="0" smtClean="0"/>
              <a:t>component</a:t>
            </a:r>
            <a:r>
              <a:rPr lang="ja-JP" altLang="en-US" dirty="0"/>
              <a:t> </a:t>
            </a:r>
            <a:r>
              <a:rPr lang="en-US" altLang="ja-JP" dirty="0" smtClean="0"/>
              <a:t>o</a:t>
            </a:r>
            <a:r>
              <a:rPr lang="en-CA" dirty="0" smtClean="0"/>
              <a:t>f </a:t>
            </a:r>
            <a:r>
              <a:rPr lang="en-CA" dirty="0"/>
              <a:t>the community’s efforts to communicate the needs  of the </a:t>
            </a:r>
            <a:r>
              <a:rPr lang="en-CA" dirty="0" smtClean="0"/>
              <a:t>Water </a:t>
            </a:r>
            <a:r>
              <a:rPr lang="en-CA" dirty="0"/>
              <a:t>community within the framework of </a:t>
            </a:r>
            <a:r>
              <a:rPr lang="en-CA" dirty="0" smtClean="0"/>
              <a:t>GEOSS. 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mtClean="0"/>
              <a:t>CEOS Water Strategy Implementation Study Team (WSIST) prepared the CEOS </a:t>
            </a:r>
            <a:r>
              <a:rPr lang="en-CA" dirty="0" smtClean="0"/>
              <a:t>Water </a:t>
            </a:r>
            <a:r>
              <a:rPr lang="en-CA" smtClean="0"/>
              <a:t>Strategy to </a:t>
            </a:r>
            <a:r>
              <a:rPr lang="en-CA" dirty="0" smtClean="0"/>
              <a:t>the </a:t>
            </a:r>
            <a:r>
              <a:rPr lang="en-CA" smtClean="0"/>
              <a:t>GEOSS Water strategy recomendations.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mtClean="0"/>
              <a:t>CEOS Plenary 2016, Kyoto, decided on extention of WSIST for one year to implement the CEOS Water Strategy actions including the water constellation FS.</a:t>
            </a:r>
            <a:endParaRPr lang="en-CA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7" name="Picture 6" descr="NEWIGOSCOVERfro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7" y="4022516"/>
            <a:ext cx="1291140" cy="16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43" y="4026454"/>
            <a:ext cx="1281840" cy="17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1944445" y="4822160"/>
            <a:ext cx="543099" cy="27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ight Arrow 9"/>
          <p:cNvSpPr/>
          <p:nvPr/>
        </p:nvSpPr>
        <p:spPr>
          <a:xfrm>
            <a:off x="3939123" y="4858900"/>
            <a:ext cx="533292" cy="24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472415" y="3962400"/>
            <a:ext cx="1471185" cy="1838123"/>
            <a:chOff x="6074928" y="3298178"/>
            <a:chExt cx="2154672" cy="3006650"/>
          </a:xfrm>
        </p:grpSpPr>
        <p:pic>
          <p:nvPicPr>
            <p:cNvPr id="14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58014" y="3831697"/>
              <a:ext cx="2844002" cy="209917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074928" y="3298178"/>
              <a:ext cx="150026" cy="3006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9564" y="18288"/>
            <a:ext cx="5311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smtClean="0">
                <a:solidFill>
                  <a:schemeClr val="bg1"/>
                </a:solidFill>
              </a:rPr>
              <a:t>GEOSS</a:t>
            </a:r>
            <a:r>
              <a:rPr kumimoji="1" lang="en-US" altLang="ja-JP" sz="3200" b="1" dirty="0" smtClean="0">
                <a:solidFill>
                  <a:schemeClr val="bg1"/>
                </a:solidFill>
              </a:rPr>
              <a:t> Water Strategy</a:t>
            </a:r>
          </a:p>
          <a:p>
            <a:r>
              <a:rPr kumimoji="1" lang="en-US" altLang="ja-JP" sz="3200" b="1" dirty="0" smtClean="0">
                <a:solidFill>
                  <a:schemeClr val="bg1"/>
                </a:solidFill>
              </a:rPr>
              <a:t>and  CEOS Water Strategy</a:t>
            </a:r>
          </a:p>
          <a:p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808" y="4026454"/>
            <a:ext cx="1297418" cy="1834631"/>
          </a:xfrm>
          <a:prstGeom prst="rect">
            <a:avLst/>
          </a:prstGeom>
        </p:spPr>
      </p:pic>
      <p:sp>
        <p:nvSpPr>
          <p:cNvPr id="15" name="Right Arrow 9"/>
          <p:cNvSpPr/>
          <p:nvPr/>
        </p:nvSpPr>
        <p:spPr>
          <a:xfrm>
            <a:off x="6324600" y="4880014"/>
            <a:ext cx="533292" cy="24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547" y="5861085"/>
            <a:ext cx="14035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IGOS Water </a:t>
            </a:r>
            <a:b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Theme report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April 2004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4066" y="5913276"/>
            <a:ext cx="184281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b="1" smtClean="0"/>
              <a:t>GEOSS</a:t>
            </a:r>
            <a:r>
              <a:rPr lang="en-US" altLang="ja-JP" sz="1400" b="1" dirty="0" smtClean="0"/>
              <a:t> 10 Year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Implementation</a:t>
            </a:r>
            <a:r>
              <a:rPr kumimoji="0" lang="en-US" altLang="ja-JP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Plan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February 2005</a:t>
            </a:r>
            <a:endParaRPr kumimoji="0" lang="ja-JP" alt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80156" y="5943318"/>
            <a:ext cx="145007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smtClean="0"/>
              <a:t>GEOSS</a:t>
            </a:r>
            <a:r>
              <a:rPr lang="en-US" altLang="ja-JP" sz="1600" b="1" dirty="0" smtClean="0"/>
              <a:t> Water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Strategy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January 2014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63488" y="5943318"/>
            <a:ext cx="139236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CEOS Water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Strategy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October 2015</a:t>
            </a:r>
          </a:p>
        </p:txBody>
      </p:sp>
    </p:spTree>
    <p:extLst>
      <p:ext uri="{BB962C8B-B14F-4D97-AF65-F5344CB8AC3E}">
        <p14:creationId xmlns:p14="http://schemas.microsoft.com/office/powerpoint/2010/main" val="288640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81200" y="228600"/>
            <a:ext cx="563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  <a:ea typeface="ＭＳ Ｐゴシック" pitchFamily="50" charset="-128"/>
              </a:rPr>
              <a:t>Water Constellation FS </a:t>
            </a:r>
            <a:endParaRPr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4018" y="1143000"/>
            <a:ext cx="7205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 Narrow" panose="020B0606020202030204" pitchFamily="34" charset="0"/>
              </a:rPr>
              <a:t>GEO Water Strategy Recommendation C1: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The feasibility of developing a Water-Train satellite constellation </a:t>
            </a:r>
            <a:r>
              <a:rPr lang="en-US" sz="2000" i="1" dirty="0">
                <a:solidFill>
                  <a:srgbClr val="00B050"/>
                </a:solidFill>
              </a:rPr>
              <a:t>should be assessed. This suite of satellites would be </a:t>
            </a:r>
            <a:r>
              <a:rPr lang="en-US" sz="2000" i="1" dirty="0">
                <a:solidFill>
                  <a:srgbClr val="FF0000"/>
                </a:solidFill>
              </a:rPr>
              <a:t>modelled after the A-Train</a:t>
            </a:r>
            <a:r>
              <a:rPr lang="en-US" sz="2000" i="1" dirty="0">
                <a:solidFill>
                  <a:srgbClr val="00B050"/>
                </a:solidFill>
              </a:rPr>
              <a:t>, providing </a:t>
            </a:r>
            <a:r>
              <a:rPr lang="en-US" sz="2000" i="1" dirty="0">
                <a:solidFill>
                  <a:srgbClr val="FF0000"/>
                </a:solidFill>
              </a:rPr>
              <a:t>a space segment of an observation system that would capture all fluxes and stores of the water cycle using a diverse suite of platforms and instruments</a:t>
            </a:r>
            <a:r>
              <a:rPr lang="en-US" sz="2000" i="1" dirty="0">
                <a:solidFill>
                  <a:srgbClr val="00B050"/>
                </a:solidFill>
              </a:rPr>
              <a:t>. This system would operate as a </a:t>
            </a:r>
            <a:r>
              <a:rPr lang="en-US" sz="2000" i="1" dirty="0">
                <a:solidFill>
                  <a:srgbClr val="FF0000"/>
                </a:solidFill>
              </a:rPr>
              <a:t>Virtual Water Cycle Constellation</a:t>
            </a:r>
            <a:r>
              <a:rPr lang="en-US" sz="2000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b="9501"/>
          <a:stretch/>
        </p:blipFill>
        <p:spPr>
          <a:xfrm>
            <a:off x="2068008" y="3820657"/>
            <a:ext cx="5117602" cy="3037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655" y="4091355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The A-Train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6795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81200" y="141414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j-lt"/>
              </a:rPr>
              <a:t>Integrated Water Observation System</a:t>
            </a:r>
            <a:endParaRPr kumimoji="1" lang="ja-JP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4451"/>
            <a:ext cx="7391399" cy="554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983444" y="6193381"/>
            <a:ext cx="11849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 Narrow" panose="020B0606020202030204" pitchFamily="34" charset="0"/>
              </a:rPr>
              <a:t>Courtesy:</a:t>
            </a:r>
            <a:endParaRPr kumimoji="1" lang="en-US" altLang="ja-JP" b="1" dirty="0">
              <a:latin typeface="Arial Narrow" panose="020B0606020202030204" pitchFamily="34" charset="0"/>
            </a:endParaRPr>
          </a:p>
          <a:p>
            <a:r>
              <a:rPr kumimoji="1" lang="en-US" altLang="ja-JP" b="1" dirty="0" smtClean="0">
                <a:latin typeface="Arial Narrow" panose="020B0606020202030204" pitchFamily="34" charset="0"/>
              </a:rPr>
              <a:t>Prof</a:t>
            </a:r>
            <a:r>
              <a:rPr kumimoji="1" lang="en-US" altLang="ja-JP" b="1" dirty="0">
                <a:latin typeface="Arial Narrow" panose="020B0606020202030204" pitchFamily="34" charset="0"/>
              </a:rPr>
              <a:t>. Koike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3352800" y="228600"/>
            <a:ext cx="291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FFFF"/>
                </a:solidFill>
                <a:ea typeface="ＭＳ Ｐゴシック" pitchFamily="50" charset="-128"/>
              </a:rPr>
              <a:t>Requirements</a:t>
            </a:r>
            <a:endParaRPr lang="ja-JP" alt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" y="1295400"/>
            <a:ext cx="774186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 dirty="0" smtClean="0"/>
              <a:t>Most recent user requirements “US-09-01a: Critical Earth Observations</a:t>
            </a:r>
            <a:br>
              <a:rPr lang="en-US" altLang="ja-JP" dirty="0" smtClean="0"/>
            </a:br>
            <a:r>
              <a:rPr lang="en-US" altLang="ja-JP" dirty="0" smtClean="0"/>
              <a:t>Priorities-Water Societal Benefit Area” were reviewed.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ja-JP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</a:t>
            </a: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addition, GCOS-ECV requirements and WMO Statement of Guidance</a:t>
            </a:r>
            <a:b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(SOG) were reviewed.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32" y="2971800"/>
            <a:ext cx="579810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914272" y="2602468"/>
            <a:ext cx="5423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1600" b="1" dirty="0"/>
              <a:t>Table 1.1</a:t>
            </a:r>
            <a:r>
              <a:rPr lang="en-GB" altLang="ja-JP" sz="1600" dirty="0"/>
              <a:t>. GEO Water SBA </a:t>
            </a:r>
            <a:r>
              <a:rPr lang="en-GB" altLang="ja-JP" sz="1600" dirty="0" smtClean="0"/>
              <a:t>requirements for precipitation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7084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590800" y="152400"/>
            <a:ext cx="4953000" cy="533400"/>
          </a:xfrm>
        </p:spPr>
        <p:txBody>
          <a:bodyPr/>
          <a:lstStyle/>
          <a:p>
            <a:r>
              <a:rPr kumimoji="1" lang="en-US" altLang="ja-JP" sz="2800" b="1" dirty="0" smtClean="0">
                <a:latin typeface="+mj-ea"/>
                <a:ea typeface="+mj-ea"/>
                <a:cs typeface="Arial" panose="020B0604020202020204" pitchFamily="34" charset="0"/>
              </a:rPr>
              <a:t>Gap Analysis – </a:t>
            </a:r>
            <a:br>
              <a:rPr kumimoji="1" lang="en-US" altLang="ja-JP" sz="2800" b="1" dirty="0" smtClean="0">
                <a:latin typeface="+mj-ea"/>
                <a:ea typeface="+mj-ea"/>
                <a:cs typeface="Arial" panose="020B0604020202020204" pitchFamily="34" charset="0"/>
              </a:rPr>
            </a:br>
            <a:r>
              <a:rPr kumimoji="1" lang="en-US" altLang="ja-JP" sz="2800" b="1" dirty="0" smtClean="0">
                <a:latin typeface="+mj-ea"/>
                <a:ea typeface="+mj-ea"/>
                <a:cs typeface="Arial" panose="020B0604020202020204" pitchFamily="34" charset="0"/>
              </a:rPr>
              <a:t>MWI  Mission Timeline</a:t>
            </a:r>
            <a:endParaRPr kumimoji="1" lang="ja-JP" altLang="en-US" sz="28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0" y="1143000"/>
            <a:ext cx="6193155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円/楕円 5"/>
          <p:cNvSpPr/>
          <p:nvPr/>
        </p:nvSpPr>
        <p:spPr>
          <a:xfrm>
            <a:off x="4419600" y="5715000"/>
            <a:ext cx="1981200" cy="5334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8219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>
          <a:xfrm>
            <a:off x="8763000" y="708025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578101" y="228600"/>
            <a:ext cx="4953000" cy="533400"/>
          </a:xfrm>
        </p:spPr>
        <p:txBody>
          <a:bodyPr/>
          <a:lstStyle/>
          <a:p>
            <a:r>
              <a:rPr kumimoji="1" lang="en-US" altLang="ja-JP" sz="3200" b="1" dirty="0" smtClean="0"/>
              <a:t>Sampling Analysis</a:t>
            </a:r>
            <a:endParaRPr kumimoji="1" lang="ja-JP" altLang="en-US" sz="3200" b="1" dirty="0"/>
          </a:p>
        </p:txBody>
      </p:sp>
      <p:pic>
        <p:nvPicPr>
          <p:cNvPr id="2053" name="Picture 5" descr="ishidasan_pre_2016_mwi+sounder_on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>
            <a:fillRect/>
          </a:stretch>
        </p:blipFill>
        <p:spPr bwMode="auto">
          <a:xfrm>
            <a:off x="4397376" y="1361303"/>
            <a:ext cx="40449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ishidasan_pre_2016_mwi_on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0"/>
          <a:stretch>
            <a:fillRect/>
          </a:stretch>
        </p:blipFill>
        <p:spPr bwMode="auto">
          <a:xfrm>
            <a:off x="960437" y="1371600"/>
            <a:ext cx="4094163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990600" y="3733800"/>
            <a:ext cx="7451726" cy="3575050"/>
            <a:chOff x="-360363" y="3119438"/>
            <a:chExt cx="7451726" cy="3575050"/>
          </a:xfrm>
        </p:grpSpPr>
        <p:pic>
          <p:nvPicPr>
            <p:cNvPr id="2051" name="Picture 4" descr="ishidasan_pre_2021_mwi_onu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37"/>
            <a:stretch>
              <a:fillRect/>
            </a:stretch>
          </p:blipFill>
          <p:spPr bwMode="auto">
            <a:xfrm>
              <a:off x="-360363" y="3155950"/>
              <a:ext cx="4064001" cy="256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7" descr="ishidasan_pre_2021_mwi+sounder_onu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98"/>
            <a:stretch>
              <a:fillRect/>
            </a:stretch>
          </p:blipFill>
          <p:spPr bwMode="auto">
            <a:xfrm>
              <a:off x="2971800" y="3119438"/>
              <a:ext cx="4119563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 descr="ishidasan_pre_2016_mwi_onu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02"/>
            <a:stretch>
              <a:fillRect/>
            </a:stretch>
          </p:blipFill>
          <p:spPr bwMode="auto">
            <a:xfrm>
              <a:off x="685800" y="5905500"/>
              <a:ext cx="5611813" cy="788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33826" y="1361303"/>
            <a:ext cx="52838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Figure 3.1.</a:t>
            </a:r>
            <a:r>
              <a:rPr kumimoji="1" lang="en-US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kumimoji="1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 Precipitation observation sampling analysis in 2016 and 2021.</a:t>
            </a:r>
            <a:endParaRPr kumimoji="1" lang="en-GB" altLang="ja-JP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kumimoji="1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</a:br>
            <a:endParaRPr kumimoji="1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70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r>
              <a:rPr kumimoji="1" lang="en-US" altLang="ja-JP" sz="1600" b="1" dirty="0" smtClean="0"/>
              <a:t>Precipitation (P)</a:t>
            </a:r>
          </a:p>
          <a:p>
            <a:pPr lvl="1"/>
            <a:r>
              <a:rPr kumimoji="1" lang="en-US" altLang="ja-JP" sz="1600" dirty="0" smtClean="0"/>
              <a:t>Very closely connected with soil moisture and evapotranspiration (ET)</a:t>
            </a:r>
          </a:p>
          <a:p>
            <a:pPr lvl="1"/>
            <a:r>
              <a:rPr kumimoji="1" lang="en-US" altLang="ja-JP" sz="1600" dirty="0" smtClean="0"/>
              <a:t>provides input to </a:t>
            </a:r>
            <a:r>
              <a:rPr kumimoji="1" lang="en-US" altLang="ja-JP" sz="1600" dirty="0"/>
              <a:t>r</a:t>
            </a:r>
            <a:r>
              <a:rPr kumimoji="1" lang="en-US" altLang="ja-JP" sz="1600" dirty="0" smtClean="0"/>
              <a:t>iver discharge(RD), surface water storage(ST) and groundwater (GW)</a:t>
            </a:r>
          </a:p>
          <a:p>
            <a:r>
              <a:rPr kumimoji="1" lang="en-US" altLang="ja-JP" sz="1600" b="1" dirty="0" smtClean="0"/>
              <a:t>Soil moisture (SM)</a:t>
            </a:r>
          </a:p>
          <a:p>
            <a:pPr lvl="1"/>
            <a:r>
              <a:rPr kumimoji="1" lang="en-US" altLang="ja-JP" sz="1600" dirty="0" smtClean="0"/>
              <a:t>Observation at 6 AM is ideal because of low land surface temperature</a:t>
            </a:r>
          </a:p>
          <a:p>
            <a:pPr lvl="1"/>
            <a:r>
              <a:rPr kumimoji="1" lang="en-US" altLang="ja-JP" sz="1600" dirty="0" smtClean="0"/>
              <a:t>37GHz MW data is critical to retrieve soil moisture  from L/C/X band data</a:t>
            </a:r>
          </a:p>
          <a:p>
            <a:r>
              <a:rPr kumimoji="1" lang="en-US" altLang="ja-JP" sz="1600" b="1" dirty="0" smtClean="0"/>
              <a:t>Evapotranspiration (ET)</a:t>
            </a:r>
          </a:p>
          <a:p>
            <a:pPr lvl="1"/>
            <a:r>
              <a:rPr kumimoji="1" lang="en-US" altLang="ja-JP" sz="1600" dirty="0" smtClean="0"/>
              <a:t>Indirectly observed by soil moisture and land surface temperature</a:t>
            </a:r>
            <a:endParaRPr kumimoji="1" lang="en-US" altLang="ja-JP" sz="1600" dirty="0"/>
          </a:p>
          <a:p>
            <a:pPr lvl="1"/>
            <a:r>
              <a:rPr kumimoji="1" lang="en-US" altLang="ja-JP" sz="1600" dirty="0" smtClean="0"/>
              <a:t>Pairs of cloud-free land surface temperature images are required </a:t>
            </a:r>
          </a:p>
          <a:p>
            <a:r>
              <a:rPr kumimoji="1" lang="en-US" altLang="ja-JP" sz="1600" b="1" dirty="0" smtClean="0"/>
              <a:t>River discharge (RD)</a:t>
            </a:r>
          </a:p>
          <a:p>
            <a:pPr lvl="1"/>
            <a:r>
              <a:rPr kumimoji="1" lang="en-US" altLang="ja-JP" sz="1600" dirty="0" smtClean="0"/>
              <a:t>SWOT has a potential to provide river water level at major rivers</a:t>
            </a:r>
          </a:p>
          <a:p>
            <a:pPr lvl="1"/>
            <a:r>
              <a:rPr kumimoji="1" lang="en-US" altLang="ja-JP" sz="1600" dirty="0" smtClean="0"/>
              <a:t>Optical sensor and SARs are useful for flood extent monitoring</a:t>
            </a:r>
          </a:p>
          <a:p>
            <a:r>
              <a:rPr kumimoji="1" lang="en-US" altLang="ja-JP" sz="1600" b="1" dirty="0" smtClean="0"/>
              <a:t>Surface water storage (ST)</a:t>
            </a:r>
          </a:p>
          <a:p>
            <a:pPr lvl="1"/>
            <a:r>
              <a:rPr kumimoji="1" lang="en-US" altLang="ja-JP" sz="1600" dirty="0" smtClean="0"/>
              <a:t>SWOT plans to monitor water levels of lakes and reservoirs.</a:t>
            </a:r>
            <a:endParaRPr kumimoji="1" lang="en-US" altLang="ja-JP" sz="1600" dirty="0"/>
          </a:p>
          <a:p>
            <a:r>
              <a:rPr kumimoji="1" lang="en-US" altLang="ja-JP" sz="1600" b="1" dirty="0" smtClean="0"/>
              <a:t>Groundwater (GW)</a:t>
            </a:r>
          </a:p>
          <a:p>
            <a:pPr lvl="1"/>
            <a:r>
              <a:rPr kumimoji="1" lang="en-US" altLang="ja-JP" sz="1600" dirty="0" smtClean="0"/>
              <a:t>GW are connected with SM and ET in data assimilation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828800" y="292606"/>
            <a:ext cx="507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ea typeface="ＭＳ Ｐゴシック" pitchFamily="50" charset="-128"/>
              </a:rPr>
              <a:t> 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 Synergies among Variables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9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98520936"/>
              </p:ext>
            </p:extLst>
          </p:nvPr>
        </p:nvGraphicFramePr>
        <p:xfrm>
          <a:off x="914399" y="1493796"/>
          <a:ext cx="7162801" cy="5026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651"/>
                <a:gridCol w="1004130"/>
                <a:gridCol w="937190"/>
                <a:gridCol w="1004130"/>
                <a:gridCol w="1071074"/>
                <a:gridCol w="953926"/>
                <a:gridCol w="952500"/>
                <a:gridCol w="838200"/>
              </a:tblGrid>
              <a:tr h="487404">
                <a:tc row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+mj-lt"/>
                          <a:ea typeface="Times New Roman"/>
                          <a:cs typeface="Angsana New"/>
                        </a:rPr>
                        <a:t>Sensors and technologies’ synergies</a:t>
                      </a:r>
                      <a:endParaRPr lang="ja-JP" sz="1050" kern="100" dirty="0">
                        <a:effectLst/>
                        <a:latin typeface="+mj-lt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P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SM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ET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RD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GW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+mj-ea"/>
                          <a:ea typeface="+mj-ea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8692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P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Irrigation water allocation and scheduling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balance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Irrigation water allocation and scheduling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allocation and treatment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allocation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Dam operation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Recharge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19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SM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b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</a:b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MWI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strike="noStrike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vegetation</a:t>
                      </a:r>
                      <a:r>
                        <a:rPr lang="en-US" altLang="ja-JP" sz="1200" strike="noStrike" kern="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 growth</a:t>
                      </a:r>
                      <a:endParaRPr lang="ja-JP" sz="1200" strike="noStrike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Discharge predict for allocation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Leakage from reservoirs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availability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070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ET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LC Maps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Storage water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loss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 water availability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00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RD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Storage change and refill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strategy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In mountains, GW discharge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62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ＭＳ 明朝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Surface temp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level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recharge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2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GW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Data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0020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Observe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vation</a:t>
                      </a:r>
                      <a:endParaRPr lang="ja-JP" sz="105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synergies</a:t>
                      </a:r>
                      <a:endParaRPr lang="ja-JP" sz="105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ＭＳ 明朝"/>
                          <a:cs typeface="Angsana New"/>
                        </a:rPr>
                        <a:t>R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adar, High res LST, MWI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LST, LC Maps, Radar, Soil maps, 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Surface temp/LST, LC maps,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maps,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Radar, 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Radar, soil maps, Surface temp.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assimilation, soil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maps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4953000" cy="533400"/>
          </a:xfrm>
        </p:spPr>
        <p:txBody>
          <a:bodyPr/>
          <a:lstStyle/>
          <a:p>
            <a:r>
              <a:rPr kumimoji="1" lang="en-US" altLang="ja-JP" b="1" dirty="0" smtClean="0"/>
              <a:t>Observation synergies for </a:t>
            </a:r>
          </a:p>
          <a:p>
            <a:r>
              <a:rPr kumimoji="1" lang="en-US" altLang="ja-JP" b="1" dirty="0" smtClean="0"/>
              <a:t>Water Resource Management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905000" y="113408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b="1" dirty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Water Applications </a:t>
            </a:r>
            <a:r>
              <a:rPr kumimoji="1" lang="en-GB" altLang="ja-JP" b="1" dirty="0" smtClean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Needs benefitting </a:t>
            </a:r>
            <a:r>
              <a:rPr kumimoji="1" lang="en-GB" altLang="ja-JP" b="1" dirty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from synergies</a:t>
            </a:r>
            <a:endParaRPr kumimoji="1" lang="en-GB" altLang="ja-JP" sz="105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868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11066</TotalTime>
  <Words>1084</Words>
  <Application>Microsoft Office PowerPoint</Application>
  <PresentationFormat>画面に合わせる (4:3)</PresentationFormat>
  <Paragraphs>280</Paragraphs>
  <Slides>14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Default</vt:lpstr>
      <vt:lpstr>Water Constellation Feasibility Study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石田　中</cp:lastModifiedBy>
  <cp:revision>173</cp:revision>
  <cp:lastPrinted>2016-09-06T07:59:40Z</cp:lastPrinted>
  <dcterms:modified xsi:type="dcterms:W3CDTF">2016-09-14T08:28:22Z</dcterms:modified>
</cp:coreProperties>
</file>