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5"/>
  </p:notesMasterIdLst>
  <p:sldIdLst>
    <p:sldId id="287" r:id="rId2"/>
    <p:sldId id="311" r:id="rId3"/>
    <p:sldId id="334" r:id="rId4"/>
    <p:sldId id="321" r:id="rId5"/>
    <p:sldId id="326" r:id="rId6"/>
    <p:sldId id="316" r:id="rId7"/>
    <p:sldId id="335" r:id="rId8"/>
    <p:sldId id="322" r:id="rId9"/>
    <p:sldId id="328" r:id="rId10"/>
    <p:sldId id="327" r:id="rId11"/>
    <p:sldId id="331" r:id="rId12"/>
    <p:sldId id="332" r:id="rId13"/>
    <p:sldId id="33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Nunes\Dropbox\EUMETSAT_work\CEOS_CGMS_WGClimate\GapAnalysis\Statistics_datasets_verifi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Nunes\Dropbox\EUMETSAT_work\CEOS_CGMS_WGClimate\GapAnalysis\Statistics_datasets_verifi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1328212990389"/>
                  <c:y val="0.066576282281261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NASA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450118389931356"/>
                  <c:y val="-0.18134028210502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1223970349642"/>
                  <c:y val="-0.039488409272581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9938426883785"/>
                  <c:y val="0.03532015332615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0041577978556"/>
                  <c:y val="0.099063804074850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37068189416432"/>
                  <c:y val="0.054523184601924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>
                        <a:solidFill>
                          <a:sysClr val="windowText" lastClr="000000"/>
                        </a:solidFill>
                      </a:rPr>
                      <a:t>EC / C3S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71088474547635"/>
                  <c:y val="0.003414717045261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189415791776028"/>
                  <c:y val="0.026982949549442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(3)'!$A$2:$A$13</c:f>
              <c:strCache>
                <c:ptCount val="12"/>
                <c:pt idx="0">
                  <c:v>NASA</c:v>
                </c:pt>
                <c:pt idx="1">
                  <c:v>EUMETSAT</c:v>
                </c:pt>
                <c:pt idx="2">
                  <c:v>CNES</c:v>
                </c:pt>
                <c:pt idx="3">
                  <c:v>ESA</c:v>
                </c:pt>
                <c:pt idx="4">
                  <c:v>NOAA</c:v>
                </c:pt>
                <c:pt idx="5">
                  <c:v>EC/C3S</c:v>
                </c:pt>
                <c:pt idx="6">
                  <c:v>UKSA</c:v>
                </c:pt>
                <c:pt idx="7">
                  <c:v>USGS</c:v>
                </c:pt>
                <c:pt idx="9">
                  <c:v>JMA</c:v>
                </c:pt>
                <c:pt idx="10">
                  <c:v>JAXA</c:v>
                </c:pt>
                <c:pt idx="11">
                  <c:v>Others</c:v>
                </c:pt>
              </c:strCache>
            </c:strRef>
          </c:cat>
          <c:val>
            <c:numRef>
              <c:f>'Sheet1 (3)'!$B$2:$B$13</c:f>
              <c:numCache>
                <c:formatCode>General</c:formatCode>
                <c:ptCount val="12"/>
                <c:pt idx="0">
                  <c:v>359.0</c:v>
                </c:pt>
                <c:pt idx="1">
                  <c:v>238.0</c:v>
                </c:pt>
                <c:pt idx="2">
                  <c:v>71.0</c:v>
                </c:pt>
                <c:pt idx="3">
                  <c:v>93.0</c:v>
                </c:pt>
                <c:pt idx="4">
                  <c:v>57.0</c:v>
                </c:pt>
                <c:pt idx="5">
                  <c:v>55.0</c:v>
                </c:pt>
                <c:pt idx="6">
                  <c:v>18.0</c:v>
                </c:pt>
                <c:pt idx="7">
                  <c:v>9.0</c:v>
                </c:pt>
                <c:pt idx="9">
                  <c:v>3.0</c:v>
                </c:pt>
                <c:pt idx="10">
                  <c:v>2.0</c:v>
                </c:pt>
                <c:pt idx="11">
                  <c:v>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baseline="0"/>
              <a:t>Ocean (Current)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5">
                  <a:tint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tint val="9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910683012259194"/>
                  <c:y val="0.0174520069808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630472854640979"/>
                  <c:y val="-0.0139616055846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350262697022767"/>
                  <c:y val="0.118673647469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63455925277291"/>
                  <c:y val="0.1151832460732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1424401634559"/>
                  <c:y val="-0.02094240837696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37069468768243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396964389959136"/>
                  <c:y val="-0.0104712041884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467016929363689"/>
                  <c:y val="0.0104712041884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770577933450088"/>
                  <c:y val="0.00698080279232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26094570928196"/>
                  <c:y val="-0.0523560209424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443666082895505"/>
                  <c:y val="-0.01047120418848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0350262697022767"/>
                  <c:y val="-0.0383944153577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233508464681845"/>
                  <c:y val="0.01047120418848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'2017.09.01'!$B$133:$B$140</c:f>
              <c:strCache>
                <c:ptCount val="8"/>
                <c:pt idx="0">
                  <c:v>Ocean Colour</c:v>
                </c:pt>
                <c:pt idx="1">
                  <c:v>Ocean Surface Heat Flux</c:v>
                </c:pt>
                <c:pt idx="2">
                  <c:v>Ocean Surface Stress</c:v>
                </c:pt>
                <c:pt idx="3">
                  <c:v>Sea Ice</c:v>
                </c:pt>
                <c:pt idx="4">
                  <c:v>Sea Level</c:v>
                </c:pt>
                <c:pt idx="5">
                  <c:v>Sea State</c:v>
                </c:pt>
                <c:pt idx="6">
                  <c:v>(Sea-surface Salinity)</c:v>
                </c:pt>
                <c:pt idx="7">
                  <c:v>Sea Surface Temperature</c:v>
                </c:pt>
              </c:strCache>
            </c:strRef>
          </c:cat>
          <c:val>
            <c:numRef>
              <c:f>'2017.09.01'!$D$133:$D$140</c:f>
              <c:numCache>
                <c:formatCode>General</c:formatCode>
                <c:ptCount val="8"/>
                <c:pt idx="0">
                  <c:v>8.0</c:v>
                </c:pt>
                <c:pt idx="1">
                  <c:v>5.0</c:v>
                </c:pt>
                <c:pt idx="2">
                  <c:v>1.0</c:v>
                </c:pt>
                <c:pt idx="3">
                  <c:v>17.0</c:v>
                </c:pt>
                <c:pt idx="4">
                  <c:v>11.0</c:v>
                </c:pt>
                <c:pt idx="5">
                  <c:v>6.0</c:v>
                </c:pt>
                <c:pt idx="6">
                  <c:v>0.0</c:v>
                </c:pt>
                <c:pt idx="7">
                  <c:v>16.0</c:v>
                </c:pt>
              </c:numCache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baseline="0"/>
              <a:t>Ocean (Future)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5">
                  <a:tint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tint val="9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910683012259194"/>
                  <c:y val="0.0174520069808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630472854640979"/>
                  <c:y val="-0.0139616055846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350262697022767"/>
                  <c:y val="0.1186736474694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(</a:t>
                    </a:r>
                    <a:fld id="{134F4DDA-42AC-484A-8B19-EE56F5A1CF34}" type="CATEGORYNAME">
                      <a:rPr lang="en-US"/>
                      <a:pPr>
                        <a:defRPr sz="800" b="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0163455925277291"/>
                  <c:y val="0.1151832460732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1424401634559"/>
                  <c:y val="-0.02094240837696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37069468768243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396964389959136"/>
                  <c:y val="-0.0104712041884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467016929363689"/>
                  <c:y val="0.0104712041884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770577933450088"/>
                  <c:y val="0.00698080279232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26094570928196"/>
                  <c:y val="-0.0523560209424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443666082895505"/>
                  <c:y val="-0.01047120418848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0350262697022767"/>
                  <c:y val="-0.0383944153577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233508464681845"/>
                  <c:y val="0.01047120418848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'2017.09.01'!$B$133:$B$140</c:f>
              <c:strCache>
                <c:ptCount val="8"/>
                <c:pt idx="0">
                  <c:v>Ocean Colour</c:v>
                </c:pt>
                <c:pt idx="1">
                  <c:v>Ocean Surface Heat Flux</c:v>
                </c:pt>
                <c:pt idx="2">
                  <c:v>Ocean Surface Stress</c:v>
                </c:pt>
                <c:pt idx="3">
                  <c:v>Sea Ice</c:v>
                </c:pt>
                <c:pt idx="4">
                  <c:v>Sea Level</c:v>
                </c:pt>
                <c:pt idx="5">
                  <c:v>Sea State</c:v>
                </c:pt>
                <c:pt idx="6">
                  <c:v>(Sea-surface Salinity)</c:v>
                </c:pt>
                <c:pt idx="7">
                  <c:v>Sea Surface Temperature</c:v>
                </c:pt>
              </c:strCache>
            </c:strRef>
          </c:cat>
          <c:val>
            <c:numRef>
              <c:f>'2017.09.01'!$E$133:$E$140</c:f>
              <c:numCache>
                <c:formatCode>General</c:formatCode>
                <c:ptCount val="8"/>
                <c:pt idx="0">
                  <c:v>8.0</c:v>
                </c:pt>
                <c:pt idx="1">
                  <c:v>4.0</c:v>
                </c:pt>
                <c:pt idx="2">
                  <c:v>0.0</c:v>
                </c:pt>
                <c:pt idx="3">
                  <c:v>14.0</c:v>
                </c:pt>
                <c:pt idx="4">
                  <c:v>7.0</c:v>
                </c:pt>
                <c:pt idx="5">
                  <c:v>6.0</c:v>
                </c:pt>
                <c:pt idx="6">
                  <c:v>0.0</c:v>
                </c:pt>
                <c:pt idx="7">
                  <c:v>17.0</c:v>
                </c:pt>
              </c:numCache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B4ED7-27E9-4839-A789-4390CDC77B0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DEB07-3ACC-4C7B-87D2-696AD430D170}">
      <dgm:prSet phldrT="[Text]" custT="1"/>
      <dgm:spPr>
        <a:xfrm>
          <a:off x="1292051" y="3500916"/>
          <a:ext cx="2051372" cy="2051372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Action Plan &amp; Creation of conditions to deliver CDRs (CMRS-16)</a:t>
          </a:r>
          <a:endParaRPr lang="en-GB" sz="1800" b="1" dirty="0">
            <a:latin typeface="+mn-lt"/>
          </a:endParaRPr>
        </a:p>
      </dgm:t>
    </dgm:pt>
    <dgm:pt modelId="{C3F519E1-27B9-4E2E-8AFA-31B7A90F156D}" type="par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7277847-D183-4C72-8669-088FE0CDABDD}" type="sib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3BE2AD4-11C1-4E66-AE59-F4460694C3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+mn-lt"/>
              <a:ea typeface="+mn-ea"/>
              <a:cs typeface="+mn-cs"/>
            </a:rPr>
            <a:t>ECV</a:t>
          </a:r>
          <a:r>
            <a:rPr lang="en-US" sz="5400" b="1" dirty="0" smtClean="0">
              <a:latin typeface="+mn-lt"/>
              <a:ea typeface="+mn-ea"/>
              <a:cs typeface="+mn-cs"/>
            </a:rPr>
            <a:t> </a:t>
          </a:r>
          <a:r>
            <a:rPr lang="en-US" sz="2400" b="1" dirty="0" smtClean="0">
              <a:latin typeface="+mn-lt"/>
              <a:ea typeface="+mn-ea"/>
              <a:cs typeface="+mn-cs"/>
            </a:rPr>
            <a:t>Inventory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(CMRS-14)</a:t>
          </a:r>
          <a:endParaRPr lang="en-GB" sz="2400" b="1" dirty="0">
            <a:latin typeface="+mn-lt"/>
          </a:endParaRPr>
        </a:p>
      </dgm:t>
    </dgm:pt>
    <dgm:pt modelId="{D6336165-7A25-4982-BB1B-F65BCD41E1BB}" type="par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7966891-267D-441C-A23A-F2844423AB82}" type="sib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CEF80D4-A7C0-43EB-B1B0-E24049432E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+mn-lt"/>
              <a:ea typeface="+mn-ea"/>
              <a:cs typeface="+mn-cs"/>
            </a:rPr>
            <a:t>Gap Analysis &amp; Recommendations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b="1" dirty="0" smtClean="0">
              <a:latin typeface="+mn-lt"/>
              <a:ea typeface="+mn-ea"/>
              <a:cs typeface="+mn-cs"/>
            </a:rPr>
            <a:t>(CMRS-15)</a:t>
          </a:r>
          <a:endParaRPr lang="en-GB" sz="1800" b="1" dirty="0">
            <a:latin typeface="+mn-lt"/>
          </a:endParaRPr>
        </a:p>
      </dgm:t>
    </dgm:pt>
    <dgm:pt modelId="{67964CEE-BAEC-40E8-8A62-A41C1D4CCAF4}" type="par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91FAEB6-2667-452F-8960-C4DD43ADB95A}" type="sib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87A3217-3085-43A8-A5B3-D7EC39F99A29}" type="pres">
      <dgm:prSet presAssocID="{1B8B4ED7-27E9-4839-A789-4390CDC77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169BB0-5BC9-4F3E-882B-CDFC8CAC6073}" type="pres">
      <dgm:prSet presAssocID="{8BADEB07-3ACC-4C7B-87D2-696AD430D170}" presName="dummy" presStyleCnt="0"/>
      <dgm:spPr/>
      <dgm:t>
        <a:bodyPr/>
        <a:lstStyle/>
        <a:p>
          <a:endParaRPr lang="en-GB"/>
        </a:p>
      </dgm:t>
    </dgm:pt>
    <dgm:pt modelId="{6A5A7D54-93DF-4825-BBAE-F18086080926}" type="pres">
      <dgm:prSet presAssocID="{8BADEB07-3ACC-4C7B-87D2-696AD430D170}" presName="node" presStyleLbl="revTx" presStyleIdx="0" presStyleCnt="3" custScaleX="148149" custScaleY="66266" custRadScaleRad="95886" custRadScaleInc="-448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F1AC640-BDAF-4265-9C03-6E860D5ABA45}" type="pres">
      <dgm:prSet presAssocID="{67277847-D183-4C72-8669-088FE0CDABDD}" presName="sibTrans" presStyleLbl="node1" presStyleIdx="0" presStyleCnt="3" custLinFactNeighborX="-8601" custLinFactNeighborY="-12"/>
      <dgm:spPr/>
      <dgm:t>
        <a:bodyPr/>
        <a:lstStyle/>
        <a:p>
          <a:endParaRPr lang="en-GB"/>
        </a:p>
      </dgm:t>
    </dgm:pt>
    <dgm:pt modelId="{BC1921F6-84E5-413C-9482-666D01A1E1F1}" type="pres">
      <dgm:prSet presAssocID="{03BE2AD4-11C1-4E66-AE59-F4460694C307}" presName="dummy" presStyleCnt="0"/>
      <dgm:spPr/>
      <dgm:t>
        <a:bodyPr/>
        <a:lstStyle/>
        <a:p>
          <a:endParaRPr lang="en-GB"/>
        </a:p>
      </dgm:t>
    </dgm:pt>
    <dgm:pt modelId="{9C1ED992-A0C4-4776-A5A6-1EB60CEC4C55}" type="pres">
      <dgm:prSet presAssocID="{03BE2AD4-11C1-4E66-AE59-F4460694C307}" presName="node" presStyleLbl="revTx" presStyleIdx="1" presStyleCnt="3" custScaleX="139008" custScaleY="46380" custRadScaleRad="109132" custRadScaleInc="-979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B80F0-C87D-4EAD-8571-3526192F68F2}" type="pres">
      <dgm:prSet presAssocID="{D7966891-267D-441C-A23A-F2844423AB82}" presName="sibTrans" presStyleLbl="node1" presStyleIdx="1" presStyleCnt="3" custLinFactNeighborX="-1200" custLinFactNeighborY="4748"/>
      <dgm:spPr/>
      <dgm:t>
        <a:bodyPr/>
        <a:lstStyle/>
        <a:p>
          <a:endParaRPr lang="en-GB"/>
        </a:p>
      </dgm:t>
    </dgm:pt>
    <dgm:pt modelId="{F544D3CF-00A0-4DBE-BFD2-295A845644CD}" type="pres">
      <dgm:prSet presAssocID="{9CEF80D4-A7C0-43EB-B1B0-E24049432EF6}" presName="dummy" presStyleCnt="0"/>
      <dgm:spPr/>
      <dgm:t>
        <a:bodyPr/>
        <a:lstStyle/>
        <a:p>
          <a:endParaRPr lang="en-GB"/>
        </a:p>
      </dgm:t>
    </dgm:pt>
    <dgm:pt modelId="{1C6351DA-5995-4C4B-8635-4AF24C0F7FEF}" type="pres">
      <dgm:prSet presAssocID="{9CEF80D4-A7C0-43EB-B1B0-E24049432EF6}" presName="node" presStyleLbl="revTx" presStyleIdx="2" presStyleCnt="3" custScaleX="153112" custScaleY="58118" custRadScaleRad="79063" custRadScaleInc="-1013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D81E8-124D-4DCD-9C24-545486E34456}" type="pres">
      <dgm:prSet presAssocID="{D91FAEB6-2667-452F-8960-C4DD43ADB95A}" presName="sibTrans" presStyleLbl="node1" presStyleIdx="2" presStyleCnt="3" custLinFactNeighborX="-3300" custLinFactNeighborY="-2100"/>
      <dgm:spPr/>
      <dgm:t>
        <a:bodyPr/>
        <a:lstStyle/>
        <a:p>
          <a:endParaRPr lang="en-GB"/>
        </a:p>
      </dgm:t>
    </dgm:pt>
  </dgm:ptLst>
  <dgm:cxnLst>
    <dgm:cxn modelId="{D5BF3E4B-BEBD-448F-BB02-57FA7B82C786}" type="presOf" srcId="{8BADEB07-3ACC-4C7B-87D2-696AD430D170}" destId="{6A5A7D54-93DF-4825-BBAE-F18086080926}" srcOrd="0" destOrd="0" presId="urn:microsoft.com/office/officeart/2005/8/layout/cycle1"/>
    <dgm:cxn modelId="{7EDCA720-8099-49CA-970E-9F3A79E189F4}" type="presOf" srcId="{9CEF80D4-A7C0-43EB-B1B0-E24049432EF6}" destId="{1C6351DA-5995-4C4B-8635-4AF24C0F7FEF}" srcOrd="0" destOrd="0" presId="urn:microsoft.com/office/officeart/2005/8/layout/cycle1"/>
    <dgm:cxn modelId="{81F3A440-F74B-451A-9AF0-D24375F01BA2}" srcId="{1B8B4ED7-27E9-4839-A789-4390CDC77B04}" destId="{8BADEB07-3ACC-4C7B-87D2-696AD430D170}" srcOrd="0" destOrd="0" parTransId="{C3F519E1-27B9-4E2E-8AFA-31B7A90F156D}" sibTransId="{67277847-D183-4C72-8669-088FE0CDABDD}"/>
    <dgm:cxn modelId="{49236643-10C3-4348-8113-359E00F6D316}" srcId="{1B8B4ED7-27E9-4839-A789-4390CDC77B04}" destId="{03BE2AD4-11C1-4E66-AE59-F4460694C307}" srcOrd="1" destOrd="0" parTransId="{D6336165-7A25-4982-BB1B-F65BCD41E1BB}" sibTransId="{D7966891-267D-441C-A23A-F2844423AB82}"/>
    <dgm:cxn modelId="{135C851E-FAC5-4FEE-B6F5-6ED972D9FBE3}" type="presOf" srcId="{D7966891-267D-441C-A23A-F2844423AB82}" destId="{23DB80F0-C87D-4EAD-8571-3526192F68F2}" srcOrd="0" destOrd="0" presId="urn:microsoft.com/office/officeart/2005/8/layout/cycle1"/>
    <dgm:cxn modelId="{FAF27F95-EEC8-4630-94CD-AF2F759991E0}" type="presOf" srcId="{1B8B4ED7-27E9-4839-A789-4390CDC77B04}" destId="{F87A3217-3085-43A8-A5B3-D7EC39F99A29}" srcOrd="0" destOrd="0" presId="urn:microsoft.com/office/officeart/2005/8/layout/cycle1"/>
    <dgm:cxn modelId="{B3A0EBFF-038B-4F6B-9945-E13F2A9D5336}" type="presOf" srcId="{03BE2AD4-11C1-4E66-AE59-F4460694C307}" destId="{9C1ED992-A0C4-4776-A5A6-1EB60CEC4C55}" srcOrd="0" destOrd="0" presId="urn:microsoft.com/office/officeart/2005/8/layout/cycle1"/>
    <dgm:cxn modelId="{B53F7803-00B4-4800-A81F-B3F97B8D715D}" type="presOf" srcId="{D91FAEB6-2667-452F-8960-C4DD43ADB95A}" destId="{982D81E8-124D-4DCD-9C24-545486E34456}" srcOrd="0" destOrd="0" presId="urn:microsoft.com/office/officeart/2005/8/layout/cycle1"/>
    <dgm:cxn modelId="{61AE18C8-4A72-416A-AF06-028758019905}" srcId="{1B8B4ED7-27E9-4839-A789-4390CDC77B04}" destId="{9CEF80D4-A7C0-43EB-B1B0-E24049432EF6}" srcOrd="2" destOrd="0" parTransId="{67964CEE-BAEC-40E8-8A62-A41C1D4CCAF4}" sibTransId="{D91FAEB6-2667-452F-8960-C4DD43ADB95A}"/>
    <dgm:cxn modelId="{2F048363-5952-4908-BB47-DF57A4C0F515}" type="presOf" srcId="{67277847-D183-4C72-8669-088FE0CDABDD}" destId="{4F1AC640-BDAF-4265-9C03-6E860D5ABA45}" srcOrd="0" destOrd="0" presId="urn:microsoft.com/office/officeart/2005/8/layout/cycle1"/>
    <dgm:cxn modelId="{CCCB1E01-CC30-41EF-8717-A76D7FACC74B}" type="presParOf" srcId="{F87A3217-3085-43A8-A5B3-D7EC39F99A29}" destId="{8C169BB0-5BC9-4F3E-882B-CDFC8CAC6073}" srcOrd="0" destOrd="0" presId="urn:microsoft.com/office/officeart/2005/8/layout/cycle1"/>
    <dgm:cxn modelId="{1347BDE0-0BD6-46DE-9695-D90BDB650FE5}" type="presParOf" srcId="{F87A3217-3085-43A8-A5B3-D7EC39F99A29}" destId="{6A5A7D54-93DF-4825-BBAE-F18086080926}" srcOrd="1" destOrd="0" presId="urn:microsoft.com/office/officeart/2005/8/layout/cycle1"/>
    <dgm:cxn modelId="{86B84E85-89EB-4EA3-A972-DD4660B022E4}" type="presParOf" srcId="{F87A3217-3085-43A8-A5B3-D7EC39F99A29}" destId="{4F1AC640-BDAF-4265-9C03-6E860D5ABA45}" srcOrd="2" destOrd="0" presId="urn:microsoft.com/office/officeart/2005/8/layout/cycle1"/>
    <dgm:cxn modelId="{5CEEEA94-93EC-4461-8838-EAA7830D9E2B}" type="presParOf" srcId="{F87A3217-3085-43A8-A5B3-D7EC39F99A29}" destId="{BC1921F6-84E5-413C-9482-666D01A1E1F1}" srcOrd="3" destOrd="0" presId="urn:microsoft.com/office/officeart/2005/8/layout/cycle1"/>
    <dgm:cxn modelId="{1B81CE9D-E703-40E5-8DF7-F9938F180E5F}" type="presParOf" srcId="{F87A3217-3085-43A8-A5B3-D7EC39F99A29}" destId="{9C1ED992-A0C4-4776-A5A6-1EB60CEC4C55}" srcOrd="4" destOrd="0" presId="urn:microsoft.com/office/officeart/2005/8/layout/cycle1"/>
    <dgm:cxn modelId="{97530268-018B-41F3-AF58-C22303913D95}" type="presParOf" srcId="{F87A3217-3085-43A8-A5B3-D7EC39F99A29}" destId="{23DB80F0-C87D-4EAD-8571-3526192F68F2}" srcOrd="5" destOrd="0" presId="urn:microsoft.com/office/officeart/2005/8/layout/cycle1"/>
    <dgm:cxn modelId="{2EDD1624-B40C-4577-999E-AF7B50963BA9}" type="presParOf" srcId="{F87A3217-3085-43A8-A5B3-D7EC39F99A29}" destId="{F544D3CF-00A0-4DBE-BFD2-295A845644CD}" srcOrd="6" destOrd="0" presId="urn:microsoft.com/office/officeart/2005/8/layout/cycle1"/>
    <dgm:cxn modelId="{1BFE30EA-408E-4018-90DD-CB275E60F521}" type="presParOf" srcId="{F87A3217-3085-43A8-A5B3-D7EC39F99A29}" destId="{1C6351DA-5995-4C4B-8635-4AF24C0F7FEF}" srcOrd="7" destOrd="0" presId="urn:microsoft.com/office/officeart/2005/8/layout/cycle1"/>
    <dgm:cxn modelId="{33AE8D4A-B377-4E62-9F0E-E9CA65D88613}" type="presParOf" srcId="{F87A3217-3085-43A8-A5B3-D7EC39F99A29}" destId="{982D81E8-124D-4DCD-9C24-545486E3445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7D54-93DF-4825-BBAE-F18086080926}">
      <dsp:nvSpPr>
        <dsp:cNvPr id="0" name=""/>
        <dsp:cNvSpPr/>
      </dsp:nvSpPr>
      <dsp:spPr>
        <a:xfrm>
          <a:off x="1943010" y="627383"/>
          <a:ext cx="2324756" cy="103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Action Plan &amp; Creation of conditions to deliver CDRs (CMRS-16)</a:t>
          </a:r>
          <a:endParaRPr lang="en-GB" sz="1800" b="1" kern="1200" dirty="0">
            <a:latin typeface="+mn-lt"/>
          </a:endParaRPr>
        </a:p>
      </dsp:txBody>
      <dsp:txXfrm>
        <a:off x="1943010" y="627383"/>
        <a:ext cx="2324756" cy="1039847"/>
      </dsp:txXfrm>
    </dsp:sp>
    <dsp:sp modelId="{4F1AC640-BDAF-4265-9C03-6E860D5ABA45}">
      <dsp:nvSpPr>
        <dsp:cNvPr id="0" name=""/>
        <dsp:cNvSpPr/>
      </dsp:nvSpPr>
      <dsp:spPr>
        <a:xfrm>
          <a:off x="-36063" y="549232"/>
          <a:ext cx="3713276" cy="3713276"/>
        </a:xfrm>
        <a:prstGeom prst="circularArrow">
          <a:avLst>
            <a:gd name="adj1" fmla="val 8241"/>
            <a:gd name="adj2" fmla="val 575443"/>
            <a:gd name="adj3" fmla="val 1198880"/>
            <a:gd name="adj4" fmla="val 19860821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ED992-A0C4-4776-A5A6-1EB60CEC4C55}">
      <dsp:nvSpPr>
        <dsp:cNvPr id="0" name=""/>
        <dsp:cNvSpPr/>
      </dsp:nvSpPr>
      <dsp:spPr>
        <a:xfrm>
          <a:off x="2030643" y="3159002"/>
          <a:ext cx="2181316" cy="72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+mn-lt"/>
              <a:ea typeface="+mn-ea"/>
              <a:cs typeface="+mn-cs"/>
            </a:rPr>
            <a:t>ECV</a:t>
          </a:r>
          <a:r>
            <a:rPr lang="en-US" sz="5400" b="1" kern="1200" dirty="0" smtClean="0">
              <a:latin typeface="+mn-lt"/>
              <a:ea typeface="+mn-ea"/>
              <a:cs typeface="+mn-cs"/>
            </a:rPr>
            <a:t> </a:t>
          </a:r>
          <a:r>
            <a:rPr lang="en-US" sz="2400" b="1" kern="1200" dirty="0" smtClean="0">
              <a:latin typeface="+mn-lt"/>
              <a:ea typeface="+mn-ea"/>
              <a:cs typeface="+mn-cs"/>
            </a:rPr>
            <a:t>Inventory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(CMRS-14)</a:t>
          </a:r>
          <a:endParaRPr lang="en-GB" sz="2400" b="1" kern="1200" dirty="0">
            <a:latin typeface="+mn-lt"/>
          </a:endParaRPr>
        </a:p>
      </dsp:txBody>
      <dsp:txXfrm>
        <a:off x="2030643" y="3159002"/>
        <a:ext cx="2181316" cy="727795"/>
      </dsp:txXfrm>
    </dsp:sp>
    <dsp:sp modelId="{23DB80F0-C87D-4EAD-8571-3526192F68F2}">
      <dsp:nvSpPr>
        <dsp:cNvPr id="0" name=""/>
        <dsp:cNvSpPr/>
      </dsp:nvSpPr>
      <dsp:spPr>
        <a:xfrm>
          <a:off x="675873" y="755563"/>
          <a:ext cx="3713276" cy="3713276"/>
        </a:xfrm>
        <a:prstGeom prst="circularArrow">
          <a:avLst>
            <a:gd name="adj1" fmla="val 8241"/>
            <a:gd name="adj2" fmla="val 575443"/>
            <a:gd name="adj3" fmla="val 9139555"/>
            <a:gd name="adj4" fmla="val 6659672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351DA-5995-4C4B-8635-4AF24C0F7FEF}">
      <dsp:nvSpPr>
        <dsp:cNvPr id="0" name=""/>
        <dsp:cNvSpPr/>
      </dsp:nvSpPr>
      <dsp:spPr>
        <a:xfrm>
          <a:off x="-261363" y="1997311"/>
          <a:ext cx="2402636" cy="911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Gap Analysis &amp; Recommendations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(CMRS-15)</a:t>
          </a:r>
          <a:endParaRPr lang="en-GB" sz="1800" b="1" kern="1200" dirty="0">
            <a:latin typeface="+mn-lt"/>
          </a:endParaRPr>
        </a:p>
      </dsp:txBody>
      <dsp:txXfrm>
        <a:off x="-261363" y="1997311"/>
        <a:ext cx="2402636" cy="911988"/>
      </dsp:txXfrm>
    </dsp:sp>
    <dsp:sp modelId="{982D81E8-124D-4DCD-9C24-545486E34456}">
      <dsp:nvSpPr>
        <dsp:cNvPr id="0" name=""/>
        <dsp:cNvSpPr/>
      </dsp:nvSpPr>
      <dsp:spPr>
        <a:xfrm>
          <a:off x="472520" y="285036"/>
          <a:ext cx="3713276" cy="3713276"/>
        </a:xfrm>
        <a:prstGeom prst="circularArrow">
          <a:avLst>
            <a:gd name="adj1" fmla="val 8241"/>
            <a:gd name="adj2" fmla="val 575443"/>
            <a:gd name="adj3" fmla="val 14455556"/>
            <a:gd name="adj4" fmla="val 11302962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9/13/17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009" y="21104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Title 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009" y="3091713"/>
            <a:ext cx="5634665" cy="149676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Subtitle 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9/13/17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Footer</a:t>
            </a:r>
            <a:endParaRPr lang="en-GB" dirty="0"/>
          </a:p>
        </p:txBody>
      </p:sp>
      <p:pic>
        <p:nvPicPr>
          <p:cNvPr id="13" name="ceos_logo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79057" y="803221"/>
            <a:ext cx="1449571" cy="574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cgms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05" y="587571"/>
            <a:ext cx="949381" cy="10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9/13/17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14288" y="242055"/>
            <a:ext cx="1212252" cy="546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2302" y="48775"/>
            <a:ext cx="1007466" cy="399388"/>
          </a:xfrm>
          <a:prstGeom prst="rect">
            <a:avLst/>
          </a:prstGeom>
        </p:spPr>
      </p:pic>
      <p:pic>
        <p:nvPicPr>
          <p:cNvPr id="11" name="Picture 10" descr="cgms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5" y="507808"/>
            <a:ext cx="544415" cy="5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monitoring.inf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420" y="1743441"/>
            <a:ext cx="8473803" cy="845932"/>
          </a:xfrm>
        </p:spPr>
        <p:txBody>
          <a:bodyPr/>
          <a:lstStyle/>
          <a:p>
            <a:pPr indent="-1141200"/>
            <a:r>
              <a:rPr lang="en-GB" sz="3200" dirty="0" smtClean="0"/>
              <a:t>Essential </a:t>
            </a:r>
            <a:r>
              <a:rPr lang="en-GB" sz="3200" dirty="0"/>
              <a:t>Climate Variables (ECVs) and the ECV </a:t>
            </a:r>
            <a:r>
              <a:rPr lang="en-GB" sz="3200" dirty="0" smtClean="0"/>
              <a:t>Inventory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1143" y="2520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20" y="2628104"/>
            <a:ext cx="48368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/>
                <a:cs typeface="Helvetica Light"/>
              </a:rPr>
              <a:t>Jörg </a:t>
            </a:r>
            <a:r>
              <a:rPr lang="en-US" sz="1600" dirty="0" smtClean="0">
                <a:solidFill>
                  <a:schemeClr val="bg1"/>
                </a:solidFill>
                <a:latin typeface="Helvetica Light"/>
                <a:cs typeface="Helvetica Light"/>
              </a:rPr>
              <a:t>Schulz (EUMETSAT) – </a:t>
            </a:r>
            <a:r>
              <a:rPr lang="en-US" sz="16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WGClimate</a:t>
            </a:r>
            <a:r>
              <a:rPr lang="en-US" sz="16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Vice-Chair</a:t>
            </a:r>
          </a:p>
          <a:p>
            <a:endParaRPr lang="en-US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Alexandra Nunes, Peter Albert, Marie-Claire Greening</a:t>
            </a:r>
          </a:p>
          <a:p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CEOS/CGMS Agencies staff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Domain Support Teams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WGClimate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Members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420" y="4200525"/>
            <a:ext cx="1894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SIT Technical Workshop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Session 4, Item 18</a:t>
            </a:r>
          </a:p>
          <a:p>
            <a:r>
              <a:rPr lang="en-GB" sz="1400" dirty="0">
                <a:solidFill>
                  <a:schemeClr val="bg1"/>
                </a:solidFill>
              </a:rPr>
              <a:t>September 13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2017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5863"/>
            <a:ext cx="8479631" cy="4286249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00205B"/>
                </a:solidFill>
              </a:rPr>
              <a:t>Integrate first summary findings from the gap analysis into the GCOS IP response as answers to GCOS Actions 11 and 12;</a:t>
            </a:r>
          </a:p>
          <a:p>
            <a:r>
              <a:rPr lang="en-GB" dirty="0" smtClean="0"/>
              <a:t>Publish the ECV Inventory V2.0 on </a:t>
            </a:r>
            <a:r>
              <a:rPr lang="en-GB" dirty="0">
                <a:solidFill>
                  <a:srgbClr val="00205B"/>
                </a:solidFill>
                <a:hlinkClick r:id="rId2"/>
              </a:rPr>
              <a:t>http://climatemonitoring.info</a:t>
            </a:r>
            <a:r>
              <a:rPr lang="en-GB" dirty="0" smtClean="0">
                <a:solidFill>
                  <a:srgbClr val="00205B"/>
                </a:solidFill>
                <a:hlinkClick r:id="rId2"/>
              </a:rPr>
              <a:t>/</a:t>
            </a:r>
            <a:r>
              <a:rPr lang="en-GB" dirty="0" smtClean="0">
                <a:solidFill>
                  <a:srgbClr val="00205B"/>
                </a:solidFill>
              </a:rPr>
              <a:t> in October 2017;</a:t>
            </a:r>
          </a:p>
          <a:p>
            <a:r>
              <a:rPr lang="en-GB" dirty="0" smtClean="0"/>
              <a:t>Continue the analysis of the inventory content at the ECV product level based on a prioritised list of ECV products;</a:t>
            </a:r>
          </a:p>
          <a:p>
            <a:r>
              <a:rPr lang="en-GB" dirty="0" smtClean="0"/>
              <a:t>Submit a more complete gap analysis report including recommendations/actions referring to V2.0 to CEOS SIT-33 for endorsement;</a:t>
            </a:r>
          </a:p>
          <a:p>
            <a:r>
              <a:rPr lang="en-GB" dirty="0" smtClean="0"/>
              <a:t>Perform a lesson learnt exercise and derive future way of working with the Inventory;</a:t>
            </a:r>
          </a:p>
          <a:p>
            <a:r>
              <a:rPr lang="en-GB" dirty="0" smtClean="0"/>
              <a:t>Work with WGISS to assess and ensure the data discovery and accessibility in the Inventory;</a:t>
            </a:r>
          </a:p>
          <a:p>
            <a:r>
              <a:rPr lang="en-GB" dirty="0" smtClean="0"/>
              <a:t>Support WMO </a:t>
            </a:r>
            <a:r>
              <a:rPr lang="en-GB" sz="3300" dirty="0"/>
              <a:t>workshop </a:t>
            </a:r>
            <a:r>
              <a:rPr lang="en-US" altLang="ja-JP" sz="3300" dirty="0"/>
              <a:t>ECV Inventory Use for Climate Monitoring from Space.</a:t>
            </a:r>
            <a:r>
              <a:rPr lang="en-GB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3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Tentative approach for </a:t>
            </a:r>
            <a:r>
              <a:rPr lang="en-GB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67" y="1357313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ECV Inventory V2.0 and analysis of it ends the activities creating a first baseline;</a:t>
            </a:r>
          </a:p>
          <a:p>
            <a:r>
              <a:rPr lang="en-GB" dirty="0" smtClean="0"/>
              <a:t>It is planned to gradually update the Inventory including the verification of the new entries;</a:t>
            </a:r>
          </a:p>
          <a:p>
            <a:r>
              <a:rPr lang="en-GB" dirty="0" smtClean="0"/>
              <a:t>Once a year the Inventory is baselined with a new version number and used for an updated gap analysis and action plan; </a:t>
            </a:r>
          </a:p>
          <a:p>
            <a:r>
              <a:rPr lang="en-GB" dirty="0" err="1" smtClean="0"/>
              <a:t>WGClimate</a:t>
            </a:r>
            <a:r>
              <a:rPr lang="en-GB" dirty="0" smtClean="0"/>
              <a:t> plans to provide the updated documents each year for endorsement; </a:t>
            </a:r>
          </a:p>
          <a:p>
            <a:r>
              <a:rPr lang="en-GB" dirty="0" smtClean="0"/>
              <a:t>This process would keep the Inventory as up to date as possible and has the ability to address items of priority to CEOS and CGMS in the analysis; </a:t>
            </a:r>
          </a:p>
          <a:p>
            <a:r>
              <a:rPr lang="en-GB" dirty="0" smtClean="0"/>
              <a:t>The actual and older versions of the verified Inventory will remain available from the web user interface.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54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to the ECV Contributors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6974"/>
          <a:stretch/>
        </p:blipFill>
        <p:spPr>
          <a:xfrm>
            <a:off x="154316" y="1163444"/>
            <a:ext cx="4014526" cy="3869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" t="34661" r="-6407"/>
          <a:stretch/>
        </p:blipFill>
        <p:spPr>
          <a:xfrm>
            <a:off x="6717713" y="1244830"/>
            <a:ext cx="4271697" cy="26696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51244" y="1163444"/>
            <a:ext cx="4271697" cy="3876907"/>
            <a:chOff x="3097761" y="1163444"/>
            <a:chExt cx="4271697" cy="38769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60348"/>
            <a:stretch/>
          </p:blipFill>
          <p:spPr>
            <a:xfrm>
              <a:off x="3097761" y="1163444"/>
              <a:ext cx="4014526" cy="24344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" r="-6407" b="64696"/>
            <a:stretch/>
          </p:blipFill>
          <p:spPr>
            <a:xfrm>
              <a:off x="3097761" y="3597894"/>
              <a:ext cx="4271697" cy="1442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9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to the Gap Analysis Teams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83628"/>
              </p:ext>
            </p:extLst>
          </p:nvPr>
        </p:nvGraphicFramePr>
        <p:xfrm>
          <a:off x="1535907" y="1290618"/>
          <a:ext cx="6322218" cy="3503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629"/>
                <a:gridCol w="1325639"/>
                <a:gridCol w="302895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Wenying Su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NASA (LARC)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Stefan Bojinski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WMO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Daniel Vila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INPE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Rainer Hollmann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DWD </a:t>
                      </a:r>
                      <a:r>
                        <a:rPr lang="en-GB" sz="1100" u="none" strike="noStrike" dirty="0" smtClean="0">
                          <a:effectLst/>
                        </a:rPr>
                        <a:t>(EUMETSAT CM </a:t>
                      </a:r>
                      <a:r>
                        <a:rPr lang="en-GB" sz="1100" u="none" strike="noStrike" dirty="0">
                          <a:effectLst/>
                        </a:rPr>
                        <a:t>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Richard Ekman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HQ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 Shi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Alisa Young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 Knapp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Albrecht van Bargen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191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 Borde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EUMETSAT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Stoffelen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KNMI (EUMETSAT OSI 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Stein </a:t>
                      </a:r>
                      <a:r>
                        <a:rPr lang="en-GB" sz="1100" u="none" strike="noStrike" dirty="0" err="1">
                          <a:effectLst/>
                        </a:rPr>
                        <a:t>Sandven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Nansen Environmental and Remote Sensing 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Ewa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Kwiatkowska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EUMETSAT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Francois Montagner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EUMETSAT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Walter N. Meier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JSIDC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John L. Dwyer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USGS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Stephen Plummer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Isabel Trigo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IPMA </a:t>
                      </a:r>
                      <a:r>
                        <a:rPr lang="en-GB" sz="1100" u="none" strike="noStrike" dirty="0" smtClean="0">
                          <a:effectLst/>
                        </a:rPr>
                        <a:t>(EUMETSAT LSA 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Walter N. Meier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JSIDC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2549"/>
            <a:ext cx="5750719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ECV Inventory – Context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862" y="1100425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ECV Inventory provides verified information on Climate Data Records available/planned from CEOS &amp; CGMS satellite missions or their combination </a:t>
            </a:r>
            <a:r>
              <a:rPr lang="en-IE" dirty="0">
                <a:solidFill>
                  <a:schemeClr val="tx2"/>
                </a:solidFill>
              </a:rPr>
              <a:t>on an GCOS ECV product basis</a:t>
            </a:r>
            <a:r>
              <a:rPr lang="en-GB" dirty="0">
                <a:solidFill>
                  <a:schemeClr val="tx2"/>
                </a:solidFill>
              </a:rPr>
              <a:t>;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Together with mission data bases it can be used to identify missed </a:t>
            </a:r>
            <a:r>
              <a:rPr lang="en-GB" dirty="0" smtClean="0">
                <a:solidFill>
                  <a:schemeClr val="tx2"/>
                </a:solidFill>
              </a:rPr>
              <a:t>opportunities and </a:t>
            </a:r>
            <a:r>
              <a:rPr lang="en-GB" dirty="0">
                <a:solidFill>
                  <a:schemeClr val="tx2"/>
                </a:solidFill>
              </a:rPr>
              <a:t>missing missions;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ECV Inventory establishes traceability with respect to GCOS principles, guidelines and requirements for ECVs;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ECV Inventory has high potential for usage by </a:t>
            </a:r>
            <a:r>
              <a:rPr lang="en-GB" dirty="0" smtClean="0">
                <a:solidFill>
                  <a:schemeClr val="tx2"/>
                </a:solidFill>
              </a:rPr>
              <a:t>many;</a:t>
            </a:r>
            <a:endParaRPr lang="en-GB" dirty="0">
              <a:solidFill>
                <a:schemeClr val="tx2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We very much acknowledge the support </a:t>
            </a:r>
            <a:r>
              <a:rPr lang="en-GB" dirty="0" smtClean="0">
                <a:solidFill>
                  <a:schemeClr val="tx2"/>
                </a:solidFill>
              </a:rPr>
              <a:t>for the Inventory from </a:t>
            </a:r>
            <a:r>
              <a:rPr lang="en-GB" dirty="0">
                <a:solidFill>
                  <a:schemeClr val="tx2"/>
                </a:solidFill>
              </a:rPr>
              <a:t>the EC.</a:t>
            </a:r>
          </a:p>
          <a:p>
            <a:pPr marL="85725" indent="-85725">
              <a:buFont typeface="Arial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2085858"/>
              </p:ext>
            </p:extLst>
          </p:nvPr>
        </p:nvGraphicFramePr>
        <p:xfrm>
          <a:off x="4702519" y="703923"/>
          <a:ext cx="421196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6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9560" y="123444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Build </a:t>
            </a:r>
            <a:r>
              <a:rPr lang="en-GB" dirty="0">
                <a:solidFill>
                  <a:schemeClr val="tx2"/>
                </a:solidFill>
              </a:rPr>
              <a:t>up a web based ECV Inventory based on </a:t>
            </a:r>
            <a:r>
              <a:rPr lang="en-GB" dirty="0" smtClean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questionnaire enabling assessment of compliance to GCOS climate monitoring principles, guidelines and numerical </a:t>
            </a:r>
            <a:r>
              <a:rPr lang="en-GB" dirty="0" smtClean="0">
                <a:solidFill>
                  <a:schemeClr val="tx2"/>
                </a:solidFill>
              </a:rPr>
              <a:t>requirements;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Populated the ECV Inventory with the support of ~100 individuals in the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Verified the content of the Inventory with respect to completeness and consistency of the information in one-to-one interactions;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Developed a procedure to perform gap analysis on the ECV </a:t>
            </a:r>
            <a:r>
              <a:rPr lang="en-GB" dirty="0" smtClean="0">
                <a:solidFill>
                  <a:schemeClr val="tx2"/>
                </a:solidFill>
              </a:rPr>
              <a:t>Inventory and used it to identify </a:t>
            </a:r>
            <a:r>
              <a:rPr lang="en-GB" dirty="0">
                <a:solidFill>
                  <a:schemeClr val="tx2"/>
                </a:solidFill>
              </a:rPr>
              <a:t>all missing ECVs and ECV products;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Started to analyse the reasons for missing products including addressing the missions used and needed;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Prepared and deployed a tool to identify shortcomings in data records with respect to GCOS </a:t>
            </a:r>
            <a:r>
              <a:rPr lang="en-GB" dirty="0" smtClean="0">
                <a:solidFill>
                  <a:schemeClr val="tx2"/>
                </a:solidFill>
              </a:rPr>
              <a:t>principles, guidelines and requirements;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Performed the analysis on shortcomings with the support of </a:t>
            </a:r>
            <a:r>
              <a:rPr lang="en-GB" dirty="0" smtClean="0">
                <a:solidFill>
                  <a:schemeClr val="tx2"/>
                </a:solidFill>
              </a:rPr>
              <a:t>domain expert teams.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ECV Inventory Population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37" y="1213167"/>
            <a:ext cx="9034463" cy="393033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2959721"/>
              </p:ext>
            </p:extLst>
          </p:nvPr>
        </p:nvGraphicFramePr>
        <p:xfrm>
          <a:off x="301386" y="1653142"/>
          <a:ext cx="3559572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99818"/>
              </p:ext>
            </p:extLst>
          </p:nvPr>
        </p:nvGraphicFramePr>
        <p:xfrm>
          <a:off x="4052807" y="2758440"/>
          <a:ext cx="5091193" cy="2400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1420"/>
                <a:gridCol w="1856035"/>
                <a:gridCol w="1823738"/>
              </a:tblGrid>
              <a:tr h="355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  <a:tr h="953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Verified content of the ECV </a:t>
                      </a:r>
                      <a:r>
                        <a:rPr lang="en-GB" sz="1200" dirty="0" smtClean="0">
                          <a:effectLst/>
                        </a:rPr>
                        <a:t>Inventory (95%). 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 climate data records that did not became part of the ECV Inventory.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  <a:tr h="953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Partly or not verified content of the ECV </a:t>
                      </a:r>
                      <a:r>
                        <a:rPr lang="en-GB" sz="1200" dirty="0" smtClean="0">
                          <a:effectLst/>
                        </a:rPr>
                        <a:t>Inventory (5%).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Climate Data Records that may exist but are not known by the </a:t>
                      </a:r>
                      <a:r>
                        <a:rPr lang="en-GB" sz="1200" dirty="0" err="1">
                          <a:effectLst/>
                        </a:rPr>
                        <a:t>WGClimate</a:t>
                      </a:r>
                      <a:r>
                        <a:rPr lang="en-GB" sz="1200" dirty="0">
                          <a:effectLst/>
                        </a:rPr>
                        <a:t>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9030" y="1089580"/>
            <a:ext cx="28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Close of new data inputs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0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ECV Inventory provides detailed view for each data record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" y="1147353"/>
            <a:ext cx="6162415" cy="3916496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57" y="1156062"/>
            <a:ext cx="5488043" cy="3916496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58" y="1156062"/>
            <a:ext cx="5428176" cy="3925179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2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Ocean </a:t>
            </a:r>
            <a:r>
              <a:rPr lang="en-GB" dirty="0"/>
              <a:t>ECV Products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83080301"/>
              </p:ext>
            </p:extLst>
          </p:nvPr>
        </p:nvGraphicFramePr>
        <p:xfrm>
          <a:off x="0" y="1611159"/>
          <a:ext cx="4922520" cy="343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4834492"/>
              </p:ext>
            </p:extLst>
          </p:nvPr>
        </p:nvGraphicFramePr>
        <p:xfrm>
          <a:off x="4414836" y="1611158"/>
          <a:ext cx="4535645" cy="339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" y="1113750"/>
            <a:ext cx="838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569"/>
                </a:solidFill>
              </a:rPr>
              <a:t>In total the Inventory covers </a:t>
            </a:r>
            <a:r>
              <a:rPr lang="en-US" dirty="0">
                <a:solidFill>
                  <a:srgbClr val="002569"/>
                </a:solidFill>
              </a:rPr>
              <a:t>27/29 (GCOS-154, 2011) and 30/35 (GCOS-200, 2016) </a:t>
            </a:r>
            <a:r>
              <a:rPr lang="en-US" dirty="0" smtClean="0">
                <a:solidFill>
                  <a:srgbClr val="002569"/>
                </a:solidFill>
              </a:rPr>
              <a:t>ECVs.</a:t>
            </a:r>
            <a:endParaRPr lang="en-US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to identify missed opportunities and missions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" y="1164269"/>
            <a:ext cx="9060180" cy="2411730"/>
          </a:xfrm>
        </p:spPr>
        <p:txBody>
          <a:bodyPr>
            <a:noAutofit/>
          </a:bodyPr>
          <a:lstStyle/>
          <a:p>
            <a:pPr marL="182563" indent="-125413"/>
            <a:r>
              <a:rPr lang="en-GB" sz="1600" dirty="0"/>
              <a:t>Total gap on sea surface </a:t>
            </a:r>
            <a:r>
              <a:rPr lang="en-GB" sz="1600" dirty="0" smtClean="0"/>
              <a:t>salinity;</a:t>
            </a:r>
          </a:p>
          <a:p>
            <a:pPr marL="182563" indent="-125413"/>
            <a:r>
              <a:rPr lang="en-GB" sz="1600" dirty="0"/>
              <a:t>Is this due to incompleteness of the Inventory?</a:t>
            </a:r>
          </a:p>
          <a:p>
            <a:pPr marL="519112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No “known-unknowns” at time of </a:t>
            </a:r>
            <a:r>
              <a:rPr lang="en-GB" sz="1600" dirty="0" smtClean="0"/>
              <a:t>snapshot  (know now that delivery </a:t>
            </a:r>
            <a:r>
              <a:rPr lang="en-GB" sz="1600" dirty="0"/>
              <a:t>of </a:t>
            </a:r>
            <a:r>
              <a:rPr lang="en-GB" sz="1600" dirty="0" smtClean="0"/>
              <a:t>Sea-surface </a:t>
            </a:r>
            <a:r>
              <a:rPr lang="en-GB" sz="1600" dirty="0"/>
              <a:t>Salinity CDRs </a:t>
            </a:r>
            <a:r>
              <a:rPr lang="en-GB" sz="1600" dirty="0" smtClean="0"/>
              <a:t>is </a:t>
            </a:r>
            <a:r>
              <a:rPr lang="en-GB" sz="1600" dirty="0"/>
              <a:t>planned under ESA CCI</a:t>
            </a:r>
            <a:r>
              <a:rPr lang="en-GB" sz="1600" dirty="0" smtClean="0"/>
              <a:t>+);</a:t>
            </a:r>
            <a:endParaRPr lang="en-GB" sz="1600" dirty="0"/>
          </a:p>
          <a:p>
            <a:pPr marL="182563" indent="-125413"/>
            <a:r>
              <a:rPr lang="en-GB" sz="1600" dirty="0"/>
              <a:t>Is this because existing data </a:t>
            </a:r>
            <a:r>
              <a:rPr lang="en-GB" sz="1600" dirty="0" smtClean="0"/>
              <a:t>sets </a:t>
            </a:r>
            <a:r>
              <a:rPr lang="en-GB" sz="1600" dirty="0"/>
              <a:t>are not considered to be CDRs?</a:t>
            </a:r>
          </a:p>
          <a:p>
            <a:pPr marL="541338" lvl="1" indent="-266700"/>
            <a:r>
              <a:rPr lang="en-GB" sz="1600" dirty="0"/>
              <a:t>Yes</a:t>
            </a:r>
            <a:r>
              <a:rPr lang="en-GB" sz="1600" dirty="0" smtClean="0"/>
              <a:t>, time series are short and </a:t>
            </a:r>
            <a:r>
              <a:rPr lang="en-US" sz="1600" dirty="0" err="1" smtClean="0"/>
              <a:t>intercomparison</a:t>
            </a:r>
            <a:r>
              <a:rPr lang="en-US" sz="1600" dirty="0" smtClean="0"/>
              <a:t> of various </a:t>
            </a:r>
            <a:r>
              <a:rPr lang="en-US" sz="1600" dirty="0"/>
              <a:t>satellite SSS products </a:t>
            </a:r>
            <a:r>
              <a:rPr lang="en-US" sz="1600" dirty="0" smtClean="0"/>
              <a:t>revealed </a:t>
            </a:r>
            <a:r>
              <a:rPr lang="en-US" sz="1600" dirty="0"/>
              <a:t>discrepancies </a:t>
            </a:r>
            <a:r>
              <a:rPr lang="en-US" sz="1600" dirty="0" smtClean="0"/>
              <a:t>that prompt </a:t>
            </a:r>
            <a:r>
              <a:rPr lang="en-US" sz="1600" dirty="0"/>
              <a:t>for further </a:t>
            </a:r>
            <a:r>
              <a:rPr lang="en-US" sz="1600" dirty="0" smtClean="0"/>
              <a:t>understanding of </a:t>
            </a:r>
            <a:r>
              <a:rPr lang="en-US" sz="1600" dirty="0"/>
              <a:t>retrieval </a:t>
            </a:r>
            <a:r>
              <a:rPr lang="en-US" sz="1600" dirty="0" smtClean="0"/>
              <a:t>errors</a:t>
            </a:r>
            <a:r>
              <a:rPr lang="en-US" sz="1600" dirty="0"/>
              <a:t>;</a:t>
            </a:r>
            <a:endParaRPr lang="en-GB" sz="1600" dirty="0"/>
          </a:p>
          <a:p>
            <a:pPr marL="182563" indent="-125413"/>
            <a:r>
              <a:rPr lang="en-GB" sz="1600" dirty="0"/>
              <a:t>Is this because there was no mission in </a:t>
            </a:r>
            <a:r>
              <a:rPr lang="en-GB" sz="1600" dirty="0" smtClean="0"/>
              <a:t>the past or is in the future?</a:t>
            </a:r>
          </a:p>
          <a:p>
            <a:pPr marL="541338" lvl="1" indent="-260350"/>
            <a:r>
              <a:rPr lang="en-GB" sz="1600" dirty="0" smtClean="0"/>
              <a:t>No for the past, yes for the future. No agency has a planned mission beyond SMAP and SMOS. </a:t>
            </a:r>
            <a:endParaRPr lang="en-GB" sz="1600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79" y="3760469"/>
            <a:ext cx="7978141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shortfalls </a:t>
            </a:r>
            <a:r>
              <a:rPr lang="en-GB" dirty="0" err="1" smtClean="0"/>
              <a:t>wrt</a:t>
            </a:r>
            <a:r>
              <a:rPr lang="en-GB" dirty="0" smtClean="0"/>
              <a:t>. GCOS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6" y="1171575"/>
            <a:ext cx="9001124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186934"/>
            <a:ext cx="553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This analysis can be done down to the single data record.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83329"/>
          </a:xfrm>
        </p:spPr>
        <p:txBody>
          <a:bodyPr>
            <a:normAutofit fontScale="55000" lnSpcReduction="20000"/>
          </a:bodyPr>
          <a:lstStyle/>
          <a:p>
            <a:pPr marL="514350" indent="-457200">
              <a:lnSpc>
                <a:spcPct val="120000"/>
              </a:lnSpc>
            </a:pPr>
            <a:r>
              <a:rPr lang="en-GB" dirty="0" smtClean="0"/>
              <a:t>Activity to build up the ECV Inventory took much longer than expected;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Needed time to get organised within the agencies to provide the support to the population of the Inventory;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Population of the Inventory was hard work and took time;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The verification step is crucial and requires interaction between responders and Inventory host and took a lot of time for the large number of records;</a:t>
            </a:r>
          </a:p>
          <a:p>
            <a:pPr marL="514350" indent="-457200">
              <a:lnSpc>
                <a:spcPct val="120000"/>
              </a:lnSpc>
            </a:pPr>
            <a:r>
              <a:rPr lang="en-GB" dirty="0" smtClean="0"/>
              <a:t>Gap analysis is confronted with a huge amount of data records to establish baseline and will use domain expert teams to </a:t>
            </a:r>
            <a:r>
              <a:rPr lang="en-GB" dirty="0"/>
              <a:t>achieve correct results;</a:t>
            </a:r>
            <a:endParaRPr lang="en-GB" dirty="0" smtClean="0"/>
          </a:p>
          <a:p>
            <a:pPr marL="514350" indent="-457200">
              <a:lnSpc>
                <a:spcPct val="120000"/>
              </a:lnSpc>
            </a:pPr>
            <a:r>
              <a:rPr lang="en-GB" dirty="0" smtClean="0"/>
              <a:t>Gap analysis for individual ECV Products uses information from mission data bases (CEOS MIM and WMO OSCAR) for an </a:t>
            </a:r>
            <a:r>
              <a:rPr lang="en-GB" dirty="0"/>
              <a:t>analysis of missed opportunities and </a:t>
            </a:r>
            <a:r>
              <a:rPr lang="en-GB" dirty="0" smtClean="0"/>
              <a:t>missions. Observed some technical issues including diverging nomenclature between GCOS, MIM and OSCAR. Will address this with MIM support team.</a:t>
            </a:r>
          </a:p>
        </p:txBody>
      </p:sp>
    </p:spTree>
    <p:extLst>
      <p:ext uri="{BB962C8B-B14F-4D97-AF65-F5344CB8AC3E}">
        <p14:creationId xmlns:p14="http://schemas.microsoft.com/office/powerpoint/2010/main" val="34240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1021</Words>
  <Application>Microsoft Macintosh PowerPoint</Application>
  <PresentationFormat>On-screen Show (16:9)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Georgia</vt:lpstr>
      <vt:lpstr>Helvetica</vt:lpstr>
      <vt:lpstr>Helvetica Light</vt:lpstr>
      <vt:lpstr>MS Mincho</vt:lpstr>
      <vt:lpstr>ＭＳ Ｐゴシック</vt:lpstr>
      <vt:lpstr>Times New Roman</vt:lpstr>
      <vt:lpstr>Arial</vt:lpstr>
      <vt:lpstr>Office Theme</vt:lpstr>
      <vt:lpstr>Essential Climate Variables (ECVs) and the ECV Inventory </vt:lpstr>
      <vt:lpstr>ECV Inventory – Context</vt:lpstr>
      <vt:lpstr>Achievements</vt:lpstr>
      <vt:lpstr>ECV Inventory Population</vt:lpstr>
      <vt:lpstr>ECV Inventory provides detailed view for each data record</vt:lpstr>
      <vt:lpstr>Example: Ocean ECV Products </vt:lpstr>
      <vt:lpstr>Potential to identify missed opportunities and missions</vt:lpstr>
      <vt:lpstr>Addressing shortfalls wrt. GCOS</vt:lpstr>
      <vt:lpstr>Issues</vt:lpstr>
      <vt:lpstr>Way forward</vt:lpstr>
      <vt:lpstr>Tentative approach for the future</vt:lpstr>
      <vt:lpstr>Credit to the ECV Contributors</vt:lpstr>
      <vt:lpstr>Credit to the Gap Analysis Teams</vt:lpstr>
    </vt:vector>
  </TitlesOfParts>
  <Company>ESA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Microsoft Office User</cp:lastModifiedBy>
  <cp:revision>162</cp:revision>
  <cp:lastPrinted>2016-11-11T13:57:01Z</cp:lastPrinted>
  <dcterms:created xsi:type="dcterms:W3CDTF">2016-11-10T19:18:14Z</dcterms:created>
  <dcterms:modified xsi:type="dcterms:W3CDTF">2017-09-13T13:18:38Z</dcterms:modified>
</cp:coreProperties>
</file>