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01" r:id="rId2"/>
    <p:sldId id="279" r:id="rId3"/>
    <p:sldId id="296" r:id="rId4"/>
    <p:sldId id="298" r:id="rId5"/>
    <p:sldId id="281" r:id="rId6"/>
    <p:sldId id="283" r:id="rId7"/>
    <p:sldId id="299" r:id="rId8"/>
    <p:sldId id="300" r:id="rId9"/>
    <p:sldId id="294" r:id="rId10"/>
    <p:sldId id="284" r:id="rId11"/>
    <p:sldId id="29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1" autoAdjust="0"/>
    <p:restoredTop sz="94788" autoAdjust="0"/>
  </p:normalViewPr>
  <p:slideViewPr>
    <p:cSldViewPr snapToGrid="0" snapToObjects="1" showGuides="1">
      <p:cViewPr varScale="1">
        <p:scale>
          <a:sx n="132" d="100"/>
          <a:sy n="132" d="100"/>
        </p:scale>
        <p:origin x="-64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256F-CE19-B045-966B-849EA7F16953}" type="datetimeFigureOut">
              <a:rPr lang="en-US" smtClean="0"/>
              <a:t>13/09/17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1BCD-6F5B-C84D-8005-0C8CF2D2B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579057" y="693"/>
            <a:ext cx="201174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0" y="0"/>
            <a:ext cx="201174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9716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009" y="1601258"/>
            <a:ext cx="6060191" cy="845932"/>
          </a:xfrm>
          <a:ln>
            <a:noFill/>
          </a:ln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2729257"/>
            <a:ext cx="5634665" cy="185922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918AAF-CE24-3542-9ED6-E4EE86624496}" type="datetimeFigureOut">
              <a:rPr lang="en-US" smtClean="0"/>
              <a:pPr/>
              <a:t>13/09/17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ceos_logo.pn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93009" y="23478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0"/>
          <p:cNvSpPr txBox="1">
            <a:spLocks/>
          </p:cNvSpPr>
          <p:nvPr userDrawn="1"/>
        </p:nvSpPr>
        <p:spPr>
          <a:xfrm>
            <a:off x="493009" y="126401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089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13/09/17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5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13/09/17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13/09/17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5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13/09/17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7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13/09/17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13/09/17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4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13/09/17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7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13/09/17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6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13/09/17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2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13/09/17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9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88521" y="1"/>
            <a:ext cx="6155478" cy="1097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" y="1"/>
            <a:ext cx="6155483" cy="10970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0932" y="122549"/>
            <a:ext cx="5098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8AAF-CE24-3542-9ED6-E4EE86624496}" type="datetimeFigureOut">
              <a:rPr lang="en-US" smtClean="0"/>
              <a:t>13/09/17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56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56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56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56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56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4420" y="1743441"/>
            <a:ext cx="8473803" cy="845932"/>
          </a:xfrm>
        </p:spPr>
        <p:txBody>
          <a:bodyPr/>
          <a:lstStyle/>
          <a:p>
            <a:pPr indent="-1141200"/>
            <a:r>
              <a:rPr lang="en-GB" sz="3200" dirty="0"/>
              <a:t>Space Agency Response to the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GCOS </a:t>
            </a:r>
            <a:r>
              <a:rPr lang="en-GB" sz="3200" dirty="0"/>
              <a:t>IP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71143" y="25208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420" y="2753177"/>
            <a:ext cx="245451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Helvetica Light"/>
                <a:cs typeface="Helvetica Light"/>
              </a:rPr>
              <a:t>Pascal Lecomte</a:t>
            </a:r>
            <a:endParaRPr lang="en-US" sz="1600" dirty="0" smtClean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endParaRPr lang="en-US" dirty="0" smtClean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CEOS</a:t>
            </a:r>
            <a:r>
              <a:rPr lang="en-US" sz="1400" dirty="0">
                <a:solidFill>
                  <a:schemeClr val="bg1"/>
                </a:solidFill>
                <a:latin typeface="Helvetica Light"/>
                <a:cs typeface="Helvetica Light"/>
              </a:rPr>
              <a:t>/CGMS Agencies staff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Domain Support Teams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WGClimate</a:t>
            </a:r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Helvetica Light"/>
                <a:cs typeface="Helvetica Light"/>
              </a:rPr>
              <a:t>Members</a:t>
            </a:r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420" y="4200525"/>
            <a:ext cx="19189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SIT Technical Workshop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Session 4, Item </a:t>
            </a:r>
            <a:r>
              <a:rPr lang="en-GB" sz="1400" dirty="0" smtClean="0">
                <a:solidFill>
                  <a:schemeClr val="bg1"/>
                </a:solidFill>
              </a:rPr>
              <a:t>19</a:t>
            </a:r>
            <a:endParaRPr lang="en-GB" sz="1400" dirty="0" smtClean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September 13</a:t>
            </a:r>
            <a:r>
              <a:rPr lang="en-GB" sz="1400" baseline="30000" dirty="0">
                <a:solidFill>
                  <a:schemeClr val="bg1"/>
                </a:solidFill>
              </a:rPr>
              <a:t>th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r>
              <a:rPr lang="en-GB" sz="1400" dirty="0" smtClean="0">
                <a:solidFill>
                  <a:schemeClr val="bg1"/>
                </a:solidFill>
              </a:rPr>
              <a:t>2017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4968" y="4767263"/>
            <a:ext cx="3404775" cy="273844"/>
          </a:xfrm>
        </p:spPr>
        <p:txBody>
          <a:bodyPr/>
          <a:lstStyle/>
          <a:p>
            <a:r>
              <a:rPr lang="en-US" dirty="0" smtClean="0"/>
              <a:t>Joint CEOS/CGMS Working Group on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2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9-07 at 12.5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4" y="1164057"/>
            <a:ext cx="4448377" cy="3763095"/>
          </a:xfrm>
          <a:prstGeom prst="rect">
            <a:avLst/>
          </a:prstGeom>
        </p:spPr>
      </p:pic>
      <p:pic>
        <p:nvPicPr>
          <p:cNvPr id="4" name="Picture 3" descr="Screen Shot 2017-09-07 at 12.53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09" y="1864109"/>
            <a:ext cx="4167988" cy="314302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50159" y="4847168"/>
            <a:ext cx="0" cy="159967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78092" y="1574848"/>
            <a:ext cx="0" cy="25015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Mapping to GCOS 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09606"/>
          </a:xfrm>
        </p:spPr>
        <p:txBody>
          <a:bodyPr anchor="ctr">
            <a:normAutofit fontScale="70000" lnSpcReduction="20000"/>
          </a:bodyPr>
          <a:lstStyle/>
          <a:p>
            <a:r>
              <a:rPr lang="en-GB" dirty="0" smtClean="0"/>
              <a:t>Completion of the Executive summary by September 18</a:t>
            </a:r>
            <a:r>
              <a:rPr lang="en-GB" baseline="30000" dirty="0" smtClean="0"/>
              <a:t>th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Document ready for review by CEOS and CGMS September 25</a:t>
            </a:r>
            <a:r>
              <a:rPr lang="en-GB" baseline="30000" dirty="0" smtClean="0"/>
              <a:t>th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Review process by CEOS and CGMS (2 weeks) through the CEOS sec and the CGMS secretariat.</a:t>
            </a:r>
          </a:p>
          <a:p>
            <a:pPr lvl="1"/>
            <a:r>
              <a:rPr lang="en-GB" dirty="0" smtClean="0"/>
              <a:t>Same process as in 2012 for the previous version of the Space Agency Response.</a:t>
            </a:r>
          </a:p>
          <a:p>
            <a:endParaRPr lang="en-GB" dirty="0"/>
          </a:p>
          <a:p>
            <a:r>
              <a:rPr lang="en-GB" dirty="0" smtClean="0"/>
              <a:t>Document to be sent </a:t>
            </a:r>
            <a:r>
              <a:rPr lang="en-GB" dirty="0"/>
              <a:t>to </a:t>
            </a:r>
            <a:r>
              <a:rPr lang="en-GB" dirty="0" smtClean="0"/>
              <a:t>UNFCCC secretariat by </a:t>
            </a:r>
            <a:r>
              <a:rPr lang="en-GB" dirty="0"/>
              <a:t>6 Oct 2017</a:t>
            </a:r>
          </a:p>
          <a:p>
            <a:r>
              <a:rPr lang="en-GB" dirty="0" smtClean="0"/>
              <a:t>Presented </a:t>
            </a:r>
            <a:r>
              <a:rPr lang="en-GB" dirty="0" smtClean="0"/>
              <a:t>at COP-23/SBSTA-47: </a:t>
            </a:r>
            <a:r>
              <a:rPr lang="en-GB" dirty="0"/>
              <a:t>6 Nov </a:t>
            </a:r>
            <a:r>
              <a:rPr lang="en-GB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96268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2017-2019 CEOS Work Plan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76" y="1249650"/>
            <a:ext cx="8886038" cy="374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5663468" cy="3765493"/>
          </a:xfrm>
        </p:spPr>
        <p:txBody>
          <a:bodyPr anchor="ctr">
            <a:normAutofit fontScale="47500" lnSpcReduction="20000"/>
          </a:bodyPr>
          <a:lstStyle/>
          <a:p>
            <a:r>
              <a:rPr lang="en-GB" dirty="0"/>
              <a:t>The GCOS Implementation Needs (GCOS IP) </a:t>
            </a:r>
            <a:r>
              <a:rPr lang="en-GB" dirty="0" smtClean="0"/>
              <a:t>was</a:t>
            </a:r>
            <a:endParaRPr lang="en-GB" dirty="0"/>
          </a:p>
          <a:p>
            <a:pPr lvl="1"/>
            <a:r>
              <a:rPr lang="en-GB" dirty="0"/>
              <a:t>Approved by the GCOS Steering Committee at its 24th meeting in Guayaquil, Ecuador, in October 2016 and </a:t>
            </a:r>
            <a:endParaRPr lang="en-GB" dirty="0" smtClean="0"/>
          </a:p>
          <a:p>
            <a:pPr lvl="1"/>
            <a:r>
              <a:rPr lang="en-GB" dirty="0" smtClean="0"/>
              <a:t>submitted </a:t>
            </a:r>
            <a:r>
              <a:rPr lang="en-GB" dirty="0"/>
              <a:t>to the UNFCCC at COP22, Marrakesh November 2016. </a:t>
            </a:r>
          </a:p>
          <a:p>
            <a:r>
              <a:rPr lang="en-GB" dirty="0" smtClean="0"/>
              <a:t>UNFCCC </a:t>
            </a:r>
            <a:r>
              <a:rPr lang="en-GB" dirty="0"/>
              <a:t>SBSTA encouraged CEOS to submit its comprehensive space agency response to the GCOS IP 2016 at SBSTA 47 during COP-23 in November 2017.</a:t>
            </a:r>
            <a:endParaRPr lang="en-GB" dirty="0" smtClean="0"/>
          </a:p>
          <a:p>
            <a:r>
              <a:rPr lang="en-GB" dirty="0" err="1" smtClean="0"/>
              <a:t>WGClimate</a:t>
            </a:r>
            <a:r>
              <a:rPr lang="en-GB" dirty="0" smtClean="0"/>
              <a:t> has been tasked to prepare this response on behalf of Space Agencies</a:t>
            </a:r>
          </a:p>
          <a:p>
            <a:endParaRPr lang="en-GB" dirty="0"/>
          </a:p>
          <a:p>
            <a:r>
              <a:rPr lang="en-GB" dirty="0" smtClean="0"/>
              <a:t>The Space Agency Response to the GCOS IP shall be presented to the UNFCCC secretariat roughly a month ahead of the COP-23/SBSTA-47 … October 6</a:t>
            </a:r>
            <a:r>
              <a:rPr lang="en-GB" baseline="30000" dirty="0" smtClean="0"/>
              <a:t>th</a:t>
            </a:r>
            <a:r>
              <a:rPr lang="en-GB" dirty="0" smtClean="0"/>
              <a:t> 2017</a:t>
            </a:r>
          </a:p>
          <a:p>
            <a:endParaRPr lang="en-GB" dirty="0"/>
          </a:p>
          <a:p>
            <a:r>
              <a:rPr lang="en-GB" dirty="0"/>
              <a:t>Where are we now </a:t>
            </a:r>
            <a:r>
              <a:rPr lang="en-GB" dirty="0" smtClean="0"/>
              <a:t>:</a:t>
            </a:r>
            <a:endParaRPr lang="en-GB" dirty="0"/>
          </a:p>
          <a:p>
            <a:pPr lvl="1"/>
            <a:r>
              <a:rPr lang="en-GB" dirty="0"/>
              <a:t>Inputs received. </a:t>
            </a:r>
            <a:endParaRPr lang="en-GB" dirty="0" smtClean="0"/>
          </a:p>
          <a:p>
            <a:pPr lvl="1"/>
            <a:r>
              <a:rPr lang="en-GB" dirty="0" smtClean="0"/>
              <a:t>Consolidated </a:t>
            </a:r>
            <a:r>
              <a:rPr lang="en-GB" dirty="0"/>
              <a:t>into </a:t>
            </a:r>
            <a:r>
              <a:rPr lang="en-GB" dirty="0" smtClean="0"/>
              <a:t>Version 0.111</a:t>
            </a:r>
          </a:p>
          <a:p>
            <a:pPr lvl="1"/>
            <a:r>
              <a:rPr lang="en-GB" dirty="0" smtClean="0"/>
              <a:t>Complete review of the document at </a:t>
            </a:r>
            <a:r>
              <a:rPr lang="en-GB" dirty="0" err="1" smtClean="0"/>
              <a:t>WGClimate</a:t>
            </a:r>
            <a:r>
              <a:rPr lang="en-GB" dirty="0" smtClean="0"/>
              <a:t> #8 earlier this week.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179" y="1451506"/>
            <a:ext cx="2342060" cy="3311980"/>
          </a:xfrm>
          <a:prstGeom prst="rect">
            <a:avLst/>
          </a:prstGeom>
          <a:scene3d>
            <a:camera prst="perspectiveFront" fov="4200000">
              <a:rot lat="0" lon="1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0199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br>
              <a:rPr lang="en-GB" dirty="0" smtClean="0"/>
            </a:br>
            <a:r>
              <a:rPr lang="en-GB" dirty="0" smtClean="0"/>
              <a:t>as presented at CEOS SIT 32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9605"/>
          </a:xfrm>
        </p:spPr>
        <p:txBody>
          <a:bodyPr anchor="ctr">
            <a:noAutofit/>
          </a:bodyPr>
          <a:lstStyle/>
          <a:p>
            <a:r>
              <a:rPr lang="en-GB" sz="1800" dirty="0" smtClean="0"/>
              <a:t>Targeting a 20-30 pages document</a:t>
            </a:r>
          </a:p>
          <a:p>
            <a:r>
              <a:rPr lang="en-GB" sz="1800" dirty="0" smtClean="0"/>
              <a:t>Broad Context (10-15 pages)</a:t>
            </a:r>
          </a:p>
          <a:p>
            <a:pPr lvl="1"/>
            <a:r>
              <a:rPr lang="en-GB" sz="1600" dirty="0" smtClean="0"/>
              <a:t>“</a:t>
            </a:r>
            <a:r>
              <a:rPr lang="en-GB" sz="1600" dirty="0"/>
              <a:t>S</a:t>
            </a:r>
            <a:r>
              <a:rPr lang="en-GB" sz="1600" dirty="0" smtClean="0"/>
              <a:t>oft Actions” and Cross cutting actions</a:t>
            </a:r>
          </a:p>
          <a:p>
            <a:pPr lvl="1"/>
            <a:r>
              <a:rPr lang="en-GB" sz="1600" dirty="0" smtClean="0"/>
              <a:t>Calibration , Validation, Assessment, Data integration and </a:t>
            </a:r>
            <a:r>
              <a:rPr lang="en-GB" sz="1600" dirty="0" err="1" smtClean="0"/>
              <a:t>Intercomparison</a:t>
            </a:r>
            <a:r>
              <a:rPr lang="en-GB" sz="1600" dirty="0" smtClean="0"/>
              <a:t>.</a:t>
            </a:r>
          </a:p>
          <a:p>
            <a:r>
              <a:rPr lang="en-GB" sz="1800" dirty="0" smtClean="0"/>
              <a:t>Detailed Implementation (6-9 pages)</a:t>
            </a:r>
          </a:p>
          <a:p>
            <a:pPr lvl="1"/>
            <a:r>
              <a:rPr lang="en-GB" sz="1600" dirty="0" smtClean="0"/>
              <a:t>Terrestrial (2-</a:t>
            </a:r>
            <a:r>
              <a:rPr lang="en-GB" sz="1600" dirty="0"/>
              <a:t>3</a:t>
            </a:r>
            <a:r>
              <a:rPr lang="en-GB" sz="1600" dirty="0" smtClean="0"/>
              <a:t> pages - Grouped in meta-Actions)</a:t>
            </a:r>
          </a:p>
          <a:p>
            <a:pPr lvl="1"/>
            <a:r>
              <a:rPr lang="en-GB" sz="1600" dirty="0" smtClean="0"/>
              <a:t>Oceanic </a:t>
            </a:r>
            <a:r>
              <a:rPr lang="en-GB" sz="1600" dirty="0"/>
              <a:t>(2-3 pages - Grouped in meta-Actions)</a:t>
            </a:r>
            <a:endParaRPr lang="en-GB" sz="1600" dirty="0" smtClean="0"/>
          </a:p>
          <a:p>
            <a:pPr lvl="1"/>
            <a:r>
              <a:rPr lang="en-GB" sz="1600" dirty="0" smtClean="0"/>
              <a:t>Atmospheric </a:t>
            </a:r>
            <a:r>
              <a:rPr lang="en-GB" sz="1600" dirty="0"/>
              <a:t>(2-3 pages - Grouped in meta-Actions)</a:t>
            </a:r>
            <a:endParaRPr lang="en-GB" sz="1600" dirty="0" smtClean="0"/>
          </a:p>
          <a:p>
            <a:r>
              <a:rPr lang="en-GB" sz="1800" dirty="0" smtClean="0"/>
              <a:t>Meta-response to the Product Requirement Table (3 pages)</a:t>
            </a:r>
          </a:p>
          <a:p>
            <a:pPr lvl="1"/>
            <a:r>
              <a:rPr lang="en-GB" sz="1600" dirty="0" smtClean="0"/>
              <a:t>Support the feed back process to GCOS</a:t>
            </a:r>
          </a:p>
          <a:p>
            <a:r>
              <a:rPr lang="en-GB" sz="1800" dirty="0" smtClean="0"/>
              <a:t>Annex-1 Responses to detailed Actions – Coordinated Action Plan</a:t>
            </a:r>
          </a:p>
        </p:txBody>
      </p:sp>
    </p:spTree>
    <p:extLst>
      <p:ext uri="{BB962C8B-B14F-4D97-AF65-F5344CB8AC3E}">
        <p14:creationId xmlns:p14="http://schemas.microsoft.com/office/powerpoint/2010/main" val="127915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09117" y="2588687"/>
            <a:ext cx="3293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 smtClean="0">
                <a:latin typeface="Helvetica Neue"/>
                <a:cs typeface="Helvetica Neue"/>
              </a:rPr>
              <a:t>Oceanic </a:t>
            </a:r>
            <a:r>
              <a:rPr lang="en-US" sz="1200" b="1" dirty="0">
                <a:latin typeface="Helvetica Neue"/>
                <a:cs typeface="Helvetica Neue"/>
              </a:rPr>
              <a:t>Chapter – Chris Merchant (UKSA)</a:t>
            </a:r>
          </a:p>
          <a:p>
            <a:pPr lvl="1"/>
            <a:r>
              <a:rPr lang="fr-CH" sz="1200" dirty="0">
                <a:latin typeface="Helvetica Neue Light"/>
                <a:cs typeface="Helvetica Neue Light"/>
              </a:rPr>
              <a:t>ESA Craig Donlon  </a:t>
            </a:r>
            <a:endParaRPr lang="en-US" sz="1200" dirty="0">
              <a:latin typeface="Helvetica Neue Light"/>
              <a:cs typeface="Helvetica Neue Light"/>
            </a:endParaRPr>
          </a:p>
          <a:p>
            <a:pPr lvl="1"/>
            <a:r>
              <a:rPr lang="en-US" sz="1200" dirty="0">
                <a:latin typeface="Helvetica Neue Light"/>
                <a:cs typeface="Helvetica Neue Light"/>
              </a:rPr>
              <a:t>EUMETSAT Hans </a:t>
            </a:r>
            <a:r>
              <a:rPr lang="en-US" sz="1200" dirty="0" err="1">
                <a:latin typeface="Helvetica Neue Light"/>
                <a:cs typeface="Helvetica Neue Light"/>
              </a:rPr>
              <a:t>Bonekamp</a:t>
            </a:r>
            <a:r>
              <a:rPr lang="en-US" sz="1200" dirty="0">
                <a:latin typeface="Helvetica Neue Light"/>
                <a:cs typeface="Helvetica Neue Light"/>
              </a:rPr>
              <a:t>  </a:t>
            </a:r>
          </a:p>
          <a:p>
            <a:pPr lvl="1"/>
            <a:r>
              <a:rPr lang="en-US" sz="1200" dirty="0">
                <a:latin typeface="Helvetica Neue Light"/>
                <a:cs typeface="Helvetica Neue Light"/>
              </a:rPr>
              <a:t>JAXA Hiroshi Murakami  </a:t>
            </a:r>
          </a:p>
          <a:p>
            <a:pPr lvl="1"/>
            <a:r>
              <a:rPr lang="fr-CH" sz="1200" dirty="0">
                <a:latin typeface="Helvetica Neue Light"/>
                <a:cs typeface="Helvetica Neue Light"/>
              </a:rPr>
              <a:t>NASA Paula Bontempi  </a:t>
            </a:r>
            <a:endParaRPr lang="en-US" sz="1200" dirty="0">
              <a:latin typeface="Helvetica Neue Light"/>
              <a:cs typeface="Helvetica Neue Light"/>
            </a:endParaRPr>
          </a:p>
          <a:p>
            <a:pPr lvl="1"/>
            <a:r>
              <a:rPr lang="fr-CH" sz="1200" dirty="0">
                <a:latin typeface="Helvetica Neue Light"/>
                <a:cs typeface="Helvetica Neue Light"/>
              </a:rPr>
              <a:t>NOAA Paul DiGiacomo  </a:t>
            </a:r>
            <a:endParaRPr lang="en-US" sz="1200" dirty="0">
              <a:latin typeface="Helvetica Neue Light"/>
              <a:cs typeface="Helvetica Neue Light"/>
            </a:endParaRPr>
          </a:p>
          <a:p>
            <a:pPr lvl="1"/>
            <a:r>
              <a:rPr lang="de-DE" sz="1200" dirty="0">
                <a:latin typeface="Helvetica Neue Light"/>
                <a:cs typeface="Helvetica Neue Light"/>
              </a:rPr>
              <a:t>NOAA Eric </a:t>
            </a:r>
            <a:r>
              <a:rPr lang="de-DE" sz="1200" dirty="0" err="1" smtClean="0">
                <a:latin typeface="Helvetica Neue Light"/>
                <a:cs typeface="Helvetica Neue Light"/>
              </a:rPr>
              <a:t>Leuliette</a:t>
            </a:r>
            <a:endParaRPr lang="en-US" sz="1200" dirty="0">
              <a:latin typeface="Helvetica Neue Light"/>
              <a:cs typeface="Helvetica Neue Light"/>
            </a:endParaRPr>
          </a:p>
          <a:p>
            <a:pPr lvl="1"/>
            <a:r>
              <a:rPr lang="de-DE" sz="1200" dirty="0">
                <a:latin typeface="Helvetica Neue Light"/>
                <a:cs typeface="Helvetica Neue Light"/>
              </a:rPr>
              <a:t>INPE Milton </a:t>
            </a:r>
            <a:r>
              <a:rPr lang="de-DE" sz="1200" dirty="0" err="1" smtClean="0">
                <a:latin typeface="Helvetica Neue Light"/>
                <a:cs typeface="Helvetica Neue Light"/>
              </a:rPr>
              <a:t>Kampel</a:t>
            </a:r>
            <a:endParaRPr lang="de-DE" sz="1200" dirty="0" smtClean="0">
              <a:latin typeface="Helvetica Neue Light"/>
              <a:cs typeface="Helvetica Neue Light"/>
            </a:endParaRPr>
          </a:p>
          <a:p>
            <a:pPr lvl="1"/>
            <a:endParaRPr lang="en-US" sz="1200" dirty="0">
              <a:latin typeface="Helvetica Neue Light"/>
              <a:cs typeface="Helvetica Neue Light"/>
            </a:endParaRPr>
          </a:p>
          <a:p>
            <a:pPr lvl="0"/>
            <a:r>
              <a:rPr lang="en-US" sz="1200" b="1" dirty="0">
                <a:latin typeface="Helvetica Neue"/>
                <a:cs typeface="Helvetica Neue"/>
              </a:rPr>
              <a:t>Terrestrial Chapter – John Dwyer (USGS)</a:t>
            </a:r>
          </a:p>
          <a:p>
            <a:pPr lvl="1"/>
            <a:r>
              <a:rPr lang="en-US" sz="1200" dirty="0">
                <a:latin typeface="Helvetica Neue Light"/>
                <a:cs typeface="Helvetica Neue Light"/>
              </a:rPr>
              <a:t>ESA Simon </a:t>
            </a:r>
            <a:r>
              <a:rPr lang="en-US" sz="1200" dirty="0" err="1" smtClean="0">
                <a:latin typeface="Helvetica Neue Light"/>
                <a:cs typeface="Helvetica Neue Light"/>
              </a:rPr>
              <a:t>Pinnock</a:t>
            </a:r>
            <a:endParaRPr lang="en-US" sz="1200" dirty="0">
              <a:latin typeface="Helvetica Neue Light"/>
              <a:cs typeface="Helvetica Neue Light"/>
            </a:endParaRPr>
          </a:p>
          <a:p>
            <a:pPr lvl="1"/>
            <a:r>
              <a:rPr lang="de-DE" sz="1200" dirty="0">
                <a:latin typeface="Helvetica Neue Light"/>
                <a:cs typeface="Helvetica Neue Light"/>
              </a:rPr>
              <a:t>ESA Stephen </a:t>
            </a:r>
            <a:r>
              <a:rPr lang="de-DE" sz="1200" dirty="0" err="1" smtClean="0">
                <a:latin typeface="Helvetica Neue Light"/>
                <a:cs typeface="Helvetica Neue Light"/>
              </a:rPr>
              <a:t>Plummer</a:t>
            </a:r>
            <a:endParaRPr lang="en-US" sz="1200" dirty="0">
              <a:latin typeface="Helvetica Neue Light"/>
              <a:cs typeface="Helvetica Neue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2210" y="1315870"/>
            <a:ext cx="3819790" cy="3600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latin typeface="Helvetica Neue"/>
                <a:cs typeface="Helvetica Neue"/>
              </a:rPr>
              <a:t>Broad </a:t>
            </a:r>
            <a:r>
              <a:rPr lang="en-US" sz="1200" b="1" dirty="0" smtClean="0">
                <a:latin typeface="Helvetica Neue"/>
                <a:cs typeface="Helvetica Neue"/>
              </a:rPr>
              <a:t>Context – Pascal </a:t>
            </a:r>
            <a:r>
              <a:rPr lang="en-US" sz="1200" b="1" dirty="0" err="1" smtClean="0">
                <a:latin typeface="Helvetica Neue"/>
                <a:cs typeface="Helvetica Neue"/>
              </a:rPr>
              <a:t>Lecomte</a:t>
            </a:r>
            <a:r>
              <a:rPr lang="en-US" sz="1200" b="1" dirty="0" smtClean="0">
                <a:latin typeface="Helvetica Neue"/>
                <a:cs typeface="Helvetica Neue"/>
              </a:rPr>
              <a:t> (ESA)</a:t>
            </a:r>
            <a:endParaRPr lang="en-US" sz="1200" b="1" dirty="0">
              <a:latin typeface="Helvetica Neue"/>
              <a:cs typeface="Helvetica Neue"/>
            </a:endParaRPr>
          </a:p>
          <a:p>
            <a:pPr lvl="1"/>
            <a:r>
              <a:rPr lang="en-US" sz="1200" dirty="0">
                <a:latin typeface="Helvetica Neue Light"/>
                <a:cs typeface="Helvetica Neue Light"/>
              </a:rPr>
              <a:t>ESA Pascal </a:t>
            </a:r>
            <a:r>
              <a:rPr lang="en-US" sz="1200" dirty="0" err="1">
                <a:latin typeface="Helvetica Neue Light"/>
                <a:cs typeface="Helvetica Neue Light"/>
              </a:rPr>
              <a:t>Lecomte</a:t>
            </a:r>
            <a:endParaRPr lang="en-US" sz="1200" dirty="0">
              <a:latin typeface="Helvetica Neue Light"/>
              <a:cs typeface="Helvetica Neue Light"/>
            </a:endParaRPr>
          </a:p>
          <a:p>
            <a:pPr lvl="1"/>
            <a:r>
              <a:rPr lang="en-US" sz="1200" dirty="0">
                <a:latin typeface="Helvetica Neue Light"/>
                <a:cs typeface="Helvetica Neue Light"/>
              </a:rPr>
              <a:t>EUMETSAT </a:t>
            </a:r>
            <a:r>
              <a:rPr lang="en-US" sz="1200" dirty="0" err="1">
                <a:latin typeface="Helvetica Neue Light"/>
                <a:cs typeface="Helvetica Neue Light"/>
              </a:rPr>
              <a:t>Jörg</a:t>
            </a:r>
            <a:r>
              <a:rPr lang="en-US" sz="1200" dirty="0">
                <a:latin typeface="Helvetica Neue Light"/>
                <a:cs typeface="Helvetica Neue Light"/>
              </a:rPr>
              <a:t> Schulz</a:t>
            </a:r>
          </a:p>
          <a:p>
            <a:pPr lvl="1"/>
            <a:r>
              <a:rPr lang="en-US" sz="1200" dirty="0">
                <a:latin typeface="Helvetica Neue Light"/>
                <a:cs typeface="Helvetica Neue Light"/>
              </a:rPr>
              <a:t>EUMETSAT Robert Husband</a:t>
            </a:r>
          </a:p>
          <a:p>
            <a:pPr lvl="1"/>
            <a:r>
              <a:rPr lang="en-US" sz="1200" dirty="0">
                <a:latin typeface="Helvetica Neue Light"/>
                <a:cs typeface="Helvetica Neue Light"/>
              </a:rPr>
              <a:t>EC Mark </a:t>
            </a:r>
            <a:r>
              <a:rPr lang="en-US" sz="1200" dirty="0" smtClean="0">
                <a:latin typeface="Helvetica Neue Light"/>
                <a:cs typeface="Helvetica Neue Light"/>
              </a:rPr>
              <a:t>Dowell</a:t>
            </a:r>
          </a:p>
          <a:p>
            <a:pPr lvl="1"/>
            <a:r>
              <a:rPr lang="en-US" sz="1200" dirty="0" smtClean="0">
                <a:latin typeface="Helvetica Neue Light"/>
                <a:cs typeface="Helvetica Neue Light"/>
              </a:rPr>
              <a:t>ESA Ed </a:t>
            </a:r>
            <a:r>
              <a:rPr lang="en-US" sz="1200" dirty="0" err="1" smtClean="0">
                <a:latin typeface="Helvetica Neue Light"/>
                <a:cs typeface="Helvetica Neue Light"/>
              </a:rPr>
              <a:t>Pechorro</a:t>
            </a:r>
            <a:endParaRPr lang="en-US" sz="1200" dirty="0" smtClean="0">
              <a:latin typeface="Helvetica Neue Light"/>
              <a:cs typeface="Helvetica Neue Light"/>
            </a:endParaRPr>
          </a:p>
          <a:p>
            <a:pPr lvl="1"/>
            <a:endParaRPr lang="en-US" sz="1200" dirty="0">
              <a:latin typeface="Helvetica Neue Light"/>
              <a:cs typeface="Helvetica Neue Light"/>
            </a:endParaRPr>
          </a:p>
          <a:p>
            <a:pPr lvl="0"/>
            <a:r>
              <a:rPr lang="en-US" sz="1200" b="1" dirty="0">
                <a:latin typeface="Helvetica Neue"/>
                <a:cs typeface="Helvetica Neue"/>
              </a:rPr>
              <a:t>Atmospheric Chapter – Stephan </a:t>
            </a:r>
            <a:r>
              <a:rPr lang="en-US" sz="1200" b="1" dirty="0" err="1">
                <a:latin typeface="Helvetica Neue"/>
                <a:cs typeface="Helvetica Neue"/>
              </a:rPr>
              <a:t>Bojinski</a:t>
            </a:r>
            <a:r>
              <a:rPr lang="en-US" sz="1200" b="1" dirty="0">
                <a:latin typeface="Helvetica Neue"/>
                <a:cs typeface="Helvetica Neue"/>
              </a:rPr>
              <a:t> (WMO)</a:t>
            </a:r>
          </a:p>
          <a:p>
            <a:pPr lvl="1"/>
            <a:r>
              <a:rPr lang="en-US" sz="1200" dirty="0">
                <a:latin typeface="Helvetica Neue Light"/>
                <a:cs typeface="Helvetica Neue Light"/>
              </a:rPr>
              <a:t>CNES Carole </a:t>
            </a:r>
            <a:r>
              <a:rPr lang="en-US" sz="1200" dirty="0" err="1">
                <a:latin typeface="Helvetica Neue Light"/>
                <a:cs typeface="Helvetica Neue Light"/>
              </a:rPr>
              <a:t>Deniel</a:t>
            </a:r>
            <a:r>
              <a:rPr lang="en-US" sz="1200" dirty="0">
                <a:latin typeface="Helvetica Neue Light"/>
                <a:cs typeface="Helvetica Neue Light"/>
              </a:rPr>
              <a:t> </a:t>
            </a:r>
            <a:endParaRPr lang="en-US" sz="1200" dirty="0" smtClean="0">
              <a:latin typeface="Helvetica Neue Light"/>
              <a:cs typeface="Helvetica Neue Light"/>
            </a:endParaRPr>
          </a:p>
          <a:p>
            <a:pPr lvl="1"/>
            <a:r>
              <a:rPr lang="en-US" sz="1200" dirty="0" smtClean="0">
                <a:latin typeface="Helvetica Neue Light"/>
                <a:cs typeface="Helvetica Neue Light"/>
              </a:rPr>
              <a:t>NOAA Steven Goodman</a:t>
            </a:r>
          </a:p>
          <a:p>
            <a:pPr lvl="1"/>
            <a:r>
              <a:rPr lang="de-DE" sz="1200" dirty="0" smtClean="0">
                <a:latin typeface="Helvetica Neue Light"/>
                <a:cs typeface="Helvetica Neue Light"/>
              </a:rPr>
              <a:t>DLR </a:t>
            </a:r>
            <a:r>
              <a:rPr lang="de-DE" sz="1200" dirty="0">
                <a:latin typeface="Helvetica Neue Light"/>
                <a:cs typeface="Helvetica Neue Light"/>
              </a:rPr>
              <a:t>Albrecht von </a:t>
            </a:r>
            <a:r>
              <a:rPr lang="de-DE" sz="1200" dirty="0" smtClean="0">
                <a:latin typeface="Helvetica Neue Light"/>
                <a:cs typeface="Helvetica Neue Light"/>
              </a:rPr>
              <a:t>Bargen</a:t>
            </a:r>
            <a:endParaRPr lang="en-US" sz="1200" dirty="0">
              <a:latin typeface="Helvetica Neue Light"/>
              <a:cs typeface="Helvetica Neue Light"/>
            </a:endParaRPr>
          </a:p>
          <a:p>
            <a:pPr lvl="1"/>
            <a:r>
              <a:rPr lang="de-DE" sz="1200" dirty="0">
                <a:latin typeface="Helvetica Neue Light"/>
                <a:cs typeface="Helvetica Neue Light"/>
              </a:rPr>
              <a:t>INPE Daniel </a:t>
            </a:r>
            <a:r>
              <a:rPr lang="de-DE" sz="1200" dirty="0" smtClean="0">
                <a:latin typeface="Helvetica Neue Light"/>
                <a:cs typeface="Helvetica Neue Light"/>
              </a:rPr>
              <a:t>Vila</a:t>
            </a:r>
            <a:endParaRPr lang="en-US" sz="1200" dirty="0">
              <a:latin typeface="Helvetica Neue Light"/>
              <a:cs typeface="Helvetica Neue Light"/>
            </a:endParaRPr>
          </a:p>
          <a:p>
            <a:pPr lvl="1"/>
            <a:r>
              <a:rPr lang="en-US" sz="1200" dirty="0" smtClean="0">
                <a:latin typeface="Helvetica Neue Light"/>
                <a:cs typeface="Helvetica Neue Light"/>
              </a:rPr>
              <a:t>DWD Rainer </a:t>
            </a:r>
            <a:r>
              <a:rPr lang="en-US" sz="1200" dirty="0" err="1" smtClean="0">
                <a:latin typeface="Helvetica Neue Light"/>
                <a:cs typeface="Helvetica Neue Light"/>
              </a:rPr>
              <a:t>Hollmann</a:t>
            </a:r>
            <a:endParaRPr lang="en-US" sz="1200" dirty="0">
              <a:latin typeface="Helvetica Neue Light"/>
              <a:cs typeface="Helvetica Neue Light"/>
            </a:endParaRPr>
          </a:p>
          <a:p>
            <a:pPr lvl="1"/>
            <a:r>
              <a:rPr lang="fr-CH" sz="1200" dirty="0">
                <a:latin typeface="Helvetica Neue Light"/>
                <a:cs typeface="Helvetica Neue Light"/>
              </a:rPr>
              <a:t>NOAA Jeff </a:t>
            </a:r>
            <a:r>
              <a:rPr lang="fr-CH" sz="1200" dirty="0" smtClean="0">
                <a:latin typeface="Helvetica Neue Light"/>
                <a:cs typeface="Helvetica Neue Light"/>
              </a:rPr>
              <a:t>Privette</a:t>
            </a:r>
            <a:endParaRPr lang="en-US" sz="1200" dirty="0">
              <a:latin typeface="Helvetica Neue Light"/>
              <a:cs typeface="Helvetica Neue Light"/>
            </a:endParaRPr>
          </a:p>
          <a:p>
            <a:pPr lvl="1"/>
            <a:r>
              <a:rPr lang="de-DE" sz="1200" dirty="0">
                <a:latin typeface="Helvetica Neue Light"/>
                <a:cs typeface="Helvetica Neue Light"/>
              </a:rPr>
              <a:t>EUMETSAT Kenneth </a:t>
            </a:r>
            <a:r>
              <a:rPr lang="de-DE" sz="1200" dirty="0" err="1" smtClean="0">
                <a:latin typeface="Helvetica Neue Light"/>
                <a:cs typeface="Helvetica Neue Light"/>
              </a:rPr>
              <a:t>Holmlund</a:t>
            </a:r>
            <a:endParaRPr lang="en-US" sz="1200" dirty="0">
              <a:latin typeface="Helvetica Neue Light"/>
              <a:cs typeface="Helvetica Neue Light"/>
            </a:endParaRPr>
          </a:p>
          <a:p>
            <a:pPr lvl="1"/>
            <a:r>
              <a:rPr lang="en-US" sz="1200" dirty="0">
                <a:latin typeface="Helvetica Neue Light"/>
                <a:cs typeface="Helvetica Neue Light"/>
              </a:rPr>
              <a:t>NOAA Mitch </a:t>
            </a:r>
            <a:r>
              <a:rPr lang="en-US" sz="1200" dirty="0" smtClean="0">
                <a:latin typeface="Helvetica Neue Light"/>
                <a:cs typeface="Helvetica Neue Light"/>
              </a:rPr>
              <a:t>Goldberg</a:t>
            </a:r>
            <a:endParaRPr lang="en-US" sz="1200" dirty="0">
              <a:latin typeface="Helvetica Neue Light"/>
              <a:cs typeface="Helvetica Neue Light"/>
            </a:endParaRPr>
          </a:p>
          <a:p>
            <a:pPr lvl="1"/>
            <a:r>
              <a:rPr lang="fr-CH" sz="1200" dirty="0">
                <a:latin typeface="Helvetica Neue Light"/>
                <a:cs typeface="Helvetica Neue Light"/>
              </a:rPr>
              <a:t>METEO FRANCE Pierre </a:t>
            </a:r>
            <a:r>
              <a:rPr lang="fr-CH" sz="1200" dirty="0" smtClean="0">
                <a:latin typeface="Helvetica Neue Light"/>
                <a:cs typeface="Helvetica Neue Light"/>
              </a:rPr>
              <a:t>Tabary</a:t>
            </a:r>
            <a:endParaRPr lang="en-US" sz="1200" dirty="0">
              <a:latin typeface="Helvetica Neue Light"/>
              <a:cs typeface="Helvetica Neue Light"/>
            </a:endParaRPr>
          </a:p>
          <a:p>
            <a:pPr lvl="1"/>
            <a:r>
              <a:rPr lang="en-US" sz="1200" dirty="0">
                <a:latin typeface="Helvetica Neue Light"/>
                <a:cs typeface="Helvetica Neue Light"/>
              </a:rPr>
              <a:t>NASA </a:t>
            </a:r>
            <a:r>
              <a:rPr lang="en-US" sz="1200" dirty="0" err="1">
                <a:latin typeface="Helvetica Neue Light"/>
                <a:cs typeface="Helvetica Neue Light"/>
              </a:rPr>
              <a:t>Wenying</a:t>
            </a:r>
            <a:r>
              <a:rPr lang="en-US" sz="1200" dirty="0">
                <a:latin typeface="Helvetica Neue Light"/>
                <a:cs typeface="Helvetica Neue Light"/>
              </a:rPr>
              <a:t> </a:t>
            </a:r>
            <a:r>
              <a:rPr lang="en-US" sz="1200" dirty="0" smtClean="0">
                <a:latin typeface="Helvetica Neue Light"/>
                <a:cs typeface="Helvetica Neue Light"/>
              </a:rPr>
              <a:t>Su</a:t>
            </a:r>
            <a:endParaRPr lang="en-US" sz="1200" dirty="0">
              <a:latin typeface="Helvetica Neue Light"/>
              <a:cs typeface="Helvetica Neue Light"/>
            </a:endParaRPr>
          </a:p>
          <a:p>
            <a:pPr lvl="1"/>
            <a:r>
              <a:rPr lang="en-US" sz="1200" dirty="0">
                <a:latin typeface="Helvetica Neue Light"/>
                <a:cs typeface="Helvetica Neue Light"/>
              </a:rPr>
              <a:t>JAXA Misako </a:t>
            </a:r>
            <a:r>
              <a:rPr lang="en-US" sz="1200" dirty="0" err="1" smtClean="0">
                <a:latin typeface="Helvetica Neue Light"/>
                <a:cs typeface="Helvetica Neue Light"/>
              </a:rPr>
              <a:t>Kachi</a:t>
            </a:r>
            <a:endParaRPr lang="en-US" sz="1200" dirty="0">
              <a:latin typeface="Helvetica Neue Light"/>
              <a:cs typeface="Helvetica Neue 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Team</a:t>
            </a:r>
            <a:br>
              <a:rPr lang="en-GB" dirty="0" smtClean="0"/>
            </a:br>
            <a:r>
              <a:rPr lang="en-GB" dirty="0" smtClean="0"/>
              <a:t>(list to be consolidated)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3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7-09-07 at 12.45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9" y="1353428"/>
            <a:ext cx="5505686" cy="3609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 Structure</a:t>
            </a:r>
            <a:br>
              <a:rPr lang="en-GB" dirty="0" smtClean="0"/>
            </a:br>
            <a:r>
              <a:rPr lang="en-GB" dirty="0" smtClean="0"/>
              <a:t>Table of Content</a:t>
            </a:r>
            <a:endParaRPr lang="en-GB" dirty="0"/>
          </a:p>
        </p:txBody>
      </p:sp>
      <p:pic>
        <p:nvPicPr>
          <p:cNvPr id="9" name="Picture 8" descr="Screen Shot 2017-09-07 at 12.40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30" y="1509520"/>
            <a:ext cx="2344385" cy="331330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Front" fov="4200000">
              <a:rot lat="0" lon="1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9785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ECV Inventory and Gap Analysis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03" y="1204564"/>
            <a:ext cx="6120167" cy="383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5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ECV Inventory and Gap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937"/>
            <a:ext cx="8229600" cy="3719819"/>
          </a:xfrm>
        </p:spPr>
        <p:txBody>
          <a:bodyPr anchor="ctr">
            <a:normAutofit fontScale="85000" lnSpcReduction="20000"/>
          </a:bodyPr>
          <a:lstStyle/>
          <a:p>
            <a:r>
              <a:rPr lang="en-GB" dirty="0" smtClean="0"/>
              <a:t>The Response will include in particular answers to GCOS Actions 11 and 12.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Therefore </a:t>
            </a:r>
            <a:r>
              <a:rPr lang="en-GB" dirty="0" err="1" smtClean="0"/>
              <a:t>WGClimate</a:t>
            </a:r>
            <a:r>
              <a:rPr lang="en-GB" dirty="0" smtClean="0"/>
              <a:t> doesn’t plan to </a:t>
            </a:r>
            <a:r>
              <a:rPr lang="en-GB" dirty="0"/>
              <a:t>submit the Gap Analysis directly to SBSTA </a:t>
            </a:r>
            <a:r>
              <a:rPr lang="en-GB" dirty="0" smtClean="0"/>
              <a:t>as a report but </a:t>
            </a:r>
            <a:r>
              <a:rPr lang="en-GB" dirty="0"/>
              <a:t>to include a summary in the Space Agency Response</a:t>
            </a:r>
            <a:r>
              <a:rPr lang="en-GB" dirty="0" smtClean="0"/>
              <a:t>.</a:t>
            </a:r>
          </a:p>
          <a:p>
            <a:r>
              <a:rPr lang="en-GB" dirty="0" smtClean="0"/>
              <a:t>Such </a:t>
            </a:r>
            <a:r>
              <a:rPr lang="en-GB" dirty="0"/>
              <a:t>a report would </a:t>
            </a:r>
            <a:r>
              <a:rPr lang="en-GB" dirty="0" smtClean="0"/>
              <a:t>anyway be </a:t>
            </a:r>
            <a:r>
              <a:rPr lang="en-GB" dirty="0"/>
              <a:t>too technical for SBSTA so a summary in the response is sufficient.</a:t>
            </a:r>
          </a:p>
        </p:txBody>
      </p:sp>
    </p:spTree>
    <p:extLst>
      <p:ext uri="{BB962C8B-B14F-4D97-AF65-F5344CB8AC3E}">
        <p14:creationId xmlns:p14="http://schemas.microsoft.com/office/powerpoint/2010/main" val="404251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Annex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808" y="1419778"/>
            <a:ext cx="2884818" cy="3394472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The Space Agency Response to the GCOS IP will be complemented by a Technical Annex giving more scientific details on the responses to each relevant action.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annex will be issued in March 2018 in time for the SBSTA 48.</a:t>
            </a:r>
            <a:endParaRPr lang="en-GB" dirty="0"/>
          </a:p>
        </p:txBody>
      </p:sp>
      <p:pic>
        <p:nvPicPr>
          <p:cNvPr id="3" name="Picture 2" descr="Screen Shot 2017-09-07 at 12.46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3"/>
          <a:stretch/>
        </p:blipFill>
        <p:spPr>
          <a:xfrm>
            <a:off x="3486489" y="1226913"/>
            <a:ext cx="5527929" cy="3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0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8945</TotalTime>
  <Words>570</Words>
  <Application>Microsoft Macintosh PowerPoint</Application>
  <PresentationFormat>On-screen Show (16:9)</PresentationFormat>
  <Paragraphs>90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Space Agency Response to the  GCOS IP</vt:lpstr>
      <vt:lpstr>2017-2019 CEOS Work Plan</vt:lpstr>
      <vt:lpstr>Context</vt:lpstr>
      <vt:lpstr>Outline as presented at CEOS SIT 32</vt:lpstr>
      <vt:lpstr>Writing Team (list to be consolidated)</vt:lpstr>
      <vt:lpstr>Document Structure Table of Content</vt:lpstr>
      <vt:lpstr>ECV Inventory and Gap Analysis</vt:lpstr>
      <vt:lpstr>ECV Inventory and Gap Analysis</vt:lpstr>
      <vt:lpstr>Technical Annex</vt:lpstr>
      <vt:lpstr>Mapping to GCOS IP</vt:lpstr>
      <vt:lpstr>Next steps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Lecomte</dc:creator>
  <cp:lastModifiedBy>Pascal Lecomte</cp:lastModifiedBy>
  <cp:revision>77</cp:revision>
  <cp:lastPrinted>2016-11-11T13:57:01Z</cp:lastPrinted>
  <dcterms:created xsi:type="dcterms:W3CDTF">2016-11-10T19:18:14Z</dcterms:created>
  <dcterms:modified xsi:type="dcterms:W3CDTF">2017-09-13T11:18:50Z</dcterms:modified>
</cp:coreProperties>
</file>