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65" r:id="rId3"/>
    <p:sldId id="261" r:id="rId4"/>
    <p:sldId id="262" r:id="rId5"/>
    <p:sldId id="263" r:id="rId6"/>
    <p:sldId id="264" r:id="rId7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21"/>
  </p:normalViewPr>
  <p:slideViewPr>
    <p:cSldViewPr>
      <p:cViewPr varScale="1">
        <p:scale>
          <a:sx n="108" d="100"/>
          <a:sy n="108" d="100"/>
        </p:scale>
        <p:origin x="1760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8763000" y="6629400"/>
            <a:ext cx="3048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algn="ctr">
              <a:defRPr lang="uk-UA" sz="1100" i="1" smtClean="0">
                <a:solidFill>
                  <a:schemeClr val="tx2"/>
                </a:solidFill>
                <a:latin typeface="+mj-lt"/>
                <a:ea typeface="+mj-ea"/>
                <a:cs typeface="Proxima Nova Regular"/>
              </a:defRPr>
            </a:lvl1pPr>
          </a:lstStyle>
          <a:p>
            <a:pPr defTabSz="914400"/>
            <a:fld id="{86CB4B4D-7CA3-9044-876B-883B54F8677D}" type="slidenum">
              <a:rPr lang="uk-UA" smtClean="0"/>
              <a:pPr defTabSz="914400"/>
              <a:t>‹#›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j-lt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+mj-lt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+mj-lt"/>
                <a:cs typeface="Arial" panose="020B0604020202020204" pitchFamily="34" charset="0"/>
              </a:defRPr>
            </a:lvl3pPr>
            <a:lvl4pPr>
              <a:defRPr sz="2000">
                <a:latin typeface="+mj-lt"/>
                <a:cs typeface="Arial" panose="020B0604020202020204" pitchFamily="34" charset="0"/>
              </a:defRPr>
            </a:lvl4pPr>
            <a:lvl5pPr>
              <a:defRPr sz="20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hape 3"/>
          <p:cNvSpPr/>
          <p:nvPr userDrawn="1"/>
        </p:nvSpPr>
        <p:spPr>
          <a:xfrm>
            <a:off x="76200" y="6629400"/>
            <a:ext cx="21336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lvl="0" algn="ctr" defTabSz="914400">
              <a:defRPr>
                <a:solidFill>
                  <a:srgbClr val="000000"/>
                </a:solidFill>
              </a:defRPr>
            </a:pPr>
            <a:r>
              <a:rPr lang="en-AU" sz="1100" i="1" dirty="0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SIT TWS ‘17, 13-14 Sept 2017</a:t>
            </a:r>
            <a:endParaRPr sz="1100" i="1" dirty="0">
              <a:solidFill>
                <a:schemeClr val="tx2"/>
              </a:solidFill>
              <a:latin typeface="+mj-ea"/>
              <a:ea typeface="+mj-ea"/>
              <a:cs typeface="Proxima Nova Regular"/>
              <a:sym typeface="Proxima Nova Regular"/>
            </a:endParaRPr>
          </a:p>
        </p:txBody>
      </p:sp>
      <p:sp>
        <p:nvSpPr>
          <p:cNvPr id="9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lang="en-US" dirty="0" smtClean="0"/>
              <a:t>Title TBA</a:t>
            </a:r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85761019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22789" y="2514600"/>
            <a:ext cx="8368811" cy="1295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4000" b="1" dirty="0" smtClean="0">
                <a:solidFill>
                  <a:srgbClr val="FFFFFF"/>
                </a:solidFill>
                <a:latin typeface="+mj-lt"/>
              </a:rPr>
              <a:t>2018-2019 CEOS SIT Chair Priorities</a:t>
            </a:r>
            <a:endParaRPr sz="4000" b="1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22789" y="37592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S. </a:t>
            </a:r>
            <a:r>
              <a:rPr lang="en-US" dirty="0" err="1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Volz</a:t>
            </a:r>
            <a:r>
              <a:rPr lang="en-US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, NOAA, SIT Vice Chair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SIT Tech Workshop 2017 </a:t>
            </a: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Agenda </a:t>
            </a:r>
            <a:r>
              <a:rPr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Item </a:t>
            </a: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#</a:t>
            </a:r>
            <a:r>
              <a:rPr lang="en-US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25</a:t>
            </a:r>
            <a:endParaRPr lang="en-AU" dirty="0" smtClean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CEOS </a:t>
            </a: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S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trategic Implementation Team Tech Workshop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ESA/ESRIN, </a:t>
            </a:r>
            <a:r>
              <a:rPr lang="en-AU" dirty="0" err="1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Frascati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, Italy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13</a:t>
            </a:r>
            <a:r>
              <a:rPr lang="en-AU" baseline="30000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th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-14</a:t>
            </a:r>
            <a:r>
              <a:rPr lang="en-AU" baseline="30000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th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 September 2017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  <a:endParaRPr lang="en-US" sz="1050" dirty="0">
              <a:solidFill>
                <a:schemeClr val="bg1">
                  <a:lumMod val="20000"/>
                  <a:lumOff val="8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53362" y="-7099"/>
            <a:ext cx="9373522" cy="6960792"/>
            <a:chOff x="-53362" y="-205563"/>
            <a:chExt cx="9373522" cy="685800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2"/>
            <a:srcRect b="91630"/>
            <a:stretch/>
          </p:blipFill>
          <p:spPr>
            <a:xfrm>
              <a:off x="-53362" y="-205563"/>
              <a:ext cx="9277826" cy="6858000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334" y="946703"/>
              <a:ext cx="9277826" cy="4907280"/>
            </a:xfrm>
            <a:prstGeom prst="rect">
              <a:avLst/>
            </a:prstGeom>
          </p:spPr>
        </p:pic>
      </p:grpSp>
      <p:grpSp>
        <p:nvGrpSpPr>
          <p:cNvPr id="3" name="Group 2"/>
          <p:cNvGrpSpPr/>
          <p:nvPr/>
        </p:nvGrpSpPr>
        <p:grpSpPr>
          <a:xfrm>
            <a:off x="-98528" y="-42528"/>
            <a:ext cx="9235440" cy="6969034"/>
            <a:chOff x="-98528" y="-42528"/>
            <a:chExt cx="9235440" cy="6969034"/>
          </a:xfrm>
        </p:grpSpPr>
        <p:sp>
          <p:nvSpPr>
            <p:cNvPr id="13" name="Rectangle 12"/>
            <p:cNvSpPr/>
            <p:nvPr/>
          </p:nvSpPr>
          <p:spPr>
            <a:xfrm>
              <a:off x="-98528" y="-42528"/>
              <a:ext cx="9235440" cy="6969034"/>
            </a:xfrm>
            <a:prstGeom prst="rect">
              <a:avLst/>
            </a:prstGeom>
            <a:solidFill>
              <a:schemeClr val="bg1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venir Roman"/>
              </a:endParaRPr>
            </a:p>
          </p:txBody>
        </p:sp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101675" y="980834"/>
              <a:ext cx="4984925" cy="49849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416304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152400" y="1371600"/>
            <a:ext cx="8686800" cy="51054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2400" b="1" dirty="0" smtClean="0">
                <a:latin typeface="Arial" panose="020B0604020202020204" pitchFamily="34" charset="0"/>
              </a:rPr>
              <a:t>We have a highly capable organization of dedicated and creative action, collectively focused on advancing Earth Observation as a discipline and as a calling.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2400" b="1" dirty="0" smtClean="0">
                <a:latin typeface="Arial" panose="020B0604020202020204" pitchFamily="34" charset="0"/>
              </a:rPr>
              <a:t>We have seen evidence over the last two days of how full – and overfull – our plates are with important, relevant, and needed work.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2400" b="1" dirty="0" smtClean="0">
                <a:latin typeface="Arial" panose="020B0604020202020204" pitchFamily="34" charset="0"/>
              </a:rPr>
              <a:t>As the SIT Chair I recognize the Chair team’s primary task is to enable you and the organization to be successful.  </a:t>
            </a:r>
            <a:endParaRPr lang="en-US" sz="2400" b="1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2400" b="1" dirty="0" smtClean="0">
                <a:latin typeface="Arial" panose="020B0604020202020204" pitchFamily="34" charset="0"/>
              </a:rPr>
              <a:t>I have four general priorities for NOAA’s tenure.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uk-UA" smtClean="0"/>
              <a:t>3</a:t>
            </a:fld>
            <a:endParaRPr lang="uk-UA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1981200" y="365125"/>
            <a:ext cx="6534150" cy="625475"/>
          </a:xfrm>
          <a:prstGeom prst="rect">
            <a:avLst/>
          </a:prstGeom>
        </p:spPr>
        <p:txBody>
          <a:bodyPr/>
          <a:lstStyle>
            <a:lvl1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algn="l" defTabSz="914400"/>
            <a:r>
              <a:rPr lang="en-US" dirty="0" smtClean="0"/>
              <a:t>SIT Chair Responsibilities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28863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152400" y="1219200"/>
            <a:ext cx="8763000" cy="5105400"/>
          </a:xfrm>
        </p:spPr>
        <p:txBody>
          <a:bodyPr/>
          <a:lstStyle/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200" b="1" dirty="0">
                <a:latin typeface="Arial" panose="020B0604020202020204" pitchFamily="34" charset="0"/>
              </a:rPr>
              <a:t>Ensure the efficient execution of existing SIT responsibilities as described in the SIT Terms of Reference, including addressing Working Group and Virtual Constellation (VC) continuity, sustainability, and outputs, including: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>
                <a:latin typeface="Arial" panose="020B0604020202020204" pitchFamily="34" charset="0"/>
              </a:rPr>
              <a:t>Undertaking gap analyses for each VC, to support ongoing and likely upcoming strategic Agency observatory decisions; 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>
                <a:latin typeface="Arial" panose="020B0604020202020204" pitchFamily="34" charset="0"/>
              </a:rPr>
              <a:t>Seeking observations from VCs and WGs on best practices and possible modifications to existing practices; and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>
                <a:latin typeface="Arial" panose="020B0604020202020204" pitchFamily="34" charset="0"/>
              </a:rPr>
              <a:t>Supporting </a:t>
            </a:r>
            <a:r>
              <a:rPr lang="en-US" sz="2200" dirty="0">
                <a:latin typeface="Arial" panose="020B0604020202020204" pitchFamily="34" charset="0"/>
              </a:rPr>
              <a:t>the activities of the CEOS </a:t>
            </a:r>
            <a:r>
              <a:rPr lang="en-US" sz="2200" i="1" dirty="0">
                <a:latin typeface="Arial" panose="020B0604020202020204" pitchFamily="34" charset="0"/>
              </a:rPr>
              <a:t>ad hoc </a:t>
            </a:r>
            <a:r>
              <a:rPr lang="en-US" sz="2200" dirty="0">
                <a:latin typeface="Arial" panose="020B0604020202020204" pitchFamily="34" charset="0"/>
              </a:rPr>
              <a:t>Team on Sustainable Development Goals by identifying targets and indicators relevant to each </a:t>
            </a:r>
            <a:r>
              <a:rPr lang="en-US" sz="2200" dirty="0" smtClean="0">
                <a:latin typeface="Arial" panose="020B0604020202020204" pitchFamily="34" charset="0"/>
              </a:rPr>
              <a:t>VC.</a:t>
            </a:r>
          </a:p>
          <a:p>
            <a:pPr lvl="1">
              <a:lnSpc>
                <a:spcPct val="90000"/>
              </a:lnSpc>
            </a:pPr>
            <a:endParaRPr lang="en-US" sz="2200" b="1" dirty="0" smtClean="0">
              <a:latin typeface="Arial" panose="020B0604020202020204" pitchFamily="34" charset="0"/>
            </a:endParaRP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200" b="1" dirty="0" smtClean="0">
                <a:latin typeface="Arial" panose="020B0604020202020204" pitchFamily="34" charset="0"/>
              </a:rPr>
              <a:t>Enhance the utility of new observations from next generation of geostationary satellites and exploring development of LEO/GEO combination products and data processing capabilities.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uk-UA" smtClean="0"/>
              <a:t>4</a:t>
            </a:fld>
            <a:endParaRPr lang="uk-UA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752600" y="304800"/>
            <a:ext cx="6534150" cy="625475"/>
          </a:xfrm>
          <a:prstGeom prst="rect">
            <a:avLst/>
          </a:prstGeom>
        </p:spPr>
        <p:txBody>
          <a:bodyPr/>
          <a:lstStyle>
            <a:lvl1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algn="l" defTabSz="914400"/>
            <a:r>
              <a:rPr lang="en-US" dirty="0" smtClean="0"/>
              <a:t>SIT Chair 2018-2019 Priorities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3445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381000" y="1447800"/>
            <a:ext cx="8382000" cy="4724400"/>
          </a:xfrm>
        </p:spPr>
        <p:txBody>
          <a:bodyPr/>
          <a:lstStyle/>
          <a:p>
            <a:pPr marL="457200" indent="-457200">
              <a:lnSpc>
                <a:spcPct val="90000"/>
              </a:lnSpc>
              <a:buFont typeface="+mj-lt"/>
              <a:buAutoNum type="arabicPeriod" startAt="3"/>
            </a:pPr>
            <a:r>
              <a:rPr lang="en-US" sz="2200" b="1" dirty="0" smtClean="0">
                <a:latin typeface="Arial" panose="020B0604020202020204" pitchFamily="34" charset="0"/>
              </a:rPr>
              <a:t>Improve and clarify CEOS relationships with CGMS, GEO, and to a lesser degree WMO, by identifying coordinated activities and, where appropriate, holistic interaction among CEOS, CGMS, GEO, and WMO, emphasizing the unique values of each.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>
                <a:latin typeface="Arial" panose="020B0604020202020204" pitchFamily="34" charset="0"/>
              </a:rPr>
              <a:t>Identify and focus on areas of appropriate and productive collaboration.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>
                <a:latin typeface="Arial" panose="020B0604020202020204" pitchFamily="34" charset="0"/>
              </a:rPr>
              <a:t>Take stock of trends and future directions so that CEOS can best serve the needs of its Agencies and execute its role most productively alongside CGMS, GEO, and WMO 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>
                <a:latin typeface="Arial" panose="020B0604020202020204" pitchFamily="34" charset="0"/>
              </a:rPr>
              <a:t>Identify appropriate and productive engagement approaches with commercial sector in the process.</a:t>
            </a:r>
          </a:p>
          <a:p>
            <a:pPr>
              <a:lnSpc>
                <a:spcPct val="90000"/>
              </a:lnSpc>
            </a:pPr>
            <a:endParaRPr lang="en-US" sz="2200" dirty="0" smtClean="0">
              <a:latin typeface="Arial" panose="020B0604020202020204" pitchFamily="34" charset="0"/>
            </a:endParaRPr>
          </a:p>
          <a:p>
            <a:pPr marL="457200" indent="-457200">
              <a:lnSpc>
                <a:spcPct val="90000"/>
              </a:lnSpc>
              <a:buFont typeface="+mj-lt"/>
              <a:buAutoNum type="arabicPeriod" startAt="4"/>
            </a:pPr>
            <a:r>
              <a:rPr lang="en-US" sz="2200" b="1" dirty="0" smtClean="0">
                <a:latin typeface="Arial" panose="020B0604020202020204" pitchFamily="34" charset="0"/>
              </a:rPr>
              <a:t>Support initiatives undertaken by CEOS Chairs in 2018 and 2019.</a:t>
            </a:r>
            <a:endParaRPr lang="en-US" sz="2200" b="1" dirty="0">
              <a:latin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uk-UA" smtClean="0"/>
              <a:t>5</a:t>
            </a:fld>
            <a:endParaRPr lang="uk-UA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1752600" y="304800"/>
            <a:ext cx="6534150" cy="625475"/>
          </a:xfrm>
          <a:prstGeom prst="rect">
            <a:avLst/>
          </a:prstGeom>
        </p:spPr>
        <p:txBody>
          <a:bodyPr/>
          <a:lstStyle>
            <a:lvl1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algn="l" defTabSz="914400"/>
            <a:r>
              <a:rPr lang="en-US" dirty="0" smtClean="0"/>
              <a:t>SIT Chair 2018-2019 Priorities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0170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6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76200" y="1219200"/>
            <a:ext cx="8839200" cy="54102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en-AU" b="1" dirty="0" smtClean="0"/>
              <a:t>Carbon</a:t>
            </a:r>
          </a:p>
          <a:p>
            <a:pPr lvl="1">
              <a:lnSpc>
                <a:spcPct val="90000"/>
              </a:lnSpc>
              <a:spcBef>
                <a:spcPts val="300"/>
              </a:spcBef>
            </a:pPr>
            <a:r>
              <a:rPr lang="en-AU" dirty="0" smtClean="0"/>
              <a:t>GHG Guidebook Development for AC-VC review (Nov ’17) and final (Mar ’18)</a:t>
            </a:r>
          </a:p>
          <a:p>
            <a:pPr lvl="1">
              <a:lnSpc>
                <a:spcPct val="90000"/>
              </a:lnSpc>
              <a:spcBef>
                <a:spcPts val="300"/>
              </a:spcBef>
            </a:pPr>
            <a:r>
              <a:rPr lang="en-AU" dirty="0" smtClean="0"/>
              <a:t>AC-VC GHG Constellation white paper draft (Dec ‘17) </a:t>
            </a:r>
          </a:p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en-AU" b="1" dirty="0" smtClean="0"/>
              <a:t>Climate</a:t>
            </a:r>
          </a:p>
          <a:p>
            <a:pPr lvl="1">
              <a:lnSpc>
                <a:spcPct val="90000"/>
              </a:lnSpc>
              <a:spcBef>
                <a:spcPts val="300"/>
              </a:spcBef>
            </a:pPr>
            <a:r>
              <a:rPr lang="en-AU" dirty="0" smtClean="0"/>
              <a:t>Submit </a:t>
            </a:r>
            <a:r>
              <a:rPr lang="en-AU" dirty="0"/>
              <a:t>a more complete </a:t>
            </a:r>
            <a:r>
              <a:rPr lang="en-AU" dirty="0" smtClean="0"/>
              <a:t>report </a:t>
            </a:r>
            <a:r>
              <a:rPr lang="en-AU" dirty="0"/>
              <a:t>including recommendations/actions referring to </a:t>
            </a:r>
            <a:r>
              <a:rPr lang="en-AU" dirty="0" smtClean="0"/>
              <a:t>2.0 of the ECV Inventory Gap Analysis to </a:t>
            </a:r>
            <a:r>
              <a:rPr lang="en-AU" dirty="0"/>
              <a:t>SIT-33 for </a:t>
            </a:r>
            <a:r>
              <a:rPr lang="en-AU" dirty="0" smtClean="0"/>
              <a:t>endorsement – could this be a foundational task of CEOS?</a:t>
            </a:r>
          </a:p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en-AU" b="1" dirty="0" smtClean="0"/>
              <a:t>Water</a:t>
            </a:r>
          </a:p>
          <a:p>
            <a:pPr lvl="1">
              <a:lnSpc>
                <a:spcPct val="90000"/>
              </a:lnSpc>
              <a:spcBef>
                <a:spcPts val="300"/>
              </a:spcBef>
            </a:pPr>
            <a:r>
              <a:rPr lang="en-AU" dirty="0" smtClean="0"/>
              <a:t>Identify leads and steering committee; proposal for workshop (Oct ‘17)</a:t>
            </a:r>
          </a:p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en-AU" b="1" dirty="0" smtClean="0"/>
              <a:t>Virtual Constellations </a:t>
            </a:r>
          </a:p>
          <a:p>
            <a:pPr lvl="1">
              <a:lnSpc>
                <a:spcPct val="90000"/>
              </a:lnSpc>
              <a:spcBef>
                <a:spcPts val="300"/>
              </a:spcBef>
            </a:pPr>
            <a:r>
              <a:rPr lang="en-AU" dirty="0" smtClean="0"/>
              <a:t>Continuity theme - promote gap analyses for each VC, #2 priority</a:t>
            </a:r>
          </a:p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en-AU" b="1" dirty="0" smtClean="0"/>
              <a:t>Working Groups</a:t>
            </a:r>
          </a:p>
          <a:p>
            <a:pPr lvl="1">
              <a:lnSpc>
                <a:spcPct val="90000"/>
              </a:lnSpc>
              <a:spcBef>
                <a:spcPts val="300"/>
              </a:spcBef>
            </a:pPr>
            <a:r>
              <a:rPr lang="en-AU" dirty="0" smtClean="0"/>
              <a:t>Support multiple Plenary Endorsements</a:t>
            </a:r>
          </a:p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en-AU" b="1" dirty="0" smtClean="0"/>
              <a:t>Strategic Guidance Documents</a:t>
            </a:r>
          </a:p>
          <a:p>
            <a:pPr lvl="1">
              <a:lnSpc>
                <a:spcPct val="90000"/>
              </a:lnSpc>
              <a:spcBef>
                <a:spcPts val="300"/>
              </a:spcBef>
            </a:pPr>
            <a:r>
              <a:rPr lang="en-AU" dirty="0" smtClean="0"/>
              <a:t>Is it time for a review and update?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1905000" y="304800"/>
            <a:ext cx="5638800" cy="533400"/>
          </a:xfrm>
        </p:spPr>
        <p:txBody>
          <a:bodyPr/>
          <a:lstStyle/>
          <a:p>
            <a:r>
              <a:rPr lang="en-US" sz="3200" dirty="0" smtClean="0">
                <a:latin typeface="Arial Bold" panose="020B0704020202020204" pitchFamily="34" charset="0"/>
                <a:cs typeface="Arial Bold" panose="020B0704020202020204" pitchFamily="34" charset="0"/>
              </a:rPr>
              <a:t>Observations from SIT TWS</a:t>
            </a:r>
            <a:endParaRPr lang="en-US" sz="3200" dirty="0">
              <a:latin typeface="Arial Bold" panose="020B0704020202020204" pitchFamily="34" charset="0"/>
              <a:cs typeface="Arial Bold" panose="020B07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7544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9088</TotalTime>
  <Words>481</Words>
  <Application>Microsoft Macintosh PowerPoint</Application>
  <PresentationFormat>On-screen Show (4:3)</PresentationFormat>
  <Paragraphs>44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6" baseType="lpstr">
      <vt:lpstr>Arial Bold</vt:lpstr>
      <vt:lpstr>Avenir Roman</vt:lpstr>
      <vt:lpstr>Calibri</vt:lpstr>
      <vt:lpstr>Courier New</vt:lpstr>
      <vt:lpstr>Droid Serif</vt:lpstr>
      <vt:lpstr>Helvetica</vt:lpstr>
      <vt:lpstr>Proxima Nova Regular</vt:lpstr>
      <vt:lpstr>Wingdings</vt:lpstr>
      <vt:lpstr>Arial</vt:lpstr>
      <vt:lpstr>Default</vt:lpstr>
      <vt:lpstr>2018-2019 CEOS SIT Chair Priorities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Microsoft Office User</cp:lastModifiedBy>
  <cp:revision>131</cp:revision>
  <dcterms:modified xsi:type="dcterms:W3CDTF">2017-09-14T07:16:41Z</dcterms:modified>
</cp:coreProperties>
</file>