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74" r:id="rId3"/>
    <p:sldId id="276" r:id="rId4"/>
    <p:sldId id="285" r:id="rId5"/>
    <p:sldId id="277" r:id="rId6"/>
    <p:sldId id="281" r:id="rId7"/>
    <p:sldId id="278" r:id="rId8"/>
    <p:sldId id="286" r:id="rId9"/>
    <p:sldId id="284" r:id="rId1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09"/>
    <p:restoredTop sz="93692"/>
  </p:normalViewPr>
  <p:slideViewPr>
    <p:cSldViewPr>
      <p:cViewPr varScale="1">
        <p:scale>
          <a:sx n="62" d="100"/>
          <a:sy n="62" d="100"/>
        </p:scale>
        <p:origin x="95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3056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57200" eaLnBrk="1" fontAlgn="auto" latinLnBrk="0" hangingPunct="1">
              <a:lnSpc>
                <a:spcPct val="125000"/>
              </a:lnSpc>
              <a:spcBef>
                <a:spcPts val="0"/>
              </a:spcBef>
              <a:spcAft>
                <a:spcPts val="0"/>
              </a:spcAft>
              <a:buClrTx/>
              <a:buSzTx/>
              <a:buFontTx/>
              <a:buNone/>
              <a:tabLst/>
              <a:defRPr/>
            </a:pPr>
            <a:r>
              <a:rPr lang="en-US" dirty="0" err="1"/>
              <a:t>Finalise</a:t>
            </a:r>
            <a:r>
              <a:rPr lang="en-US" dirty="0"/>
              <a:t> the study of Future Data access and analysis Architectures (FDA) with recommendations for the generation 2020 of operational systems and their global interoperability.</a:t>
            </a:r>
          </a:p>
          <a:p>
            <a:pPr marL="342900" marR="0" indent="-342900" defTabSz="457200" eaLnBrk="1" fontAlgn="auto" latinLnBrk="0" hangingPunct="1">
              <a:lnSpc>
                <a:spcPct val="125000"/>
              </a:lnSpc>
              <a:spcBef>
                <a:spcPts val="0"/>
              </a:spcBef>
              <a:spcAft>
                <a:spcPts val="0"/>
              </a:spcAft>
              <a:buClrTx/>
              <a:buSzTx/>
              <a:buFont typeface="Arial" panose="020B0604020202020204" pitchFamily="34" charset="0"/>
              <a:buChar char="•"/>
              <a:tabLst/>
              <a:defRPr/>
            </a:pPr>
            <a:r>
              <a:rPr lang="en-US" i="1" dirty="0"/>
              <a:t>Develop broad support among CEOS agencies to develop a blend of global networks,</a:t>
            </a:r>
            <a:r>
              <a:rPr lang="en-US" i="1" baseline="0" dirty="0"/>
              <a:t> </a:t>
            </a:r>
            <a:r>
              <a:rPr lang="en-US" i="1" dirty="0"/>
              <a:t>regional and national hubs that support thematic Data Cubes.</a:t>
            </a:r>
          </a:p>
          <a:p>
            <a:pPr marL="342900" marR="0" indent="-342900" defTabSz="457200" eaLnBrk="1" fontAlgn="auto" latinLnBrk="0" hangingPunct="1">
              <a:lnSpc>
                <a:spcPct val="125000"/>
              </a:lnSpc>
              <a:spcBef>
                <a:spcPts val="0"/>
              </a:spcBef>
              <a:spcAft>
                <a:spcPts val="0"/>
              </a:spcAft>
              <a:buClrTx/>
              <a:buSzTx/>
              <a:buFont typeface="Arial" panose="020B0604020202020204" pitchFamily="34" charset="0"/>
              <a:buChar char="•"/>
              <a:tabLst/>
              <a:defRPr/>
            </a:pPr>
            <a:r>
              <a:rPr lang="en-US" i="1" dirty="0"/>
              <a:t>Based on available technologies</a:t>
            </a:r>
            <a:r>
              <a:rPr lang="en-US" i="1" baseline="0" dirty="0"/>
              <a:t> and available/emerging standards</a:t>
            </a:r>
            <a:endParaRPr lang="en-GB" dirty="0"/>
          </a:p>
          <a:p>
            <a:endParaRPr lang="en-GB" dirty="0"/>
          </a:p>
        </p:txBody>
      </p:sp>
    </p:spTree>
    <p:extLst>
      <p:ext uri="{BB962C8B-B14F-4D97-AF65-F5344CB8AC3E}">
        <p14:creationId xmlns:p14="http://schemas.microsoft.com/office/powerpoint/2010/main" val="41259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312539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TW2018, 13-14 Sept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a:solidFill>
                  <a:srgbClr val="FFFFFF"/>
                </a:solidFill>
                <a:latin typeface="+mj-lt"/>
              </a:rPr>
              <a:t>Review of Chair Priorities</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r>
              <a:rPr lang="en-US" dirty="0">
                <a:solidFill>
                  <a:srgbClr val="FFFFFF"/>
                </a:solidFill>
                <a:ea typeface="Arial Bold"/>
                <a:cs typeface="Arial Bold"/>
                <a:sym typeface="Arial Bold"/>
              </a:rPr>
              <a:t>Mauro </a:t>
            </a:r>
            <a:r>
              <a:rPr lang="en-US" dirty="0" err="1">
                <a:solidFill>
                  <a:srgbClr val="FFFFFF"/>
                </a:solidFill>
                <a:ea typeface="Arial Bold"/>
                <a:cs typeface="Arial Bold"/>
                <a:sym typeface="Arial Bold"/>
              </a:rPr>
              <a:t>Facchini</a:t>
            </a:r>
            <a:r>
              <a:rPr lang="en-US" dirty="0">
                <a:solidFill>
                  <a:srgbClr val="FFFFFF"/>
                </a:solidFill>
                <a:ea typeface="Arial Bold"/>
                <a:cs typeface="Arial Bold"/>
                <a:sym typeface="Arial Bold"/>
              </a:rPr>
              <a:t>, European Commission</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CEOS 2018 SIT Technical Workshop</a:t>
            </a: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Session and </a:t>
            </a:r>
            <a:r>
              <a:rPr dirty="0">
                <a:solidFill>
                  <a:srgbClr val="FFFFFF"/>
                </a:solidFill>
                <a:latin typeface="+mj-lt"/>
                <a:ea typeface="Arial Bold"/>
                <a:cs typeface="Arial Bold"/>
                <a:sym typeface="Arial Bold"/>
              </a:rPr>
              <a:t>Agenda Item #</a:t>
            </a: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EUMETSAT, Darmstadt, Germany</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13 – 14 September 2018</a:t>
            </a:r>
            <a:endParaRPr dirty="0">
              <a:solidFill>
                <a:srgbClr val="FFFFFF"/>
              </a:solidFill>
              <a:latin typeface="+mj-lt"/>
              <a:ea typeface="Arial Bold"/>
              <a:cs typeface="Arial Bold"/>
              <a:sym typeface="Arial Bold"/>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524000"/>
            <a:ext cx="8305800" cy="4419600"/>
          </a:xfrm>
        </p:spPr>
        <p:txBody>
          <a:bodyPr/>
          <a:lstStyle/>
          <a:p>
            <a:pPr marL="0" indent="0">
              <a:buNone/>
            </a:pPr>
            <a:endParaRPr lang="en-US" sz="2400" b="1" dirty="0"/>
          </a:p>
          <a:p>
            <a:pPr marL="0" indent="0">
              <a:buNone/>
            </a:pPr>
            <a:r>
              <a:rPr lang="en-US" sz="2400" dirty="0"/>
              <a:t>As the 2018 CEOS Chair, the European Commission is ensuring continuity and coherence of CEOS activities by:</a:t>
            </a:r>
          </a:p>
          <a:p>
            <a:pPr marL="0" indent="0">
              <a:buNone/>
            </a:pPr>
            <a:endParaRPr lang="en-US" sz="2400" dirty="0"/>
          </a:p>
          <a:p>
            <a:pPr lvl="1"/>
            <a:r>
              <a:rPr lang="en-US" sz="2400" dirty="0"/>
              <a:t>supporting and further developing priorities and themes of past Chairs through 2018 </a:t>
            </a:r>
          </a:p>
          <a:p>
            <a:pPr lvl="1"/>
            <a:endParaRPr lang="en-US" sz="2400" dirty="0"/>
          </a:p>
          <a:p>
            <a:pPr lvl="1"/>
            <a:r>
              <a:rPr lang="en-US" sz="2400" dirty="0"/>
              <a:t>understanding and implementing common priorities and coordination with the SIT Chair (NOAA). </a:t>
            </a:r>
          </a:p>
          <a:p>
            <a:pPr lvl="1"/>
            <a:endParaRPr lang="en-US" sz="2400" dirty="0"/>
          </a:p>
          <a:p>
            <a:pPr lvl="1"/>
            <a:r>
              <a:rPr lang="en-US" sz="2400" dirty="0"/>
              <a:t>Specific identified priorities : GHG monitoring, data</a:t>
            </a:r>
            <a:endParaRPr lang="en-GB" sz="2400" dirty="0"/>
          </a:p>
          <a:p>
            <a:pPr marL="0" indent="0">
              <a:buNone/>
            </a:pPr>
            <a:endParaRPr lang="en-GB" dirty="0"/>
          </a:p>
          <a:p>
            <a:endParaRPr lang="en-US" dirty="0">
              <a:latin typeface="+mj-lt"/>
            </a:endParaRPr>
          </a:p>
          <a:p>
            <a:endParaRPr lang="en-US"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5" name="Title 3"/>
          <p:cNvSpPr txBox="1">
            <a:spLocks/>
          </p:cNvSpPr>
          <p:nvPr/>
        </p:nvSpPr>
        <p:spPr>
          <a:xfrm>
            <a:off x="1981200" y="365125"/>
            <a:ext cx="6534150" cy="625475"/>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dirty="0"/>
              <a:t>CEOS Chair 2018</a:t>
            </a:r>
          </a:p>
        </p:txBody>
      </p:sp>
    </p:spTree>
    <p:extLst>
      <p:ext uri="{BB962C8B-B14F-4D97-AF65-F5344CB8AC3E}">
        <p14:creationId xmlns:p14="http://schemas.microsoft.com/office/powerpoint/2010/main" val="307643912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304800" y="1447800"/>
            <a:ext cx="8610600" cy="4724400"/>
          </a:xfrm>
        </p:spPr>
        <p:txBody>
          <a:bodyPr/>
          <a:lstStyle/>
          <a:p>
            <a:pPr marL="0" indent="0">
              <a:buNone/>
            </a:pPr>
            <a:r>
              <a:rPr lang="en-US" dirty="0"/>
              <a:t>The European Commission will promote continued discussion to </a:t>
            </a:r>
            <a:r>
              <a:rPr lang="en-US" dirty="0" err="1"/>
              <a:t>rationalise</a:t>
            </a:r>
            <a:r>
              <a:rPr lang="en-US" dirty="0"/>
              <a:t>/integrate many ongoing, partly overlapping CEOS activities:</a:t>
            </a:r>
            <a:endParaRPr lang="en-GB" dirty="0"/>
          </a:p>
          <a:p>
            <a:r>
              <a:rPr lang="en-US" dirty="0"/>
              <a:t>Land Surface imaging and its applications i.e. LSI-VC activities including those on Analysis ready data (ARD), </a:t>
            </a:r>
          </a:p>
          <a:p>
            <a:r>
              <a:rPr lang="en-US" dirty="0"/>
              <a:t>CEOS support to GFOI and GEOGLAM and SDCG </a:t>
            </a:r>
          </a:p>
          <a:p>
            <a:r>
              <a:rPr lang="en-US" dirty="0"/>
              <a:t>USGS priority activity on moderate-resolution interoperability, (</a:t>
            </a:r>
            <a:r>
              <a:rPr lang="en-US" dirty="0">
                <a:solidFill>
                  <a:srgbClr val="FF0000"/>
                </a:solidFill>
              </a:rPr>
              <a:t>already transitioned to LSI-VC last year</a:t>
            </a:r>
            <a:r>
              <a:rPr lang="en-US" dirty="0"/>
              <a:t>)</a:t>
            </a:r>
          </a:p>
          <a:p>
            <a:r>
              <a:rPr lang="en-US" dirty="0"/>
              <a:t>CEOS open </a:t>
            </a:r>
            <a:r>
              <a:rPr lang="en-US" dirty="0" err="1"/>
              <a:t>datacube</a:t>
            </a:r>
            <a:r>
              <a:rPr lang="en-US" dirty="0"/>
              <a:t> activities, </a:t>
            </a:r>
          </a:p>
          <a:p>
            <a:r>
              <a:rPr lang="en-US" dirty="0"/>
              <a:t>Future Data Architectures (FDA) and related Pilots</a:t>
            </a:r>
          </a:p>
          <a:p>
            <a:pPr marL="0" indent="0">
              <a:buNone/>
            </a:pPr>
            <a:r>
              <a:rPr lang="en-US" dirty="0">
                <a:solidFill>
                  <a:srgbClr val="FF0000"/>
                </a:solidFill>
              </a:rPr>
              <a:t>Progress has been made on both the FDA activities (see presentation 3.3) and the LSI-VC, GEOGLAM, GFOI-SDCG (see presentation 6.3)  on rationalization, consolidating and ensuring longer term continuity to these activities</a:t>
            </a:r>
          </a:p>
          <a:p>
            <a:pPr marL="0" indent="0">
              <a:spcBef>
                <a:spcPts val="1200"/>
              </a:spcBef>
              <a:buNone/>
            </a:pPr>
            <a:endParaRPr lang="en-GB" dirty="0"/>
          </a:p>
          <a:p>
            <a:pPr marL="0" indent="0">
              <a:buNone/>
            </a:pPr>
            <a:r>
              <a:rPr lang="en-US" dirty="0"/>
              <a:t> </a:t>
            </a:r>
            <a:endParaRPr lang="en-GB" dirty="0"/>
          </a:p>
          <a:p>
            <a:endParaRPr lang="en-GB" dirty="0"/>
          </a:p>
        </p:txBody>
      </p:sp>
      <p:sp>
        <p:nvSpPr>
          <p:cNvPr id="4" name="Content Placeholder 3"/>
          <p:cNvSpPr>
            <a:spLocks noGrp="1"/>
          </p:cNvSpPr>
          <p:nvPr>
            <p:ph sz="quarter" idx="11"/>
          </p:nvPr>
        </p:nvSpPr>
        <p:spPr/>
        <p:txBody>
          <a:bodyPr/>
          <a:lstStyle/>
          <a:p>
            <a:pPr marL="0" indent="0">
              <a:buNone/>
            </a:pPr>
            <a:r>
              <a:rPr lang="en-US" b="1" dirty="0"/>
              <a:t>Rationalization of on-going activities</a:t>
            </a:r>
          </a:p>
          <a:p>
            <a:endParaRPr lang="en-GB" dirty="0"/>
          </a:p>
        </p:txBody>
      </p:sp>
    </p:spTree>
    <p:extLst>
      <p:ext uri="{BB962C8B-B14F-4D97-AF65-F5344CB8AC3E}">
        <p14:creationId xmlns:p14="http://schemas.microsoft.com/office/powerpoint/2010/main" val="384320191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161BC1-88A8-4E41-8B94-3F0663E09FD1}"/>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052009EE-EC05-E044-B537-0CF3EB3D4A38}"/>
              </a:ext>
            </a:extLst>
          </p:cNvPr>
          <p:cNvSpPr>
            <a:spLocks noGrp="1"/>
          </p:cNvSpPr>
          <p:nvPr>
            <p:ph sz="quarter" idx="10"/>
          </p:nvPr>
        </p:nvSpPr>
        <p:spPr/>
        <p:txBody>
          <a:bodyPr/>
          <a:lstStyle/>
          <a:p>
            <a:pPr marL="0" indent="0">
              <a:spcBef>
                <a:spcPts val="1200"/>
              </a:spcBef>
              <a:buNone/>
            </a:pPr>
            <a:r>
              <a:rPr lang="en-US" dirty="0"/>
              <a:t>Together with NOAA as incoming SIT Chair, to address an aspect of internal process: </a:t>
            </a:r>
          </a:p>
          <a:p>
            <a:r>
              <a:rPr lang="en-US" dirty="0"/>
              <a:t>Longer-term issue in the sustainability and implementation of ad-hoc teams and initiatives for integration in standing entities of CEOS such as the Working Groups and Virtual Constellations</a:t>
            </a:r>
          </a:p>
          <a:p>
            <a:pPr marL="0" indent="0">
              <a:buNone/>
            </a:pPr>
            <a:r>
              <a:rPr lang="en-US" dirty="0">
                <a:solidFill>
                  <a:srgbClr val="FF0000"/>
                </a:solidFill>
              </a:rPr>
              <a:t>European Commission has supported the SIT Chair is starting an assessment in support of SIT-33 Actions (6.2 and 6.4)</a:t>
            </a:r>
          </a:p>
          <a:p>
            <a:pPr marL="0" indent="0">
              <a:buNone/>
            </a:pPr>
            <a:r>
              <a:rPr lang="en-US" dirty="0">
                <a:solidFill>
                  <a:srgbClr val="FF0000"/>
                </a:solidFill>
              </a:rPr>
              <a:t>This is a long term endeavor but progress is being made</a:t>
            </a:r>
          </a:p>
          <a:p>
            <a:pPr marL="0" indent="0">
              <a:buNone/>
            </a:pPr>
            <a:endParaRPr lang="en-GB" dirty="0">
              <a:solidFill>
                <a:srgbClr val="FF0000"/>
              </a:solidFill>
            </a:endParaRPr>
          </a:p>
        </p:txBody>
      </p:sp>
      <p:sp>
        <p:nvSpPr>
          <p:cNvPr id="4" name="Content Placeholder 3">
            <a:extLst>
              <a:ext uri="{FF2B5EF4-FFF2-40B4-BE49-F238E27FC236}">
                <a16:creationId xmlns:a16="http://schemas.microsoft.com/office/drawing/2014/main" id="{F63C9630-70B8-0A45-8377-17C27926E684}"/>
              </a:ext>
            </a:extLst>
          </p:cNvPr>
          <p:cNvSpPr>
            <a:spLocks noGrp="1"/>
          </p:cNvSpPr>
          <p:nvPr>
            <p:ph sz="quarter" idx="11"/>
          </p:nvPr>
        </p:nvSpPr>
        <p:spPr/>
        <p:txBody>
          <a:bodyPr/>
          <a:lstStyle/>
          <a:p>
            <a:r>
              <a:rPr lang="en-US" b="1" dirty="0"/>
              <a:t>Rationalization of on-going activities</a:t>
            </a:r>
          </a:p>
          <a:p>
            <a:endParaRPr lang="en-GB" dirty="0"/>
          </a:p>
        </p:txBody>
      </p:sp>
    </p:spTree>
    <p:extLst>
      <p:ext uri="{BB962C8B-B14F-4D97-AF65-F5344CB8AC3E}">
        <p14:creationId xmlns:p14="http://schemas.microsoft.com/office/powerpoint/2010/main" val="109415867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533400" y="1905000"/>
            <a:ext cx="8077200" cy="4343400"/>
          </a:xfrm>
        </p:spPr>
        <p:txBody>
          <a:bodyPr/>
          <a:lstStyle/>
          <a:p>
            <a:pPr marL="0" indent="0">
              <a:buNone/>
            </a:pPr>
            <a:r>
              <a:rPr lang="en-US" sz="2400" b="1" dirty="0"/>
              <a:t>Specific Chair Initiative #1: Laying the foundation for an international CO2 and GHG emission monitoring system</a:t>
            </a:r>
            <a:endParaRPr lang="en-GB" sz="2400" dirty="0"/>
          </a:p>
          <a:p>
            <a:pPr marL="0" indent="0">
              <a:buNone/>
            </a:pPr>
            <a:endParaRPr lang="en-GB" dirty="0"/>
          </a:p>
          <a:p>
            <a:pPr marL="0" lvl="0" indent="0">
              <a:buNone/>
            </a:pPr>
            <a:r>
              <a:rPr lang="en-US" sz="2400" b="1" dirty="0"/>
              <a:t>Specific Chair Initiative #2: Bring the benefits of Future Data Architectures to the present  - identify new targets</a:t>
            </a:r>
          </a:p>
          <a:p>
            <a:pPr marL="0" indent="0">
              <a:buNone/>
            </a:pPr>
            <a:endParaRPr lang="en-GB" sz="2400" b="1" dirty="0"/>
          </a:p>
          <a:p>
            <a:pPr marL="0" indent="0">
              <a:buNone/>
            </a:pPr>
            <a:endParaRPr lang="en-GB" dirty="0"/>
          </a:p>
          <a:p>
            <a:pPr marL="0" indent="0">
              <a:buNone/>
            </a:pPr>
            <a:endParaRPr lang="en-GB" dirty="0"/>
          </a:p>
        </p:txBody>
      </p:sp>
      <p:sp>
        <p:nvSpPr>
          <p:cNvPr id="4" name="Content Placeholder 3"/>
          <p:cNvSpPr>
            <a:spLocks noGrp="1"/>
          </p:cNvSpPr>
          <p:nvPr>
            <p:ph sz="quarter" idx="11"/>
          </p:nvPr>
        </p:nvSpPr>
        <p:spPr/>
        <p:txBody>
          <a:bodyPr/>
          <a:lstStyle/>
          <a:p>
            <a:pPr marL="0" indent="0">
              <a:buNone/>
            </a:pPr>
            <a:r>
              <a:rPr lang="en-GB" dirty="0"/>
              <a:t>  CEOS Chair 2018  priorities</a:t>
            </a:r>
          </a:p>
        </p:txBody>
      </p:sp>
    </p:spTree>
    <p:extLst>
      <p:ext uri="{BB962C8B-B14F-4D97-AF65-F5344CB8AC3E}">
        <p14:creationId xmlns:p14="http://schemas.microsoft.com/office/powerpoint/2010/main" val="27508912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114300" y="1142999"/>
            <a:ext cx="8953500" cy="5673685"/>
          </a:xfrm>
        </p:spPr>
        <p:txBody>
          <a:bodyPr>
            <a:normAutofit fontScale="62500" lnSpcReduction="20000"/>
          </a:bodyPr>
          <a:lstStyle/>
          <a:p>
            <a:pPr marL="0" indent="0">
              <a:buNone/>
            </a:pPr>
            <a:r>
              <a:rPr lang="en-US" sz="3200" b="1" dirty="0"/>
              <a:t>Specific Chair Initiative #1: Laying the foundation for an international CO2 and GHG monitoring system</a:t>
            </a:r>
            <a:endParaRPr lang="en-GB" sz="3200" dirty="0"/>
          </a:p>
          <a:p>
            <a:pPr marL="0" lvl="0" indent="0">
              <a:buNone/>
            </a:pPr>
            <a:endParaRPr lang="en-US" dirty="0"/>
          </a:p>
          <a:p>
            <a:pPr marL="0" lvl="0" indent="0">
              <a:buNone/>
            </a:pPr>
            <a:r>
              <a:rPr lang="en-US" sz="2900" dirty="0"/>
              <a:t>Three specific activities are foreseen for advancing this effort in 2017-2018:</a:t>
            </a:r>
          </a:p>
          <a:p>
            <a:r>
              <a:rPr lang="en-US" sz="2900" dirty="0"/>
              <a:t>Facilitate the completion and follow-on activities of the AC-VC whitepaper on defining an optimum constellation for CO2 and GHG monitoring, including the joint competences of CEOS and CGMS, and in the general framework of the continued implementation of the CEOS Carbon Strategy</a:t>
            </a:r>
          </a:p>
          <a:p>
            <a:pPr marL="0" indent="0">
              <a:buNone/>
            </a:pPr>
            <a:r>
              <a:rPr lang="en-GB" sz="2900" dirty="0">
                <a:solidFill>
                  <a:srgbClr val="FF0000"/>
                </a:solidFill>
              </a:rPr>
              <a:t>Complete draft available endorsement CEOS Plenary Brussels. Also provides roadmap for way forward of activities. See presentation 2.5</a:t>
            </a:r>
          </a:p>
          <a:p>
            <a:pPr lvl="0"/>
            <a:r>
              <a:rPr lang="en-US" sz="2900" dirty="0"/>
              <a:t>Place the space segment in the broader context of a fully sustained system for CO2 monitoring. Individual CEOS Agencies have counterparts in their individual countries/regions who have responsibility for Inventories, the required modelling, in-situ infrastructure and the ground segment elements.</a:t>
            </a:r>
          </a:p>
          <a:p>
            <a:pPr marL="0" lvl="0" indent="0" algn="l">
              <a:buNone/>
            </a:pPr>
            <a:r>
              <a:rPr lang="en-US" sz="2900" dirty="0">
                <a:solidFill>
                  <a:srgbClr val="FF0000"/>
                </a:solidFill>
              </a:rPr>
              <a:t>Workshop held at European Commission Joint Research Centre (</a:t>
            </a:r>
            <a:r>
              <a:rPr lang="en-US" sz="2900" dirty="0" err="1">
                <a:solidFill>
                  <a:srgbClr val="FF0000"/>
                </a:solidFill>
              </a:rPr>
              <a:t>Ispra</a:t>
            </a:r>
            <a:r>
              <a:rPr lang="en-US" sz="2900" dirty="0">
                <a:solidFill>
                  <a:srgbClr val="FF0000"/>
                </a:solidFill>
              </a:rPr>
              <a:t>) June 2018. Bringing together stakeholders from Space Agencies, Modelling, In-situ and Inventory communities. See presentation 2.3</a:t>
            </a:r>
          </a:p>
          <a:p>
            <a:r>
              <a:rPr lang="en-US" sz="2900" dirty="0"/>
              <a:t>Advance the relationship with CGMS for an operationally implemented and sustained observation capability. Consider establishing a formal working relationship between CEOS and CGMS as with the successful ongoing relationship on Systematic Observations of ECVs in support of UNFCCC.</a:t>
            </a:r>
          </a:p>
          <a:p>
            <a:pPr marL="0" indent="0">
              <a:buNone/>
            </a:pPr>
            <a:r>
              <a:rPr lang="en-GB" sz="2900" dirty="0">
                <a:solidFill>
                  <a:srgbClr val="FF0000"/>
                </a:solidFill>
              </a:rPr>
              <a:t>Number of discussions, including at CGMS Plenary. Options proposed. See presentation 2.4</a:t>
            </a:r>
          </a:p>
        </p:txBody>
      </p:sp>
      <p:sp>
        <p:nvSpPr>
          <p:cNvPr id="4" name="Content Placeholder 3"/>
          <p:cNvSpPr>
            <a:spLocks noGrp="1"/>
          </p:cNvSpPr>
          <p:nvPr>
            <p:ph sz="quarter" idx="11"/>
          </p:nvPr>
        </p:nvSpPr>
        <p:spPr/>
        <p:txBody>
          <a:bodyPr/>
          <a:lstStyle/>
          <a:p>
            <a:pPr marL="0" indent="0">
              <a:buNone/>
            </a:pPr>
            <a:r>
              <a:rPr lang="en-GB" dirty="0"/>
              <a:t>  CEOS Chair 2018  priority A</a:t>
            </a:r>
          </a:p>
          <a:p>
            <a:endParaRPr lang="en-GB" dirty="0"/>
          </a:p>
        </p:txBody>
      </p:sp>
    </p:spTree>
    <p:extLst>
      <p:ext uri="{BB962C8B-B14F-4D97-AF65-F5344CB8AC3E}">
        <p14:creationId xmlns:p14="http://schemas.microsoft.com/office/powerpoint/2010/main" val="229855663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152400" y="1219200"/>
            <a:ext cx="8839200" cy="4724400"/>
          </a:xfrm>
        </p:spPr>
        <p:txBody>
          <a:bodyPr/>
          <a:lstStyle/>
          <a:p>
            <a:r>
              <a:rPr lang="en-US" dirty="0"/>
              <a:t>Conclude the initial study of Future Data access and analysis Architectures (FDA) and provide a roadmap for </a:t>
            </a:r>
            <a:r>
              <a:rPr lang="en-US" dirty="0">
                <a:solidFill>
                  <a:srgbClr val="FF0000"/>
                </a:solidFill>
              </a:rPr>
              <a:t>FDA integration in existing CEOS entities (see presentation 3.3)</a:t>
            </a:r>
            <a:r>
              <a:rPr lang="en-US" dirty="0"/>
              <a:t>. </a:t>
            </a:r>
          </a:p>
          <a:p>
            <a:r>
              <a:rPr lang="en-US" dirty="0"/>
              <a:t>Introduce the new Copernicus DIAS as an enabling element for operational implementation of services, CEOS pilot projects and other </a:t>
            </a:r>
            <a:r>
              <a:rPr lang="en-US" i="1" dirty="0"/>
              <a:t>Small-scale demonstrators </a:t>
            </a:r>
          </a:p>
          <a:p>
            <a:pPr marL="0" indent="0">
              <a:buNone/>
            </a:pPr>
            <a:r>
              <a:rPr lang="en-US" dirty="0">
                <a:solidFill>
                  <a:srgbClr val="FF0000"/>
                </a:solidFill>
              </a:rPr>
              <a:t>ARD on demand &amp; Data cube on demand – potential demonstrates at CEOS Plenary</a:t>
            </a:r>
          </a:p>
          <a:p>
            <a:r>
              <a:rPr lang="en-US" dirty="0">
                <a:solidFill>
                  <a:schemeClr val="tx2"/>
                </a:solidFill>
              </a:rPr>
              <a:t>Advance activities on metrics</a:t>
            </a:r>
          </a:p>
          <a:p>
            <a:pPr lvl="1"/>
            <a:r>
              <a:rPr lang="en-US" i="1" dirty="0">
                <a:solidFill>
                  <a:srgbClr val="FF0000"/>
                </a:solidFill>
              </a:rPr>
              <a:t>Interagency document on User Metrics within WGISS</a:t>
            </a:r>
          </a:p>
          <a:p>
            <a:pPr lvl="1"/>
            <a:r>
              <a:rPr lang="en-US" i="1" dirty="0">
                <a:solidFill>
                  <a:srgbClr val="FF0000"/>
                </a:solidFill>
              </a:rPr>
              <a:t>Earth Observation Resource Inventory (</a:t>
            </a:r>
            <a:r>
              <a:rPr lang="en-US" i="1" dirty="0" err="1">
                <a:solidFill>
                  <a:srgbClr val="FF0000"/>
                </a:solidFill>
              </a:rPr>
              <a:t>Plaftorms</a:t>
            </a:r>
            <a:r>
              <a:rPr lang="en-US" i="1" dirty="0">
                <a:solidFill>
                  <a:srgbClr val="FF0000"/>
                </a:solidFill>
              </a:rPr>
              <a:t> </a:t>
            </a:r>
            <a:r>
              <a:rPr lang="en-US" i="1" dirty="0" err="1">
                <a:solidFill>
                  <a:srgbClr val="FF0000"/>
                </a:solidFill>
              </a:rPr>
              <a:t>datacube</a:t>
            </a:r>
            <a:r>
              <a:rPr lang="en-US" i="1" dirty="0">
                <a:solidFill>
                  <a:srgbClr val="FF0000"/>
                </a:solidFill>
              </a:rPr>
              <a:t> </a:t>
            </a:r>
            <a:r>
              <a:rPr lang="en-US" i="1" dirty="0" err="1">
                <a:solidFill>
                  <a:srgbClr val="FF0000"/>
                </a:solidFill>
              </a:rPr>
              <a:t>etc</a:t>
            </a:r>
            <a:r>
              <a:rPr lang="en-US" i="1" dirty="0">
                <a:solidFill>
                  <a:srgbClr val="FF0000"/>
                </a:solidFill>
              </a:rPr>
              <a:t>)</a:t>
            </a:r>
          </a:p>
          <a:p>
            <a:r>
              <a:rPr lang="en-US" dirty="0">
                <a:solidFill>
                  <a:srgbClr val="FF0000"/>
                </a:solidFill>
              </a:rPr>
              <a:t>CARD4L: progress on product assessment, progress on defining SAR product family, progress on interaction with commercial sector </a:t>
            </a:r>
          </a:p>
          <a:p>
            <a:r>
              <a:rPr lang="en-US" dirty="0">
                <a:solidFill>
                  <a:srgbClr val="FF0000"/>
                </a:solidFill>
              </a:rPr>
              <a:t>Share experiences and best practices on relation with Commercial actors involved in this space (April workshop, next slide, details in </a:t>
            </a:r>
            <a:r>
              <a:rPr lang="en-US">
                <a:solidFill>
                  <a:srgbClr val="FF0000"/>
                </a:solidFill>
              </a:rPr>
              <a:t>presentation 3.2)</a:t>
            </a:r>
            <a:endParaRPr lang="en-US" dirty="0">
              <a:solidFill>
                <a:srgbClr val="FF0000"/>
              </a:solidFill>
            </a:endParaRPr>
          </a:p>
          <a:p>
            <a:endParaRPr lang="en-US" dirty="0">
              <a:solidFill>
                <a:srgbClr val="FF0000"/>
              </a:solidFill>
            </a:endParaRPr>
          </a:p>
          <a:p>
            <a:endParaRPr lang="en-US" dirty="0"/>
          </a:p>
          <a:p>
            <a:endParaRPr lang="en-GB" dirty="0"/>
          </a:p>
        </p:txBody>
      </p:sp>
      <p:sp>
        <p:nvSpPr>
          <p:cNvPr id="4" name="Content Placeholder 3"/>
          <p:cNvSpPr>
            <a:spLocks noGrp="1"/>
          </p:cNvSpPr>
          <p:nvPr>
            <p:ph sz="quarter" idx="11"/>
          </p:nvPr>
        </p:nvSpPr>
        <p:spPr/>
        <p:txBody>
          <a:bodyPr/>
          <a:lstStyle/>
          <a:p>
            <a:pPr marL="0" indent="0">
              <a:buNone/>
            </a:pPr>
            <a:r>
              <a:rPr lang="en-GB" dirty="0"/>
              <a:t>CEOS Chair 2018  priority B – Data</a:t>
            </a:r>
          </a:p>
          <a:p>
            <a:endParaRPr lang="en-GB" dirty="0"/>
          </a:p>
        </p:txBody>
      </p:sp>
    </p:spTree>
    <p:extLst>
      <p:ext uri="{BB962C8B-B14F-4D97-AF65-F5344CB8AC3E}">
        <p14:creationId xmlns:p14="http://schemas.microsoft.com/office/powerpoint/2010/main" val="369730622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609600" y="1447800"/>
            <a:ext cx="8001000" cy="4724400"/>
          </a:xfrm>
        </p:spPr>
        <p:txBody>
          <a:bodyPr/>
          <a:lstStyle/>
          <a:p>
            <a:pPr marL="0" indent="0">
              <a:buNone/>
            </a:pPr>
            <a:r>
              <a:rPr lang="en-GB" dirty="0">
                <a:solidFill>
                  <a:srgbClr val="FF0000"/>
                </a:solidFill>
              </a:rPr>
              <a:t>See presentation 3.2 (M. Berger)</a:t>
            </a:r>
          </a:p>
          <a:p>
            <a:r>
              <a:rPr lang="en-GB" dirty="0"/>
              <a:t>Share experience and best practices related to CEOS agency initiatives involving commercial Information &amp; Communication Technology (ICT) providers – SEO feedback</a:t>
            </a:r>
          </a:p>
          <a:p>
            <a:r>
              <a:rPr lang="en-GB" dirty="0"/>
              <a:t>How are such these initiatives integrated into the overall service offering of CEOS agencies?</a:t>
            </a:r>
          </a:p>
          <a:p>
            <a:r>
              <a:rPr lang="en-GB" dirty="0"/>
              <a:t>Are they effective in serving our user communities and facilitating development of value-added services?</a:t>
            </a:r>
          </a:p>
          <a:p>
            <a:r>
              <a:rPr lang="en-GB" dirty="0"/>
              <a:t>What benefit can be drawn in the domain of user uptake?</a:t>
            </a:r>
          </a:p>
          <a:p>
            <a:r>
              <a:rPr lang="en-GB" dirty="0"/>
              <a:t>What ARD products and features are needed in this context?</a:t>
            </a:r>
          </a:p>
          <a:p>
            <a:r>
              <a:rPr lang="en-GB" dirty="0"/>
              <a:t>How do we maintain and develop links to current and future user communities?</a:t>
            </a:r>
          </a:p>
          <a:p>
            <a:endParaRPr lang="en-GB" dirty="0"/>
          </a:p>
          <a:p>
            <a:endParaRPr lang="en-GB" dirty="0"/>
          </a:p>
        </p:txBody>
      </p:sp>
      <p:sp>
        <p:nvSpPr>
          <p:cNvPr id="4" name="Content Placeholder 3"/>
          <p:cNvSpPr>
            <a:spLocks noGrp="1"/>
          </p:cNvSpPr>
          <p:nvPr>
            <p:ph sz="quarter" idx="11"/>
          </p:nvPr>
        </p:nvSpPr>
        <p:spPr/>
        <p:txBody>
          <a:bodyPr/>
          <a:lstStyle/>
          <a:p>
            <a:r>
              <a:rPr lang="fr-BE" dirty="0"/>
              <a:t>Data Workshop Objectives</a:t>
            </a:r>
            <a:endParaRPr lang="en-GB" dirty="0"/>
          </a:p>
        </p:txBody>
      </p:sp>
    </p:spTree>
    <p:extLst>
      <p:ext uri="{BB962C8B-B14F-4D97-AF65-F5344CB8AC3E}">
        <p14:creationId xmlns:p14="http://schemas.microsoft.com/office/powerpoint/2010/main" val="427817110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448733" y="1253067"/>
            <a:ext cx="8305800" cy="940309"/>
          </a:xfrm>
        </p:spPr>
        <p:txBody>
          <a:bodyPr/>
          <a:lstStyle/>
          <a:p>
            <a:pPr marL="0" indent="0" algn="ctr">
              <a:buNone/>
            </a:pPr>
            <a:r>
              <a:rPr lang="en-US" b="1" dirty="0"/>
              <a:t>17</a:t>
            </a:r>
            <a:r>
              <a:rPr lang="en-US" b="1" baseline="30000" dirty="0"/>
              <a:t>th</a:t>
            </a:r>
            <a:r>
              <a:rPr lang="en-US" b="1" dirty="0"/>
              <a:t>-18th October 2018 – (16</a:t>
            </a:r>
            <a:r>
              <a:rPr lang="en-US" b="1" baseline="30000" dirty="0"/>
              <a:t>th</a:t>
            </a:r>
            <a:r>
              <a:rPr lang="en-US" b="1" dirty="0"/>
              <a:t> of October for side sessions)</a:t>
            </a:r>
          </a:p>
          <a:p>
            <a:pPr marL="0" indent="0" algn="ctr">
              <a:buNone/>
            </a:pPr>
            <a:r>
              <a:rPr lang="en-US" b="1" dirty="0"/>
              <a:t>Brussels – </a:t>
            </a:r>
            <a:r>
              <a:rPr lang="en-US" b="1" dirty="0" err="1"/>
              <a:t>Palais</a:t>
            </a:r>
            <a:r>
              <a:rPr lang="en-US" b="1" dirty="0"/>
              <a:t> des </a:t>
            </a:r>
            <a:r>
              <a:rPr lang="en-US" b="1" dirty="0" err="1"/>
              <a:t>Congrés</a:t>
            </a:r>
            <a:endParaRPr lang="en-US" b="1" dirty="0"/>
          </a:p>
        </p:txBody>
      </p:sp>
      <p:sp>
        <p:nvSpPr>
          <p:cNvPr id="4" name="Content Placeholder 3"/>
          <p:cNvSpPr>
            <a:spLocks noGrp="1"/>
          </p:cNvSpPr>
          <p:nvPr>
            <p:ph sz="quarter" idx="11"/>
          </p:nvPr>
        </p:nvSpPr>
        <p:spPr>
          <a:xfrm>
            <a:off x="2057400" y="304800"/>
            <a:ext cx="5257800" cy="533400"/>
          </a:xfrm>
        </p:spPr>
        <p:txBody>
          <a:bodyPr/>
          <a:lstStyle/>
          <a:p>
            <a:r>
              <a:rPr lang="en-US" dirty="0"/>
              <a:t>2018 </a:t>
            </a:r>
            <a:r>
              <a:rPr lang="en-US"/>
              <a:t>European Commission Plenary</a:t>
            </a:r>
            <a:endParaRPr lang="en-US" dirty="0"/>
          </a:p>
        </p:txBody>
      </p:sp>
      <p:pic>
        <p:nvPicPr>
          <p:cNvPr id="5" name="Picture 4"/>
          <p:cNvPicPr>
            <a:picLocks noChangeAspect="1"/>
          </p:cNvPicPr>
          <p:nvPr/>
        </p:nvPicPr>
        <p:blipFill>
          <a:blip r:embed="rId2"/>
          <a:stretch>
            <a:fillRect/>
          </a:stretch>
        </p:blipFill>
        <p:spPr>
          <a:xfrm>
            <a:off x="1295400" y="2210309"/>
            <a:ext cx="6350000" cy="4216400"/>
          </a:xfrm>
          <a:prstGeom prst="rect">
            <a:avLst/>
          </a:prstGeom>
        </p:spPr>
      </p:pic>
    </p:spTree>
    <p:extLst>
      <p:ext uri="{BB962C8B-B14F-4D97-AF65-F5344CB8AC3E}">
        <p14:creationId xmlns:p14="http://schemas.microsoft.com/office/powerpoint/2010/main" val="2614029899"/>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11838</TotalTime>
  <Words>824</Words>
  <Application>Microsoft Macintosh PowerPoint</Application>
  <PresentationFormat>On-screen Show (4:3)</PresentationFormat>
  <Paragraphs>79</Paragraphs>
  <Slides>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Arial Bold</vt:lpstr>
      <vt:lpstr>Avenir Roman</vt:lpstr>
      <vt:lpstr>Calibri</vt:lpstr>
      <vt:lpstr>Courier New</vt:lpstr>
      <vt:lpstr>Droid Serif</vt:lpstr>
      <vt:lpstr>Helvetica</vt:lpstr>
      <vt:lpstr>Proxima Nova Regular</vt:lpstr>
      <vt:lpstr>Wingdings</vt:lpstr>
      <vt:lpstr>Default</vt:lpstr>
      <vt:lpstr>Review of Chair Priorities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187</cp:revision>
  <dcterms:modified xsi:type="dcterms:W3CDTF">2018-09-13T06:47:58Z</dcterms:modified>
</cp:coreProperties>
</file>