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93" r:id="rId4"/>
    <p:sldId id="294" r:id="rId5"/>
    <p:sldId id="295" r:id="rId6"/>
  </p:sldIdLst>
  <p:sldSz cx="9144000" cy="6858000" type="screen4x3"/>
  <p:notesSz cx="6724650" cy="9774238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1"/>
    <p:restoredTop sz="71715" autoAdjust="0"/>
  </p:normalViewPr>
  <p:slideViewPr>
    <p:cSldViewPr>
      <p:cViewPr>
        <p:scale>
          <a:sx n="69" d="100"/>
          <a:sy n="69" d="100"/>
        </p:scale>
        <p:origin x="118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896620" y="4642763"/>
            <a:ext cx="4931410" cy="439840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63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904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>
              <a:effectLst/>
              <a:latin typeface="+mn-lt"/>
              <a:ea typeface="+mn-ea"/>
              <a:cs typeface="+mn-cs"/>
              <a:sym typeface="Avenir Roman"/>
            </a:endParaRPr>
          </a:p>
          <a:p>
            <a:endParaRPr lang="en-US" sz="2400" dirty="0">
              <a:effectLst/>
              <a:latin typeface="+mn-lt"/>
              <a:ea typeface="+mn-ea"/>
              <a:cs typeface="+mn-cs"/>
              <a:sym typeface="Avenir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30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SIT-TW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, 13</a:t>
            </a:r>
            <a:r>
              <a:rPr lang="en-AU" sz="1100" i="1" baseline="3000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th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September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826" y="1219200"/>
            <a:ext cx="799996" cy="55245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CBF5-CA9A-B940-97A2-C4A848F2C1E9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C2D-47E7-DE46-AB0B-04F3C455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2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463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000" dirty="0">
                <a:solidFill>
                  <a:schemeClr val="bg1"/>
                </a:solidFill>
                <a:latin typeface="Helvetica" pitchFamily="34" charset="0"/>
              </a:rPr>
              <a:t>CEOS Chair</a:t>
            </a:r>
            <a:br>
              <a:rPr lang="en-GB" sz="4000" dirty="0">
                <a:solidFill>
                  <a:schemeClr val="bg1"/>
                </a:solidFill>
                <a:latin typeface="Helvetica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Helvetica" pitchFamily="34" charset="0"/>
              </a:rPr>
              <a:t>FDA Big Data Workshop</a:t>
            </a:r>
            <a:endParaRPr sz="4000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European Commission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2018 Chair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BE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SIT-TW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257800" cy="533400"/>
          </a:xfrm>
        </p:spPr>
        <p:txBody>
          <a:bodyPr/>
          <a:lstStyle/>
          <a:p>
            <a:pPr marL="0" indent="0">
              <a:buNone/>
            </a:pPr>
            <a:r>
              <a:rPr lang="fr-BE" dirty="0"/>
              <a:t>Range of </a:t>
            </a:r>
            <a:r>
              <a:rPr lang="fr-BE" dirty="0" err="1"/>
              <a:t>agency</a:t>
            </a:r>
            <a:r>
              <a:rPr lang="fr-BE" dirty="0"/>
              <a:t> </a:t>
            </a:r>
            <a:r>
              <a:rPr lang="fr-BE" dirty="0" err="1"/>
              <a:t>activities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4114800" y="1447800"/>
            <a:ext cx="4648200" cy="5029200"/>
          </a:xfrm>
        </p:spPr>
        <p:txBody>
          <a:bodyPr/>
          <a:lstStyle/>
          <a:p>
            <a:r>
              <a:rPr lang="en-GB" dirty="0"/>
              <a:t>Integration of cloud services to:</a:t>
            </a:r>
          </a:p>
          <a:p>
            <a:pPr lvl="1"/>
            <a:r>
              <a:rPr lang="en-GB" dirty="0"/>
              <a:t>Improve efficiency of operations</a:t>
            </a:r>
          </a:p>
          <a:p>
            <a:pPr lvl="1"/>
            <a:r>
              <a:rPr lang="en-GB" dirty="0"/>
              <a:t>Develop user-base</a:t>
            </a:r>
          </a:p>
          <a:p>
            <a:r>
              <a:rPr lang="en-GB" dirty="0"/>
              <a:t>Significant transitional risks need to be mitigated in the process</a:t>
            </a:r>
          </a:p>
          <a:p>
            <a:pPr lvl="1"/>
            <a:r>
              <a:rPr lang="en-GB" dirty="0"/>
              <a:t>Application &amp; infrastructure transfer to cloud</a:t>
            </a:r>
          </a:p>
          <a:p>
            <a:pPr lvl="1"/>
            <a:r>
              <a:rPr lang="en-GB" dirty="0"/>
              <a:t>Learning how to use cloud services</a:t>
            </a:r>
          </a:p>
          <a:p>
            <a:pPr lvl="1"/>
            <a:r>
              <a:rPr lang="en-GB" dirty="0"/>
              <a:t>Avoiding vendor lock-in</a:t>
            </a:r>
          </a:p>
          <a:p>
            <a:r>
              <a:rPr lang="en-GB" dirty="0"/>
              <a:t>Analyses Ready Data &amp; Data Cube services seen as key components</a:t>
            </a:r>
          </a:p>
          <a:p>
            <a:r>
              <a:rPr lang="en-GB" dirty="0"/>
              <a:t>Increasing adoption of free, full and open data policies as they have positive impact</a:t>
            </a:r>
          </a:p>
        </p:txBody>
      </p:sp>
      <p:pic>
        <p:nvPicPr>
          <p:cNvPr id="1026" name="Picture 2" descr="https://smallbiztrends.com/wp-content/uploads/2018/01/Cloud-Service-Provi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1482969"/>
            <a:ext cx="4203700" cy="235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84252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3810000" cy="326707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257800" cy="533400"/>
          </a:xfrm>
        </p:spPr>
        <p:txBody>
          <a:bodyPr/>
          <a:lstStyle/>
          <a:p>
            <a:pPr marL="0" indent="0">
              <a:buNone/>
            </a:pPr>
            <a:r>
              <a:rPr lang="fr-BE" dirty="0" err="1"/>
              <a:t>Understand</a:t>
            </a:r>
            <a:r>
              <a:rPr lang="fr-BE" dirty="0"/>
              <a:t> </a:t>
            </a:r>
            <a:r>
              <a:rPr lang="fr-BE" dirty="0" err="1"/>
              <a:t>approaches</a:t>
            </a:r>
            <a:r>
              <a:rPr lang="fr-BE" dirty="0"/>
              <a:t> </a:t>
            </a:r>
            <a:r>
              <a:rPr lang="fr-BE" dirty="0" err="1"/>
              <a:t>taken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4114800" y="1447800"/>
            <a:ext cx="4724400" cy="5029200"/>
          </a:xfrm>
        </p:spPr>
        <p:txBody>
          <a:bodyPr/>
          <a:lstStyle/>
          <a:p>
            <a:r>
              <a:rPr lang="en-GB" dirty="0"/>
              <a:t>Presentation and analyses</a:t>
            </a:r>
            <a:br>
              <a:rPr lang="en-GB" dirty="0"/>
            </a:br>
            <a:r>
              <a:rPr lang="en-GB" dirty="0"/>
              <a:t>through discussion of different agency approaches – good level of mutual understanding achieved</a:t>
            </a:r>
          </a:p>
          <a:p>
            <a:r>
              <a:rPr lang="en-GB" dirty="0"/>
              <a:t>In general different approaches for core tasks and user-uptake efforts</a:t>
            </a:r>
          </a:p>
          <a:p>
            <a:r>
              <a:rPr lang="en-GB" dirty="0"/>
              <a:t>Cloud services can play a role in both</a:t>
            </a:r>
          </a:p>
          <a:p>
            <a:r>
              <a:rPr lang="en-GB" dirty="0"/>
              <a:t>Core tasks seen by agencies in public service provision, data quality, stewardship and archiving</a:t>
            </a:r>
          </a:p>
          <a:p>
            <a:r>
              <a:rPr lang="en-GB" dirty="0"/>
              <a:t>ARD</a:t>
            </a:r>
          </a:p>
          <a:p>
            <a:pPr lvl="1"/>
            <a:r>
              <a:rPr lang="en-GB" dirty="0"/>
              <a:t>is seen by most as catalyst</a:t>
            </a:r>
          </a:p>
          <a:p>
            <a:pPr lvl="1"/>
            <a:r>
              <a:rPr lang="en-GB" dirty="0"/>
              <a:t>approach differs across agencies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72198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257800" cy="533400"/>
          </a:xfrm>
        </p:spPr>
        <p:txBody>
          <a:bodyPr/>
          <a:lstStyle/>
          <a:p>
            <a:pPr marL="0" indent="0">
              <a:buNone/>
            </a:pPr>
            <a:r>
              <a:rPr lang="fr-BE" dirty="0" err="1"/>
              <a:t>Indentify</a:t>
            </a:r>
            <a:r>
              <a:rPr lang="fr-BE" dirty="0"/>
              <a:t> best practices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4114800" y="1447800"/>
            <a:ext cx="4800600" cy="5029200"/>
          </a:xfrm>
        </p:spPr>
        <p:txBody>
          <a:bodyPr/>
          <a:lstStyle/>
          <a:p>
            <a:r>
              <a:rPr lang="en-GB" dirty="0"/>
              <a:t>Need for common architectural</a:t>
            </a:r>
            <a:br>
              <a:rPr lang="en-GB" dirty="0"/>
            </a:br>
            <a:r>
              <a:rPr lang="en-GB" dirty="0"/>
              <a:t>model and terminology confirmed</a:t>
            </a:r>
          </a:p>
          <a:p>
            <a:r>
              <a:rPr lang="en-GB" dirty="0"/>
              <a:t>Proposal from Chair to adopt ESA-proposed model</a:t>
            </a:r>
          </a:p>
          <a:p>
            <a:r>
              <a:rPr lang="en-GB" dirty="0"/>
              <a:t>Rich inventory for user management approaches compiled by WGISS and shared</a:t>
            </a:r>
          </a:p>
          <a:p>
            <a:r>
              <a:rPr lang="en-GB" dirty="0"/>
              <a:t>Data cubes recognised as facilitating uptake by new user communities</a:t>
            </a:r>
          </a:p>
          <a:p>
            <a:r>
              <a:rPr lang="en-GB" dirty="0"/>
              <a:t>Significant cost and performance optimisations possible through intelligent choice of cloud services</a:t>
            </a:r>
          </a:p>
          <a:p>
            <a:r>
              <a:rPr lang="en-GB" dirty="0"/>
              <a:t>ARD domain – significant progress perceived; need to keep momentum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5385"/>
            <a:ext cx="402757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7119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257800" cy="533400"/>
          </a:xfrm>
        </p:spPr>
        <p:txBody>
          <a:bodyPr/>
          <a:lstStyle/>
          <a:p>
            <a:pPr marL="0" indent="0">
              <a:buNone/>
            </a:pPr>
            <a:r>
              <a:rPr lang="fr-BE" dirty="0" err="1"/>
              <a:t>Elements</a:t>
            </a:r>
            <a:r>
              <a:rPr lang="fr-BE" dirty="0"/>
              <a:t> for SWOT analyses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4114800" y="1447800"/>
            <a:ext cx="4953000" cy="5029200"/>
          </a:xfrm>
        </p:spPr>
        <p:txBody>
          <a:bodyPr/>
          <a:lstStyle/>
          <a:p>
            <a:r>
              <a:rPr lang="en-GB" dirty="0"/>
              <a:t>Significant expansion of user communities are recorded</a:t>
            </a:r>
          </a:p>
          <a:p>
            <a:r>
              <a:rPr lang="en-GB" dirty="0"/>
              <a:t>Advanced user metrics key for success</a:t>
            </a:r>
          </a:p>
          <a:p>
            <a:r>
              <a:rPr lang="en-GB" dirty="0"/>
              <a:t>Regulatory burdens for cloud service procurement – even in US</a:t>
            </a:r>
          </a:p>
          <a:p>
            <a:r>
              <a:rPr lang="en-GB" dirty="0"/>
              <a:t>Information security is major challenge &amp; drives implementation</a:t>
            </a:r>
          </a:p>
          <a:p>
            <a:r>
              <a:rPr lang="en-GB" dirty="0"/>
              <a:t>Need to keep inhomogeneous ARD implementation in check</a:t>
            </a:r>
          </a:p>
          <a:p>
            <a:r>
              <a:rPr lang="en-GB" dirty="0"/>
              <a:t>Challenges to CEOS agencies by private sector require clear delimitation of core roles</a:t>
            </a:r>
          </a:p>
          <a:p>
            <a:r>
              <a:rPr lang="en-GB" dirty="0"/>
              <a:t>Need to prepare for future data rates</a:t>
            </a:r>
          </a:p>
          <a:p>
            <a:r>
              <a:rPr lang="en-GB" dirty="0"/>
              <a:t>Vendor lock-in is major issue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3710629" cy="20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85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On-screen Show (4:3)</PresentationFormat>
  <Paragraphs>45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CEOS Chair FDA Big Data Workshop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 Chair FDA Workshop</dc:title>
  <dc:creator>Mark Dowell;Astrid Koch;Martin Ditter;Michael Berger</dc:creator>
  <cp:lastModifiedBy>Michael Berger</cp:lastModifiedBy>
  <cp:revision>380</cp:revision>
  <cp:lastPrinted>2018-04-09T16:10:23Z</cp:lastPrinted>
  <dcterms:modified xsi:type="dcterms:W3CDTF">2018-09-12T08:08:29Z</dcterms:modified>
</cp:coreProperties>
</file>