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6" r:id="rId2"/>
    <p:sldId id="325" r:id="rId3"/>
    <p:sldId id="311" r:id="rId4"/>
    <p:sldId id="300" r:id="rId5"/>
    <p:sldId id="301" r:id="rId6"/>
    <p:sldId id="302" r:id="rId7"/>
    <p:sldId id="303" r:id="rId8"/>
    <p:sldId id="304" r:id="rId9"/>
    <p:sldId id="282" r:id="rId10"/>
    <p:sldId id="305" r:id="rId11"/>
    <p:sldId id="306" r:id="rId12"/>
    <p:sldId id="312" r:id="rId13"/>
    <p:sldId id="327" r:id="rId14"/>
    <p:sldId id="307" r:id="rId15"/>
    <p:sldId id="308" r:id="rId16"/>
    <p:sldId id="323" r:id="rId17"/>
    <p:sldId id="324" r:id="rId18"/>
    <p:sldId id="326" r:id="rId19"/>
    <p:sldId id="314" r:id="rId20"/>
    <p:sldId id="316" r:id="rId21"/>
    <p:sldId id="317" r:id="rId22"/>
    <p:sldId id="293" r:id="rId23"/>
    <p:sldId id="309" r:id="rId24"/>
    <p:sldId id="310" r:id="rId25"/>
    <p:sldId id="328" r:id="rId26"/>
    <p:sldId id="272" r:id="rId27"/>
    <p:sldId id="273" r:id="rId28"/>
    <p:sldId id="329" r:id="rId29"/>
    <p:sldId id="330" r:id="rId30"/>
    <p:sldId id="277" r:id="rId31"/>
    <p:sldId id="298" r:id="rId32"/>
    <p:sldId id="320" r:id="rId33"/>
    <p:sldId id="296" r:id="rId34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5"/>
    <p:restoredTop sz="69458" autoAdjust="0"/>
  </p:normalViewPr>
  <p:slideViewPr>
    <p:cSldViewPr>
      <p:cViewPr varScale="1">
        <p:scale>
          <a:sx n="70" d="100"/>
          <a:sy n="70" d="100"/>
        </p:scale>
        <p:origin x="-1952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CAB7B8-1AA7-0C48-8636-BFB7DD8A2789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A031DA-D692-CB4B-8EB3-90606A10053D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/>
            <a:t>(2017-2018)</a:t>
          </a:r>
        </a:p>
        <a:p>
          <a:r>
            <a:rPr lang="en-US" dirty="0"/>
            <a:t>Sent Provider DIF-9 to DIF-10 QA/Triage Reports.</a:t>
          </a:r>
        </a:p>
      </dgm:t>
    </dgm:pt>
    <dgm:pt modelId="{6E634E05-92F0-D74E-A8B6-F9EA807A3059}" type="parTrans" cxnId="{AD141BE3-9DCC-DF49-9AC6-FB6B79128D2C}">
      <dgm:prSet/>
      <dgm:spPr/>
      <dgm:t>
        <a:bodyPr/>
        <a:lstStyle/>
        <a:p>
          <a:endParaRPr lang="en-US"/>
        </a:p>
      </dgm:t>
    </dgm:pt>
    <dgm:pt modelId="{C93FB218-A3F8-E94F-9D48-AE617ECB16EF}" type="sibTrans" cxnId="{AD141BE3-9DCC-DF49-9AC6-FB6B79128D2C}">
      <dgm:prSet/>
      <dgm:spPr/>
      <dgm:t>
        <a:bodyPr/>
        <a:lstStyle/>
        <a:p>
          <a:endParaRPr lang="en-US"/>
        </a:p>
      </dgm:t>
    </dgm:pt>
    <dgm:pt modelId="{4DF81082-0E18-3E48-9214-5041362B08B4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May 1, 2018</a:t>
          </a:r>
        </a:p>
        <a:p>
          <a:r>
            <a:rPr lang="en-US" dirty="0"/>
            <a:t> Start migrating existing non-NASA EOSDIS DIF-9 records to DIF-10.</a:t>
          </a:r>
        </a:p>
      </dgm:t>
    </dgm:pt>
    <dgm:pt modelId="{8908D4B5-6900-F741-9F99-F9DB43BBEA54}" type="parTrans" cxnId="{C0757B06-37CF-AA4E-8E16-E60B9904194D}">
      <dgm:prSet/>
      <dgm:spPr/>
      <dgm:t>
        <a:bodyPr/>
        <a:lstStyle/>
        <a:p>
          <a:endParaRPr lang="en-US"/>
        </a:p>
      </dgm:t>
    </dgm:pt>
    <dgm:pt modelId="{46C7B69A-19E1-7A40-A424-99D3EF739634}" type="sibTrans" cxnId="{C0757B06-37CF-AA4E-8E16-E60B9904194D}">
      <dgm:prSet/>
      <dgm:spPr/>
      <dgm:t>
        <a:bodyPr/>
        <a:lstStyle/>
        <a:p>
          <a:endParaRPr lang="en-US"/>
        </a:p>
      </dgm:t>
    </dgm:pt>
    <dgm:pt modelId="{EB4B148C-F83C-4B44-A563-0D3A8AFAD972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2019 (First quarter)</a:t>
          </a:r>
        </a:p>
        <a:p>
          <a:r>
            <a:rPr lang="en-US" dirty="0"/>
            <a:t>Plan to have all metadata records transition.</a:t>
          </a:r>
        </a:p>
      </dgm:t>
    </dgm:pt>
    <dgm:pt modelId="{1507BBB6-C732-B844-89E9-363CC4E8CEFD}" type="parTrans" cxnId="{00511E4C-1AD3-DF41-9EC1-A5FBBBC9CB63}">
      <dgm:prSet/>
      <dgm:spPr/>
      <dgm:t>
        <a:bodyPr/>
        <a:lstStyle/>
        <a:p>
          <a:endParaRPr lang="en-US"/>
        </a:p>
      </dgm:t>
    </dgm:pt>
    <dgm:pt modelId="{AE4CE02B-24D5-2D4A-BED1-A7F369FF0D33}" type="sibTrans" cxnId="{00511E4C-1AD3-DF41-9EC1-A5FBBBC9CB63}">
      <dgm:prSet/>
      <dgm:spPr/>
      <dgm:t>
        <a:bodyPr/>
        <a:lstStyle/>
        <a:p>
          <a:endParaRPr lang="en-US"/>
        </a:p>
      </dgm:t>
    </dgm:pt>
    <dgm:pt modelId="{E79905EB-889F-B644-BE27-F1BE0AAB246A}" type="pres">
      <dgm:prSet presAssocID="{06CAB7B8-1AA7-0C48-8636-BFB7DD8A278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2DBEF9-77DE-344F-A80E-7D7EDD89C483}" type="pres">
      <dgm:prSet presAssocID="{67A031DA-D692-CB4B-8EB3-90606A10053D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39FDFF-A7AA-984B-BD7C-946036FB4BDC}" type="pres">
      <dgm:prSet presAssocID="{C93FB218-A3F8-E94F-9D48-AE617ECB16EF}" presName="parTxOnlySpace" presStyleCnt="0"/>
      <dgm:spPr/>
    </dgm:pt>
    <dgm:pt modelId="{0428233A-32E4-FC4B-A5F4-0A3F2C6DA0F9}" type="pres">
      <dgm:prSet presAssocID="{4DF81082-0E18-3E48-9214-5041362B08B4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598CC9-17CF-4440-859C-DE82F8B0CDC1}" type="pres">
      <dgm:prSet presAssocID="{46C7B69A-19E1-7A40-A424-99D3EF739634}" presName="parTxOnlySpace" presStyleCnt="0"/>
      <dgm:spPr/>
    </dgm:pt>
    <dgm:pt modelId="{74FE8AED-599D-244E-9601-1AC195BD5909}" type="pres">
      <dgm:prSet presAssocID="{EB4B148C-F83C-4B44-A563-0D3A8AFAD97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8BBC29-A9D3-2146-BFE3-8D4D3FD9A7DD}" type="presOf" srcId="{06CAB7B8-1AA7-0C48-8636-BFB7DD8A2789}" destId="{E79905EB-889F-B644-BE27-F1BE0AAB246A}" srcOrd="0" destOrd="0" presId="urn:microsoft.com/office/officeart/2005/8/layout/chevron1"/>
    <dgm:cxn modelId="{C0757B06-37CF-AA4E-8E16-E60B9904194D}" srcId="{06CAB7B8-1AA7-0C48-8636-BFB7DD8A2789}" destId="{4DF81082-0E18-3E48-9214-5041362B08B4}" srcOrd="1" destOrd="0" parTransId="{8908D4B5-6900-F741-9F99-F9DB43BBEA54}" sibTransId="{46C7B69A-19E1-7A40-A424-99D3EF739634}"/>
    <dgm:cxn modelId="{D8FA4758-5F3F-A649-99F2-0AC5CFEE611E}" type="presOf" srcId="{67A031DA-D692-CB4B-8EB3-90606A10053D}" destId="{152DBEF9-77DE-344F-A80E-7D7EDD89C483}" srcOrd="0" destOrd="0" presId="urn:microsoft.com/office/officeart/2005/8/layout/chevron1"/>
    <dgm:cxn modelId="{00511E4C-1AD3-DF41-9EC1-A5FBBBC9CB63}" srcId="{06CAB7B8-1AA7-0C48-8636-BFB7DD8A2789}" destId="{EB4B148C-F83C-4B44-A563-0D3A8AFAD972}" srcOrd="2" destOrd="0" parTransId="{1507BBB6-C732-B844-89E9-363CC4E8CEFD}" sibTransId="{AE4CE02B-24D5-2D4A-BED1-A7F369FF0D33}"/>
    <dgm:cxn modelId="{6F7D35DA-1354-7542-9EFF-3DE6A660FC4F}" type="presOf" srcId="{4DF81082-0E18-3E48-9214-5041362B08B4}" destId="{0428233A-32E4-FC4B-A5F4-0A3F2C6DA0F9}" srcOrd="0" destOrd="0" presId="urn:microsoft.com/office/officeart/2005/8/layout/chevron1"/>
    <dgm:cxn modelId="{AD141BE3-9DCC-DF49-9AC6-FB6B79128D2C}" srcId="{06CAB7B8-1AA7-0C48-8636-BFB7DD8A2789}" destId="{67A031DA-D692-CB4B-8EB3-90606A10053D}" srcOrd="0" destOrd="0" parTransId="{6E634E05-92F0-D74E-A8B6-F9EA807A3059}" sibTransId="{C93FB218-A3F8-E94F-9D48-AE617ECB16EF}"/>
    <dgm:cxn modelId="{6ED96A5E-D51C-7140-97CA-6865DD6534DB}" type="presOf" srcId="{EB4B148C-F83C-4B44-A563-0D3A8AFAD972}" destId="{74FE8AED-599D-244E-9601-1AC195BD5909}" srcOrd="0" destOrd="0" presId="urn:microsoft.com/office/officeart/2005/8/layout/chevron1"/>
    <dgm:cxn modelId="{29136E6D-AF17-0749-96FB-42AFCE7E65F8}" type="presParOf" srcId="{E79905EB-889F-B644-BE27-F1BE0AAB246A}" destId="{152DBEF9-77DE-344F-A80E-7D7EDD89C483}" srcOrd="0" destOrd="0" presId="urn:microsoft.com/office/officeart/2005/8/layout/chevron1"/>
    <dgm:cxn modelId="{052ED87A-7888-7F4A-B73F-E2F45FD0D74D}" type="presParOf" srcId="{E79905EB-889F-B644-BE27-F1BE0AAB246A}" destId="{C039FDFF-A7AA-984B-BD7C-946036FB4BDC}" srcOrd="1" destOrd="0" presId="urn:microsoft.com/office/officeart/2005/8/layout/chevron1"/>
    <dgm:cxn modelId="{4563A448-08EB-A14C-99EA-7FA6AD0D4298}" type="presParOf" srcId="{E79905EB-889F-B644-BE27-F1BE0AAB246A}" destId="{0428233A-32E4-FC4B-A5F4-0A3F2C6DA0F9}" srcOrd="2" destOrd="0" presId="urn:microsoft.com/office/officeart/2005/8/layout/chevron1"/>
    <dgm:cxn modelId="{D0C48EAB-82ED-EA41-8202-21E4C0578E93}" type="presParOf" srcId="{E79905EB-889F-B644-BE27-F1BE0AAB246A}" destId="{38598CC9-17CF-4440-859C-DE82F8B0CDC1}" srcOrd="3" destOrd="0" presId="urn:microsoft.com/office/officeart/2005/8/layout/chevron1"/>
    <dgm:cxn modelId="{904D81A6-6837-E84D-AEC6-FC4BD7C5C203}" type="presParOf" srcId="{E79905EB-889F-B644-BE27-F1BE0AAB246A}" destId="{74FE8AED-599D-244E-9601-1AC195BD590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DBEF9-77DE-344F-A80E-7D7EDD89C483}">
      <dsp:nvSpPr>
        <dsp:cNvPr id="0" name=""/>
        <dsp:cNvSpPr/>
      </dsp:nvSpPr>
      <dsp:spPr>
        <a:xfrm>
          <a:off x="1452" y="179476"/>
          <a:ext cx="1769618" cy="707847"/>
        </a:xfrm>
        <a:prstGeom prst="chevron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/>
            <a:t>(2017-2018)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Sent Provider DIF-9 to DIF-10 QA/Triage Reports.</a:t>
          </a:r>
        </a:p>
      </dsp:txBody>
      <dsp:txXfrm>
        <a:off x="355376" y="179476"/>
        <a:ext cx="1061771" cy="707847"/>
      </dsp:txXfrm>
    </dsp:sp>
    <dsp:sp modelId="{0428233A-32E4-FC4B-A5F4-0A3F2C6DA0F9}">
      <dsp:nvSpPr>
        <dsp:cNvPr id="0" name=""/>
        <dsp:cNvSpPr/>
      </dsp:nvSpPr>
      <dsp:spPr>
        <a:xfrm>
          <a:off x="1594109" y="179476"/>
          <a:ext cx="1769618" cy="707847"/>
        </a:xfrm>
        <a:prstGeom prst="chevron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May 1, 2018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 Start migrating existing non-NASA EOSDIS DIF-9 records to DIF-10.</a:t>
          </a:r>
        </a:p>
      </dsp:txBody>
      <dsp:txXfrm>
        <a:off x="1948033" y="179476"/>
        <a:ext cx="1061771" cy="707847"/>
      </dsp:txXfrm>
    </dsp:sp>
    <dsp:sp modelId="{74FE8AED-599D-244E-9601-1AC195BD5909}">
      <dsp:nvSpPr>
        <dsp:cNvPr id="0" name=""/>
        <dsp:cNvSpPr/>
      </dsp:nvSpPr>
      <dsp:spPr>
        <a:xfrm>
          <a:off x="3186766" y="179476"/>
          <a:ext cx="1769618" cy="707847"/>
        </a:xfrm>
        <a:prstGeom prst="chevron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2019 (First quarter)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Plan to have all metadata records transition.</a:t>
          </a:r>
        </a:p>
      </dsp:txBody>
      <dsp:txXfrm>
        <a:off x="3540690" y="179476"/>
        <a:ext cx="1061771" cy="707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70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Objective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facilitate discoverability and accessibility of ECV Products and space-born CDRs relevant for the CEOS Carbon Action via WGISS Interoperability Systems &amp; Standards (FedEO/CWIC/IDN, OpenSearch).</a:t>
            </a:r>
          </a:p>
          <a:p>
            <a:pPr lvl="0"/>
            <a:endParaRPr lang="en-US" sz="2000" dirty="0" smtClean="0"/>
          </a:p>
          <a:p>
            <a:pPr lvl="0"/>
            <a:r>
              <a:rPr lang="en-US" b="1" dirty="0" smtClean="0"/>
              <a:t>Approach</a:t>
            </a:r>
            <a:r>
              <a:rPr lang="en-US" dirty="0" smtClean="0"/>
              <a:t>: start from results of WGClimate Questionnaire for ECV Inventory population; tailoring for Carbon Action and gaps identification </a:t>
            </a:r>
            <a:r>
              <a:rPr lang="en-US" dirty="0" err="1" smtClean="0"/>
              <a:t>wrt</a:t>
            </a:r>
            <a:r>
              <a:rPr lang="en-US" dirty="0" smtClean="0"/>
              <a:t> data records already discoverable/accessible through WGISS systems. </a:t>
            </a:r>
          </a:p>
          <a:p>
            <a:pPr lvl="0"/>
            <a:endParaRPr lang="en-US" sz="2000" dirty="0" smtClean="0"/>
          </a:p>
          <a:p>
            <a:pPr lvl="0"/>
            <a:r>
              <a:rPr lang="en-US" b="1" dirty="0" smtClean="0"/>
              <a:t>Additional Resources</a:t>
            </a:r>
            <a:r>
              <a:rPr lang="en-US" dirty="0" smtClean="0"/>
              <a:t>: support from WGClimate and experts for priorities setting; activities at data providers’ side to be carried out by relevant entities</a:t>
            </a:r>
            <a:r>
              <a:rPr lang="en-US" dirty="0" smtClean="0"/>
              <a:t>.</a:t>
            </a:r>
            <a:endParaRPr lang="en-US" dirty="0" smtClean="0"/>
          </a:p>
          <a:p>
            <a:pPr marL="342900" indent="-342900">
              <a:buFont typeface="+mj-lt"/>
              <a:buAutoNum type="alphaLcParenR"/>
            </a:pPr>
            <a:endParaRPr lang="en-US" dirty="0" smtClean="0"/>
          </a:p>
          <a:p>
            <a:pPr marL="342900" indent="-342900">
              <a:buFont typeface="+mj-lt"/>
              <a:buAutoNum type="alphaLcParenR"/>
            </a:pPr>
            <a:r>
              <a:rPr lang="en-US" dirty="0" smtClean="0"/>
              <a:t>496 out of 913 considered (417 out of 913 not considered because future collections).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 smtClean="0"/>
              <a:t>288 out of 496 registered in IDN with granule/product accessible via CWIC infrastructure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 smtClean="0"/>
              <a:t>4 out of 496 registered in IDN with IDN granule/product accessible via CNES infrastructure </a:t>
            </a:r>
          </a:p>
          <a:p>
            <a:pPr marL="342900" indent="-342900">
              <a:buFont typeface="+mj-lt"/>
              <a:buAutoNum type="alphaLcParenR"/>
            </a:pPr>
            <a:r>
              <a:rPr lang="en-US" b="1" dirty="0" smtClean="0">
                <a:solidFill>
                  <a:srgbClr val="0000FF"/>
                </a:solidFill>
              </a:rPr>
              <a:t>204 out of 496 not registered in IDN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232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4197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877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75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 smtClean="0"/>
              <a:t>Objective: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/>
              <a:t>Implement a prototype carbon data portal to facilitate the discoverability and accessibility of ECV products and space-borne </a:t>
            </a:r>
            <a:r>
              <a:rPr lang="en-US" b="1" dirty="0" err="1" smtClean="0"/>
              <a:t>CDRs.</a:t>
            </a:r>
            <a:r>
              <a:rPr lang="en-US" b="1" dirty="0" smtClean="0"/>
              <a:t> The portal will seamlessly access data both in CWIC and FedEO to provide necessary data and services to the carbon science community of both CEOS and GEOSS.</a:t>
            </a:r>
          </a:p>
          <a:p>
            <a:pPr marL="0" lvl="0" indent="0">
              <a:buNone/>
            </a:pPr>
            <a:endParaRPr lang="en-US" sz="1800" b="1" dirty="0" smtClean="0"/>
          </a:p>
          <a:p>
            <a:pPr marL="0" lvl="0" indent="0">
              <a:buNone/>
            </a:pPr>
            <a:r>
              <a:rPr lang="en-US" b="1" dirty="0" smtClean="0"/>
              <a:t>Approach: prototype developed by WGISS in coordination with CEOS Carbon </a:t>
            </a:r>
            <a:r>
              <a:rPr lang="en-US" b="1" dirty="0" smtClean="0"/>
              <a:t>Team and WGClimate Carbon </a:t>
            </a:r>
            <a:r>
              <a:rPr lang="en-US" b="1" dirty="0" smtClean="0"/>
              <a:t>(requirements and use cases provision/validation).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b="1" dirty="0" smtClean="0"/>
              <a:t>Status: </a:t>
            </a:r>
            <a:r>
              <a:rPr lang="en-US" dirty="0" smtClean="0"/>
              <a:t>Several iterations held between WGISS and Carbon teams. Carbon Portal latest version (August 2018) with Carbon Team for review/feedback.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b="1" dirty="0" smtClean="0"/>
              <a:t>Next steps: </a:t>
            </a:r>
            <a:r>
              <a:rPr lang="en-US" dirty="0" smtClean="0"/>
              <a:t>1) Improve discoverability of ECV/CDR key datasets for Carbon Community and functionalities based on received feedback; 2) Open-up portal to wider user community to gather additional feedback (target end October 2018).</a:t>
            </a: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940" tIns="44970" rIns="89940" bIns="449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3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77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800" b="1" dirty="0" smtClean="0"/>
              <a:t>WGISS is supporting the FDA ad-hoc team in the drafting of a white paper on</a:t>
            </a:r>
            <a:r>
              <a:rPr lang="en-GB" sz="1800" b="1" baseline="0" dirty="0" smtClean="0"/>
              <a:t> to establish a common description </a:t>
            </a:r>
            <a:r>
              <a:rPr lang="en-US" sz="1800" b="1" kern="0" dirty="0" smtClean="0">
                <a:solidFill>
                  <a:prstClr val="black"/>
                </a:solidFill>
                <a:latin typeface="Helvetica"/>
              </a:rPr>
              <a:t>of Future Data Architecture functional blocks and interfaces </a:t>
            </a:r>
            <a:endParaRPr lang="en-GB" sz="1800" b="1" baseline="0" dirty="0" smtClean="0"/>
          </a:p>
          <a:p>
            <a:pPr marL="0" indent="0">
              <a:buNone/>
            </a:pPr>
            <a:endParaRPr lang="en-GB" sz="1800" b="1" baseline="0" dirty="0" smtClean="0"/>
          </a:p>
          <a:p>
            <a:pPr marL="0" indent="0">
              <a:buNone/>
            </a:pPr>
            <a:r>
              <a:rPr lang="en-GB" sz="1800" b="1" baseline="0" dirty="0" smtClean="0"/>
              <a:t>There is large </a:t>
            </a:r>
            <a:r>
              <a:rPr lang="en-GB" sz="1800" b="1" dirty="0" smtClean="0"/>
              <a:t>consensus </a:t>
            </a:r>
            <a:r>
              <a:rPr lang="en-GB" sz="1800" b="1" dirty="0"/>
              <a:t>that a common architectural model and terminology will:</a:t>
            </a:r>
          </a:p>
          <a:p>
            <a:pPr lvl="2"/>
            <a:r>
              <a:rPr lang="en-GB" b="1" dirty="0"/>
              <a:t>facilitate interagency dialog  		</a:t>
            </a:r>
          </a:p>
          <a:p>
            <a:pPr lvl="2"/>
            <a:r>
              <a:rPr lang="en-GB" b="1" dirty="0"/>
              <a:t>enable identification of interfaces </a:t>
            </a:r>
          </a:p>
          <a:p>
            <a:pPr lvl="2"/>
            <a:r>
              <a:rPr lang="en-GB" b="1" dirty="0"/>
              <a:t>enable work on standardisation once interfaces identified </a:t>
            </a:r>
            <a:endParaRPr lang="en-GB" b="1" dirty="0" smtClean="0"/>
          </a:p>
          <a:p>
            <a:r>
              <a:rPr lang="en-GB" b="1" dirty="0" smtClean="0"/>
              <a:t>So we are working </a:t>
            </a:r>
            <a:r>
              <a:rPr lang="en-GB" b="1" dirty="0" smtClean="0"/>
              <a:t>on a unified pretty </a:t>
            </a:r>
            <a:r>
              <a:rPr lang="en-GB" b="1" dirty="0" smtClean="0"/>
              <a:t>diagram based on 5 viewpoints to </a:t>
            </a:r>
            <a:r>
              <a:rPr lang="en-GB" b="1" dirty="0" smtClean="0"/>
              <a:t>convey </a:t>
            </a:r>
            <a:r>
              <a:rPr lang="en-GB" b="1" dirty="0" smtClean="0"/>
              <a:t>all the </a:t>
            </a:r>
            <a:r>
              <a:rPr lang="en-GB" b="1" dirty="0" smtClean="0"/>
              <a:t>necessary knowledge. </a:t>
            </a:r>
            <a:endParaRPr lang="en-GB" b="1" dirty="0" smtClean="0"/>
          </a:p>
          <a:p>
            <a:pPr marL="285750" indent="-285750" defTabSz="457200"/>
            <a:r>
              <a:rPr lang="en-US" dirty="0" smtClean="0"/>
              <a:t>Building on WGISS Discovery and Access Infrastructure with a system wide view</a:t>
            </a:r>
          </a:p>
          <a:p>
            <a:pPr marL="285750" indent="-285750" defTabSz="457200"/>
            <a:r>
              <a:rPr lang="en-US" dirty="0" smtClean="0"/>
              <a:t>Emphasis on what is changing: Analysis, Cloud, consumer EO</a:t>
            </a:r>
          </a:p>
          <a:p>
            <a:r>
              <a:rPr lang="en-GB" b="1" dirty="0" smtClean="0"/>
              <a:t>Technology </a:t>
            </a:r>
            <a:r>
              <a:rPr lang="en-GB" b="1" dirty="0" smtClean="0"/>
              <a:t>and Engineering viewpoints </a:t>
            </a:r>
            <a:r>
              <a:rPr lang="en-GB" b="1" dirty="0" smtClean="0"/>
              <a:t>link </a:t>
            </a:r>
            <a:r>
              <a:rPr lang="en-GB" b="1" dirty="0" smtClean="0"/>
              <a:t>directly to the open source software and FDA inventory </a:t>
            </a:r>
            <a:r>
              <a:rPr lang="en-GB" b="1" dirty="0" smtClean="0"/>
              <a:t>activities.</a:t>
            </a:r>
            <a:endParaRPr lang="en-GB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4720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000" dirty="0" smtClean="0"/>
          </a:p>
          <a:p>
            <a:pPr marL="0" indent="0">
              <a:buNone/>
            </a:pPr>
            <a:r>
              <a:rPr lang="en-GB" sz="2400" b="1" dirty="0" smtClean="0"/>
              <a:t>Consensus that an inventory of “EO use environments” is a useful exercise that will provide insight into the EO ecosystem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60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USER METRICS CONCEPT OVERVIEW	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Objectives and needs </a:t>
            </a:r>
            <a:r>
              <a:rPr lang="mr-IN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–</a:t>
            </a:r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 Why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Data Usage Metrics Categories </a:t>
            </a:r>
            <a:r>
              <a:rPr lang="mr-IN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–</a:t>
            </a:r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 Which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Data Usage Metrics Collection – When and How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USER METRICS DEFINITION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Assumptions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User Metrics Description	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User Metrics Formatting	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Earth Observation Data Offering Metrics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Web and Platform Metrics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User Engagement and Satisfaction Metrics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endParaRPr lang="en-GB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USER METRICS FROM THIRD PARTIES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ANNEX A – Examples of statistics and INDICATORS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ANNEX B - List of Software for Statistics and User Metrics generation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560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WGISS promotes collaboration in the development of systems and services that manage and supply Earth Observation data;</a:t>
            </a:r>
          </a:p>
          <a:p>
            <a:r>
              <a:rPr lang="en-US" sz="2400" dirty="0" smtClean="0"/>
              <a:t>The activities and expertise of WGISS </a:t>
            </a:r>
            <a:r>
              <a:rPr lang="en-US" sz="2400" b="1" dirty="0" smtClean="0"/>
              <a:t>span the full range of the information life cycle </a:t>
            </a:r>
            <a:r>
              <a:rPr lang="en-US" sz="2400" dirty="0" smtClean="0"/>
              <a:t>from the </a:t>
            </a:r>
            <a:r>
              <a:rPr lang="en-US" sz="2400" i="1" dirty="0" smtClean="0"/>
              <a:t>requirements and metadata definition for the initial ingestion of satellite data into archives through to the incorporation of derived information into end-user applications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WGISS Structured around four interest groups plus</a:t>
            </a:r>
            <a:r>
              <a:rPr lang="en-US" sz="2400" baseline="0" dirty="0" smtClean="0"/>
              <a:t> WISP project.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86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75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36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18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957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WGISS best aligns with CGMS Working Group (WG) IV Global Data Dissemination. Many members of WGISS (e.g. NOAA, NASA EUMETSAT </a:t>
            </a:r>
            <a:r>
              <a:rPr lang="en-US" sz="2400" dirty="0" err="1" smtClean="0">
                <a:effectLst/>
                <a:latin typeface="+mn-lt"/>
                <a:ea typeface="+mn-ea"/>
                <a:cs typeface="+mn-cs"/>
                <a:sym typeface="Avenir Roman"/>
              </a:rPr>
              <a:t>etc</a:t>
            </a:r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) are also members of CGMS. In the past, WGISS members have participated in WG IV to respond to CGMS action items. As an example, in response to CGMS action item # A44.03 (identify how far WGISS Interoperable standards were adopted), WGISS provided a list of CEOS agencies who have implemented CEOS </a:t>
            </a:r>
            <a:r>
              <a:rPr lang="en-US" sz="2400" dirty="0" err="1" smtClean="0">
                <a:effectLst/>
                <a:latin typeface="+mn-lt"/>
                <a:ea typeface="+mn-ea"/>
                <a:cs typeface="+mn-cs"/>
                <a:sym typeface="Avenir Roman"/>
              </a:rPr>
              <a:t>Opensearch</a:t>
            </a:r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 Best Practices: EUMETSAT, NASA, ESA, CNES, USGS, JAXA, ISRO (NRSC) and CCMEO.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71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719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957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9573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335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84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18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18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73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88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33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877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2400" b="1" i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WGISS Connected Data Assets Operational Systems (IDN, CWIC, </a:t>
            </a:r>
            <a:r>
              <a:rPr lang="en-US" sz="2400" b="1" i="1" dirty="0" err="1" smtClean="0">
                <a:effectLst/>
                <a:latin typeface="+mn-lt"/>
                <a:ea typeface="+mn-ea"/>
                <a:cs typeface="+mn-cs"/>
                <a:sym typeface="Avenir Roman"/>
              </a:rPr>
              <a:t>FedEO</a:t>
            </a:r>
            <a:r>
              <a:rPr lang="en-US" sz="2400" b="1" i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):</a:t>
            </a:r>
            <a:endParaRPr lang="en-US" sz="2400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pPr lvl="0"/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Is maintained and operated in coordination among different agencies (System Level Team) and implements the OpenSearch Interoperability Best Practice defined in WGISS.</a:t>
            </a:r>
          </a:p>
          <a:p>
            <a:pPr lvl="0"/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Provides a single entry point for GEO (</a:t>
            </a:r>
            <a:r>
              <a:rPr lang="en-US" sz="2400" dirty="0" err="1" smtClean="0">
                <a:effectLst/>
                <a:latin typeface="+mn-lt"/>
                <a:ea typeface="+mn-ea"/>
                <a:cs typeface="+mn-cs"/>
                <a:sym typeface="Avenir Roman"/>
              </a:rPr>
              <a:t>GEOPortal</a:t>
            </a:r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) to discover and access CEOS agencies data.</a:t>
            </a:r>
          </a:p>
          <a:p>
            <a:pPr lvl="0"/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Is being enlarged with new partners and continuously populated with additional Collections (e.g. ECVs/CDRs inventories from </a:t>
            </a:r>
            <a:r>
              <a:rPr lang="en-US" sz="2400" dirty="0" err="1" smtClean="0">
                <a:effectLst/>
                <a:latin typeface="+mn-lt"/>
                <a:ea typeface="+mn-ea"/>
                <a:cs typeface="+mn-cs"/>
                <a:sym typeface="Avenir Roman"/>
              </a:rPr>
              <a:t>WGClimate</a:t>
            </a:r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).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419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2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‹#›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hape 3"/>
          <p:cNvSpPr/>
          <p:nvPr userDrawn="1"/>
        </p:nvSpPr>
        <p:spPr>
          <a:xfrm>
            <a:off x="76200" y="6629402"/>
            <a:ext cx="26670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CEOS SIT</a:t>
            </a:r>
            <a:r>
              <a:rPr lang="en-AU" sz="1100" i="1" baseline="0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TW</a:t>
            </a: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, 13-14 September </a:t>
            </a:r>
            <a:r>
              <a:rPr lang="en-AU" sz="1100" i="1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2018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/>
              <a:t>Title TBA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2748CEA-2573-439B-8ADB-B1D3E9BE0BFF}" type="datetimeFigureOut">
              <a:rPr lang="en-US" kern="0" smtClean="0">
                <a:solidFill>
                  <a:srgbClr val="002569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12/09/18</a:t>
            </a:fld>
            <a:endParaRPr lang="en-US" kern="0">
              <a:solidFill>
                <a:srgbClr val="00256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kern="0">
              <a:solidFill>
                <a:srgbClr val="00256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76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spect="1" noChangeArrowheads="1" noTextEdit="1"/>
          </p:cNvSpPr>
          <p:nvPr/>
        </p:nvSpPr>
        <p:spPr bwMode="auto">
          <a:xfrm>
            <a:off x="0" y="3244853"/>
            <a:ext cx="9144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3287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089890" y="666750"/>
            <a:ext cx="4810857" cy="187483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81098" y="2722566"/>
            <a:ext cx="4826977" cy="1093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942837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1"/>
            <a:ext cx="1905000" cy="24622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xmlns:p14="http://schemas.microsoft.com/office/powerpoint/2010/main"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8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8.gif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8.gif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4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hyperlink" Target="mailto:Mirko.Albani@esa.in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jpeg"/><Relationship Id="rId12" Type="http://schemas.openxmlformats.org/officeDocument/2006/relationships/image" Target="../media/image22.jpeg"/><Relationship Id="rId13" Type="http://schemas.openxmlformats.org/officeDocument/2006/relationships/image" Target="../media/image23.jpeg"/><Relationship Id="rId14" Type="http://schemas.openxmlformats.org/officeDocument/2006/relationships/image" Target="../media/image24.jpeg"/><Relationship Id="rId15" Type="http://schemas.openxmlformats.org/officeDocument/2006/relationships/image" Target="../media/image25.jpeg"/><Relationship Id="rId16" Type="http://schemas.openxmlformats.org/officeDocument/2006/relationships/image" Target="../media/image26.jpeg"/><Relationship Id="rId17" Type="http://schemas.openxmlformats.org/officeDocument/2006/relationships/image" Target="../media/image27.jpeg"/><Relationship Id="rId18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9" Type="http://schemas.openxmlformats.org/officeDocument/2006/relationships/image" Target="../media/image19.jpeg"/><Relationship Id="rId10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90" y="2514602"/>
            <a:ext cx="68448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 b="1" dirty="0" smtClean="0">
                <a:solidFill>
                  <a:srgbClr val="FFFFFF"/>
                </a:solidFill>
                <a:latin typeface="+mj-lt"/>
              </a:rPr>
              <a:t>Working Group on Information Systems and Services (WGISS)</a:t>
            </a:r>
            <a:endParaRPr sz="36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90" y="3759202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Mirko Albani, ESA, WGISS Chair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2018 SIT </a:t>
            </a:r>
            <a:r>
              <a:rPr lang="en-AU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T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echnical Workshop</a:t>
            </a:r>
            <a:endParaRPr lang="en-AU"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</a:rPr>
              <a:t>Session 3: Data, 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Agenda</a:t>
            </a: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</a:t>
            </a:r>
            <a:r>
              <a:rPr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Item </a:t>
            </a: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#</a:t>
            </a: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3.5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EUMETSAT, Darmstadt, Germany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13 </a:t>
            </a:r>
            <a:r>
              <a:rPr lang="en-AU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– 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14 September </a:t>
            </a:r>
            <a:r>
              <a:rPr lang="en-AU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2018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90" y="2246636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1502120" y="304800"/>
            <a:ext cx="6423699" cy="632882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US" sz="2400" b="1" dirty="0">
                <a:latin typeface="+mj-lt"/>
              </a:rPr>
              <a:t>Discovery and Access</a:t>
            </a:r>
            <a:br>
              <a:rPr lang="en-US" sz="2400" b="1" dirty="0">
                <a:latin typeface="+mj-lt"/>
              </a:rPr>
            </a:br>
            <a:r>
              <a:rPr lang="en-US" sz="2400" b="1" dirty="0">
                <a:latin typeface="+mj-lt"/>
              </a:rPr>
              <a:t>WGISS Connected Data Assets (CDA)</a:t>
            </a:r>
            <a:endParaRPr lang="en-US" sz="2400" b="1" dirty="0">
              <a:latin typeface="+mj-lt"/>
            </a:endParaRPr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562600"/>
          </a:xfrm>
        </p:spPr>
        <p:txBody>
          <a:bodyPr/>
          <a:lstStyle/>
          <a:p>
            <a:pPr lvl="0"/>
            <a:r>
              <a:rPr lang="en-US" sz="2000" dirty="0" smtClean="0">
                <a:latin typeface="+mj-lt"/>
                <a:sym typeface="Avenir Roman"/>
              </a:rPr>
              <a:t>System Level Team (SLT) coordinates maintenance and operations. </a:t>
            </a:r>
            <a:endParaRPr lang="en-US" sz="1100" dirty="0">
              <a:latin typeface="+mj-lt"/>
              <a:sym typeface="Avenir Roman"/>
            </a:endParaRPr>
          </a:p>
          <a:p>
            <a:pPr lvl="0"/>
            <a:endParaRPr lang="en-US" sz="1100" dirty="0" smtClean="0">
              <a:latin typeface="+mj-lt"/>
              <a:sym typeface="Avenir Roman"/>
            </a:endParaRPr>
          </a:p>
          <a:p>
            <a:pPr lvl="0"/>
            <a:endParaRPr lang="en-US" sz="1100" dirty="0" smtClean="0">
              <a:latin typeface="+mj-lt"/>
              <a:sym typeface="Avenir Roman"/>
            </a:endParaRPr>
          </a:p>
          <a:p>
            <a:pPr lvl="0"/>
            <a:endParaRPr lang="en-US" sz="1100" dirty="0">
              <a:latin typeface="+mj-lt"/>
              <a:sym typeface="Avenir Roman"/>
            </a:endParaRPr>
          </a:p>
          <a:p>
            <a:pPr lvl="0"/>
            <a:endParaRPr lang="en-US" sz="1100" dirty="0" smtClean="0">
              <a:latin typeface="+mj-lt"/>
              <a:sym typeface="Avenir Roman"/>
            </a:endParaRPr>
          </a:p>
          <a:p>
            <a:pPr lvl="0"/>
            <a:r>
              <a:rPr lang="en-US" sz="2000" dirty="0" smtClean="0">
                <a:latin typeface="+mj-lt"/>
                <a:sym typeface="Avenir Roman"/>
              </a:rPr>
              <a:t>Client Portals:</a:t>
            </a:r>
            <a:endParaRPr lang="en-US" sz="2800" dirty="0">
              <a:latin typeface="+mj-lt"/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GEOSS Platform (</a:t>
            </a:r>
            <a:r>
              <a:rPr lang="en-US" sz="1600" dirty="0" err="1">
                <a:latin typeface="+mj-lt"/>
                <a:cs typeface="Arial" panose="020B0604020202020204" pitchFamily="34" charset="0"/>
              </a:rPr>
              <a:t>GEOPortal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 and 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DAB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AMERIGEOSS Data and Services Portal 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ESA </a:t>
            </a:r>
            <a:r>
              <a:rPr lang="en-US" sz="1600" dirty="0" err="1">
                <a:latin typeface="+mj-lt"/>
                <a:cs typeface="Arial" panose="020B0604020202020204" pitchFamily="34" charset="0"/>
              </a:rPr>
              <a:t>EOPortal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COVE T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ool</a:t>
            </a:r>
            <a:endParaRPr lang="en-US" sz="1600" dirty="0">
              <a:latin typeface="+mj-lt"/>
              <a:cs typeface="Arial" panose="020B0604020202020204" pitchFamily="34" charset="0"/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CEOS Carbon Portal</a:t>
            </a:r>
            <a:endParaRPr lang="en-US" sz="1600" dirty="0">
              <a:latin typeface="+mj-lt"/>
              <a:cs typeface="Arial" panose="020B0604020202020204" pitchFamily="34" charset="0"/>
              <a:sym typeface="Avenir Roman"/>
            </a:endParaRPr>
          </a:p>
          <a:p>
            <a:pPr lvl="0"/>
            <a:endParaRPr lang="en-US" sz="1100" dirty="0" smtClean="0">
              <a:latin typeface="+mj-lt"/>
              <a:sym typeface="Avenir Roman"/>
            </a:endParaRPr>
          </a:p>
          <a:p>
            <a:pPr lvl="0"/>
            <a:r>
              <a:rPr lang="en-US" sz="2000" dirty="0" smtClean="0">
                <a:latin typeface="+mj-lt"/>
                <a:sym typeface="Avenir Roman"/>
              </a:rPr>
              <a:t>Being </a:t>
            </a:r>
            <a:r>
              <a:rPr lang="en-US" sz="2000" dirty="0">
                <a:latin typeface="+mj-lt"/>
                <a:sym typeface="Avenir Roman"/>
              </a:rPr>
              <a:t>enlarged with new partners and continuously populated with additional </a:t>
            </a:r>
            <a:r>
              <a:rPr lang="en-US" sz="2000" dirty="0" smtClean="0">
                <a:latin typeface="+mj-lt"/>
                <a:sym typeface="Avenir Roman"/>
              </a:rPr>
              <a:t>data collections, e.g.: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>
                <a:latin typeface="+mj-lt"/>
                <a:cs typeface="Arial" panose="020B0604020202020204" pitchFamily="34" charset="0"/>
                <a:sym typeface="Avenir Roman"/>
              </a:rPr>
              <a:t>ECVs/CDRs </a:t>
            </a:r>
            <a:r>
              <a:rPr lang="en-US" sz="1600" dirty="0" smtClean="0">
                <a:latin typeface="+mj-lt"/>
                <a:cs typeface="Arial" panose="020B0604020202020204" pitchFamily="34" charset="0"/>
                <a:sym typeface="Avenir Roman"/>
              </a:rPr>
              <a:t>in coordination with WGClimate, COVERAGE Team and Carbon Team</a:t>
            </a:r>
            <a:endParaRPr lang="en-US" sz="1600" dirty="0">
              <a:latin typeface="+mj-lt"/>
              <a:cs typeface="Arial" panose="020B0604020202020204" pitchFamily="34" charset="0"/>
              <a:sym typeface="Avenir Roman"/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>
                <a:latin typeface="+mj-lt"/>
                <a:cs typeface="Arial" panose="020B0604020202020204" pitchFamily="34" charset="0"/>
              </a:rPr>
              <a:t>ESA Heritage and Earth Explorer Missions (11 million granules)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>
                <a:latin typeface="+mj-lt"/>
                <a:cs typeface="Arial" panose="020B0604020202020204" pitchFamily="34" charset="0"/>
              </a:rPr>
              <a:t>NOAA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One Stop 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(over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100 million 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granules)</a:t>
            </a:r>
            <a:endParaRPr lang="en-US" sz="1600" dirty="0">
              <a:latin typeface="+mj-lt"/>
              <a:cs typeface="Arial" panose="020B0604020202020204" pitchFamily="34" charset="0"/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>
                <a:latin typeface="+mj-lt"/>
                <a:cs typeface="Arial" panose="020B0604020202020204" pitchFamily="34" charset="0"/>
              </a:rPr>
              <a:t>National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Remote Sensing Center of China (NRSCC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) now active participant in WGISS CDA (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35 millions granules)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10000" y="3810000"/>
            <a:ext cx="4724400" cy="582467"/>
            <a:chOff x="1687244" y="4003305"/>
            <a:chExt cx="5163671" cy="582467"/>
          </a:xfrm>
        </p:grpSpPr>
        <p:sp>
          <p:nvSpPr>
            <p:cNvPr id="5" name="Rectangle 4"/>
            <p:cNvSpPr/>
            <p:nvPr/>
          </p:nvSpPr>
          <p:spPr>
            <a:xfrm>
              <a:off x="1687244" y="4003305"/>
              <a:ext cx="5163671" cy="58246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>
                  <a:latin typeface="Helvetica"/>
                  <a:cs typeface="Helvetica"/>
                </a:rPr>
                <a:t>DATA-8</a:t>
              </a:r>
              <a:r>
                <a:rPr lang="en-US" sz="1400" dirty="0">
                  <a:latin typeface="Helvetica"/>
                  <a:cs typeface="Helvetica"/>
                </a:rPr>
                <a:t>: Maintain and evolve WGISS Connected </a:t>
              </a:r>
              <a:r>
                <a:rPr lang="en-US" sz="1400" dirty="0" smtClean="0">
                  <a:latin typeface="Helvetica"/>
                  <a:cs typeface="Helvetica"/>
                </a:rPr>
                <a:t>	Data	Assets Infrastructure </a:t>
              </a:r>
              <a:r>
                <a:rPr lang="en-US" sz="1400" dirty="0">
                  <a:latin typeface="Helvetica"/>
                  <a:cs typeface="Helvetica"/>
                </a:rPr>
                <a:t>and </a:t>
              </a:r>
              <a:r>
                <a:rPr lang="en-US" sz="1400" dirty="0" smtClean="0">
                  <a:latin typeface="Helvetica"/>
                  <a:cs typeface="Helvetica"/>
                </a:rPr>
                <a:t>Systems</a:t>
              </a:r>
              <a:endParaRPr lang="en-US" sz="14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3814" y="4155705"/>
              <a:ext cx="297925" cy="297925"/>
            </a:xfrm>
            <a:prstGeom prst="rect">
              <a:avLst/>
            </a:prstGeom>
          </p:spPr>
        </p:pic>
      </p:grp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4349912"/>
              </p:ext>
            </p:extLst>
          </p:nvPr>
        </p:nvGraphicFramePr>
        <p:xfrm>
          <a:off x="3048000" y="1828800"/>
          <a:ext cx="4957838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ectangle 7"/>
          <p:cNvSpPr/>
          <p:nvPr/>
        </p:nvSpPr>
        <p:spPr>
          <a:xfrm>
            <a:off x="3505200" y="1600200"/>
            <a:ext cx="5508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1200" dirty="0" smtClean="0"/>
              <a:t>Example IDN: DIF</a:t>
            </a:r>
            <a:r>
              <a:rPr lang="en-US" kern="1200" dirty="0"/>
              <a:t>-9 to DIF-10 Transition Schedule </a:t>
            </a:r>
          </a:p>
        </p:txBody>
      </p:sp>
    </p:spTree>
    <p:extLst>
      <p:ext uri="{BB962C8B-B14F-4D97-AF65-F5344CB8AC3E}">
        <p14:creationId xmlns:p14="http://schemas.microsoft.com/office/powerpoint/2010/main" val="276593618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6200" y="2172267"/>
            <a:ext cx="2377074" cy="20187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50000"/>
              </a:lnSpc>
            </a:pP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667000" y="2133602"/>
            <a:ext cx="2263104" cy="20187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1219202"/>
            <a:ext cx="6017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913 </a:t>
            </a:r>
            <a:r>
              <a:rPr lang="en-US" sz="2400" b="1" dirty="0" smtClean="0"/>
              <a:t>ECV/CDRs from ECV Inventory V2.0</a:t>
            </a:r>
            <a:endParaRPr lang="en-US" sz="2400" b="1" dirty="0"/>
          </a:p>
        </p:txBody>
      </p:sp>
      <p:sp>
        <p:nvSpPr>
          <p:cNvPr id="8" name="Oval 7"/>
          <p:cNvSpPr/>
          <p:nvPr/>
        </p:nvSpPr>
        <p:spPr>
          <a:xfrm>
            <a:off x="1329462" y="2506514"/>
            <a:ext cx="1123813" cy="107224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288 in IDN </a:t>
            </a:r>
            <a:r>
              <a:rPr lang="en-US" sz="1600" b="1" dirty="0" smtClean="0"/>
              <a:t>via </a:t>
            </a:r>
            <a:r>
              <a:rPr lang="en-US" sz="1600" b="1" dirty="0"/>
              <a:t>CWIC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2747" y="1776283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CURRENT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95600" y="1783633"/>
            <a:ext cx="184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FUTURE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1" y="3631733"/>
            <a:ext cx="172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204 not in IDN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31000" y="2678143"/>
            <a:ext cx="747574" cy="759010"/>
            <a:chOff x="7274048" y="3663027"/>
            <a:chExt cx="934386" cy="914400"/>
          </a:xfrm>
        </p:grpSpPr>
        <p:sp>
          <p:nvSpPr>
            <p:cNvPr id="13" name="Oval 12"/>
            <p:cNvSpPr/>
            <p:nvPr/>
          </p:nvSpPr>
          <p:spPr>
            <a:xfrm>
              <a:off x="7294034" y="3663027"/>
              <a:ext cx="914400" cy="914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74048" y="3854522"/>
              <a:ext cx="894016" cy="667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4 in IDN via CNES</a:t>
              </a:r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49922"/>
          </a:xfrm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en-US" sz="2400" b="1" dirty="0">
                <a:latin typeface="+mj-lt"/>
                <a:cs typeface="Arial Bold" panose="020B0704020202020204" pitchFamily="34" charset="0"/>
              </a:rPr>
              <a:t>ECVs/CDRs Discovery and Access </a:t>
            </a:r>
            <a:r>
              <a:rPr lang="en-US" sz="2400" b="1" dirty="0" smtClean="0">
                <a:latin typeface="+mj-lt"/>
                <a:cs typeface="Arial Bold" panose="020B0704020202020204" pitchFamily="34" charset="0"/>
              </a:rPr>
              <a:t/>
            </a:r>
            <a:br>
              <a:rPr lang="en-US" sz="2400" b="1" dirty="0" smtClean="0">
                <a:latin typeface="+mj-lt"/>
                <a:cs typeface="Arial Bold" panose="020B0704020202020204" pitchFamily="34" charset="0"/>
              </a:rPr>
            </a:br>
            <a:r>
              <a:rPr lang="en-US" sz="2400" b="1" dirty="0" smtClean="0">
                <a:latin typeface="+mj-lt"/>
                <a:cs typeface="Arial Bold" panose="020B0704020202020204" pitchFamily="34" charset="0"/>
              </a:rPr>
              <a:t>through </a:t>
            </a:r>
            <a:r>
              <a:rPr lang="en-US" sz="2400" b="1" dirty="0">
                <a:latin typeface="+mj-lt"/>
                <a:cs typeface="Arial Bold" panose="020B0704020202020204" pitchFamily="34" charset="0"/>
              </a:rPr>
              <a:t>WGISS Systems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0675" y="2172265"/>
            <a:ext cx="8771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496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1" y="4343402"/>
            <a:ext cx="887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Progress and next steps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Providers and </a:t>
            </a:r>
            <a:r>
              <a:rPr lang="en-US" dirty="0" err="1" smtClean="0"/>
              <a:t>PoCs</a:t>
            </a:r>
            <a:r>
              <a:rPr lang="en-US" dirty="0" smtClean="0"/>
              <a:t> responsible of the 204 datasets not registered in IDN preliminarily contacted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First batch of datasets will be addressed and registered by Q4 2018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Second batch will be addressed in coordination with WGClimate in the frame of ECV Inventory update to V3. Completion by Q4 2019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380320" y="2895601"/>
            <a:ext cx="3611281" cy="582467"/>
            <a:chOff x="1937099" y="5222507"/>
            <a:chExt cx="3747826" cy="793274"/>
          </a:xfrm>
        </p:grpSpPr>
        <p:sp>
          <p:nvSpPr>
            <p:cNvPr id="19" name="Rectangle 18"/>
            <p:cNvSpPr/>
            <p:nvPr/>
          </p:nvSpPr>
          <p:spPr>
            <a:xfrm>
              <a:off x="1937099" y="5222507"/>
              <a:ext cx="3747826" cy="793274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>
                  <a:latin typeface="Helvetica"/>
                  <a:cs typeface="Helvetica"/>
                </a:rPr>
                <a:t>DATA</a:t>
              </a:r>
              <a:r>
                <a:rPr lang="en-US" sz="1400" b="1" dirty="0" smtClean="0">
                  <a:latin typeface="Helvetica"/>
                  <a:cs typeface="Helvetica"/>
                </a:rPr>
                <a:t>-9</a:t>
              </a:r>
              <a:r>
                <a:rPr lang="en-US" sz="1400" dirty="0" smtClean="0">
                  <a:latin typeface="Helvetica"/>
                  <a:cs typeface="Helvetica"/>
                </a:rPr>
                <a:t>: </a:t>
              </a:r>
              <a:r>
                <a:rPr lang="en-US" sz="1400" dirty="0">
                  <a:latin typeface="Helvetica"/>
                  <a:cs typeface="Helvetica"/>
                </a:rPr>
                <a:t>ECVs/CDRs Discovery </a:t>
              </a:r>
              <a:r>
                <a:rPr lang="en-US" sz="1400" dirty="0" smtClean="0">
                  <a:latin typeface="Helvetica"/>
                  <a:cs typeface="Helvetica"/>
                </a:rPr>
                <a:t>	and Access through </a:t>
              </a:r>
              <a:r>
                <a:rPr lang="en-US" sz="1400" dirty="0">
                  <a:latin typeface="Helvetica"/>
                  <a:cs typeface="Helvetica"/>
                </a:rPr>
                <a:t>WGISS </a:t>
              </a:r>
              <a:r>
                <a:rPr lang="en-US" sz="1400" dirty="0" smtClean="0">
                  <a:latin typeface="Helvetica"/>
                  <a:cs typeface="Helvetica"/>
                </a:rPr>
                <a:t>Systems</a:t>
              </a:r>
              <a:endParaRPr lang="en-US" sz="1400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7192" y="5451107"/>
              <a:ext cx="297925" cy="394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6924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2" y="1752600"/>
            <a:ext cx="9144000" cy="4680106"/>
          </a:xfrm>
          <a:prstGeom prst="rect">
            <a:avLst/>
          </a:prstGeom>
        </p:spPr>
      </p:pic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1502120" y="205318"/>
            <a:ext cx="6423699" cy="632882"/>
          </a:xfrm>
          <a:prstGeom prst="rect">
            <a:avLst/>
          </a:prstGeom>
        </p:spPr>
        <p:txBody>
          <a:bodyPr lIns="91425" tIns="91425" rIns="91425" bIns="91425" anchor="b" anchorCtr="0">
            <a:norm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CEOS data in GEOSS</a:t>
            </a:r>
            <a:endParaRPr lang="en-US" sz="2400" b="1" dirty="0"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343400" y="1295402"/>
            <a:ext cx="4724400" cy="334707"/>
            <a:chOff x="1770529" y="5755907"/>
            <a:chExt cx="5163671" cy="334707"/>
          </a:xfrm>
        </p:grpSpPr>
        <p:sp>
          <p:nvSpPr>
            <p:cNvPr id="5" name="Rectangle 4"/>
            <p:cNvSpPr/>
            <p:nvPr/>
          </p:nvSpPr>
          <p:spPr>
            <a:xfrm>
              <a:off x="1770529" y="5755907"/>
              <a:ext cx="5163671" cy="33470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>
                  <a:latin typeface="Helvetica"/>
                  <a:cs typeface="Helvetica"/>
                </a:rPr>
                <a:t>DATA</a:t>
              </a:r>
              <a:r>
                <a:rPr lang="en-US" sz="1400" b="1" dirty="0" smtClean="0">
                  <a:latin typeface="Helvetica"/>
                  <a:cs typeface="Helvetica"/>
                </a:rPr>
                <a:t>-12</a:t>
              </a:r>
              <a:r>
                <a:rPr lang="en-US" sz="1400" dirty="0" smtClean="0">
                  <a:latin typeface="Helvetica"/>
                  <a:cs typeface="Helvetica"/>
                </a:rPr>
                <a:t>: </a:t>
              </a:r>
              <a:r>
                <a:rPr lang="en-US" sz="1400" dirty="0">
                  <a:latin typeface="Helvetica"/>
                  <a:cs typeface="Helvetica"/>
                </a:rPr>
                <a:t>CEOS data holdings reported in GEO</a:t>
              </a:r>
              <a:endParaRPr lang="en-US" sz="14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9029" y="5755907"/>
              <a:ext cx="297925" cy="297925"/>
            </a:xfrm>
            <a:prstGeom prst="rect">
              <a:avLst/>
            </a:prstGeom>
          </p:spPr>
        </p:pic>
      </p:grpSp>
      <p:sp>
        <p:nvSpPr>
          <p:cNvPr id="7" name="Oval 6"/>
          <p:cNvSpPr/>
          <p:nvPr/>
        </p:nvSpPr>
        <p:spPr>
          <a:xfrm>
            <a:off x="1295400" y="2667000"/>
            <a:ext cx="1295400" cy="51934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CWIC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0" name="Oval 9"/>
          <p:cNvSpPr/>
          <p:nvPr/>
        </p:nvSpPr>
        <p:spPr>
          <a:xfrm>
            <a:off x="2895600" y="2819400"/>
            <a:ext cx="1295400" cy="51934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FedEO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7198249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828800" y="304800"/>
            <a:ext cx="5867400" cy="533400"/>
          </a:xfrm>
        </p:spPr>
        <p:txBody>
          <a:bodyPr/>
          <a:lstStyle/>
          <a:p>
            <a:pPr algn="ctr"/>
            <a:r>
              <a:rPr lang="en-US" b="1" dirty="0" smtClean="0"/>
              <a:t>Support from data providers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3733800" y="1981200"/>
            <a:ext cx="5530392" cy="43273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rgbClr val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Please register your </a:t>
            </a:r>
          </a:p>
          <a:p>
            <a:pPr algn="ctr"/>
            <a:r>
              <a:rPr lang="en-US" sz="5400" b="1" dirty="0" smtClean="0">
                <a:ln w="18000">
                  <a:solidFill>
                    <a:srgbClr val="0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data in the CEOS IDN</a:t>
            </a:r>
            <a:endParaRPr lang="en-US" sz="5400" b="1" dirty="0">
              <a:ln w="18000">
                <a:solidFill>
                  <a:srgbClr val="0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530110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667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532965" y="632012"/>
            <a:ext cx="7367781" cy="1344800"/>
          </a:xfrm>
        </p:spPr>
        <p:txBody>
          <a:bodyPr/>
          <a:lstStyle/>
          <a:p>
            <a:r>
              <a:rPr lang="en-GB" dirty="0" smtClean="0"/>
              <a:t>Interoperability and Use </a:t>
            </a:r>
            <a:br>
              <a:rPr lang="en-GB" dirty="0" smtClean="0"/>
            </a:br>
            <a:r>
              <a:rPr lang="en-GB" dirty="0" smtClean="0"/>
              <a:t>Interest Group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4081098" y="2278813"/>
            <a:ext cx="4826977" cy="1093787"/>
          </a:xfrm>
        </p:spPr>
        <p:txBody>
          <a:bodyPr/>
          <a:lstStyle/>
          <a:p>
            <a:r>
              <a:rPr lang="en-US" sz="1600" dirty="0"/>
              <a:t>Purpose: to serve as a forum for exchange of technical information and lessons-learned experience about current and trending software technologies, services and other WWW / Internet related software technologies. </a:t>
            </a:r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881512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304800"/>
            <a:ext cx="5068128" cy="501650"/>
          </a:xfrm>
        </p:spPr>
        <p:txBody>
          <a:bodyPr/>
          <a:lstStyle/>
          <a:p>
            <a:pPr algn="ctr">
              <a:spcBef>
                <a:spcPts val="500"/>
              </a:spcBef>
              <a:buSzPct val="100000"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WGISS Carbon 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Community Portal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4594424"/>
            <a:ext cx="3763126" cy="215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/>
          <p:nvPr/>
        </p:nvGrpSpPr>
        <p:grpSpPr>
          <a:xfrm>
            <a:off x="4495800" y="1295402"/>
            <a:ext cx="4343400" cy="334707"/>
            <a:chOff x="1770529" y="5755907"/>
            <a:chExt cx="5163671" cy="334707"/>
          </a:xfrm>
        </p:grpSpPr>
        <p:sp>
          <p:nvSpPr>
            <p:cNvPr id="5" name="Rectangle 4"/>
            <p:cNvSpPr/>
            <p:nvPr/>
          </p:nvSpPr>
          <p:spPr>
            <a:xfrm>
              <a:off x="1770529" y="5755907"/>
              <a:ext cx="5163671" cy="33470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 smtClean="0">
                  <a:latin typeface="+mj-lt"/>
                  <a:cs typeface="Helvetica"/>
                </a:rPr>
                <a:t>CARB-15</a:t>
              </a:r>
              <a:r>
                <a:rPr lang="en-US" sz="1400" dirty="0" smtClean="0">
                  <a:latin typeface="+mj-lt"/>
                  <a:cs typeface="Helvetica"/>
                </a:rPr>
                <a:t>: </a:t>
              </a:r>
              <a:r>
                <a:rPr lang="en-US" sz="1400" dirty="0">
                  <a:latin typeface="+mj-lt"/>
                </a:rPr>
                <a:t>Carbon Data Portal prototype 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9029" y="5785814"/>
              <a:ext cx="297925" cy="268018"/>
            </a:xfrm>
            <a:prstGeom prst="rect">
              <a:avLst/>
            </a:prstGeom>
          </p:spPr>
        </p:pic>
      </p:grp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152401" y="1447802"/>
            <a:ext cx="3252095" cy="15906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800" dirty="0" smtClean="0"/>
              <a:t>Keywords (auto-completion with IDN Science Keywords)</a:t>
            </a:r>
          </a:p>
          <a:p>
            <a:r>
              <a:rPr lang="en-US" sz="1800" dirty="0" smtClean="0"/>
              <a:t>Return records from both CWIC and </a:t>
            </a:r>
            <a:r>
              <a:rPr lang="en-US" sz="1800" dirty="0" err="1" smtClean="0"/>
              <a:t>FedEO</a:t>
            </a:r>
            <a:endParaRPr lang="en-US" sz="1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1" y="1905002"/>
            <a:ext cx="5471405" cy="250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Callout 8"/>
          <p:cNvSpPr/>
          <p:nvPr/>
        </p:nvSpPr>
        <p:spPr bwMode="auto">
          <a:xfrm>
            <a:off x="1295401" y="4256927"/>
            <a:ext cx="2925374" cy="2601075"/>
          </a:xfrm>
          <a:prstGeom prst="wedgeEllipseCallout">
            <a:avLst>
              <a:gd name="adj1" fmla="val 79314"/>
              <a:gd name="adj2" fmla="val -7722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4572002"/>
            <a:ext cx="1879600" cy="170594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752600" y="4800600"/>
            <a:ext cx="1295400" cy="51934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76400" y="5638800"/>
            <a:ext cx="1295400" cy="51934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44775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265288"/>
            <a:ext cx="4953000" cy="533400"/>
          </a:xfrm>
        </p:spPr>
        <p:txBody>
          <a:bodyPr/>
          <a:lstStyle/>
          <a:p>
            <a:pPr algn="ctr"/>
            <a:r>
              <a:rPr lang="en-US" b="1" dirty="0"/>
              <a:t>Carbon Regions of Interest and Topics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2775" y="1398854"/>
            <a:ext cx="48387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76200" y="1219200"/>
            <a:ext cx="2971800" cy="533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800" dirty="0" smtClean="0"/>
              <a:t>Special </a:t>
            </a:r>
            <a:r>
              <a:rPr lang="en-US" sz="1800" dirty="0"/>
              <a:t>r</a:t>
            </a:r>
            <a:r>
              <a:rPr lang="en-US" sz="1800" dirty="0" smtClean="0"/>
              <a:t>egions</a:t>
            </a:r>
          </a:p>
          <a:p>
            <a:pPr lvl="1"/>
            <a:r>
              <a:rPr lang="en-US" sz="1600" dirty="0" smtClean="0"/>
              <a:t>Global</a:t>
            </a:r>
          </a:p>
          <a:p>
            <a:pPr lvl="1"/>
            <a:r>
              <a:rPr lang="en-US" sz="1600" dirty="0" smtClean="0"/>
              <a:t>RECCAP</a:t>
            </a:r>
          </a:p>
          <a:p>
            <a:pPr lvl="1"/>
            <a:r>
              <a:rPr lang="en-US" sz="1600" dirty="0" smtClean="0"/>
              <a:t>TransCom</a:t>
            </a:r>
          </a:p>
          <a:p>
            <a:pPr lvl="1"/>
            <a:r>
              <a:rPr lang="en-US" sz="1600" dirty="0" smtClean="0"/>
              <a:t>Country Names</a:t>
            </a:r>
          </a:p>
          <a:p>
            <a:pPr lvl="1"/>
            <a:r>
              <a:rPr lang="en-US" sz="1600" dirty="0" smtClean="0"/>
              <a:t>ECV Inventory</a:t>
            </a:r>
          </a:p>
          <a:p>
            <a:endParaRPr lang="en-US" sz="1400" dirty="0" smtClean="0"/>
          </a:p>
          <a:p>
            <a:r>
              <a:rPr lang="en-US" sz="1800" dirty="0" smtClean="0"/>
              <a:t>Temporal </a:t>
            </a:r>
            <a:r>
              <a:rPr lang="en-US" sz="1800" dirty="0"/>
              <a:t>Searches: support for time range and specific date</a:t>
            </a:r>
          </a:p>
          <a:p>
            <a:pPr lvl="1"/>
            <a:endParaRPr lang="en-US" sz="1400" dirty="0"/>
          </a:p>
          <a:p>
            <a:r>
              <a:rPr lang="en-US" sz="1800" dirty="0"/>
              <a:t>P</a:t>
            </a:r>
            <a:r>
              <a:rPr lang="en-US" sz="1800" dirty="0" smtClean="0"/>
              <a:t>re</a:t>
            </a:r>
            <a:r>
              <a:rPr lang="en-US" sz="1800" dirty="0"/>
              <a:t>-defined topics/datasets: </a:t>
            </a:r>
            <a:endParaRPr lang="en-US" sz="1800" dirty="0" smtClean="0"/>
          </a:p>
          <a:p>
            <a:pPr lvl="1"/>
            <a:r>
              <a:rPr lang="en-US" sz="1600" dirty="0" smtClean="0"/>
              <a:t>Atmospheric Carbon</a:t>
            </a:r>
          </a:p>
          <a:p>
            <a:pPr lvl="1"/>
            <a:r>
              <a:rPr lang="en-US" sz="1600" dirty="0" smtClean="0"/>
              <a:t>Ecosystem Carbon</a:t>
            </a:r>
          </a:p>
          <a:p>
            <a:pPr lvl="1"/>
            <a:r>
              <a:rPr lang="en-US" sz="1600" dirty="0" smtClean="0"/>
              <a:t>Ocean Carbon</a:t>
            </a:r>
          </a:p>
          <a:p>
            <a:pPr lvl="1"/>
            <a:r>
              <a:rPr lang="en-US" sz="1600" dirty="0" smtClean="0"/>
              <a:t>Mixed</a:t>
            </a:r>
            <a:r>
              <a:rPr lang="en-US" sz="1600" dirty="0"/>
              <a:t>-Theme </a:t>
            </a:r>
            <a:r>
              <a:rPr lang="en-US" sz="1600" dirty="0" smtClean="0"/>
              <a:t>Carbon</a:t>
            </a:r>
            <a:endParaRPr lang="en-US" sz="16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3657600"/>
            <a:ext cx="5715000" cy="301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34076" y="1409700"/>
            <a:ext cx="313372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46894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152400"/>
            <a:ext cx="5410200" cy="533400"/>
          </a:xfrm>
        </p:spPr>
        <p:txBody>
          <a:bodyPr/>
          <a:lstStyle/>
          <a:p>
            <a:pPr algn="ctr"/>
            <a:r>
              <a:rPr lang="en-US" b="1" dirty="0" smtClean="0"/>
              <a:t>Interoperability and Use</a:t>
            </a:r>
          </a:p>
          <a:p>
            <a:pPr algn="ctr"/>
            <a:r>
              <a:rPr lang="en-US" b="1" dirty="0" smtClean="0"/>
              <a:t>FDA </a:t>
            </a:r>
            <a:r>
              <a:rPr lang="en-US" b="1" dirty="0"/>
              <a:t>Themes supported via WGISS</a:t>
            </a:r>
          </a:p>
          <a:p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0"/>
          </p:nvPr>
        </p:nvSpPr>
        <p:spPr>
          <a:xfrm>
            <a:off x="228600" y="1295400"/>
            <a:ext cx="8686800" cy="5029200"/>
          </a:xfrm>
        </p:spPr>
        <p:txBody>
          <a:bodyPr/>
          <a:lstStyle/>
          <a:p>
            <a:pPr defTabSz="914400"/>
            <a:r>
              <a:rPr lang="en-US" sz="1800" b="1" dirty="0"/>
              <a:t>CEOS Analysis Ready Data (ARD)</a:t>
            </a:r>
            <a:endParaRPr lang="en-US" sz="1600" b="1" dirty="0"/>
          </a:p>
          <a:p>
            <a:pPr lvl="1"/>
            <a:r>
              <a:rPr lang="en-US" sz="1400" dirty="0"/>
              <a:t>Develop and provision CARD4L-compliant optical and/or </a:t>
            </a:r>
            <a:r>
              <a:rPr lang="en-US" sz="1400" dirty="0" smtClean="0"/>
              <a:t>SAR </a:t>
            </a:r>
            <a:r>
              <a:rPr lang="en-US" sz="1400" dirty="0"/>
              <a:t>products</a:t>
            </a:r>
          </a:p>
          <a:p>
            <a:pPr lvl="1"/>
            <a:r>
              <a:rPr lang="en-US" sz="1400" dirty="0"/>
              <a:t>Examine ARD for ocean and atmosphere domains</a:t>
            </a:r>
          </a:p>
          <a:p>
            <a:pPr defTabSz="914400"/>
            <a:endParaRPr lang="en-US" sz="1400" b="1" dirty="0"/>
          </a:p>
          <a:p>
            <a:pPr defTabSz="914400"/>
            <a:r>
              <a:rPr lang="en-US" sz="1800" b="1" dirty="0"/>
              <a:t>Interoperable Free and Open Tools</a:t>
            </a:r>
          </a:p>
          <a:p>
            <a:pPr lvl="1" defTabSz="914400"/>
            <a:r>
              <a:rPr lang="en-US" sz="1400" dirty="0"/>
              <a:t>Continue supporting the CEOS Data Cube (CDC) initiative</a:t>
            </a:r>
          </a:p>
          <a:p>
            <a:pPr lvl="1" defTabSz="914400"/>
            <a:r>
              <a:rPr lang="en-US" sz="1400" dirty="0"/>
              <a:t>Demonstrate new technologies through ongoing support of ‘pilot projects’ and consideration of alternate candidate architectures</a:t>
            </a:r>
          </a:p>
          <a:p>
            <a:pPr defTabSz="914400"/>
            <a:r>
              <a:rPr lang="en-US" sz="1800" b="1" dirty="0" smtClean="0"/>
              <a:t>Data</a:t>
            </a:r>
            <a:r>
              <a:rPr lang="en-US" sz="1800" b="1" dirty="0"/>
              <a:t>, Processing, and Architecture Interface Standards</a:t>
            </a:r>
          </a:p>
          <a:p>
            <a:pPr lvl="1"/>
            <a:r>
              <a:rPr lang="en-US" sz="1400" dirty="0"/>
              <a:t>Develop standards for pixel-level data discovery, access, and common analytical processing requests (e.g., cloud free mosaics of ARD) exploiting EO satellite data among various CEOS exploitation platforms</a:t>
            </a:r>
          </a:p>
          <a:p>
            <a:pPr defTabSz="914400"/>
            <a:r>
              <a:rPr lang="en-US" sz="1800" b="1" dirty="0" smtClean="0"/>
              <a:t>Analytical </a:t>
            </a:r>
            <a:r>
              <a:rPr lang="en-US" sz="1800" b="1" dirty="0"/>
              <a:t>Processing Capabilities</a:t>
            </a:r>
          </a:p>
          <a:p>
            <a:pPr lvl="1"/>
            <a:r>
              <a:rPr lang="en-US" sz="1400" dirty="0"/>
              <a:t>Prototype portable web-based analytical processing APIs/Web Services that work across CEOS exploitation platforms in full computing environments for time series and other analysis</a:t>
            </a:r>
          </a:p>
          <a:p>
            <a:endParaRPr lang="en-US" sz="1050" b="1" dirty="0"/>
          </a:p>
          <a:p>
            <a:pPr defTabSz="914400"/>
            <a:r>
              <a:rPr lang="en-US" sz="1800" b="1" dirty="0"/>
              <a:t>User Metrics</a:t>
            </a:r>
          </a:p>
          <a:p>
            <a:pPr lvl="1" defTabSz="914400"/>
            <a:r>
              <a:rPr lang="en-US" sz="1400" dirty="0"/>
              <a:t>Develop a data use metrics framework through which agencies can contribute to how EO data is being used, rather than just downloaded data quantities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8600" y="1295400"/>
            <a:ext cx="8534400" cy="845195"/>
            <a:chOff x="457200" y="1295400"/>
            <a:chExt cx="8534400" cy="1075701"/>
          </a:xfrm>
        </p:grpSpPr>
        <p:sp>
          <p:nvSpPr>
            <p:cNvPr id="8" name="Rectangle 7"/>
            <p:cNvSpPr/>
            <p:nvPr/>
          </p:nvSpPr>
          <p:spPr>
            <a:xfrm>
              <a:off x="609600" y="1695392"/>
              <a:ext cx="7620000" cy="67570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r>
                <a:rPr lang="en-GB" b="1" dirty="0" smtClean="0">
                  <a:solidFill>
                    <a:schemeClr val="accent6"/>
                  </a:solidFill>
                </a:rPr>
                <a:t>Block A: Analysis </a:t>
              </a:r>
              <a:r>
                <a:rPr lang="en-GB" b="1" dirty="0">
                  <a:solidFill>
                    <a:schemeClr val="accent6"/>
                  </a:solidFill>
                </a:rPr>
                <a:t>Ready </a:t>
              </a:r>
              <a:r>
                <a:rPr lang="en-GB" b="1" dirty="0" smtClean="0">
                  <a:solidFill>
                    <a:schemeClr val="accent6"/>
                  </a:solidFill>
                </a:rPr>
                <a:t>Data, CARD4L and interoperable products</a:t>
              </a:r>
            </a:p>
            <a:p>
              <a:endParaRPr lang="en-GB" sz="1050" b="1" dirty="0">
                <a:solidFill>
                  <a:schemeClr val="accent6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57200" y="1295400"/>
              <a:ext cx="8534400" cy="1066800"/>
            </a:xfrm>
            <a:prstGeom prst="roundRect">
              <a:avLst/>
            </a:prstGeom>
            <a:noFill/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8600" y="2125007"/>
            <a:ext cx="8534400" cy="3549193"/>
            <a:chOff x="457200" y="2362200"/>
            <a:chExt cx="8534400" cy="3312000"/>
          </a:xfrm>
        </p:grpSpPr>
        <p:sp>
          <p:nvSpPr>
            <p:cNvPr id="12" name="Rounded Rectangle 11"/>
            <p:cNvSpPr/>
            <p:nvPr/>
          </p:nvSpPr>
          <p:spPr>
            <a:xfrm>
              <a:off x="457200" y="2362200"/>
              <a:ext cx="8534400" cy="3312000"/>
            </a:xfrm>
            <a:prstGeom prst="roundRect">
              <a:avLst>
                <a:gd name="adj" fmla="val 5791"/>
              </a:avLst>
            </a:prstGeom>
            <a:noFill/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4605" y="2414476"/>
              <a:ext cx="7924800" cy="34464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chemeClr val="accent6"/>
                  </a:solidFill>
                </a:rPr>
                <a:t>Block B: Agency </a:t>
              </a:r>
              <a:r>
                <a:rPr lang="en-US" b="1" dirty="0">
                  <a:solidFill>
                    <a:schemeClr val="accent6"/>
                  </a:solidFill>
                </a:rPr>
                <a:t>roles in stimulating </a:t>
              </a:r>
              <a:r>
                <a:rPr lang="en-GB" b="1" dirty="0">
                  <a:solidFill>
                    <a:schemeClr val="accent6"/>
                  </a:solidFill>
                </a:rPr>
                <a:t>EO “use-environments</a:t>
              </a:r>
              <a:r>
                <a:rPr lang="en-GB" b="1" dirty="0" smtClean="0">
                  <a:solidFill>
                    <a:schemeClr val="accent6"/>
                  </a:solidFill>
                </a:rPr>
                <a:t>”</a:t>
              </a:r>
              <a:endParaRPr lang="en-GB" b="1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8600" y="5675744"/>
            <a:ext cx="8534400" cy="1066800"/>
            <a:chOff x="457200" y="5675744"/>
            <a:chExt cx="8534400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457200" y="5675744"/>
              <a:ext cx="8534400" cy="1066800"/>
            </a:xfrm>
            <a:prstGeom prst="roundRect">
              <a:avLst/>
            </a:prstGeom>
            <a:noFill/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5800" y="6019800"/>
              <a:ext cx="8229600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r>
                <a:rPr lang="en-GB" b="1" dirty="0" smtClean="0">
                  <a:solidFill>
                    <a:schemeClr val="accent6"/>
                  </a:solidFill>
                </a:rPr>
                <a:t>Block C: </a:t>
              </a:r>
              <a:r>
                <a:rPr lang="en-US" b="1" dirty="0">
                  <a:solidFill>
                    <a:schemeClr val="accent6"/>
                  </a:solidFill>
                </a:rPr>
                <a:t>Earth Observation Resources Analysis and User </a:t>
              </a:r>
              <a:r>
                <a:rPr lang="en-US" b="1" dirty="0" smtClean="0">
                  <a:solidFill>
                    <a:schemeClr val="accent6"/>
                  </a:solidFill>
                </a:rPr>
                <a:t>Metrics</a:t>
              </a:r>
            </a:p>
            <a:p>
              <a:endParaRPr lang="en-GB" b="1" dirty="0" smtClean="0">
                <a:solidFill>
                  <a:schemeClr val="accent6"/>
                </a:solidFill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 rot="19631917">
            <a:off x="2412344" y="3471082"/>
            <a:ext cx="3219140" cy="851295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400" b="1" i="0" u="none" strike="noStrike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FillTx/>
              </a:rPr>
              <a:t>BLOCK B</a:t>
            </a:r>
            <a:endParaRPr kumimoji="0" lang="en-GB" sz="4400" b="1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</a:endParaRPr>
          </a:p>
        </p:txBody>
      </p:sp>
      <p:sp>
        <p:nvSpPr>
          <p:cNvPr id="18" name="Rounded Rectangle 17"/>
          <p:cNvSpPr/>
          <p:nvPr/>
        </p:nvSpPr>
        <p:spPr>
          <a:xfrm rot="19631917">
            <a:off x="3598176" y="5092341"/>
            <a:ext cx="3219140" cy="851295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400" b="1" i="0" u="none" strike="noStrike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FillTx/>
              </a:rPr>
              <a:t>BLOCK C</a:t>
            </a:r>
            <a:endParaRPr kumimoji="0" lang="en-GB" sz="4400" b="1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179995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4781" y="1451728"/>
            <a:ext cx="5086819" cy="285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52400" y="2342081"/>
            <a:ext cx="3809999" cy="4211119"/>
          </a:xfrm>
        </p:spPr>
        <p:txBody>
          <a:bodyPr/>
          <a:lstStyle/>
          <a:p>
            <a:pPr marL="285750" indent="-285750" defTabSz="457200"/>
            <a:r>
              <a:rPr lang="en-US" dirty="0" smtClean="0"/>
              <a:t>Multiple viewpoints into the evolving FDA landscape:</a:t>
            </a:r>
          </a:p>
          <a:p>
            <a:pPr marL="711777" lvl="1" indent="-285750" defTabSz="457200"/>
            <a:r>
              <a:rPr lang="en-US" dirty="0" smtClean="0"/>
              <a:t>Enterprise</a:t>
            </a:r>
            <a:r>
              <a:rPr lang="en-US" dirty="0"/>
              <a:t>, Information, Computation, Engineering, Technology</a:t>
            </a:r>
          </a:p>
          <a:p>
            <a:pPr marL="285750" indent="-285750" defTabSz="457200"/>
            <a:endParaRPr lang="en-US" sz="1200" dirty="0" smtClean="0"/>
          </a:p>
          <a:p>
            <a:pPr marL="285750" indent="-285750" defTabSz="457200"/>
            <a:r>
              <a:rPr lang="en-US" dirty="0" smtClean="0"/>
              <a:t>Building </a:t>
            </a:r>
            <a:r>
              <a:rPr lang="en-US" dirty="0"/>
              <a:t>on WGISS Discovery and Access </a:t>
            </a:r>
            <a:r>
              <a:rPr lang="en-US" dirty="0" smtClean="0"/>
              <a:t>Infrastructure with </a:t>
            </a:r>
            <a:r>
              <a:rPr lang="en-US" dirty="0"/>
              <a:t>a system wide view</a:t>
            </a:r>
          </a:p>
          <a:p>
            <a:pPr marL="285750" indent="-285750" defTabSz="457200"/>
            <a:r>
              <a:rPr lang="en-US" dirty="0"/>
              <a:t>Emphasis on what is changing: Analysis, Cloud, consumer 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981200" y="152400"/>
            <a:ext cx="5444152" cy="533400"/>
          </a:xfrm>
        </p:spPr>
        <p:txBody>
          <a:bodyPr/>
          <a:lstStyle/>
          <a:p>
            <a:pPr algn="ctr"/>
            <a:r>
              <a:rPr lang="en-US" b="1" dirty="0"/>
              <a:t>FDA </a:t>
            </a:r>
            <a:r>
              <a:rPr lang="en-US" b="1" dirty="0" smtClean="0"/>
              <a:t>Common Description </a:t>
            </a:r>
          </a:p>
          <a:p>
            <a:pPr algn="ctr"/>
            <a:r>
              <a:rPr lang="en-US" b="1" dirty="0" smtClean="0"/>
              <a:t>White </a:t>
            </a:r>
            <a:r>
              <a:rPr lang="en-US" b="1" dirty="0"/>
              <a:t>Paper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2400" y="1207053"/>
            <a:ext cx="5029200" cy="830227"/>
            <a:chOff x="-3393141" y="5667556"/>
            <a:chExt cx="5978987" cy="830227"/>
          </a:xfrm>
        </p:grpSpPr>
        <p:sp>
          <p:nvSpPr>
            <p:cNvPr id="5" name="Rectangle 4"/>
            <p:cNvSpPr/>
            <p:nvPr/>
          </p:nvSpPr>
          <p:spPr>
            <a:xfrm>
              <a:off x="-3393141" y="5667556"/>
              <a:ext cx="5978987" cy="83022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lvl="1" indent="457200" defTabSz="457200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0" dirty="0">
                  <a:solidFill>
                    <a:prstClr val="black"/>
                  </a:solidFill>
                  <a:latin typeface="Helvetica"/>
                  <a:cs typeface="Helvetica"/>
                </a:rPr>
                <a:t>FDA-8</a:t>
              </a:r>
              <a:r>
                <a:rPr lang="en-US" sz="1400" kern="0" dirty="0">
                  <a:solidFill>
                    <a:prstClr val="black"/>
                  </a:solidFill>
                  <a:latin typeface="Helvetica"/>
                  <a:cs typeface="Helvetica"/>
                </a:rPr>
                <a:t>: </a:t>
              </a:r>
              <a:r>
                <a:rPr lang="en-US" sz="1400" kern="0" dirty="0">
                  <a:solidFill>
                    <a:prstClr val="black"/>
                  </a:solidFill>
                  <a:latin typeface="Helvetica"/>
                </a:rPr>
                <a:t>Establish a common description of Future Data Architecture functional blocks and identify interfaces and interoperability approaches (support FDA AHT) 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155925" y="5709559"/>
              <a:ext cx="297925" cy="26801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55CAD3B-AAFD-4C34-8508-4D96D3B14F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2997" y="4249462"/>
            <a:ext cx="4797188" cy="269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52026"/>
      </p:ext>
    </p:extLst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152400"/>
            <a:ext cx="5444152" cy="533400"/>
          </a:xfrm>
        </p:spPr>
        <p:txBody>
          <a:bodyPr/>
          <a:lstStyle/>
          <a:p>
            <a:pPr algn="l"/>
            <a:r>
              <a:rPr lang="en-US" b="1" dirty="0" smtClean="0"/>
              <a:t>Inventories</a:t>
            </a:r>
            <a:r>
              <a:rPr lang="en-US" b="1" dirty="0" smtClean="0"/>
              <a:t>: 1</a:t>
            </a:r>
            <a:r>
              <a:rPr lang="en-US" b="1" dirty="0" smtClean="0"/>
              <a:t>) FDA </a:t>
            </a:r>
            <a:r>
              <a:rPr lang="en-US" b="1" dirty="0" smtClean="0"/>
              <a:t>Elements; 2</a:t>
            </a:r>
            <a:r>
              <a:rPr lang="en-US" b="1" dirty="0" smtClean="0"/>
              <a:t>) Open </a:t>
            </a:r>
            <a:r>
              <a:rPr lang="en-US" b="1" dirty="0"/>
              <a:t>Source SW and Tools</a:t>
            </a:r>
          </a:p>
          <a:p>
            <a:pPr algn="ctr"/>
            <a:endParaRPr lang="en-US" sz="2000" b="1" dirty="0" smtClean="0"/>
          </a:p>
          <a:p>
            <a:pPr algn="ctr"/>
            <a:endParaRPr lang="en-US" sz="2000" b="1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228600" y="1524000"/>
            <a:ext cx="3581400" cy="830227"/>
            <a:chOff x="-4141628" y="6262174"/>
            <a:chExt cx="5978987" cy="830227"/>
          </a:xfrm>
        </p:grpSpPr>
        <p:sp>
          <p:nvSpPr>
            <p:cNvPr id="5" name="Rectangle 4"/>
            <p:cNvSpPr/>
            <p:nvPr/>
          </p:nvSpPr>
          <p:spPr>
            <a:xfrm>
              <a:off x="-4141628" y="6262174"/>
              <a:ext cx="5978987" cy="83022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 smtClean="0">
                  <a:latin typeface="+mj-lt"/>
                  <a:cs typeface="Helvetica"/>
                </a:rPr>
                <a:t>FDA-9</a:t>
              </a:r>
              <a:r>
                <a:rPr lang="en-US" sz="1400" dirty="0" smtClean="0">
                  <a:latin typeface="+mj-lt"/>
                  <a:cs typeface="Helvetica"/>
                </a:rPr>
                <a:t>: </a:t>
              </a:r>
              <a:r>
                <a:rPr lang="en-US" sz="1400" dirty="0">
                  <a:latin typeface="+mj-lt"/>
                </a:rPr>
                <a:t>Inventory </a:t>
              </a:r>
              <a:r>
                <a:rPr lang="en-US" sz="1400" dirty="0" smtClean="0">
                  <a:latin typeface="+mj-lt"/>
                </a:rPr>
                <a:t>and characterize 	existing </a:t>
              </a:r>
              <a:r>
                <a:rPr lang="en-US" sz="1400" dirty="0">
                  <a:latin typeface="+mj-lt"/>
                </a:rPr>
                <a:t>FDAs </a:t>
              </a:r>
              <a:r>
                <a:rPr lang="en-US" sz="1400" dirty="0" smtClean="0">
                  <a:latin typeface="+mj-lt"/>
                </a:rPr>
                <a:t>operated </a:t>
              </a:r>
              <a:r>
                <a:rPr lang="en-US" sz="1400" dirty="0">
                  <a:latin typeface="+mj-lt"/>
                </a:rPr>
                <a:t>by </a:t>
              </a:r>
              <a:r>
                <a:rPr lang="en-US" sz="1400" dirty="0" smtClean="0">
                  <a:latin typeface="+mj-lt"/>
                </a:rPr>
                <a:t>both 	public </a:t>
              </a:r>
              <a:r>
                <a:rPr lang="en-US" sz="1400" dirty="0">
                  <a:latin typeface="+mj-lt"/>
                </a:rPr>
                <a:t>and private </a:t>
              </a:r>
              <a:r>
                <a:rPr lang="en-US" sz="1400" dirty="0" smtClean="0">
                  <a:latin typeface="+mj-lt"/>
                </a:rPr>
                <a:t>entities </a:t>
              </a:r>
              <a:endParaRPr lang="en-US" sz="1400" dirty="0">
                <a:latin typeface="+mj-l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45597" y="6566973"/>
              <a:ext cx="567244" cy="30480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600200"/>
            <a:ext cx="4976538" cy="2057400"/>
          </a:xfrm>
          <a:prstGeom prst="rect">
            <a:avLst/>
          </a:prstGeom>
        </p:spPr>
      </p:pic>
      <p:sp>
        <p:nvSpPr>
          <p:cNvPr id="16" name="Content Placeholder 1"/>
          <p:cNvSpPr>
            <a:spLocks noGrp="1"/>
          </p:cNvSpPr>
          <p:nvPr>
            <p:ph sz="quarter" idx="10"/>
          </p:nvPr>
        </p:nvSpPr>
        <p:spPr>
          <a:xfrm>
            <a:off x="304800" y="2428724"/>
            <a:ext cx="3657600" cy="130507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Template defined in coordination with FDA-AHT</a:t>
            </a:r>
            <a:endParaRPr lang="en-US" sz="1800" dirty="0"/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Inventory being filled-up with information collected from different sources</a:t>
            </a:r>
            <a:endParaRPr lang="en-US" sz="1600" dirty="0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304800" y="5019524"/>
            <a:ext cx="3733800" cy="1305076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Template defined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Inventory being filled-up with information collected from WGISS members</a:t>
            </a:r>
            <a:endParaRPr lang="en-US" sz="1600" dirty="0"/>
          </a:p>
        </p:txBody>
      </p:sp>
      <p:pic>
        <p:nvPicPr>
          <p:cNvPr id="2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87313"/>
            <a:ext cx="4429342" cy="263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992259"/>
            <a:ext cx="496501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28600" y="4114800"/>
            <a:ext cx="4648200" cy="830227"/>
            <a:chOff x="955213" y="5755907"/>
            <a:chExt cx="5978987" cy="830227"/>
          </a:xfrm>
        </p:grpSpPr>
        <p:sp>
          <p:nvSpPr>
            <p:cNvPr id="18" name="Rectangle 17"/>
            <p:cNvSpPr/>
            <p:nvPr/>
          </p:nvSpPr>
          <p:spPr>
            <a:xfrm>
              <a:off x="955213" y="5755907"/>
              <a:ext cx="5978987" cy="83022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 smtClean="0">
                  <a:latin typeface="+mj-lt"/>
                  <a:cs typeface="Helvetica"/>
                </a:rPr>
                <a:t>FDA-10</a:t>
              </a:r>
              <a:r>
                <a:rPr lang="en-US" sz="1400" dirty="0" smtClean="0">
                  <a:latin typeface="+mj-lt"/>
                  <a:cs typeface="Helvetica"/>
                </a:rPr>
                <a:t>: </a:t>
              </a:r>
              <a:r>
                <a:rPr lang="en-US" sz="1400" dirty="0" smtClean="0">
                  <a:latin typeface="+mj-lt"/>
                </a:rPr>
                <a:t>Inventory </a:t>
              </a:r>
              <a:r>
                <a:rPr lang="en-US" sz="1400" dirty="0">
                  <a:latin typeface="+mj-lt"/>
                </a:rPr>
                <a:t>of </a:t>
              </a:r>
              <a:r>
                <a:rPr lang="en-US" sz="1400" dirty="0" smtClean="0">
                  <a:latin typeface="+mj-lt"/>
                </a:rPr>
                <a:t>CEOS agencies (</a:t>
              </a:r>
              <a:r>
                <a:rPr lang="en-US" sz="1400" dirty="0">
                  <a:latin typeface="+mj-lt"/>
                </a:rPr>
                <a:t>Open </a:t>
              </a:r>
              <a:r>
                <a:rPr lang="en-US" sz="1400" dirty="0" smtClean="0">
                  <a:latin typeface="+mj-lt"/>
                </a:rPr>
                <a:t>	Source) Software </a:t>
              </a:r>
              <a:r>
                <a:rPr lang="en-US" sz="1400" dirty="0">
                  <a:latin typeface="+mj-lt"/>
                </a:rPr>
                <a:t>and </a:t>
              </a:r>
              <a:r>
                <a:rPr lang="en-US" sz="1400" dirty="0" smtClean="0">
                  <a:latin typeface="+mj-lt"/>
                </a:rPr>
                <a:t>Tools and </a:t>
              </a:r>
              <a:r>
                <a:rPr lang="en-US" sz="1400" dirty="0">
                  <a:latin typeface="+mj-lt"/>
                </a:rPr>
                <a:t>implement a </a:t>
              </a:r>
              <a:r>
                <a:rPr lang="en-US" sz="1400" dirty="0" smtClean="0">
                  <a:latin typeface="+mj-lt"/>
                </a:rPr>
                <a:t>	mechanism </a:t>
              </a:r>
              <a:r>
                <a:rPr lang="en-US" sz="1400" dirty="0">
                  <a:latin typeface="+mj-lt"/>
                </a:rPr>
                <a:t>for </a:t>
              </a:r>
              <a:r>
                <a:rPr lang="en-US" sz="1400" dirty="0" smtClean="0">
                  <a:latin typeface="+mj-lt"/>
                </a:rPr>
                <a:t>discovery </a:t>
              </a:r>
              <a:r>
                <a:rPr lang="en-US" sz="1400" dirty="0">
                  <a:latin typeface="+mj-lt"/>
                </a:rPr>
                <a:t>and access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17" y="6060707"/>
              <a:ext cx="297925" cy="268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16282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207471"/>
            <a:ext cx="3200400" cy="5416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WGISS</a:t>
            </a:r>
          </a:p>
          <a:p>
            <a:pPr algn="ctr"/>
            <a:r>
              <a:rPr lang="en-US" sz="1400" dirty="0" smtClean="0"/>
              <a:t>Chair, </a:t>
            </a:r>
            <a:r>
              <a:rPr lang="en-US" sz="1400" dirty="0"/>
              <a:t>Mirko Albani, ESA</a:t>
            </a:r>
          </a:p>
          <a:p>
            <a:pPr algn="ctr"/>
            <a:r>
              <a:rPr lang="en-US" sz="1400" dirty="0" smtClean="0"/>
              <a:t>Vice-Chair, Robert Woodcock, CSIRO</a:t>
            </a:r>
          </a:p>
          <a:p>
            <a:pPr algn="ctr"/>
            <a:endParaRPr lang="en-US" sz="1400" b="1" dirty="0"/>
          </a:p>
          <a:p>
            <a:pPr algn="l"/>
            <a:r>
              <a:rPr lang="en-US" sz="1600" b="1" dirty="0" smtClean="0">
                <a:solidFill>
                  <a:srgbClr val="6666FF"/>
                </a:solidFill>
              </a:rPr>
              <a:t>WGISS Principals</a:t>
            </a:r>
          </a:p>
          <a:p>
            <a:pPr lvl="1" algn="l"/>
            <a:r>
              <a:rPr lang="en-US" sz="1200" dirty="0" smtClean="0"/>
              <a:t>AOE/CAS:  Guangyu Liu</a:t>
            </a:r>
          </a:p>
          <a:p>
            <a:pPr lvl="1" algn="l"/>
            <a:r>
              <a:rPr lang="en-US" sz="1200" dirty="0" smtClean="0"/>
              <a:t>CCMEO:  Patrick King</a:t>
            </a:r>
          </a:p>
          <a:p>
            <a:pPr lvl="1" algn="l"/>
            <a:r>
              <a:rPr lang="en-US" sz="1200" dirty="0" smtClean="0"/>
              <a:t>CNES:  Richard Moreno</a:t>
            </a:r>
          </a:p>
          <a:p>
            <a:pPr lvl="1" algn="l"/>
            <a:r>
              <a:rPr lang="en-US" sz="1200" dirty="0" smtClean="0"/>
              <a:t>CONAE:  Homero Lozza</a:t>
            </a:r>
          </a:p>
          <a:p>
            <a:pPr lvl="1" algn="l"/>
            <a:r>
              <a:rPr lang="en-US" sz="1200" dirty="0" smtClean="0"/>
              <a:t>CSIRO:  Robert Woodcock</a:t>
            </a:r>
          </a:p>
          <a:p>
            <a:pPr lvl="1" algn="l"/>
            <a:r>
              <a:rPr lang="en-US" sz="1200" dirty="0" smtClean="0"/>
              <a:t>DLR:  Katrin Molch</a:t>
            </a:r>
          </a:p>
          <a:p>
            <a:pPr lvl="1" algn="l"/>
            <a:r>
              <a:rPr lang="en-US" sz="1200" dirty="0" smtClean="0"/>
              <a:t>EC:  Astrid Koch</a:t>
            </a:r>
          </a:p>
          <a:p>
            <a:pPr lvl="1" algn="l"/>
            <a:r>
              <a:rPr lang="en-US" sz="1200" dirty="0" smtClean="0"/>
              <a:t>ESA:  Mirko Albani</a:t>
            </a:r>
          </a:p>
          <a:p>
            <a:pPr lvl="1" algn="l"/>
            <a:r>
              <a:rPr lang="en-US" sz="1200" dirty="0"/>
              <a:t>EUMETSAT:  Michael Schick</a:t>
            </a:r>
          </a:p>
          <a:p>
            <a:pPr lvl="1" algn="l"/>
            <a:r>
              <a:rPr lang="en-US" sz="1200" dirty="0" smtClean="0"/>
              <a:t>GA:  Simon Oliver</a:t>
            </a:r>
          </a:p>
          <a:p>
            <a:pPr lvl="1" algn="l"/>
            <a:r>
              <a:rPr lang="en-GB" sz="1200" dirty="0" smtClean="0"/>
              <a:t>GSDI/HUNAGI:  Gabor Remetey</a:t>
            </a:r>
            <a:endParaRPr lang="en-US" sz="1200" dirty="0" smtClean="0"/>
          </a:p>
          <a:p>
            <a:pPr lvl="1" algn="l"/>
            <a:r>
              <a:rPr lang="en-US" sz="1200" dirty="0" smtClean="0"/>
              <a:t>INPE:  Lubia Vinhas</a:t>
            </a:r>
          </a:p>
          <a:p>
            <a:pPr lvl="1" algn="l"/>
            <a:r>
              <a:rPr lang="en-US" sz="1200" dirty="0" smtClean="0"/>
              <a:t>ISRO:  Nitant Dube</a:t>
            </a:r>
          </a:p>
          <a:p>
            <a:pPr lvl="1" algn="l"/>
            <a:r>
              <a:rPr lang="en-US" sz="1200" dirty="0" smtClean="0"/>
              <a:t>JAXA:  Yosuke </a:t>
            </a:r>
            <a:r>
              <a:rPr lang="en-US" sz="1200" dirty="0"/>
              <a:t>Ikehata</a:t>
            </a:r>
            <a:endParaRPr lang="en-US" sz="1200" dirty="0" smtClean="0"/>
          </a:p>
          <a:p>
            <a:pPr lvl="1" algn="l"/>
            <a:r>
              <a:rPr lang="en-US" sz="1200" dirty="0" smtClean="0"/>
              <a:t>NASA:  Andrew Mitchell</a:t>
            </a:r>
          </a:p>
          <a:p>
            <a:pPr lvl="1" algn="l"/>
            <a:r>
              <a:rPr lang="en-US" sz="1200" dirty="0" smtClean="0"/>
              <a:t>NOAA:  Martin Yapur</a:t>
            </a:r>
          </a:p>
          <a:p>
            <a:pPr lvl="1" algn="l"/>
            <a:r>
              <a:rPr lang="en-US" sz="1200" dirty="0" smtClean="0"/>
              <a:t>NRSCC:  Chuang Liu</a:t>
            </a:r>
          </a:p>
          <a:p>
            <a:pPr lvl="1" algn="l"/>
            <a:r>
              <a:rPr lang="en-US" sz="1200" dirty="0" smtClean="0"/>
              <a:t>RADI:  Lizhe Wang</a:t>
            </a:r>
          </a:p>
          <a:p>
            <a:pPr lvl="1" algn="l"/>
            <a:r>
              <a:rPr lang="en-US" sz="1200" dirty="0" smtClean="0"/>
              <a:t>ROSCOSMOS:  </a:t>
            </a:r>
            <a:r>
              <a:rPr lang="en-GB" sz="1200" dirty="0"/>
              <a:t>Pavel Tischenko</a:t>
            </a:r>
            <a:endParaRPr lang="en-US" sz="1200" dirty="0" smtClean="0"/>
          </a:p>
          <a:p>
            <a:pPr lvl="1" algn="l"/>
            <a:r>
              <a:rPr lang="en-US" sz="1200" dirty="0" smtClean="0"/>
              <a:t>USGS:  Kristi Kline</a:t>
            </a:r>
          </a:p>
          <a:p>
            <a:pPr lvl="1" algn="l"/>
            <a:r>
              <a:rPr lang="en-US" sz="1200" dirty="0" smtClean="0"/>
              <a:t>UKSA:  Christopher McQuire</a:t>
            </a:r>
          </a:p>
          <a:p>
            <a:pPr lvl="2"/>
            <a:endParaRPr lang="en-US" sz="1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585623" y="1824335"/>
            <a:ext cx="5469519" cy="49244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66FF"/>
                </a:solidFill>
              </a:rPr>
              <a:t>WGISS Infrastructure Services Project</a:t>
            </a:r>
          </a:p>
          <a:p>
            <a:pPr algn="ctr"/>
            <a:r>
              <a:rPr lang="en-US" sz="1200" dirty="0" smtClean="0"/>
              <a:t>Martin Yapur, NOAA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578351" y="1207471"/>
            <a:ext cx="5486400" cy="52322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6666FF"/>
                </a:solidFill>
              </a:rPr>
              <a:t>WGISS Secretariat</a:t>
            </a:r>
          </a:p>
          <a:p>
            <a:pPr algn="ctr"/>
            <a:r>
              <a:rPr lang="en-US" sz="1200" dirty="0" smtClean="0"/>
              <a:t>Michelle Piepgrass, ESA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581400" y="2438400"/>
            <a:ext cx="5486400" cy="55399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66FF"/>
                </a:solidFill>
              </a:rPr>
              <a:t>Preservation and Stewardship</a:t>
            </a:r>
            <a:endParaRPr lang="en-US" sz="1600" b="1" dirty="0">
              <a:solidFill>
                <a:srgbClr val="6666FF"/>
              </a:solidFill>
            </a:endParaRPr>
          </a:p>
          <a:p>
            <a:r>
              <a:rPr lang="en-US" sz="1400" b="1" dirty="0" smtClean="0"/>
              <a:t>Data Stewardship Interest Group </a:t>
            </a:r>
            <a:r>
              <a:rPr lang="en-US" sz="1200" dirty="0" smtClean="0"/>
              <a:t>(Mirko </a:t>
            </a:r>
            <a:r>
              <a:rPr lang="en-US" sz="1200" dirty="0"/>
              <a:t>Albani, ESA)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1400" y="3076307"/>
            <a:ext cx="5486400" cy="1415772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66FF"/>
                </a:solidFill>
              </a:rPr>
              <a:t>Discovery and Access</a:t>
            </a:r>
          </a:p>
          <a:p>
            <a:r>
              <a:rPr lang="en-US" sz="1400" b="1" dirty="0" smtClean="0"/>
              <a:t>WGISS </a:t>
            </a:r>
            <a:r>
              <a:rPr lang="en-US" sz="1400" b="1" dirty="0"/>
              <a:t>Connected Assets System Level Team </a:t>
            </a:r>
            <a:r>
              <a:rPr lang="en-US" sz="1200" dirty="0" smtClean="0"/>
              <a:t>(</a:t>
            </a:r>
            <a:r>
              <a:rPr lang="en-US" sz="1200" dirty="0"/>
              <a:t>Yonsook Enloe, </a:t>
            </a:r>
            <a:r>
              <a:rPr lang="en-US" sz="1200" dirty="0" smtClean="0"/>
              <a:t>NASA)</a:t>
            </a:r>
          </a:p>
          <a:p>
            <a:r>
              <a:rPr lang="en-US" sz="1400" b="1" dirty="0"/>
              <a:t> </a:t>
            </a:r>
            <a:r>
              <a:rPr lang="en-US" sz="1400" b="1" dirty="0" smtClean="0"/>
              <a:t>   - </a:t>
            </a:r>
            <a:r>
              <a:rPr lang="en-US" sz="1400" b="1" dirty="0"/>
              <a:t>IDN</a:t>
            </a:r>
            <a:r>
              <a:rPr lang="en-US" sz="1400" dirty="0" smtClean="0"/>
              <a:t> </a:t>
            </a:r>
            <a:r>
              <a:rPr lang="en-US" sz="1200" dirty="0" smtClean="0"/>
              <a:t>(Michael Morahan, NASA)</a:t>
            </a:r>
          </a:p>
          <a:p>
            <a:r>
              <a:rPr lang="en-US" sz="1400" b="1" dirty="0" smtClean="0"/>
              <a:t>    </a:t>
            </a:r>
            <a:r>
              <a:rPr lang="en-US" sz="1400" b="1" dirty="0"/>
              <a:t>- FedEO</a:t>
            </a:r>
            <a:r>
              <a:rPr lang="en-US" sz="1400" dirty="0" smtClean="0"/>
              <a:t> </a:t>
            </a:r>
            <a:r>
              <a:rPr lang="en-US" sz="1200" dirty="0" smtClean="0"/>
              <a:t>(</a:t>
            </a:r>
            <a:r>
              <a:rPr lang="it-IT" sz="1200" dirty="0"/>
              <a:t>Andrea Della </a:t>
            </a:r>
            <a:r>
              <a:rPr lang="it-IT" sz="1200" dirty="0" smtClean="0"/>
              <a:t>Vecchia, </a:t>
            </a:r>
            <a:r>
              <a:rPr lang="en-US" sz="1200" dirty="0" smtClean="0"/>
              <a:t>ESA ; Yves Coene, ESA)</a:t>
            </a:r>
            <a:endParaRPr lang="en-US" sz="1400" dirty="0" smtClean="0"/>
          </a:p>
          <a:p>
            <a:r>
              <a:rPr lang="en-US" sz="1400" b="1" dirty="0"/>
              <a:t> </a:t>
            </a:r>
            <a:r>
              <a:rPr lang="en-US" sz="1400" b="1" dirty="0" smtClean="0"/>
              <a:t>   - </a:t>
            </a:r>
            <a:r>
              <a:rPr lang="en-US" sz="1400" b="1" dirty="0"/>
              <a:t>CWIC</a:t>
            </a:r>
            <a:r>
              <a:rPr lang="en-US" sz="1400" dirty="0" smtClean="0"/>
              <a:t> </a:t>
            </a:r>
            <a:r>
              <a:rPr lang="en-US" sz="1200" dirty="0"/>
              <a:t>(Yonsook Enloe, </a:t>
            </a:r>
            <a:r>
              <a:rPr lang="en-US" sz="1200" dirty="0" smtClean="0"/>
              <a:t>NASA)</a:t>
            </a:r>
            <a:endParaRPr lang="en-US" sz="1400" dirty="0"/>
          </a:p>
          <a:p>
            <a:r>
              <a:rPr lang="en-US" sz="1400" b="1" dirty="0" smtClean="0"/>
              <a:t>    </a:t>
            </a:r>
            <a:r>
              <a:rPr lang="en-US" sz="1400" b="1" dirty="0"/>
              <a:t>- OpenSearch </a:t>
            </a:r>
            <a:r>
              <a:rPr lang="en-US" sz="1400" b="1" dirty="0" smtClean="0"/>
              <a:t>II </a:t>
            </a:r>
            <a:r>
              <a:rPr lang="en-US" sz="1200" dirty="0" smtClean="0"/>
              <a:t>(</a:t>
            </a:r>
            <a:r>
              <a:rPr lang="it-IT" sz="1200" dirty="0" smtClean="0"/>
              <a:t>Andrea </a:t>
            </a:r>
            <a:r>
              <a:rPr lang="it-IT" sz="1200" dirty="0"/>
              <a:t>Della </a:t>
            </a:r>
            <a:r>
              <a:rPr lang="it-IT" sz="1200" dirty="0" smtClean="0"/>
              <a:t>Vecchia, ESA; Olivier Barois, ESA</a:t>
            </a:r>
            <a:r>
              <a:rPr lang="en-US" sz="1200" dirty="0" smtClean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400" y="4572000"/>
            <a:ext cx="5486400" cy="156966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66FF"/>
                </a:solidFill>
              </a:rPr>
              <a:t>Interoperability and Use </a:t>
            </a:r>
          </a:p>
          <a:p>
            <a:r>
              <a:rPr lang="en-US" sz="1400" b="1" dirty="0" smtClean="0"/>
              <a:t>Interoperability </a:t>
            </a:r>
            <a:r>
              <a:rPr lang="en-US" sz="1400" b="1" dirty="0"/>
              <a:t>Interest Group </a:t>
            </a:r>
            <a:r>
              <a:rPr lang="en-US" sz="1200" dirty="0"/>
              <a:t>(Robert Woodcock, CSIRO; </a:t>
            </a:r>
            <a:r>
              <a:rPr lang="en-US" sz="1200" dirty="0" smtClean="0"/>
              <a:t>Richard </a:t>
            </a:r>
            <a:r>
              <a:rPr lang="en-US" sz="1200" dirty="0"/>
              <a:t>Moreno, CNES)</a:t>
            </a:r>
          </a:p>
          <a:p>
            <a:r>
              <a:rPr lang="en-US" sz="1400" b="1" dirty="0"/>
              <a:t>    - Future Data Architectures </a:t>
            </a:r>
            <a:r>
              <a:rPr lang="en-US" sz="1200" dirty="0"/>
              <a:t>(Robert Woodcock, CSIRO; </a:t>
            </a:r>
            <a:r>
              <a:rPr lang="en-US" sz="1200" dirty="0" smtClean="0"/>
              <a:t>               	Richard </a:t>
            </a:r>
            <a:r>
              <a:rPr lang="en-US" sz="1200" dirty="0"/>
              <a:t>Moreno, CNES; Kristi Kline, USGS)</a:t>
            </a:r>
          </a:p>
          <a:p>
            <a:r>
              <a:rPr lang="en-US" sz="1400" b="1" dirty="0" smtClean="0"/>
              <a:t>    - </a:t>
            </a:r>
            <a:r>
              <a:rPr lang="en-US" sz="1400" b="1" dirty="0"/>
              <a:t>Carbon </a:t>
            </a:r>
            <a:r>
              <a:rPr lang="en-US" sz="1400" b="1" dirty="0" smtClean="0"/>
              <a:t>Portal </a:t>
            </a:r>
            <a:r>
              <a:rPr lang="en-US" sz="1200" dirty="0"/>
              <a:t>(Martin Yapur, </a:t>
            </a:r>
            <a:r>
              <a:rPr lang="en-US" sz="1200" dirty="0" smtClean="0"/>
              <a:t>NOAA)</a:t>
            </a:r>
            <a:endParaRPr lang="en-US" sz="1200" dirty="0"/>
          </a:p>
          <a:p>
            <a:r>
              <a:rPr lang="en-US" sz="1400" b="1" dirty="0"/>
              <a:t>    - Open Source SW and Tools </a:t>
            </a:r>
            <a:r>
              <a:rPr lang="en-US" sz="1200" dirty="0" smtClean="0"/>
              <a:t>(Iolanda Maggio, ESA)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581400" y="6248400"/>
            <a:ext cx="5486400" cy="49244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6666FF"/>
                </a:solidFill>
              </a:rPr>
              <a:t>Technology Exploration Interest Group</a:t>
            </a:r>
            <a:r>
              <a:rPr lang="nn-NO" sz="1400" dirty="0" smtClean="0">
                <a:solidFill>
                  <a:srgbClr val="6666FF"/>
                </a:solidFill>
              </a:rPr>
              <a:t> </a:t>
            </a:r>
          </a:p>
          <a:p>
            <a:r>
              <a:rPr lang="nn-NO" sz="1200" dirty="0" smtClean="0"/>
              <a:t>(Chris Lynnes, </a:t>
            </a:r>
            <a:r>
              <a:rPr lang="nn-NO" sz="1200" dirty="0"/>
              <a:t>NASA; Yosuke Ikehata, </a:t>
            </a:r>
            <a:r>
              <a:rPr lang="nn-NO" sz="1200" dirty="0" smtClean="0"/>
              <a:t>JAXA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algn="ctr"/>
            <a:r>
              <a:rPr lang="en-US" b="1" dirty="0"/>
              <a:t>WGISS Structure</a:t>
            </a:r>
          </a:p>
        </p:txBody>
      </p:sp>
    </p:spTree>
    <p:extLst>
      <p:ext uri="{BB962C8B-B14F-4D97-AF65-F5344CB8AC3E}">
        <p14:creationId xmlns:p14="http://schemas.microsoft.com/office/powerpoint/2010/main" val="23393764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981200" y="304800"/>
            <a:ext cx="5444152" cy="533400"/>
          </a:xfrm>
        </p:spPr>
        <p:txBody>
          <a:bodyPr/>
          <a:lstStyle/>
          <a:p>
            <a:pPr algn="ctr"/>
            <a:r>
              <a:rPr lang="en-US" b="1" dirty="0" smtClean="0"/>
              <a:t>FDA Workshops</a:t>
            </a:r>
            <a:endParaRPr lang="en-US" b="1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2362200" y="1371600"/>
            <a:ext cx="5257800" cy="582467"/>
            <a:chOff x="955213" y="5755907"/>
            <a:chExt cx="5978987" cy="582467"/>
          </a:xfrm>
        </p:grpSpPr>
        <p:sp>
          <p:nvSpPr>
            <p:cNvPr id="5" name="Rectangle 4"/>
            <p:cNvSpPr/>
            <p:nvPr/>
          </p:nvSpPr>
          <p:spPr>
            <a:xfrm>
              <a:off x="955213" y="5755907"/>
              <a:ext cx="5978987" cy="58246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 smtClean="0">
                  <a:latin typeface="+mj-lt"/>
                  <a:cs typeface="Helvetica"/>
                </a:rPr>
                <a:t>FDA-11</a:t>
              </a:r>
              <a:r>
                <a:rPr lang="en-US" sz="1400" dirty="0" smtClean="0">
                  <a:latin typeface="+mj-lt"/>
                  <a:cs typeface="Helvetica"/>
                </a:rPr>
                <a:t>: </a:t>
              </a:r>
              <a:r>
                <a:rPr lang="en-US" sz="1400" dirty="0" smtClean="0">
                  <a:latin typeface="+mj-lt"/>
                </a:rPr>
                <a:t>Organize sessions</a:t>
              </a:r>
              <a:r>
                <a:rPr lang="en-US" sz="1400" dirty="0">
                  <a:latin typeface="+mj-lt"/>
                </a:rPr>
                <a:t>/workshops </a:t>
              </a:r>
              <a:r>
                <a:rPr lang="en-US" sz="1400" dirty="0" smtClean="0">
                  <a:latin typeface="+mj-lt"/>
                </a:rPr>
                <a:t>on </a:t>
              </a:r>
              <a:r>
                <a:rPr lang="en-US" sz="1400" dirty="0">
                  <a:latin typeface="+mj-lt"/>
                </a:rPr>
                <a:t>FDA systems </a:t>
              </a:r>
              <a:r>
                <a:rPr lang="en-US" sz="1400" dirty="0" smtClean="0">
                  <a:latin typeface="+mj-lt"/>
                </a:rPr>
                <a:t>	pilots </a:t>
              </a:r>
              <a:r>
                <a:rPr lang="en-US" sz="1400" dirty="0">
                  <a:latin typeface="+mj-lt"/>
                </a:rPr>
                <a:t>and </a:t>
              </a:r>
              <a:r>
                <a:rPr lang="en-US" sz="1400" dirty="0" smtClean="0">
                  <a:latin typeface="+mj-lt"/>
                </a:rPr>
                <a:t>interoperability projects (with </a:t>
              </a:r>
              <a:r>
                <a:rPr lang="en-US" sz="1400" dirty="0">
                  <a:latin typeface="+mj-lt"/>
                </a:rPr>
                <a:t>FDA </a:t>
              </a:r>
              <a:r>
                <a:rPr lang="en-US" sz="1400" dirty="0" smtClean="0">
                  <a:latin typeface="+mj-lt"/>
                </a:rPr>
                <a:t>AHT)</a:t>
              </a:r>
              <a:endParaRPr lang="en-US" sz="1400" dirty="0">
                <a:latin typeface="+mj-l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17" y="5908307"/>
              <a:ext cx="297925" cy="26801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590800"/>
            <a:ext cx="4587222" cy="2623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482982"/>
            <a:ext cx="5410200" cy="3070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83905">
            <a:off x="-161325" y="3963277"/>
            <a:ext cx="4914900" cy="533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7472" y="6062246"/>
            <a:ext cx="3944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</a:rPr>
              <a:t>http://</a:t>
            </a:r>
            <a:r>
              <a:rPr lang="en-US" sz="1600" b="1" dirty="0" err="1">
                <a:latin typeface="+mj-lt"/>
              </a:rPr>
              <a:t>ceos.org</a:t>
            </a:r>
            <a:r>
              <a:rPr lang="en-US" sz="1600" b="1" dirty="0">
                <a:latin typeface="+mj-lt"/>
              </a:rPr>
              <a:t>/</a:t>
            </a:r>
            <a:r>
              <a:rPr lang="en-US" sz="1600" b="1" dirty="0" smtClean="0">
                <a:latin typeface="+mj-lt"/>
              </a:rPr>
              <a:t>meetings</a:t>
            </a:r>
            <a:r>
              <a:rPr lang="en-US" sz="1600" b="1" dirty="0">
                <a:latin typeface="+mj-lt"/>
              </a:rPr>
              <a:t>/wgiss-45/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2057400"/>
            <a:ext cx="4206785" cy="4800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953386">
            <a:off x="4674864" y="3428321"/>
            <a:ext cx="4299477" cy="178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460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981200" y="304800"/>
            <a:ext cx="5444152" cy="533400"/>
          </a:xfrm>
        </p:spPr>
        <p:txBody>
          <a:bodyPr/>
          <a:lstStyle/>
          <a:p>
            <a:pPr algn="ctr"/>
            <a:r>
              <a:rPr lang="en-US" b="1" dirty="0" smtClean="0"/>
              <a:t>EO Data Usage Best Practice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10000" y="1295402"/>
            <a:ext cx="5257800" cy="334707"/>
            <a:chOff x="955213" y="5755907"/>
            <a:chExt cx="5978987" cy="334707"/>
          </a:xfrm>
        </p:grpSpPr>
        <p:sp>
          <p:nvSpPr>
            <p:cNvPr id="5" name="Rectangle 4"/>
            <p:cNvSpPr/>
            <p:nvPr/>
          </p:nvSpPr>
          <p:spPr>
            <a:xfrm>
              <a:off x="955213" y="5755907"/>
              <a:ext cx="5978987" cy="33470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 smtClean="0">
                  <a:latin typeface="+mj-lt"/>
                  <a:cs typeface="Helvetica"/>
                </a:rPr>
                <a:t>FDA-13</a:t>
              </a:r>
              <a:r>
                <a:rPr lang="en-US" sz="1400" dirty="0" smtClean="0">
                  <a:latin typeface="+mj-lt"/>
                  <a:cs typeface="Helvetica"/>
                </a:rPr>
                <a:t>: </a:t>
              </a:r>
              <a:r>
                <a:rPr lang="en-US" sz="1400" dirty="0">
                  <a:latin typeface="+mj-lt"/>
                </a:rPr>
                <a:t>Develop a User Metrics Best </a:t>
              </a:r>
              <a:r>
                <a:rPr lang="en-US" sz="1400" dirty="0" smtClean="0">
                  <a:latin typeface="+mj-lt"/>
                </a:rPr>
                <a:t>Practice</a:t>
              </a:r>
              <a:endParaRPr lang="en-US" sz="1400" dirty="0">
                <a:latin typeface="+mj-l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17" y="5792689"/>
              <a:ext cx="297925" cy="26801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438400"/>
            <a:ext cx="2879298" cy="3809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600200"/>
            <a:ext cx="2532333" cy="1752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9400" y="1905000"/>
            <a:ext cx="3005951" cy="1549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600" kern="1200" dirty="0" smtClean="0"/>
              <a:t>EO Data Metrics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600" kern="1200" dirty="0" smtClean="0"/>
              <a:t>Web/Platform Metrics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600" kern="1200" dirty="0" smtClean="0"/>
              <a:t>User Engagement Metrics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600" kern="1200" dirty="0" smtClean="0"/>
              <a:t>User Satisfaction Metrics</a:t>
            </a:r>
            <a:endParaRPr lang="en-US" sz="1600" kern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57200" y="3935471"/>
            <a:ext cx="2609507" cy="2417205"/>
            <a:chOff x="5153025" y="1101725"/>
            <a:chExt cx="3413125" cy="3338513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50" t="13663" r="26999" b="6903"/>
            <a:stretch>
              <a:fillRect/>
            </a:stretch>
          </p:blipFill>
          <p:spPr bwMode="auto">
            <a:xfrm>
              <a:off x="5194300" y="1101725"/>
              <a:ext cx="3371850" cy="26289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4" name="Group 49"/>
            <p:cNvGrpSpPr>
              <a:grpSpLocks/>
            </p:cNvGrpSpPr>
            <p:nvPr/>
          </p:nvGrpSpPr>
          <p:grpSpPr bwMode="auto">
            <a:xfrm>
              <a:off x="5153025" y="4078288"/>
              <a:ext cx="3148013" cy="361950"/>
              <a:chOff x="987400" y="4284168"/>
              <a:chExt cx="2936331" cy="453291"/>
            </a:xfrm>
          </p:grpSpPr>
          <p:grpSp>
            <p:nvGrpSpPr>
              <p:cNvPr id="15" name="Group 50"/>
              <p:cNvGrpSpPr>
                <a:grpSpLocks/>
              </p:cNvGrpSpPr>
              <p:nvPr/>
            </p:nvGrpSpPr>
            <p:grpSpPr bwMode="auto">
              <a:xfrm>
                <a:off x="987400" y="4284168"/>
                <a:ext cx="585880" cy="243493"/>
                <a:chOff x="907577" y="4277124"/>
                <a:chExt cx="585880" cy="243493"/>
              </a:xfrm>
            </p:grpSpPr>
            <p:sp>
              <p:nvSpPr>
                <p:cNvPr id="31" name="Rectangle 8"/>
                <p:cNvSpPr>
                  <a:spLocks noChangeArrowheads="1"/>
                </p:cNvSpPr>
                <p:nvPr/>
              </p:nvSpPr>
              <p:spPr bwMode="auto">
                <a:xfrm>
                  <a:off x="907577" y="4277124"/>
                  <a:ext cx="585880" cy="1905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800"/>
                </a:p>
              </p:txBody>
            </p:sp>
            <p:sp>
              <p:nvSpPr>
                <p:cNvPr id="32" name="Rectangle 14"/>
                <p:cNvSpPr>
                  <a:spLocks noChangeArrowheads="1"/>
                </p:cNvSpPr>
                <p:nvPr/>
              </p:nvSpPr>
              <p:spPr bwMode="auto">
                <a:xfrm>
                  <a:off x="1032351" y="4310818"/>
                  <a:ext cx="336333" cy="2097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algn="ctr" eaLnBrk="1" hangingPunct="1"/>
                  <a:r>
                    <a:rPr lang="en-US" sz="800" b="1">
                      <a:solidFill>
                        <a:srgbClr val="000000"/>
                      </a:solidFill>
                      <a:latin typeface="Calibri" charset="0"/>
                      <a:cs typeface="Arial" charset="0"/>
                    </a:rPr>
                    <a:t>1-100</a:t>
                  </a:r>
                  <a:endParaRPr lang="en-US" sz="800"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16" name="Group 51"/>
              <p:cNvGrpSpPr>
                <a:grpSpLocks/>
              </p:cNvGrpSpPr>
              <p:nvPr/>
            </p:nvGrpSpPr>
            <p:grpSpPr bwMode="auto">
              <a:xfrm>
                <a:off x="2147595" y="4284170"/>
                <a:ext cx="610290" cy="243491"/>
                <a:chOff x="2274954" y="4297365"/>
                <a:chExt cx="610290" cy="243491"/>
              </a:xfrm>
            </p:grpSpPr>
            <p:sp>
              <p:nvSpPr>
                <p:cNvPr id="29" name="Rectangle 10"/>
                <p:cNvSpPr>
                  <a:spLocks noChangeArrowheads="1"/>
                </p:cNvSpPr>
                <p:nvPr/>
              </p:nvSpPr>
              <p:spPr bwMode="auto">
                <a:xfrm>
                  <a:off x="2274954" y="4297365"/>
                  <a:ext cx="610290" cy="190500"/>
                </a:xfrm>
                <a:prstGeom prst="rect">
                  <a:avLst/>
                </a:prstGeom>
                <a:solidFill>
                  <a:srgbClr val="FF99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800"/>
                </a:p>
              </p:txBody>
            </p:sp>
            <p:sp>
              <p:nvSpPr>
                <p:cNvPr id="30" name="Rectangle 16"/>
                <p:cNvSpPr>
                  <a:spLocks noChangeArrowheads="1"/>
                </p:cNvSpPr>
                <p:nvPr/>
              </p:nvSpPr>
              <p:spPr bwMode="auto">
                <a:xfrm>
                  <a:off x="2351529" y="4331057"/>
                  <a:ext cx="457142" cy="2097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algn="ctr" eaLnBrk="1" hangingPunct="1"/>
                  <a:r>
                    <a:rPr lang="en-US" sz="800" b="1">
                      <a:solidFill>
                        <a:srgbClr val="000000"/>
                      </a:solidFill>
                      <a:latin typeface="Calibri" charset="0"/>
                      <a:cs typeface="Arial" charset="0"/>
                    </a:rPr>
                    <a:t>200-399</a:t>
                  </a:r>
                  <a:endParaRPr lang="en-US" sz="800"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17" name="Group 52"/>
              <p:cNvGrpSpPr>
                <a:grpSpLocks/>
              </p:cNvGrpSpPr>
              <p:nvPr/>
            </p:nvGrpSpPr>
            <p:grpSpPr bwMode="auto">
              <a:xfrm>
                <a:off x="2757887" y="4284168"/>
                <a:ext cx="574316" cy="453291"/>
                <a:chOff x="3021080" y="4297363"/>
                <a:chExt cx="574316" cy="453291"/>
              </a:xfrm>
            </p:grpSpPr>
            <p:sp>
              <p:nvSpPr>
                <p:cNvPr id="27" name="Rectangle 11"/>
                <p:cNvSpPr>
                  <a:spLocks noChangeArrowheads="1"/>
                </p:cNvSpPr>
                <p:nvPr/>
              </p:nvSpPr>
              <p:spPr bwMode="auto">
                <a:xfrm>
                  <a:off x="3021080" y="4297363"/>
                  <a:ext cx="574316" cy="190500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800"/>
                </a:p>
              </p:txBody>
            </p:sp>
            <p:sp>
              <p:nvSpPr>
                <p:cNvPr id="28" name="Rectangle 17"/>
                <p:cNvSpPr>
                  <a:spLocks noChangeArrowheads="1"/>
                </p:cNvSpPr>
                <p:nvPr/>
              </p:nvSpPr>
              <p:spPr bwMode="auto">
                <a:xfrm>
                  <a:off x="3086169" y="4331057"/>
                  <a:ext cx="444141" cy="4195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algn="ctr" eaLnBrk="1" hangingPunct="1"/>
                  <a:r>
                    <a:rPr lang="en-US" sz="800" b="1">
                      <a:solidFill>
                        <a:srgbClr val="000000"/>
                      </a:solidFill>
                      <a:latin typeface="Calibri" charset="0"/>
                      <a:cs typeface="Arial" charset="0"/>
                    </a:rPr>
                    <a:t>400-799</a:t>
                  </a:r>
                  <a:endParaRPr lang="en-US" sz="800"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18" name="Group 53"/>
              <p:cNvGrpSpPr>
                <a:grpSpLocks/>
              </p:cNvGrpSpPr>
              <p:nvPr/>
            </p:nvGrpSpPr>
            <p:grpSpPr bwMode="auto">
              <a:xfrm>
                <a:off x="3332203" y="4284168"/>
                <a:ext cx="591528" cy="243494"/>
                <a:chOff x="3722756" y="4297363"/>
                <a:chExt cx="591528" cy="243494"/>
              </a:xfrm>
            </p:grpSpPr>
            <p:sp>
              <p:nvSpPr>
                <p:cNvPr id="25" name="Rectangle 12"/>
                <p:cNvSpPr>
                  <a:spLocks noChangeArrowheads="1"/>
                </p:cNvSpPr>
                <p:nvPr/>
              </p:nvSpPr>
              <p:spPr bwMode="auto">
                <a:xfrm>
                  <a:off x="3722756" y="4297363"/>
                  <a:ext cx="591528" cy="190500"/>
                </a:xfrm>
                <a:prstGeom prst="rect">
                  <a:avLst/>
                </a:pr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800"/>
                </a:p>
              </p:txBody>
            </p:sp>
            <p:sp>
              <p:nvSpPr>
                <p:cNvPr id="26" name="Rectangle 18"/>
                <p:cNvSpPr>
                  <a:spLocks noChangeArrowheads="1"/>
                </p:cNvSpPr>
                <p:nvPr/>
              </p:nvSpPr>
              <p:spPr bwMode="auto">
                <a:xfrm>
                  <a:off x="3911041" y="4331059"/>
                  <a:ext cx="308893" cy="2097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algn="ctr" eaLnBrk="1" hangingPunct="1"/>
                  <a:r>
                    <a:rPr lang="en-US" sz="800" b="1">
                      <a:solidFill>
                        <a:schemeClr val="bg1"/>
                      </a:solidFill>
                      <a:latin typeface="Calibri" charset="0"/>
                      <a:cs typeface="Arial" charset="0"/>
                    </a:rPr>
                    <a:t>&gt;800</a:t>
                  </a:r>
                  <a:endParaRPr lang="en-US" sz="800">
                    <a:solidFill>
                      <a:schemeClr val="bg1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9" name="Rectangle 19"/>
              <p:cNvSpPr>
                <a:spLocks noChangeArrowheads="1"/>
              </p:cNvSpPr>
              <p:nvPr/>
            </p:nvSpPr>
            <p:spPr bwMode="auto">
              <a:xfrm>
                <a:off x="1912154" y="4498975"/>
                <a:ext cx="1560450" cy="236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900" b="1" i="1" dirty="0">
                    <a:solidFill>
                      <a:srgbClr val="000000"/>
                    </a:solidFill>
                    <a:latin typeface="Calibri" charset="0"/>
                    <a:cs typeface="Arial" charset="0"/>
                  </a:rPr>
                  <a:t>Number of user projects</a:t>
                </a:r>
                <a:endParaRPr lang="en-US" sz="1200" dirty="0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20" name="Group 55"/>
              <p:cNvGrpSpPr>
                <a:grpSpLocks/>
              </p:cNvGrpSpPr>
              <p:nvPr/>
            </p:nvGrpSpPr>
            <p:grpSpPr bwMode="auto">
              <a:xfrm>
                <a:off x="1573280" y="4284168"/>
                <a:ext cx="574316" cy="243494"/>
                <a:chOff x="1573280" y="4297363"/>
                <a:chExt cx="574316" cy="243494"/>
              </a:xfrm>
            </p:grpSpPr>
            <p:sp>
              <p:nvSpPr>
                <p:cNvPr id="21" name="Rectangle 9"/>
                <p:cNvSpPr>
                  <a:spLocks noChangeArrowheads="1"/>
                </p:cNvSpPr>
                <p:nvPr/>
              </p:nvSpPr>
              <p:spPr bwMode="auto">
                <a:xfrm>
                  <a:off x="1573280" y="4297363"/>
                  <a:ext cx="574316" cy="190500"/>
                </a:xfrm>
                <a:prstGeom prst="rect">
                  <a:avLst/>
                </a:prstGeom>
                <a:solidFill>
                  <a:srgbClr val="FFC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800"/>
                </a:p>
              </p:txBody>
            </p:sp>
            <p:sp>
              <p:nvSpPr>
                <p:cNvPr id="22" name="Rectangle 15"/>
                <p:cNvSpPr>
                  <a:spLocks noChangeArrowheads="1"/>
                </p:cNvSpPr>
                <p:nvPr/>
              </p:nvSpPr>
              <p:spPr bwMode="auto">
                <a:xfrm>
                  <a:off x="1596140" y="4331059"/>
                  <a:ext cx="528597" cy="2097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algn="ctr" eaLnBrk="1" hangingPunct="1"/>
                  <a:r>
                    <a:rPr lang="en-US" sz="800" b="1">
                      <a:solidFill>
                        <a:srgbClr val="000000"/>
                      </a:solidFill>
                      <a:latin typeface="Calibri" charset="0"/>
                      <a:cs typeface="Arial" charset="0"/>
                    </a:rPr>
                    <a:t>100-199</a:t>
                  </a:r>
                  <a:endParaRPr lang="en-US" sz="80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3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1573281" y="4391820"/>
                  <a:ext cx="1284" cy="1587"/>
                </a:xfrm>
                <a:prstGeom prst="line">
                  <a:avLst/>
                </a:prstGeom>
                <a:noFill/>
                <a:ln w="0">
                  <a:solidFill>
                    <a:srgbClr val="DADCD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Rectangle 25"/>
                <p:cNvSpPr>
                  <a:spLocks noChangeArrowheads="1"/>
                </p:cNvSpPr>
                <p:nvPr/>
              </p:nvSpPr>
              <p:spPr bwMode="auto">
                <a:xfrm>
                  <a:off x="1573280" y="4388645"/>
                  <a:ext cx="45719" cy="7937"/>
                </a:xfrm>
                <a:prstGeom prst="rect">
                  <a:avLst/>
                </a:prstGeom>
                <a:solidFill>
                  <a:srgbClr val="DADC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800"/>
                </a:p>
              </p:txBody>
            </p:sp>
          </p:grpSp>
        </p:grp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0" y="5307071"/>
            <a:ext cx="2819400" cy="1542462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9" t="6616" r="15419" b="4429"/>
          <a:stretch/>
        </p:blipFill>
        <p:spPr bwMode="auto">
          <a:xfrm>
            <a:off x="2590800" y="3783071"/>
            <a:ext cx="1986151" cy="1510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5103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148442"/>
            <a:ext cx="5444152" cy="533400"/>
          </a:xfrm>
        </p:spPr>
        <p:txBody>
          <a:bodyPr/>
          <a:lstStyle/>
          <a:p>
            <a:pPr algn="ctr"/>
            <a:r>
              <a:rPr lang="en-US" b="1" dirty="0" smtClean="0"/>
              <a:t>Federated Identity </a:t>
            </a:r>
            <a:r>
              <a:rPr lang="en-US" b="1" dirty="0" smtClean="0"/>
              <a:t>M</a:t>
            </a:r>
            <a:r>
              <a:rPr lang="en-US" b="1" dirty="0" smtClean="0"/>
              <a:t>anagement (SSO) White paper</a:t>
            </a:r>
            <a:endParaRPr lang="en-US" b="1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3810000" y="1295402"/>
            <a:ext cx="5257800" cy="582467"/>
            <a:chOff x="955213" y="5755907"/>
            <a:chExt cx="5978987" cy="582467"/>
          </a:xfrm>
        </p:grpSpPr>
        <p:sp>
          <p:nvSpPr>
            <p:cNvPr id="7" name="Rectangle 6"/>
            <p:cNvSpPr/>
            <p:nvPr/>
          </p:nvSpPr>
          <p:spPr>
            <a:xfrm>
              <a:off x="955213" y="5755907"/>
              <a:ext cx="5978987" cy="58246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 smtClean="0">
                  <a:latin typeface="+mj-lt"/>
                  <a:cs typeface="Helvetica"/>
                </a:rPr>
                <a:t>DATA-14</a:t>
              </a:r>
              <a:r>
                <a:rPr lang="en-US" sz="1400" dirty="0" smtClean="0">
                  <a:latin typeface="+mj-lt"/>
                  <a:cs typeface="Helvetica"/>
                </a:rPr>
                <a:t>: </a:t>
              </a:r>
              <a:r>
                <a:rPr lang="en-US" sz="1400" dirty="0">
                  <a:latin typeface="+mj-lt"/>
                </a:rPr>
                <a:t>Develop a </a:t>
              </a:r>
              <a:r>
                <a:rPr lang="en-US" sz="1400" dirty="0">
                  <a:latin typeface="Helvetica"/>
                  <a:cs typeface="Helvetica"/>
                </a:rPr>
                <a:t>White Paper on Single Sign-On (SSO) authentication </a:t>
              </a:r>
              <a:endParaRPr lang="en-US" sz="1400" dirty="0">
                <a:latin typeface="+mj-lt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17" y="5792689"/>
              <a:ext cx="297925" cy="268018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05000"/>
            <a:ext cx="4067117" cy="2728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" t="5427" r="2655" b="4943"/>
          <a:stretch/>
        </p:blipFill>
        <p:spPr bwMode="auto">
          <a:xfrm>
            <a:off x="5410200" y="2362200"/>
            <a:ext cx="3354576" cy="34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0"/>
            <a:ext cx="3794794" cy="217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3993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532965" y="632012"/>
            <a:ext cx="7367781" cy="1344800"/>
          </a:xfrm>
        </p:spPr>
        <p:txBody>
          <a:bodyPr/>
          <a:lstStyle/>
          <a:p>
            <a:r>
              <a:rPr lang="en-GB" dirty="0" smtClean="0"/>
              <a:t>Technology Exploration </a:t>
            </a:r>
            <a:br>
              <a:rPr lang="en-GB" dirty="0" smtClean="0"/>
            </a:br>
            <a:r>
              <a:rPr lang="en-GB" dirty="0" smtClean="0"/>
              <a:t>Interest Group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4081098" y="2278813"/>
            <a:ext cx="4826977" cy="1093787"/>
          </a:xfrm>
        </p:spPr>
        <p:txBody>
          <a:bodyPr/>
          <a:lstStyle/>
          <a:p>
            <a:r>
              <a:rPr lang="en-US" sz="1600" dirty="0"/>
              <a:t>Purpose: to serve as a forum for exchange of technical information and lessons-learned experience about current and trending software technologies, services and other WWW / Internet related software technologies. </a:t>
            </a:r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endParaRPr lang="en-GB" sz="1200" dirty="0"/>
          </a:p>
        </p:txBody>
      </p:sp>
      <p:pic>
        <p:nvPicPr>
          <p:cNvPr id="4" name="Picture 2" descr="http://blog.atomiclearning.com/highed/sites/blogs.atomiclearning.com/files/images/bigstock-lightbulb-vect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91000"/>
            <a:ext cx="1600200" cy="246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4048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ctr"/>
            <a:r>
              <a:rPr lang="en-US" b="1" dirty="0" smtClean="0"/>
              <a:t>Technology </a:t>
            </a:r>
            <a:r>
              <a:rPr lang="en-US" b="1" dirty="0"/>
              <a:t>Webinars</a:t>
            </a:r>
          </a:p>
          <a:p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sz="quarter" idx="10"/>
          </p:nvPr>
        </p:nvSpPr>
        <p:spPr>
          <a:xfrm>
            <a:off x="152400" y="1066800"/>
            <a:ext cx="8763000" cy="4724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600" b="1" dirty="0" smtClean="0"/>
              <a:t>Relevancy Ranking of Data Search Results</a:t>
            </a:r>
          </a:p>
          <a:p>
            <a:pPr lvl="1"/>
            <a:r>
              <a:rPr lang="en-US" sz="1600" dirty="0" smtClean="0"/>
              <a:t>14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of March 2017</a:t>
            </a:r>
          </a:p>
          <a:p>
            <a:pPr lvl="2"/>
            <a:r>
              <a:rPr lang="en-US" sz="1400" dirty="0"/>
              <a:t>Stefano </a:t>
            </a:r>
            <a:r>
              <a:rPr lang="en-US" sz="1400" dirty="0" err="1" smtClean="0"/>
              <a:t>Nativi</a:t>
            </a:r>
            <a:r>
              <a:rPr lang="en-US" sz="1400" dirty="0" smtClean="0"/>
              <a:t> (GEOSS EVOLVE)</a:t>
            </a:r>
          </a:p>
          <a:p>
            <a:pPr lvl="2"/>
            <a:r>
              <a:rPr lang="en-US" sz="1400" dirty="0" smtClean="0"/>
              <a:t>Chris </a:t>
            </a:r>
            <a:r>
              <a:rPr lang="en-US" sz="1400" dirty="0" err="1" smtClean="0"/>
              <a:t>Lynnes</a:t>
            </a:r>
            <a:r>
              <a:rPr lang="en-US" sz="1400" dirty="0" smtClean="0"/>
              <a:t> and James Norton (NASA)</a:t>
            </a:r>
            <a:endParaRPr lang="en-US" sz="1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1600" b="1" dirty="0" smtClean="0"/>
              <a:t>Data Cubes for Large Scale Data Analytics</a:t>
            </a:r>
          </a:p>
          <a:p>
            <a:pPr lvl="1"/>
            <a:r>
              <a:rPr lang="en-US" sz="1600" dirty="0" smtClean="0"/>
              <a:t>19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of June 2017</a:t>
            </a:r>
          </a:p>
          <a:p>
            <a:pPr lvl="2"/>
            <a:r>
              <a:rPr lang="en-US" sz="1400" dirty="0"/>
              <a:t>Rob Woodcock </a:t>
            </a:r>
            <a:r>
              <a:rPr lang="en-US" sz="1400" dirty="0" smtClean="0"/>
              <a:t>(CSIRO)</a:t>
            </a:r>
          </a:p>
          <a:p>
            <a:pPr lvl="2"/>
            <a:r>
              <a:rPr lang="en-US" sz="1400" dirty="0"/>
              <a:t>Brian Killough </a:t>
            </a:r>
            <a:r>
              <a:rPr lang="en-US" sz="1400" dirty="0" smtClean="0"/>
              <a:t>(CEOS SEO)</a:t>
            </a:r>
            <a:endParaRPr lang="en-US" sz="1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1600" b="1" dirty="0" smtClean="0"/>
              <a:t>Burgeoning Role of Python for Earth Observation Data Analysis </a:t>
            </a:r>
          </a:p>
          <a:p>
            <a:pPr lvl="1"/>
            <a:r>
              <a:rPr lang="en-US" sz="1600" dirty="0" smtClean="0"/>
              <a:t>22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of August 2017</a:t>
            </a:r>
          </a:p>
          <a:p>
            <a:pPr lvl="2"/>
            <a:r>
              <a:rPr lang="en-US" sz="1400" dirty="0"/>
              <a:t>Syed Rizvi (Open Data Cube</a:t>
            </a:r>
            <a:r>
              <a:rPr lang="en-US" sz="1400" dirty="0" smtClean="0"/>
              <a:t>)</a:t>
            </a:r>
          </a:p>
          <a:p>
            <a:pPr lvl="2"/>
            <a:r>
              <a:rPr lang="en-US" sz="1400" dirty="0"/>
              <a:t>Rich </a:t>
            </a:r>
            <a:r>
              <a:rPr lang="en-US" sz="1400" dirty="0" err="1"/>
              <a:t>Signell</a:t>
            </a:r>
            <a:r>
              <a:rPr lang="en-US" sz="1400" dirty="0"/>
              <a:t> (USGS</a:t>
            </a:r>
            <a:r>
              <a:rPr lang="en-US" sz="1400" dirty="0" smtClean="0"/>
              <a:t>)</a:t>
            </a:r>
          </a:p>
          <a:p>
            <a:pPr lvl="2"/>
            <a:r>
              <a:rPr lang="en-US" sz="1400" dirty="0" err="1"/>
              <a:t>Alber</a:t>
            </a:r>
            <a:r>
              <a:rPr lang="en-US" sz="1400" dirty="0"/>
              <a:t> Sanchez (INPE</a:t>
            </a:r>
            <a:r>
              <a:rPr lang="en-US" sz="1400" dirty="0" smtClean="0"/>
              <a:t>)</a:t>
            </a:r>
          </a:p>
          <a:p>
            <a:pPr marL="514350" indent="-514350" rtl="0">
              <a:buFont typeface="+mj-lt"/>
              <a:buAutoNum type="arabicPeriod"/>
            </a:pPr>
            <a:r>
              <a:rPr lang="en-US" sz="1600" b="1" dirty="0"/>
              <a:t>The OGC Coverage Standards Suite:  Introduction and Overview</a:t>
            </a:r>
          </a:p>
          <a:p>
            <a:pPr lvl="1" rtl="0"/>
            <a:r>
              <a:rPr lang="en-US" sz="1600" dirty="0"/>
              <a:t>19</a:t>
            </a:r>
            <a:r>
              <a:rPr lang="en-US" sz="1600" baseline="30000" dirty="0"/>
              <a:t>th</a:t>
            </a:r>
            <a:r>
              <a:rPr lang="en-US" sz="1600" dirty="0"/>
              <a:t> of January </a:t>
            </a:r>
            <a:r>
              <a:rPr lang="en-US" sz="1600" dirty="0" smtClean="0"/>
              <a:t>2018</a:t>
            </a:r>
          </a:p>
          <a:p>
            <a:pPr lvl="2" rtl="0"/>
            <a:r>
              <a:rPr lang="en-US" sz="1400" dirty="0" err="1"/>
              <a:t>Dr</a:t>
            </a:r>
            <a:r>
              <a:rPr lang="en-US" sz="1400" dirty="0"/>
              <a:t> Peter Baumann </a:t>
            </a:r>
            <a:r>
              <a:rPr lang="en-US" sz="1400" dirty="0" smtClean="0"/>
              <a:t>(</a:t>
            </a:r>
            <a:r>
              <a:rPr lang="en-US" sz="1400" dirty="0" err="1" smtClean="0"/>
              <a:t>Rasdaman</a:t>
            </a:r>
            <a:r>
              <a:rPr lang="en-US" sz="1400" dirty="0" smtClean="0"/>
              <a:t>)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600" b="1" dirty="0"/>
              <a:t>Scrum and scale agile methods</a:t>
            </a:r>
          </a:p>
          <a:p>
            <a:pPr lvl="1" rtl="0"/>
            <a:r>
              <a:rPr lang="en-US" sz="1600" dirty="0" smtClean="0"/>
              <a:t>31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of July 2018</a:t>
            </a:r>
          </a:p>
          <a:p>
            <a:pPr lvl="2" rtl="0"/>
            <a:r>
              <a:rPr lang="en-US" sz="1400" dirty="0"/>
              <a:t>Ms. Dana </a:t>
            </a:r>
            <a:r>
              <a:rPr lang="en-US" sz="1400" dirty="0" smtClean="0"/>
              <a:t>Shum (Raytheon NASA)</a:t>
            </a:r>
            <a:endParaRPr lang="en-US" sz="1400" dirty="0"/>
          </a:p>
          <a:p>
            <a:pPr lvl="2" rtl="0"/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5486400" y="1600202"/>
            <a:ext cx="32766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/>
              <a:t>Joint webinars and advertising with: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WGCapD</a:t>
            </a: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NextGEOSS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GEOSS Evolve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Federation of Earth Science Information Partners (ESIP)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4114801" y="3048002"/>
            <a:ext cx="4827241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dirty="0"/>
              <a:t>http://ceos.org/ourwork/workinggroups/wgiss/technology-exploration</a:t>
            </a:r>
            <a:r>
              <a:rPr lang="en-US" sz="1200" dirty="0"/>
              <a:t>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1" y="3429002"/>
            <a:ext cx="1681163" cy="168116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72000" y="5257802"/>
            <a:ext cx="4343400" cy="582467"/>
            <a:chOff x="1770529" y="5755907"/>
            <a:chExt cx="4247536" cy="582467"/>
          </a:xfrm>
        </p:grpSpPr>
        <p:sp>
          <p:nvSpPr>
            <p:cNvPr id="10" name="Rectangle 9"/>
            <p:cNvSpPr/>
            <p:nvPr/>
          </p:nvSpPr>
          <p:spPr>
            <a:xfrm>
              <a:off x="1770529" y="5755907"/>
              <a:ext cx="4247536" cy="58246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>
                  <a:latin typeface="Helvetica"/>
                  <a:cs typeface="Helvetica"/>
                </a:rPr>
                <a:t>DATA</a:t>
              </a:r>
              <a:r>
                <a:rPr lang="en-US" sz="1400" b="1" dirty="0" smtClean="0">
                  <a:latin typeface="Helvetica"/>
                  <a:cs typeface="Helvetica"/>
                </a:rPr>
                <a:t>-11</a:t>
              </a:r>
              <a:r>
                <a:rPr lang="en-US" sz="1400" dirty="0" smtClean="0">
                  <a:latin typeface="Helvetica"/>
                  <a:cs typeface="Helvetica"/>
                </a:rPr>
                <a:t>: </a:t>
              </a:r>
              <a:r>
                <a:rPr lang="en-US" sz="1400" dirty="0">
                  <a:latin typeface="Helvetica"/>
                  <a:cs typeface="Helvetica"/>
                </a:rPr>
                <a:t>Data and Technology </a:t>
              </a:r>
              <a:r>
                <a:rPr lang="en-US" sz="1400" dirty="0" smtClean="0">
                  <a:latin typeface="Helvetica"/>
                  <a:cs typeface="Helvetica"/>
                </a:rPr>
                <a:t>Exploration 	webinars </a:t>
              </a:r>
              <a:r>
                <a:rPr lang="en-US" sz="1400" dirty="0">
                  <a:latin typeface="Helvetica"/>
                  <a:cs typeface="Helvetica"/>
                </a:rPr>
                <a:t>and workshops</a:t>
              </a:r>
              <a:endParaRPr lang="en-US" sz="14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9029" y="5908307"/>
              <a:ext cx="297925" cy="29792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572000" y="5953780"/>
            <a:ext cx="4343400" cy="523220"/>
            <a:chOff x="1770529" y="5755907"/>
            <a:chExt cx="5163671" cy="523220"/>
          </a:xfrm>
        </p:grpSpPr>
        <p:sp>
          <p:nvSpPr>
            <p:cNvPr id="13" name="Rectangle 12"/>
            <p:cNvSpPr/>
            <p:nvPr/>
          </p:nvSpPr>
          <p:spPr>
            <a:xfrm>
              <a:off x="1770529" y="5755907"/>
              <a:ext cx="5163671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b="1" dirty="0" smtClean="0">
                  <a:latin typeface="+mj-lt"/>
                  <a:cs typeface="Helvetica"/>
                </a:rPr>
                <a:t>	FDA-5</a:t>
              </a:r>
              <a:r>
                <a:rPr lang="en-US" sz="1400" dirty="0" smtClean="0">
                  <a:latin typeface="+mj-lt"/>
                  <a:cs typeface="Helvetica"/>
                </a:rPr>
                <a:t>: </a:t>
              </a:r>
              <a:r>
                <a:rPr lang="en-US" sz="1400" dirty="0" smtClean="0">
                  <a:latin typeface="Helvetica"/>
                  <a:cs typeface="Helvetica"/>
                </a:rPr>
                <a:t>P</a:t>
              </a:r>
              <a:r>
                <a:rPr lang="en-US" sz="1400" dirty="0">
                  <a:latin typeface="Helvetica"/>
                  <a:cs typeface="Helvetica"/>
                </a:rPr>
                <a:t>romote awareness of FDAs (support </a:t>
              </a:r>
              <a:r>
                <a:rPr lang="en-US" sz="1400" dirty="0" smtClean="0">
                  <a:latin typeface="Helvetica"/>
                  <a:cs typeface="Helvetica"/>
                </a:rPr>
                <a:t>	WGCapD</a:t>
              </a:r>
              <a:r>
                <a:rPr lang="en-US" sz="1400" dirty="0">
                  <a:latin typeface="Helvetica"/>
                  <a:cs typeface="Helvetica"/>
                </a:rPr>
                <a:t>) 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1710" y="5868889"/>
              <a:ext cx="362363" cy="268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53260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532965" y="1398400"/>
            <a:ext cx="7367781" cy="1344800"/>
          </a:xfrm>
        </p:spPr>
        <p:txBody>
          <a:bodyPr/>
          <a:lstStyle/>
          <a:p>
            <a:r>
              <a:rPr lang="en-GB" sz="4000" dirty="0" smtClean="0"/>
              <a:t>WGISS Cooperation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9024128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A59182-9008-FF4C-97EB-CF4B829223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400" y="1219200"/>
            <a:ext cx="8839200" cy="52578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b="1" u="sng" dirty="0"/>
              <a:t>CEOS Carbon </a:t>
            </a:r>
            <a:r>
              <a:rPr lang="en-US" b="1" u="sng" dirty="0" smtClean="0"/>
              <a:t>Team</a:t>
            </a:r>
            <a:r>
              <a:rPr lang="en-US" b="1" dirty="0" smtClean="0"/>
              <a:t> - </a:t>
            </a:r>
            <a:r>
              <a:rPr lang="en-US" sz="1800" b="1" dirty="0" smtClean="0"/>
              <a:t>Ongoing</a:t>
            </a:r>
            <a:r>
              <a:rPr lang="en-US" sz="1800" dirty="0" smtClean="0"/>
              <a:t> </a:t>
            </a:r>
            <a:r>
              <a:rPr lang="en-US" sz="1800" dirty="0"/>
              <a:t>development of prototype Carbon </a:t>
            </a:r>
            <a:r>
              <a:rPr lang="en-US" sz="1800" dirty="0" smtClean="0"/>
              <a:t>Portal </a:t>
            </a:r>
            <a:r>
              <a:rPr lang="en-US" sz="1800" b="1" dirty="0" smtClean="0"/>
              <a:t>(CARB-15)</a:t>
            </a:r>
            <a:endParaRPr lang="en-US" sz="1800" b="1" dirty="0"/>
          </a:p>
          <a:p>
            <a:pPr lvl="0">
              <a:spcBef>
                <a:spcPts val="600"/>
              </a:spcBef>
            </a:pPr>
            <a:endParaRPr lang="en-AU" sz="1000" b="1" u="sng" dirty="0"/>
          </a:p>
          <a:p>
            <a:pPr>
              <a:spcBef>
                <a:spcPts val="600"/>
              </a:spcBef>
            </a:pPr>
            <a:r>
              <a:rPr lang="en-AU" b="1" u="sng" dirty="0" smtClean="0"/>
              <a:t>WGClimate</a:t>
            </a:r>
            <a:r>
              <a:rPr lang="en-AU" dirty="0" smtClean="0"/>
              <a:t> - </a:t>
            </a:r>
            <a:r>
              <a:rPr lang="en-AU" sz="1800" b="1" dirty="0" smtClean="0"/>
              <a:t>Ongoing</a:t>
            </a:r>
            <a:r>
              <a:rPr lang="en-AU" sz="1800" dirty="0" smtClean="0"/>
              <a:t> </a:t>
            </a:r>
            <a:r>
              <a:rPr lang="en-AU" sz="1800" dirty="0"/>
              <a:t>review of </a:t>
            </a:r>
            <a:r>
              <a:rPr lang="en-AU" sz="1800" b="1" i="1" dirty="0"/>
              <a:t>ECV inventory </a:t>
            </a:r>
            <a:r>
              <a:rPr lang="en-AU" sz="1800" dirty="0"/>
              <a:t>to ensure CDRs access through WGISS Connected Data Assets </a:t>
            </a:r>
            <a:r>
              <a:rPr lang="en-AU" sz="1800" dirty="0" smtClean="0"/>
              <a:t>Infrastructure </a:t>
            </a:r>
            <a:r>
              <a:rPr lang="en-AU" sz="1800" b="1" dirty="0" smtClean="0"/>
              <a:t>(DATA-9)</a:t>
            </a:r>
            <a:endParaRPr lang="en-AU" sz="1800" b="1" dirty="0"/>
          </a:p>
          <a:p>
            <a:pPr lvl="0">
              <a:spcBef>
                <a:spcPts val="600"/>
              </a:spcBef>
            </a:pPr>
            <a:endParaRPr lang="en-AU" sz="1000" b="1" u="sng" dirty="0" smtClean="0"/>
          </a:p>
          <a:p>
            <a:pPr lvl="0">
              <a:spcBef>
                <a:spcPts val="600"/>
              </a:spcBef>
            </a:pPr>
            <a:r>
              <a:rPr lang="en-AU" b="1" u="sng" dirty="0" smtClean="0"/>
              <a:t>WGDisasters</a:t>
            </a:r>
            <a:r>
              <a:rPr lang="en-AU" b="1" dirty="0" smtClean="0"/>
              <a:t> </a:t>
            </a:r>
            <a:r>
              <a:rPr lang="mr-IN" b="1" dirty="0" smtClean="0"/>
              <a:t>–</a:t>
            </a:r>
            <a:r>
              <a:rPr lang="en-AU" b="1" dirty="0" smtClean="0"/>
              <a:t> </a:t>
            </a:r>
            <a:r>
              <a:rPr lang="en-AU" sz="1800" b="1" dirty="0" smtClean="0"/>
              <a:t>Opportunities</a:t>
            </a:r>
            <a:r>
              <a:rPr lang="en-AU" sz="1800" dirty="0"/>
              <a:t>:</a:t>
            </a:r>
            <a:r>
              <a:rPr lang="en-AU" sz="1800" dirty="0" smtClean="0"/>
              <a:t> generic recovery observatory highlighted as possible cooperation area during WGDisasters meeting#10, to be further discussed.</a:t>
            </a:r>
            <a:endParaRPr lang="en-AU" sz="1600" b="1" u="sng" dirty="0">
              <a:solidFill>
                <a:srgbClr val="FF0000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1000" dirty="0"/>
          </a:p>
          <a:p>
            <a:r>
              <a:rPr lang="en-AU" b="1" u="sng" dirty="0"/>
              <a:t>WGCV</a:t>
            </a:r>
            <a:r>
              <a:rPr lang="en-AU" b="1" dirty="0"/>
              <a:t> </a:t>
            </a:r>
            <a:r>
              <a:rPr lang="mr-IN" dirty="0"/>
              <a:t>–</a:t>
            </a:r>
            <a:r>
              <a:rPr lang="en-AU" dirty="0"/>
              <a:t> </a:t>
            </a:r>
            <a:r>
              <a:rPr lang="en-AU" b="1" dirty="0"/>
              <a:t>Ongoing</a:t>
            </a:r>
            <a:r>
              <a:rPr lang="en-AU" dirty="0"/>
              <a:t> around four different topics: </a:t>
            </a:r>
          </a:p>
          <a:p>
            <a:pPr lvl="1"/>
            <a:r>
              <a:rPr lang="en-CA" sz="1800" dirty="0"/>
              <a:t>Data Formats and Interoperability in the framework of FDA	</a:t>
            </a:r>
            <a:endParaRPr lang="en-GB" sz="1800" dirty="0"/>
          </a:p>
          <a:p>
            <a:pPr lvl="1"/>
            <a:r>
              <a:rPr lang="en-GB" sz="1800" dirty="0"/>
              <a:t>Quality Indicators in Discovery Metadata</a:t>
            </a:r>
          </a:p>
          <a:p>
            <a:pPr lvl="1"/>
            <a:r>
              <a:rPr lang="en-GB" sz="1800" dirty="0"/>
              <a:t>CEOS Data Cubes and CEOS Test Sites Data Access in support of WGCV Activities</a:t>
            </a:r>
          </a:p>
          <a:p>
            <a:pPr lvl="1"/>
            <a:r>
              <a:rPr lang="en-GB" sz="1800" dirty="0"/>
              <a:t>Standardization and Best Practices</a:t>
            </a:r>
            <a:endParaRPr lang="en-US" sz="1200" b="1" dirty="0"/>
          </a:p>
          <a:p>
            <a:pPr lvl="1">
              <a:spcBef>
                <a:spcPts val="600"/>
              </a:spcBef>
            </a:pPr>
            <a:endParaRPr lang="en-US" sz="1800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sz="1800" b="1" dirty="0"/>
          </a:p>
          <a:p>
            <a:pPr>
              <a:spcBef>
                <a:spcPts val="600"/>
              </a:spcBef>
            </a:pPr>
            <a:endParaRPr lang="en-AU" sz="1800" b="1" dirty="0"/>
          </a:p>
          <a:p>
            <a:pPr lvl="1">
              <a:spcBef>
                <a:spcPts val="600"/>
              </a:spcBef>
            </a:pP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09800" y="304800"/>
            <a:ext cx="4953000" cy="533400"/>
          </a:xfrm>
        </p:spPr>
        <p:txBody>
          <a:bodyPr/>
          <a:lstStyle/>
          <a:p>
            <a:pPr algn="ctr"/>
            <a:r>
              <a:rPr lang="en-US" b="1" dirty="0" smtClean="0"/>
              <a:t>Cooperation with other groups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3633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48593" y="1264504"/>
            <a:ext cx="8872261" cy="5441096"/>
          </a:xfrm>
        </p:spPr>
        <p:txBody>
          <a:bodyPr/>
          <a:lstStyle/>
          <a:p>
            <a:r>
              <a:rPr lang="en-US" b="1" dirty="0"/>
              <a:t>Virtual Constellations</a:t>
            </a:r>
            <a:r>
              <a:rPr lang="en-US" dirty="0"/>
              <a:t> - </a:t>
            </a:r>
            <a:r>
              <a:rPr lang="en-US" b="1" dirty="0"/>
              <a:t>Opportunities</a:t>
            </a:r>
            <a:r>
              <a:rPr lang="en-US" dirty="0"/>
              <a:t>: addressed at VC-WG </a:t>
            </a:r>
            <a:r>
              <a:rPr lang="en-US" dirty="0" smtClean="0"/>
              <a:t>day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/>
              <a:t>update the inventory of Virtual Constellations datasets and ensure discoverability/accessibility through WGISS Connected Data Assets infrastructure</a:t>
            </a:r>
            <a:r>
              <a:rPr lang="en-US" dirty="0"/>
              <a:t> </a:t>
            </a:r>
            <a:endParaRPr lang="en-US" dirty="0"/>
          </a:p>
          <a:p>
            <a:pPr marL="0" indent="0">
              <a:spcBef>
                <a:spcPts val="600"/>
              </a:spcBef>
              <a:buNone/>
            </a:pPr>
            <a:endParaRPr lang="en-US" sz="1050" b="1" dirty="0" smtClean="0"/>
          </a:p>
          <a:p>
            <a:pPr>
              <a:spcBef>
                <a:spcPts val="600"/>
              </a:spcBef>
            </a:pPr>
            <a:r>
              <a:rPr lang="en-AU" b="1" u="sng" dirty="0"/>
              <a:t>WGCapD</a:t>
            </a:r>
            <a:r>
              <a:rPr lang="en-AU" b="1" dirty="0"/>
              <a:t> - </a:t>
            </a:r>
            <a:r>
              <a:rPr lang="en-US" b="1" dirty="0"/>
              <a:t>Ongoing</a:t>
            </a:r>
            <a:r>
              <a:rPr lang="en-US" dirty="0"/>
              <a:t>: WGISS Technology webinars and FDA events publicized through WGCapD </a:t>
            </a:r>
            <a:r>
              <a:rPr lang="en-US" b="1" dirty="0"/>
              <a:t>(DATA-11 &amp; FDA-5)</a:t>
            </a:r>
          </a:p>
          <a:p>
            <a:pPr>
              <a:spcBef>
                <a:spcPts val="600"/>
              </a:spcBef>
            </a:pPr>
            <a:endParaRPr lang="en-US" sz="1050" b="1" u="sng" dirty="0" smtClean="0"/>
          </a:p>
          <a:p>
            <a:pPr>
              <a:spcBef>
                <a:spcPts val="600"/>
              </a:spcBef>
            </a:pPr>
            <a:r>
              <a:rPr lang="en-US" b="1" u="sng" dirty="0"/>
              <a:t>SEO</a:t>
            </a:r>
            <a:r>
              <a:rPr lang="en-US" b="1" dirty="0"/>
              <a:t> - Ongoing:</a:t>
            </a:r>
            <a:r>
              <a:rPr lang="en-US" dirty="0"/>
              <a:t> COVE tool harvesting metadata from WGISS Connected Data Assets Infrastructure</a:t>
            </a:r>
          </a:p>
          <a:p>
            <a:pPr>
              <a:spcBef>
                <a:spcPts val="600"/>
              </a:spcBef>
            </a:pPr>
            <a:endParaRPr lang="en-US" sz="1050" b="1" u="sng" dirty="0" smtClean="0"/>
          </a:p>
          <a:p>
            <a:pPr>
              <a:spcBef>
                <a:spcPts val="600"/>
              </a:spcBef>
            </a:pPr>
            <a:r>
              <a:rPr lang="en-US" b="1" u="sng" dirty="0" smtClean="0"/>
              <a:t>CGMS</a:t>
            </a:r>
            <a:r>
              <a:rPr lang="en-US" b="1" dirty="0" smtClean="0"/>
              <a:t> </a:t>
            </a:r>
            <a:r>
              <a:rPr lang="en-US" b="1" dirty="0"/>
              <a:t>- Ongoing: </a:t>
            </a:r>
            <a:r>
              <a:rPr lang="en-US" dirty="0"/>
              <a:t>Working Group (WG) IV Global Data Dissemination</a:t>
            </a:r>
            <a:endParaRPr lang="en-US" b="1" dirty="0"/>
          </a:p>
          <a:p>
            <a:pPr>
              <a:spcBef>
                <a:spcPts val="600"/>
              </a:spcBef>
            </a:pPr>
            <a:endParaRPr lang="en-US" sz="1050" b="1" dirty="0"/>
          </a:p>
          <a:p>
            <a:pPr>
              <a:spcBef>
                <a:spcPts val="600"/>
              </a:spcBef>
            </a:pPr>
            <a:r>
              <a:rPr lang="en-US" b="1" u="sng" dirty="0"/>
              <a:t>ESIP</a:t>
            </a:r>
            <a:r>
              <a:rPr lang="en-US" b="1" dirty="0"/>
              <a:t> - Ongoing: </a:t>
            </a:r>
            <a:r>
              <a:rPr lang="en-US" dirty="0"/>
              <a:t>exchange of information and best practices on data stewardship</a:t>
            </a:r>
          </a:p>
          <a:p>
            <a:pPr>
              <a:spcBef>
                <a:spcPts val="600"/>
              </a:spcBef>
            </a:pPr>
            <a:endParaRPr lang="en-US" sz="1600" b="1" u="sng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981200" y="221708"/>
            <a:ext cx="5444152" cy="533400"/>
          </a:xfrm>
        </p:spPr>
        <p:txBody>
          <a:bodyPr/>
          <a:lstStyle/>
          <a:p>
            <a:pPr algn="ctr"/>
            <a:r>
              <a:rPr lang="en-US" b="1" dirty="0" smtClean="0"/>
              <a:t>Cooperation with other </a:t>
            </a:r>
            <a:r>
              <a:rPr lang="en-US" b="1" dirty="0"/>
              <a:t>g</a:t>
            </a:r>
            <a:r>
              <a:rPr lang="en-US" b="1" dirty="0" smtClean="0"/>
              <a:t>roups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89502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48593" y="1340704"/>
            <a:ext cx="8872261" cy="5136296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b="1" u="sng" dirty="0" smtClean="0"/>
              <a:t>GEO</a:t>
            </a:r>
            <a:r>
              <a:rPr lang="en-US" b="1" dirty="0" smtClean="0"/>
              <a:t> </a:t>
            </a:r>
            <a:r>
              <a:rPr lang="en-US" b="1" dirty="0"/>
              <a:t>- Ongoing: 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GEOSS Platform accessing WGISS CDA infrastructure for CEOS agencies data discovery and access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WGISS </a:t>
            </a:r>
            <a:r>
              <a:rPr lang="en-US" dirty="0"/>
              <a:t>contributing to GEOSS-EVOLVE </a:t>
            </a:r>
            <a:r>
              <a:rPr lang="en-US" dirty="0" smtClean="0"/>
              <a:t>initiative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/>
              <a:t>Participation &amp; support to GEOSS Data Providers </a:t>
            </a:r>
            <a:endParaRPr lang="en-US" dirty="0" smtClean="0"/>
          </a:p>
          <a:p>
            <a:pPr marL="457200" lvl="1" indent="0">
              <a:spcBef>
                <a:spcPts val="60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Workshops </a:t>
            </a:r>
            <a:r>
              <a:rPr lang="en-US" dirty="0"/>
              <a:t>(e.g. “User Metrics” </a:t>
            </a:r>
            <a:r>
              <a:rPr lang="en-US" dirty="0" smtClean="0"/>
              <a:t>session, May 2018) 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 smtClean="0"/>
              <a:t>Contribution </a:t>
            </a:r>
            <a:r>
              <a:rPr lang="en-US" dirty="0"/>
              <a:t>to </a:t>
            </a:r>
            <a:r>
              <a:rPr lang="en-US" dirty="0" smtClean="0"/>
              <a:t>CEOS booth at GEO Plenary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WGISS represented in </a:t>
            </a:r>
            <a:r>
              <a:rPr lang="en-US" dirty="0" err="1" smtClean="0"/>
              <a:t>NextGEOSS</a:t>
            </a:r>
            <a:r>
              <a:rPr lang="en-US" dirty="0" smtClean="0"/>
              <a:t> Advisory Board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dirty="0" smtClean="0"/>
              <a:t>	and Working </a:t>
            </a:r>
            <a:r>
              <a:rPr lang="en-US" dirty="0"/>
              <a:t>with </a:t>
            </a:r>
            <a:r>
              <a:rPr lang="en-US" dirty="0" err="1"/>
              <a:t>NextGEOSS</a:t>
            </a:r>
            <a:r>
              <a:rPr lang="en-US" dirty="0"/>
              <a:t> on federated </a:t>
            </a:r>
            <a:endParaRPr lang="en-US" dirty="0" smtClean="0"/>
          </a:p>
          <a:p>
            <a:pPr marL="457200" lvl="1" indent="0">
              <a:spcBef>
                <a:spcPts val="60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authentication </a:t>
            </a:r>
            <a:r>
              <a:rPr lang="en-US" dirty="0"/>
              <a:t>technology </a:t>
            </a:r>
            <a:r>
              <a:rPr lang="en-US" dirty="0" smtClean="0"/>
              <a:t>solutions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Joint Workshop on GEOSS-WGISS 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dirty="0" smtClean="0"/>
              <a:t>	interoperability and FDA at </a:t>
            </a:r>
            <a:r>
              <a:rPr lang="en-US" dirty="0"/>
              <a:t>WGISIS#</a:t>
            </a:r>
            <a:r>
              <a:rPr lang="en-US" dirty="0" smtClean="0"/>
              <a:t>43 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and upcoming WGISS#46</a:t>
            </a:r>
            <a:endParaRPr lang="en-US" dirty="0" smtClean="0"/>
          </a:p>
          <a:p>
            <a:pPr lvl="1">
              <a:spcBef>
                <a:spcPts val="600"/>
              </a:spcBef>
            </a:pPr>
            <a:endParaRPr lang="en-US" sz="2400" b="1" dirty="0" smtClean="0"/>
          </a:p>
          <a:p>
            <a:pPr>
              <a:spcBef>
                <a:spcPts val="600"/>
              </a:spcBef>
            </a:pPr>
            <a:endParaRPr lang="en-US" sz="2400" b="1" dirty="0"/>
          </a:p>
          <a:p>
            <a:pPr>
              <a:spcBef>
                <a:spcPts val="600"/>
              </a:spcBef>
            </a:pPr>
            <a:endParaRPr lang="en-US" sz="2400" b="1" dirty="0" smtClean="0"/>
          </a:p>
          <a:p>
            <a:pPr marL="0" indent="0">
              <a:spcBef>
                <a:spcPts val="600"/>
              </a:spcBef>
              <a:buNone/>
            </a:pPr>
            <a:endParaRPr lang="en-US" sz="1400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981200" y="221708"/>
            <a:ext cx="5444152" cy="533400"/>
          </a:xfrm>
        </p:spPr>
        <p:txBody>
          <a:bodyPr/>
          <a:lstStyle/>
          <a:p>
            <a:pPr algn="ctr"/>
            <a:r>
              <a:rPr lang="en-US" b="1" dirty="0" smtClean="0"/>
              <a:t>Cooperation with other </a:t>
            </a:r>
            <a:r>
              <a:rPr lang="en-US" b="1" dirty="0"/>
              <a:t>g</a:t>
            </a:r>
            <a:r>
              <a:rPr lang="en-US" b="1" dirty="0" smtClean="0"/>
              <a:t>roups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4191000"/>
            <a:ext cx="2276324" cy="256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165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ctr"/>
            <a:r>
              <a:rPr lang="en-US" b="1" dirty="0"/>
              <a:t>WGISS </a:t>
            </a:r>
            <a:r>
              <a:rPr lang="en-US" b="1" dirty="0" smtClean="0"/>
              <a:t>Information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9144000" cy="47159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5867400"/>
            <a:ext cx="769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http://</a:t>
            </a:r>
            <a:r>
              <a:rPr lang="en-US" sz="2800" dirty="0" err="1"/>
              <a:t>ceos.org</a:t>
            </a:r>
            <a:r>
              <a:rPr lang="en-US" sz="2800" dirty="0"/>
              <a:t>/</a:t>
            </a:r>
            <a:r>
              <a:rPr lang="en-US" sz="2800" dirty="0" err="1"/>
              <a:t>ourwork</a:t>
            </a:r>
            <a:r>
              <a:rPr lang="en-US" sz="2800" dirty="0"/>
              <a:t>/</a:t>
            </a:r>
            <a:r>
              <a:rPr lang="en-US" sz="2800" dirty="0" err="1"/>
              <a:t>workinggroups</a:t>
            </a:r>
            <a:r>
              <a:rPr lang="en-US" sz="2800" dirty="0"/>
              <a:t>/</a:t>
            </a:r>
            <a:r>
              <a:rPr lang="en-US" sz="2800" dirty="0" err="1"/>
              <a:t>wgiss</a:t>
            </a:r>
            <a:r>
              <a:rPr lang="en-US" sz="2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240218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5444152" cy="533400"/>
          </a:xfrm>
        </p:spPr>
        <p:txBody>
          <a:bodyPr/>
          <a:lstStyle/>
          <a:p>
            <a:pPr algn="ctr"/>
            <a:r>
              <a:rPr lang="en-US" b="1" dirty="0" smtClean="0"/>
              <a:t>WGISS Work Plan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133601"/>
            <a:ext cx="2438400" cy="30623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81000" y="5638801"/>
            <a:ext cx="83058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WGISS Work Plan defines activities</a:t>
            </a:r>
            <a:r>
              <a:rPr kumimoji="0" lang="en-US" sz="1800" b="1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 and </a:t>
            </a: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outputs needed </a:t>
            </a:r>
            <a:r>
              <a:rPr lang="en-US" b="1" dirty="0" smtClean="0">
                <a:latin typeface="+mj-lt"/>
              </a:rPr>
              <a:t>to achieve</a:t>
            </a: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 WGISS objectives and CEOS Work Plan assigned actions 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819400"/>
            <a:ext cx="2064970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ight Arrow 7"/>
          <p:cNvSpPr/>
          <p:nvPr/>
        </p:nvSpPr>
        <p:spPr>
          <a:xfrm>
            <a:off x="4267200" y="3481271"/>
            <a:ext cx="762000" cy="733659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905000"/>
            <a:ext cx="1827550" cy="2819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16878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A59182-9008-FF4C-97EB-CF4B829223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" y="1295400"/>
            <a:ext cx="8915400" cy="5257800"/>
          </a:xfrm>
        </p:spPr>
        <p:txBody>
          <a:bodyPr/>
          <a:lstStyle/>
          <a:p>
            <a:pPr lvl="0"/>
            <a:r>
              <a:rPr lang="en-US" dirty="0"/>
              <a:t>Interagency coordination working well, good cooperation spirit</a:t>
            </a:r>
          </a:p>
          <a:p>
            <a:pPr marL="0" indent="0">
              <a:buNone/>
            </a:pPr>
            <a:endParaRPr lang="en-US" sz="1100" dirty="0" smtClean="0"/>
          </a:p>
          <a:p>
            <a:r>
              <a:rPr lang="en-US" dirty="0" smtClean="0"/>
              <a:t>Healthy </a:t>
            </a:r>
            <a:r>
              <a:rPr lang="en-US" dirty="0"/>
              <a:t>p</a:t>
            </a:r>
            <a:r>
              <a:rPr lang="en-US" dirty="0" smtClean="0"/>
              <a:t>articipation </a:t>
            </a:r>
            <a:r>
              <a:rPr lang="en-US" dirty="0"/>
              <a:t>to </a:t>
            </a:r>
            <a:r>
              <a:rPr lang="en-US" dirty="0" smtClean="0"/>
              <a:t>meetings (average 20 people)</a:t>
            </a:r>
          </a:p>
          <a:p>
            <a:pPr lvl="1"/>
            <a:r>
              <a:rPr lang="en-US" sz="1800" dirty="0"/>
              <a:t>Some members attending all meetings (e.g. NASA, NOAA, USGS, CNES, ESA, </a:t>
            </a:r>
            <a:r>
              <a:rPr lang="en-US" sz="1800" dirty="0" smtClean="0"/>
              <a:t>CSIRO</a:t>
            </a:r>
            <a:r>
              <a:rPr lang="en-US" sz="1800" dirty="0"/>
              <a:t>, JAXA, RADI, AOE CAS, HUNAGI) </a:t>
            </a:r>
            <a:endParaRPr lang="en-US" sz="1800" dirty="0" smtClean="0"/>
          </a:p>
          <a:p>
            <a:pPr lvl="1"/>
            <a:r>
              <a:rPr lang="en-US" sz="1800" dirty="0"/>
              <a:t>O</a:t>
            </a:r>
            <a:r>
              <a:rPr lang="en-US" sz="1800" dirty="0" smtClean="0"/>
              <a:t>thers </a:t>
            </a:r>
            <a:r>
              <a:rPr lang="en-US" sz="1800" dirty="0"/>
              <a:t>attending sporadically depending on meeting location and topics under discussion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100" dirty="0" smtClean="0"/>
          </a:p>
          <a:p>
            <a:pPr marL="342900" lvl="1" indent="-342900">
              <a:buFont typeface="Arial"/>
              <a:buChar char="•"/>
            </a:pPr>
            <a:r>
              <a:rPr lang="en-US" dirty="0"/>
              <a:t>S</a:t>
            </a:r>
            <a:r>
              <a:rPr lang="en-US" dirty="0" smtClean="0"/>
              <a:t>table </a:t>
            </a:r>
            <a:r>
              <a:rPr lang="en-US" dirty="0"/>
              <a:t>participation from all </a:t>
            </a:r>
            <a:r>
              <a:rPr lang="en-US" dirty="0" smtClean="0"/>
              <a:t>agencies would increase WGISS activities impact and capability to respond to CEOS 2018-20 Work Plan </a:t>
            </a:r>
            <a:endParaRPr lang="en-US" dirty="0"/>
          </a:p>
          <a:p>
            <a:pPr lvl="1"/>
            <a:r>
              <a:rPr lang="en-US" sz="1800" dirty="0" smtClean="0"/>
              <a:t>Organization </a:t>
            </a:r>
            <a:r>
              <a:rPr lang="en-US" sz="1800" dirty="0"/>
              <a:t>of targeted events during WGISS weeks </a:t>
            </a:r>
            <a:r>
              <a:rPr lang="en-US" sz="1800" dirty="0" smtClean="0"/>
              <a:t>proved </a:t>
            </a:r>
            <a:r>
              <a:rPr lang="en-US" sz="1800" dirty="0"/>
              <a:t>to attract more </a:t>
            </a:r>
            <a:r>
              <a:rPr lang="en-US" sz="1800" dirty="0" smtClean="0"/>
              <a:t>participants</a:t>
            </a:r>
            <a:r>
              <a:rPr lang="en-US" sz="1800" dirty="0"/>
              <a:t> </a:t>
            </a:r>
            <a:r>
              <a:rPr lang="en-US" sz="1800" dirty="0" smtClean="0"/>
              <a:t>(e.g. CEOS/GEO technical workshop, FDA)</a:t>
            </a:r>
          </a:p>
          <a:p>
            <a:pPr lvl="1"/>
            <a:r>
              <a:rPr lang="en-US" sz="1800" dirty="0" smtClean="0"/>
              <a:t>Promotional material being developed and actions being undertaken to enlarge engagement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ctr"/>
            <a:r>
              <a:rPr lang="en-US" b="1" dirty="0"/>
              <a:t>WGISS </a:t>
            </a:r>
            <a:r>
              <a:rPr lang="en-US" b="1" dirty="0" smtClean="0"/>
              <a:t>Health Status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419097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885084"/>
            <a:ext cx="8153400" cy="1723452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WGISS Vice Chair Nomination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period October 2019 </a:t>
            </a:r>
            <a:r>
              <a:rPr lang="mr-I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October 21 </a:t>
            </a:r>
          </a:p>
          <a:p>
            <a:pPr marL="0" lvl="0" indent="0" algn="ctr"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209800" y="304800"/>
            <a:ext cx="4953000" cy="533400"/>
          </a:xfrm>
        </p:spPr>
        <p:txBody>
          <a:bodyPr/>
          <a:lstStyle/>
          <a:p>
            <a:r>
              <a:rPr lang="en-US" b="1" dirty="0" smtClean="0"/>
              <a:t>Vice </a:t>
            </a:r>
            <a:r>
              <a:rPr lang="en-US" b="1" dirty="0" smtClean="0"/>
              <a:t>Chair Nomination</a:t>
            </a:r>
            <a:endParaRPr lang="en-US" b="1" dirty="0"/>
          </a:p>
        </p:txBody>
      </p:sp>
      <p:pic>
        <p:nvPicPr>
          <p:cNvPr id="3074" name="Picture 2" descr="Image result for hiring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820" y="3985719"/>
            <a:ext cx="7039262" cy="111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700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6200" y="1600200"/>
            <a:ext cx="3124200" cy="4419600"/>
          </a:xfrm>
        </p:spPr>
        <p:txBody>
          <a:bodyPr/>
          <a:lstStyle/>
          <a:p>
            <a:pPr marL="0" indent="0">
              <a:buNone/>
            </a:pPr>
            <a:endParaRPr kumimoji="1" lang="en-US" sz="18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WGISS#46  hosted by DLR - Oberpfaffenhofen, Germany (October 2018</a:t>
            </a:r>
            <a:r>
              <a:rPr lang="en-US" sz="1800" dirty="0"/>
              <a:t>)</a:t>
            </a:r>
          </a:p>
          <a:p>
            <a:pPr lvl="1"/>
            <a:r>
              <a:rPr lang="en-US" sz="1800" dirty="0" smtClean="0"/>
              <a:t>CEOS/GEO FDA and Interoperability Workshop</a:t>
            </a:r>
            <a:endParaRPr lang="en-US" sz="1800" dirty="0"/>
          </a:p>
          <a:p>
            <a:pPr marL="0" indent="0">
              <a:buNone/>
            </a:pPr>
            <a:endParaRPr kumimoji="1" lang="en-US" sz="1800" dirty="0" smtClean="0"/>
          </a:p>
          <a:p>
            <a:pPr marL="0" indent="0">
              <a:buNone/>
            </a:pPr>
            <a:endParaRPr kumimoji="1" lang="en-US" sz="1800" dirty="0"/>
          </a:p>
          <a:p>
            <a:pPr marL="0" indent="0">
              <a:buNone/>
            </a:pPr>
            <a:endParaRPr kumimoji="1" lang="en-US" sz="1800" dirty="0" smtClean="0"/>
          </a:p>
          <a:p>
            <a:pPr marL="0" indent="0">
              <a:buNone/>
            </a:pPr>
            <a:endParaRPr kumimoji="1" lang="en-US" sz="1800" dirty="0"/>
          </a:p>
          <a:p>
            <a:pPr marL="0" indent="0">
              <a:buNone/>
            </a:pPr>
            <a:endParaRPr kumimoji="1" lang="en-US" sz="1800" dirty="0"/>
          </a:p>
          <a:p>
            <a:pPr>
              <a:buFont typeface="Wingdings" panose="05000000000000000000" pitchFamily="2" charset="2"/>
              <a:buChar char="q"/>
            </a:pPr>
            <a:r>
              <a:rPr kumimoji="1" lang="en-US" sz="1800" dirty="0" smtClean="0"/>
              <a:t>WGISS#47 </a:t>
            </a:r>
            <a:r>
              <a:rPr kumimoji="1" lang="en-US" sz="1800" dirty="0"/>
              <a:t>– </a:t>
            </a:r>
            <a:r>
              <a:rPr kumimoji="1" lang="en-US" sz="1800" dirty="0" smtClean="0"/>
              <a:t>March/April 2019, hosted by NOAA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sz="1800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/>
              <a:t>Upcoming Meetings</a:t>
            </a:r>
            <a:endParaRPr lang="en-US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3352800" y="1752600"/>
            <a:ext cx="5562600" cy="3657600"/>
            <a:chOff x="53356" y="116632"/>
            <a:chExt cx="9829948" cy="5548288"/>
          </a:xfrm>
        </p:grpSpPr>
        <p:pic>
          <p:nvPicPr>
            <p:cNvPr id="14" name="Picture 2" descr="http://www.dlr.de/dlr/en/Portaldata/1/Resources/bilder/portal/oberpfaffenhofen/Luftbil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56" y="116632"/>
              <a:ext cx="9829948" cy="552654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/>
            <p:cNvCxnSpPr/>
            <p:nvPr/>
          </p:nvCxnSpPr>
          <p:spPr bwMode="auto">
            <a:xfrm>
              <a:off x="5961112" y="2636912"/>
              <a:ext cx="3816424" cy="36004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5601072" y="2924944"/>
              <a:ext cx="504056" cy="2592288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05128" y="3013583"/>
              <a:ext cx="3672408" cy="2542255"/>
            </a:xfrm>
            <a:prstGeom prst="rect">
              <a:avLst/>
            </a:prstGeom>
            <a:noFill/>
            <a:ln w="1905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 bwMode="auto">
            <a:xfrm>
              <a:off x="5601072" y="2636912"/>
              <a:ext cx="360040" cy="288032"/>
            </a:xfrm>
            <a:prstGeom prst="rec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6099083" y="4754959"/>
              <a:ext cx="3767402" cy="909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</a:rPr>
                <a:t>DLR Earth Observation Center </a:t>
              </a: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56456" y="188640"/>
              <a:ext cx="3825086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DLR-Oberpfaffenhofen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near Munich, Germany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</a:endParaRPr>
            </a:p>
          </p:txBody>
        </p:sp>
        <p:sp>
          <p:nvSpPr>
            <p:cNvPr id="22" name="Text Box 9"/>
            <p:cNvSpPr txBox="1">
              <a:spLocks noChangeArrowheads="1"/>
            </p:cNvSpPr>
            <p:nvPr/>
          </p:nvSpPr>
          <p:spPr bwMode="auto">
            <a:xfrm rot="20173759">
              <a:off x="8397292" y="866765"/>
              <a:ext cx="1466965" cy="257369"/>
            </a:xfrm>
            <a:prstGeom prst="rect">
              <a:avLst/>
            </a:prstGeom>
            <a:solidFill>
              <a:schemeClr val="bg2">
                <a:lumMod val="90000"/>
                <a:alpha val="50196"/>
              </a:schemeClr>
            </a:solidFill>
            <a:ln>
              <a:noFill/>
            </a:ln>
            <a:effectLst/>
            <a:extLst/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noProof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Munich 30 km  </a:t>
              </a:r>
              <a:r>
                <a:rPr lang="en-US" sz="1200" b="1" kern="0" noProof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sym typeface="Wingdings" panose="05000000000000000000" pitchFamily="2" charset="2"/>
                </a:rPr>
                <a:t>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</a:endParaRPr>
            </a:p>
          </p:txBody>
        </p:sp>
        <p:pic>
          <p:nvPicPr>
            <p:cNvPr id="23" name="Picture 3" descr="D:\DLR_Logos\Signet_weiss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7016" y="1916832"/>
              <a:ext cx="612708" cy="504056"/>
            </a:xfrm>
            <a:prstGeom prst="rect">
              <a:avLst/>
            </a:prstGeom>
            <a:noFill/>
            <a:effectLst>
              <a:outerShdw blurRad="190500" dist="38100" dir="2700000" algn="tl" rotWithShape="0">
                <a:srgbClr val="000000">
                  <a:alpha val="2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23"/>
            <p:cNvGrpSpPr/>
            <p:nvPr/>
          </p:nvGrpSpPr>
          <p:grpSpPr>
            <a:xfrm>
              <a:off x="128464" y="2060848"/>
              <a:ext cx="2793815" cy="3490819"/>
              <a:chOff x="128464" y="1772816"/>
              <a:chExt cx="3024336" cy="377885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7" name="Picture 5" descr="http://www.dlr.de/dlr/Portaldata/1/Resources/portal_bilder/2017/2017_2/DLR_Standorte_neu.jpg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28464" y="1772816"/>
                <a:ext cx="3024336" cy="3778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Oval 27"/>
              <p:cNvSpPr/>
              <p:nvPr/>
            </p:nvSpPr>
            <p:spPr bwMode="auto">
              <a:xfrm>
                <a:off x="1808510" y="498321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ts val="2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charset="-128"/>
                  <a:cs typeface="Arial" charset="0"/>
                </a:endParaRPr>
              </a:p>
            </p:txBody>
          </p:sp>
        </p:grpSp>
        <p:sp>
          <p:nvSpPr>
            <p:cNvPr id="26" name="Text Box 9"/>
            <p:cNvSpPr txBox="1">
              <a:spLocks noChangeArrowheads="1"/>
            </p:cNvSpPr>
            <p:nvPr/>
          </p:nvSpPr>
          <p:spPr bwMode="auto">
            <a:xfrm>
              <a:off x="3152800" y="4581127"/>
              <a:ext cx="2794914" cy="447605"/>
            </a:xfrm>
            <a:prstGeom prst="rect">
              <a:avLst/>
            </a:prstGeom>
            <a:solidFill>
              <a:schemeClr val="bg2">
                <a:lumMod val="90000"/>
                <a:alpha val="50196"/>
              </a:schemeClr>
            </a:solidFill>
            <a:ln>
              <a:noFill/>
            </a:ln>
            <a:effectLst/>
            <a:extLst/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noProof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Oberpfaffenhofen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27229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thank you languages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524999" cy="735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1"/>
          <p:cNvSpPr>
            <a:spLocks noGrp="1"/>
          </p:cNvSpPr>
          <p:nvPr>
            <p:ph sz="quarter" idx="10"/>
          </p:nvPr>
        </p:nvSpPr>
        <p:spPr>
          <a:xfrm>
            <a:off x="304800" y="5410200"/>
            <a:ext cx="5867400" cy="685800"/>
          </a:xfrm>
        </p:spPr>
        <p:txBody>
          <a:bodyPr/>
          <a:lstStyle/>
          <a:p>
            <a:pPr marL="68581" indent="0" rtl="0">
              <a:buNone/>
            </a:pPr>
            <a:r>
              <a:rPr lang="en-US" sz="2800" b="1" dirty="0" smtClean="0">
                <a:hlinkClick r:id="rId4"/>
              </a:rPr>
              <a:t>Contact: </a:t>
            </a:r>
          </a:p>
          <a:p>
            <a:pPr marL="68581" indent="0" rtl="0">
              <a:buNone/>
            </a:pPr>
            <a:r>
              <a:rPr lang="en-US" sz="2800" b="1" dirty="0" smtClean="0">
                <a:hlinkClick r:id="rId4"/>
              </a:rPr>
              <a:t>Mirko.Albani</a:t>
            </a:r>
            <a:r>
              <a:rPr lang="en-US" sz="2800" b="1" dirty="0" smtClean="0">
                <a:hlinkClick r:id="rId4"/>
              </a:rPr>
              <a:t>@esa.int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4511193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4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ctr"/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609600" y="1447800"/>
            <a:ext cx="8001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Data Stewardship Interest Group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WGISS Connected Data Assets System Level Team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Interoperability and Use Interest </a:t>
            </a:r>
            <a:r>
              <a:rPr lang="en-US" sz="2400" dirty="0" smtClean="0"/>
              <a:t>Group (including FDA)</a:t>
            </a:r>
            <a:endParaRPr lang="en-US" sz="2400" dirty="0"/>
          </a:p>
          <a:p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Technology </a:t>
            </a:r>
            <a:r>
              <a:rPr lang="en-US" sz="2400" dirty="0"/>
              <a:t>Exploration Interest </a:t>
            </a:r>
            <a:r>
              <a:rPr lang="en-US" sz="2400" dirty="0" smtClean="0"/>
              <a:t>Group</a:t>
            </a:r>
            <a:endParaRPr lang="en-US" sz="2400" dirty="0"/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Cooperation within and outside CEOS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05000" y="5486402"/>
            <a:ext cx="4267200" cy="340093"/>
            <a:chOff x="2133600" y="5984507"/>
            <a:chExt cx="4267200" cy="340093"/>
          </a:xfrm>
        </p:grpSpPr>
        <p:sp>
          <p:nvSpPr>
            <p:cNvPr id="6" name="Rectangle 5"/>
            <p:cNvSpPr/>
            <p:nvPr/>
          </p:nvSpPr>
          <p:spPr>
            <a:xfrm>
              <a:off x="2133600" y="5984507"/>
              <a:ext cx="4267200" cy="34009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dirty="0" smtClean="0"/>
                <a:t>       CEOS 2018 – 2020 Work Plan Action Items</a:t>
              </a:r>
              <a:endParaRPr lang="en-US" sz="14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6019800"/>
              <a:ext cx="297925" cy="297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65134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532965" y="632012"/>
            <a:ext cx="7367781" cy="1344800"/>
          </a:xfrm>
        </p:spPr>
        <p:txBody>
          <a:bodyPr/>
          <a:lstStyle/>
          <a:p>
            <a:r>
              <a:rPr lang="en-GB" dirty="0" smtClean="0"/>
              <a:t>Data Stewardship Interest Group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4081098" y="2278813"/>
            <a:ext cx="4826977" cy="1093787"/>
          </a:xfrm>
        </p:spPr>
        <p:txBody>
          <a:bodyPr/>
          <a:lstStyle/>
          <a:p>
            <a:r>
              <a:rPr lang="en-US" dirty="0"/>
              <a:t>WGISS accomplishes its Data Preservation and Curation efforts through the Data Stewardship Interest Group (DSIG)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68474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152400"/>
            <a:ext cx="4953000" cy="533400"/>
          </a:xfrm>
        </p:spPr>
        <p:txBody>
          <a:bodyPr/>
          <a:lstStyle/>
          <a:p>
            <a:pPr algn="ctr"/>
            <a:r>
              <a:rPr lang="en-GB" altLang="en-US" b="1" dirty="0">
                <a:ea typeface="ＭＳ Ｐゴシック" charset="0"/>
                <a:cs typeface="Arial Bold" panose="020B0704020202020204" pitchFamily="34" charset="0"/>
              </a:rPr>
              <a:t>Data Stewardship Best Practices</a:t>
            </a:r>
            <a:br>
              <a:rPr lang="en-GB" altLang="en-US" b="1" dirty="0">
                <a:ea typeface="ＭＳ Ｐゴシック" charset="0"/>
                <a:cs typeface="Arial Bold" panose="020B0704020202020204" pitchFamily="34" charset="0"/>
              </a:rPr>
            </a:br>
            <a:r>
              <a:rPr lang="en-US" b="1" dirty="0">
                <a:ea typeface="ＭＳ Ｐゴシック" charset="0"/>
                <a:cs typeface="Arial Bold" panose="020B0704020202020204" pitchFamily="34" charset="0"/>
              </a:rPr>
              <a:t>Document Tree </a:t>
            </a:r>
            <a:endParaRPr lang="en-US" b="1" dirty="0"/>
          </a:p>
        </p:txBody>
      </p:sp>
      <p:sp>
        <p:nvSpPr>
          <p:cNvPr id="40" name="Rectangle 39"/>
          <p:cNvSpPr/>
          <p:nvPr/>
        </p:nvSpPr>
        <p:spPr>
          <a:xfrm>
            <a:off x="4856315" y="664189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Image Source: http</a:t>
            </a:r>
            <a:r>
              <a:rPr lang="en-US" sz="800" dirty="0"/>
              <a:t>://eastenders.wikia.com/wiki/File:Under-construction.png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0" y="1164285"/>
            <a:ext cx="9144000" cy="5816254"/>
            <a:chOff x="0" y="1041746"/>
            <a:chExt cx="9144000" cy="5816254"/>
          </a:xfrm>
        </p:grpSpPr>
        <p:sp>
          <p:nvSpPr>
            <p:cNvPr id="49" name="Rectangle 48"/>
            <p:cNvSpPr/>
            <p:nvPr/>
          </p:nvSpPr>
          <p:spPr bwMode="auto">
            <a:xfrm>
              <a:off x="0" y="3400425"/>
              <a:ext cx="9144000" cy="34575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r>
                <a:rPr lang="en-US" sz="1600" b="1" smtClean="0">
                  <a:solidFill>
                    <a:schemeClr val="tx1"/>
                  </a:solidFill>
                  <a:latin typeface="Calibri" panose="020F0502020204030204" pitchFamily="34" charset="0"/>
                  <a:ea typeface="ＭＳ Ｐゴシック" charset="0"/>
                  <a:cs typeface="+mn-cs"/>
                </a:rPr>
                <a:t>Technical Documents</a:t>
              </a:r>
              <a:endParaRPr lang="en-US" sz="1600" b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11028" y="1041746"/>
              <a:ext cx="9132971" cy="23764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r>
                <a:rPr lang="en-US" sz="1600" b="1" smtClean="0">
                  <a:solidFill>
                    <a:schemeClr val="tx1"/>
                  </a:solidFill>
                  <a:latin typeface="Calibri" panose="020F0502020204030204" pitchFamily="34" charset="0"/>
                  <a:ea typeface="ＭＳ Ｐゴシック" charset="0"/>
                  <a:cs typeface="+mn-cs"/>
                </a:rPr>
                <a:t>Policy Documents</a:t>
              </a:r>
              <a:endParaRPr lang="en-US" sz="1600" b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+mn-cs"/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4071265" y="3562696"/>
              <a:ext cx="1512887" cy="792163"/>
            </a:xfrm>
            <a:prstGeom prst="rect">
              <a:avLst/>
            </a:prstGeom>
            <a:solidFill>
              <a:srgbClr val="C4DC94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Reference Model for Data Stewardship</a:t>
              </a:r>
              <a:endParaRPr lang="en-US" sz="1400" b="1" kern="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2324821" y="5848696"/>
              <a:ext cx="1514475" cy="790575"/>
            </a:xfrm>
            <a:prstGeom prst="rect">
              <a:avLst/>
            </a:prstGeom>
            <a:solidFill>
              <a:srgbClr val="E9F2D6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EO Data Set</a:t>
              </a:r>
              <a:br>
                <a:rPr lang="en-US" sz="1100" b="1" kern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100" b="1" kern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Consolidation Process</a:t>
              </a:r>
              <a:endParaRPr lang="en-US" sz="1100" b="1" ker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3286510" y="4830461"/>
              <a:ext cx="904490" cy="838200"/>
            </a:xfrm>
            <a:prstGeom prst="rect">
              <a:avLst/>
            </a:prstGeom>
            <a:solidFill>
              <a:srgbClr val="D2E4AE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smtClean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EO Data Preservation Guidelines</a:t>
              </a:r>
              <a:endParaRPr lang="en-US" sz="1100" b="1" kern="0">
                <a:solidFill>
                  <a:schemeClr val="tx1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6781800" y="3611261"/>
              <a:ext cx="1512887" cy="792163"/>
            </a:xfrm>
            <a:prstGeom prst="rect">
              <a:avLst/>
            </a:prstGeom>
            <a:solidFill>
              <a:srgbClr val="C4DC94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/>
              <a:r>
                <a:rPr lang="en-US" sz="1400" b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Glossary of Acronyms and Terms</a:t>
              </a: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4049713" y="1066498"/>
              <a:ext cx="1589087" cy="792163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CEOS Agencies EO Space Data Sets</a:t>
              </a:r>
              <a:endParaRPr lang="en-US" sz="1400" b="1" kern="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7" name="Straight Arrow Connector 29"/>
            <p:cNvCxnSpPr>
              <a:cxnSpLocks noChangeShapeType="1"/>
              <a:stCxn id="61" idx="2"/>
              <a:endCxn id="51" idx="0"/>
            </p:cNvCxnSpPr>
            <p:nvPr/>
          </p:nvCxnSpPr>
          <p:spPr bwMode="auto">
            <a:xfrm flipH="1">
              <a:off x="4827709" y="3114374"/>
              <a:ext cx="10991" cy="448322"/>
            </a:xfrm>
            <a:prstGeom prst="straightConnector1">
              <a:avLst/>
            </a:prstGeom>
            <a:noFill/>
            <a:ln w="19050">
              <a:solidFill>
                <a:srgbClr val="4F6228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4267200" y="4830461"/>
              <a:ext cx="1052348" cy="838200"/>
            </a:xfrm>
            <a:prstGeom prst="rect">
              <a:avLst/>
            </a:prstGeom>
            <a:solidFill>
              <a:srgbClr val="D2E4AE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smtClean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Preserved Data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smtClean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Set Content</a:t>
              </a:r>
              <a:endParaRPr lang="en-US" sz="1100" b="1" kern="0">
                <a:solidFill>
                  <a:schemeClr val="tx1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7322465" y="4830461"/>
              <a:ext cx="983335" cy="838200"/>
            </a:xfrm>
            <a:prstGeom prst="rect">
              <a:avLst/>
            </a:prstGeom>
            <a:solidFill>
              <a:srgbClr val="D2E4AE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Persistent Identifiers Best Practice</a:t>
              </a:r>
              <a:endParaRPr lang="en-US" sz="1100" b="1" ker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990600" y="2239662"/>
              <a:ext cx="1512887" cy="838200"/>
            </a:xfrm>
            <a:prstGeom prst="rect">
              <a:avLst/>
            </a:prstGeom>
            <a:solidFill>
              <a:srgbClr val="C4DC94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Data Purge Alert Procedure &amp; White Paper</a:t>
              </a:r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3810000" y="2239661"/>
              <a:ext cx="2057400" cy="874713"/>
            </a:xfrm>
            <a:prstGeom prst="rect">
              <a:avLst/>
            </a:prstGeom>
            <a:solidFill>
              <a:srgbClr val="9DC7B3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Individual organizations'</a:t>
              </a:r>
              <a:br>
                <a:rPr lang="en-US" sz="1400" b="1" kern="0" dirty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400" b="1" kern="0" dirty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 policies (stewardship, access, ...)</a:t>
              </a:r>
            </a:p>
          </p:txBody>
        </p:sp>
        <p:cxnSp>
          <p:nvCxnSpPr>
            <p:cNvPr id="62" name="Straight Arrow Connector 37"/>
            <p:cNvCxnSpPr>
              <a:cxnSpLocks noChangeShapeType="1"/>
              <a:endCxn id="51" idx="2"/>
            </p:cNvCxnSpPr>
            <p:nvPr/>
          </p:nvCxnSpPr>
          <p:spPr bwMode="auto">
            <a:xfrm flipV="1">
              <a:off x="4825327" y="4354859"/>
              <a:ext cx="3175" cy="338137"/>
            </a:xfrm>
            <a:prstGeom prst="straightConnector1">
              <a:avLst/>
            </a:prstGeom>
            <a:noFill/>
            <a:ln w="19050">
              <a:solidFill>
                <a:srgbClr val="4F6228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" name="TextBox 2"/>
            <p:cNvSpPr txBox="1">
              <a:spLocks noChangeArrowheads="1"/>
            </p:cNvSpPr>
            <p:nvPr/>
          </p:nvSpPr>
          <p:spPr bwMode="auto">
            <a:xfrm>
              <a:off x="3505200" y="3077861"/>
              <a:ext cx="137827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000" b="1" dirty="0" smtClean="0">
                  <a:solidFill>
                    <a:schemeClr val="tx1"/>
                  </a:solidFill>
                </a:rPr>
                <a:t>Recommended / </a:t>
              </a:r>
            </a:p>
            <a:p>
              <a:pPr eaLnBrk="1" hangingPunct="1"/>
              <a:r>
                <a:rPr lang="en-US" sz="1000" b="1" dirty="0" smtClean="0">
                  <a:solidFill>
                    <a:schemeClr val="tx1"/>
                  </a:solidFill>
                </a:rPr>
                <a:t>Reference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3996769" y="5836961"/>
              <a:ext cx="1512888" cy="790575"/>
            </a:xfrm>
            <a:prstGeom prst="rect">
              <a:avLst/>
            </a:prstGeom>
            <a:solidFill>
              <a:srgbClr val="E9F2D6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en-US" sz="1400" b="1" smtClean="0">
                  <a:solidFill>
                    <a:srgbClr val="000000"/>
                  </a:solidFill>
                  <a:latin typeface="Calibri" charset="0"/>
                </a:rPr>
                <a:t>…</a:t>
              </a:r>
              <a:endParaRPr lang="en-US" sz="1400" b="1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65" name="TextBox 29"/>
            <p:cNvSpPr txBox="1">
              <a:spLocks noChangeArrowheads="1"/>
            </p:cNvSpPr>
            <p:nvPr/>
          </p:nvSpPr>
          <p:spPr bwMode="auto">
            <a:xfrm>
              <a:off x="4044950" y="4355798"/>
              <a:ext cx="76174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000" b="1" smtClean="0">
                  <a:solidFill>
                    <a:schemeClr val="tx1"/>
                  </a:solidFill>
                </a:rPr>
                <a:t>Support</a:t>
              </a:r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66" name="TextBox 71"/>
            <p:cNvSpPr txBox="1">
              <a:spLocks noChangeArrowheads="1"/>
            </p:cNvSpPr>
            <p:nvPr/>
          </p:nvSpPr>
          <p:spPr bwMode="auto">
            <a:xfrm>
              <a:off x="445415" y="5866159"/>
              <a:ext cx="172878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000" b="1" i="1" smtClean="0">
                  <a:solidFill>
                    <a:schemeClr val="tx1"/>
                  </a:solidFill>
                </a:rPr>
                <a:t>Technical implementation procedures</a:t>
              </a:r>
              <a:endParaRPr lang="en-US" sz="1000" b="1" i="1">
                <a:solidFill>
                  <a:schemeClr val="tx1"/>
                </a:solidFill>
              </a:endParaRPr>
            </a:p>
          </p:txBody>
        </p:sp>
        <p:sp>
          <p:nvSpPr>
            <p:cNvPr id="67" name="TextBox 72"/>
            <p:cNvSpPr txBox="1">
              <a:spLocks noChangeArrowheads="1"/>
            </p:cNvSpPr>
            <p:nvPr/>
          </p:nvSpPr>
          <p:spPr bwMode="auto">
            <a:xfrm>
              <a:off x="381000" y="5059061"/>
              <a:ext cx="172878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000" b="1" i="1" smtClean="0">
                  <a:solidFill>
                    <a:schemeClr val="tx1"/>
                  </a:solidFill>
                </a:rPr>
                <a:t>Guidelines and best practices on specific topics</a:t>
              </a:r>
              <a:endParaRPr lang="en-US" sz="1000" b="1" i="1">
                <a:solidFill>
                  <a:schemeClr val="tx1"/>
                </a:solidFill>
              </a:endParaRPr>
            </a:p>
          </p:txBody>
        </p:sp>
        <p:sp>
          <p:nvSpPr>
            <p:cNvPr id="68" name="TextBox 76"/>
            <p:cNvSpPr txBox="1">
              <a:spLocks noChangeArrowheads="1"/>
            </p:cNvSpPr>
            <p:nvPr/>
          </p:nvSpPr>
          <p:spPr bwMode="auto">
            <a:xfrm>
              <a:off x="445415" y="3883371"/>
              <a:ext cx="172878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000" b="1" i="1" smtClean="0">
                  <a:solidFill>
                    <a:schemeClr val="tx1"/>
                  </a:solidFill>
                </a:rPr>
                <a:t>General guidelines and best practices</a:t>
              </a:r>
              <a:endParaRPr lang="en-US" sz="1000" b="1" i="1">
                <a:solidFill>
                  <a:schemeClr val="tx1"/>
                </a:solidFill>
              </a:endParaRPr>
            </a:p>
          </p:txBody>
        </p:sp>
        <p:sp>
          <p:nvSpPr>
            <p:cNvPr id="69" name="Rectangle 67"/>
            <p:cNvSpPr>
              <a:spLocks noChangeArrowheads="1"/>
            </p:cNvSpPr>
            <p:nvPr/>
          </p:nvSpPr>
          <p:spPr bwMode="auto">
            <a:xfrm>
              <a:off x="2174202" y="4715221"/>
              <a:ext cx="6769100" cy="2087563"/>
            </a:xfrm>
            <a:prstGeom prst="rect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2286000" y="4830461"/>
              <a:ext cx="914400" cy="838200"/>
            </a:xfrm>
            <a:prstGeom prst="rect">
              <a:avLst/>
            </a:prstGeom>
            <a:solidFill>
              <a:srgbClr val="D2E4AE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en-US" sz="1100" b="1" smtClean="0">
                  <a:solidFill>
                    <a:schemeClr val="tx1"/>
                  </a:solidFill>
                  <a:latin typeface="Calibri" charset="0"/>
                </a:rPr>
                <a:t>Preservation Workflow</a:t>
              </a:r>
              <a:endParaRPr lang="en-US" sz="1100" b="1">
                <a:solidFill>
                  <a:schemeClr val="tx1"/>
                </a:solidFill>
                <a:latin typeface="Calibri" charset="0"/>
              </a:endParaRPr>
            </a:p>
          </p:txBody>
        </p:sp>
        <p:cxnSp>
          <p:nvCxnSpPr>
            <p:cNvPr id="73" name="Straight Arrow Connector 37"/>
            <p:cNvCxnSpPr>
              <a:cxnSpLocks noChangeShapeType="1"/>
              <a:stCxn id="55" idx="2"/>
              <a:endCxn id="61" idx="0"/>
            </p:cNvCxnSpPr>
            <p:nvPr/>
          </p:nvCxnSpPr>
          <p:spPr bwMode="auto">
            <a:xfrm flipH="1">
              <a:off x="4838700" y="1858661"/>
              <a:ext cx="5557" cy="381000"/>
            </a:xfrm>
            <a:prstGeom prst="straightConnector1">
              <a:avLst/>
            </a:prstGeom>
            <a:noFill/>
            <a:ln w="19050">
              <a:solidFill>
                <a:srgbClr val="4F6228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4" name="TextBox 116"/>
            <p:cNvSpPr txBox="1">
              <a:spLocks noChangeArrowheads="1"/>
            </p:cNvSpPr>
            <p:nvPr/>
          </p:nvSpPr>
          <p:spPr bwMode="auto">
            <a:xfrm>
              <a:off x="3962400" y="1858661"/>
              <a:ext cx="91634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000" b="1" dirty="0" smtClean="0">
                  <a:solidFill>
                    <a:schemeClr val="tx1"/>
                  </a:solidFill>
                </a:rPr>
                <a:t>Applied to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5395291" y="4830461"/>
              <a:ext cx="929309" cy="838200"/>
            </a:xfrm>
            <a:prstGeom prst="rect">
              <a:avLst/>
            </a:prstGeom>
            <a:solidFill>
              <a:srgbClr val="D2E4AE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smtClean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Associated Knowledge Preservation</a:t>
              </a:r>
              <a:endParaRPr lang="en-US" sz="1100" b="1" kern="0">
                <a:solidFill>
                  <a:schemeClr val="tx1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6400800" y="4830461"/>
              <a:ext cx="850993" cy="838200"/>
            </a:xfrm>
            <a:prstGeom prst="rect">
              <a:avLst/>
            </a:prstGeom>
            <a:solidFill>
              <a:srgbClr val="D2E4AE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smtClean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WGISS Maturity Matrix</a:t>
              </a:r>
              <a:endParaRPr lang="en-US" sz="1100" b="1" kern="0">
                <a:solidFill>
                  <a:schemeClr val="tx1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90" name="Straight Arrow Connector 29"/>
          <p:cNvCxnSpPr>
            <a:cxnSpLocks noChangeShapeType="1"/>
            <a:stCxn id="61" idx="1"/>
            <a:endCxn id="60" idx="3"/>
          </p:cNvCxnSpPr>
          <p:nvPr/>
        </p:nvCxnSpPr>
        <p:spPr bwMode="auto">
          <a:xfrm flipH="1" flipV="1">
            <a:off x="2503488" y="2781301"/>
            <a:ext cx="1306513" cy="18256"/>
          </a:xfrm>
          <a:prstGeom prst="straightConnector1">
            <a:avLst/>
          </a:prstGeom>
          <a:noFill/>
          <a:ln w="19050">
            <a:solidFill>
              <a:srgbClr val="4F6228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" name="TextBox 2"/>
          <p:cNvSpPr txBox="1">
            <a:spLocks noChangeArrowheads="1"/>
          </p:cNvSpPr>
          <p:nvPr/>
        </p:nvSpPr>
        <p:spPr bwMode="auto">
          <a:xfrm>
            <a:off x="2514600" y="2362200"/>
            <a:ext cx="1295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000" b="1" dirty="0" smtClean="0">
                <a:solidFill>
                  <a:schemeClr val="tx1"/>
                </a:solidFill>
              </a:rPr>
              <a:t>Recommended / Reference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8" name="Explosion 2 27"/>
          <p:cNvSpPr/>
          <p:nvPr/>
        </p:nvSpPr>
        <p:spPr>
          <a:xfrm>
            <a:off x="6477000" y="755218"/>
            <a:ext cx="2667000" cy="2421132"/>
          </a:xfrm>
          <a:prstGeom prst="irregularSeal2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  <a:latin typeface="Calibri"/>
              </a:rPr>
              <a:t>EO Data Stewardship </a:t>
            </a:r>
            <a:br>
              <a:rPr lang="en-US" sz="1600" b="1" dirty="0">
                <a:solidFill>
                  <a:schemeClr val="tx1"/>
                </a:solidFill>
                <a:latin typeface="Calibri"/>
              </a:rPr>
            </a:br>
            <a:r>
              <a:rPr lang="en-US" sz="1600" b="1" dirty="0">
                <a:solidFill>
                  <a:schemeClr val="tx1"/>
                </a:solidFill>
                <a:latin typeface="Calibri"/>
              </a:rPr>
              <a:t>Cooperative Framework</a:t>
            </a:r>
          </a:p>
        </p:txBody>
      </p:sp>
      <p:sp>
        <p:nvSpPr>
          <p:cNvPr id="2" name="Rectangle 1"/>
          <p:cNvSpPr/>
          <p:nvPr/>
        </p:nvSpPr>
        <p:spPr>
          <a:xfrm rot="20118232">
            <a:off x="997743" y="2967335"/>
            <a:ext cx="7148524" cy="1754327"/>
          </a:xfrm>
          <a:prstGeom prst="rect">
            <a:avLst/>
          </a:prstGeom>
          <a:solidFill>
            <a:schemeClr val="bg1">
              <a:lumMod val="75000"/>
              <a:alpha val="87000"/>
            </a:schemeClr>
          </a:solidFill>
          <a:effectLst>
            <a:softEdge rad="762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Should be applied by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CEOS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Agencies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44084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81000" y="1295400"/>
            <a:ext cx="8534400" cy="4724400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en-US" b="1" dirty="0" smtClean="0"/>
              <a:t>Reference Model for Data Stewardship and WGISS Maturity Matrix</a:t>
            </a:r>
            <a:endParaRPr lang="en-US" b="1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GB" dirty="0" smtClean="0"/>
          </a:p>
          <a:p>
            <a:pPr>
              <a:buFont typeface="Wingdings" panose="05000000000000000000" pitchFamily="2" charset="2"/>
              <a:buChar char="q"/>
            </a:pPr>
            <a:endParaRPr lang="en-GB" dirty="0"/>
          </a:p>
          <a:p>
            <a:pPr>
              <a:buFont typeface="Wingdings" panose="05000000000000000000" pitchFamily="2" charset="2"/>
              <a:buChar char="q"/>
            </a:pPr>
            <a:endParaRPr lang="en-GB" dirty="0" smtClean="0"/>
          </a:p>
          <a:p>
            <a:pPr>
              <a:buFont typeface="Wingdings" panose="05000000000000000000" pitchFamily="2" charset="2"/>
              <a:buChar char="q"/>
            </a:pPr>
            <a:endParaRPr lang="en-GB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GB" b="1" dirty="0" smtClean="0"/>
              <a:t>WGISS Maturity Matrix</a:t>
            </a:r>
            <a:endParaRPr lang="en-GB" b="1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133600" y="152400"/>
            <a:ext cx="4953000" cy="533400"/>
          </a:xfrm>
        </p:spPr>
        <p:txBody>
          <a:bodyPr/>
          <a:lstStyle/>
          <a:p>
            <a:pPr algn="ctr"/>
            <a:r>
              <a:rPr lang="en-US" b="1" dirty="0"/>
              <a:t>Data Stewardship Interest Group</a:t>
            </a:r>
          </a:p>
          <a:p>
            <a:pPr algn="ctr"/>
            <a:r>
              <a:rPr lang="en-US" b="1" dirty="0" smtClean="0"/>
              <a:t>Latest </a:t>
            </a:r>
            <a:r>
              <a:rPr lang="en-US" b="1" dirty="0"/>
              <a:t>Outcomes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828800"/>
            <a:ext cx="2133600" cy="17450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828800"/>
            <a:ext cx="2251516" cy="17526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4343402"/>
            <a:ext cx="4724400" cy="232880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4495802"/>
            <a:ext cx="1676400" cy="209368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7958943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497932" y="228600"/>
            <a:ext cx="7367781" cy="1344800"/>
          </a:xfrm>
        </p:spPr>
        <p:txBody>
          <a:bodyPr/>
          <a:lstStyle/>
          <a:p>
            <a:r>
              <a:rPr lang="en-GB" dirty="0" smtClean="0"/>
              <a:t>Discovery &amp; Access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4114801" y="1524000"/>
            <a:ext cx="4826977" cy="3352800"/>
          </a:xfrm>
        </p:spPr>
        <p:txBody>
          <a:bodyPr/>
          <a:lstStyle/>
          <a:p>
            <a:r>
              <a:rPr lang="en-GB" sz="2400" dirty="0">
                <a:solidFill>
                  <a:srgbClr val="FFFFFF"/>
                </a:solidFill>
                <a:latin typeface="Arial Bold"/>
              </a:rPr>
              <a:t>Architecture</a:t>
            </a:r>
          </a:p>
          <a:p>
            <a:pPr lvl="1"/>
            <a:r>
              <a:rPr lang="en-GB" sz="2000" dirty="0">
                <a:solidFill>
                  <a:srgbClr val="FFFFFF"/>
                </a:solidFill>
              </a:rPr>
              <a:t>CWIC</a:t>
            </a:r>
          </a:p>
          <a:p>
            <a:pPr lvl="1"/>
            <a:r>
              <a:rPr lang="en-GB" sz="2000" dirty="0" err="1">
                <a:solidFill>
                  <a:srgbClr val="FFFFFF"/>
                </a:solidFill>
              </a:rPr>
              <a:t>FedEO</a:t>
            </a:r>
            <a:endParaRPr lang="en-GB" sz="2000" dirty="0">
              <a:solidFill>
                <a:srgbClr val="FFFFFF"/>
              </a:solidFill>
            </a:endParaRPr>
          </a:p>
          <a:p>
            <a:pPr lvl="1"/>
            <a:r>
              <a:rPr lang="en-GB" sz="2000" dirty="0">
                <a:solidFill>
                  <a:srgbClr val="FFFFFF"/>
                </a:solidFill>
              </a:rPr>
              <a:t>IDN</a:t>
            </a:r>
          </a:p>
          <a:p>
            <a:pPr lvl="1"/>
            <a:r>
              <a:rPr lang="en-GB" sz="2000" dirty="0">
                <a:solidFill>
                  <a:srgbClr val="FFFFFF"/>
                </a:solidFill>
              </a:rPr>
              <a:t>Open Search II</a:t>
            </a:r>
          </a:p>
          <a:p>
            <a:r>
              <a:rPr lang="en-GB" sz="2400" dirty="0">
                <a:solidFill>
                  <a:srgbClr val="FFFFFF"/>
                </a:solidFill>
                <a:latin typeface="Arial Bold"/>
              </a:rPr>
              <a:t>Connected Data Assets</a:t>
            </a:r>
          </a:p>
          <a:p>
            <a:endParaRPr lang="en-GB" sz="2400" dirty="0">
              <a:solidFill>
                <a:srgbClr val="FFFFFF"/>
              </a:solidFill>
              <a:latin typeface="Arial Bold"/>
            </a:endParaRPr>
          </a:p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" name="Picture 2" descr="D:\Utilisateurs\morenor\Documents\MemoCNES\servicetvi\vds\interop\page centrale interop\Nouveau dossier\type_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32" y="5143426"/>
            <a:ext cx="91440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tilisateurs\morenor\Documents\MemoCNES\servicetvi\vds\interop\page centrale interop\Nouveau dossier\type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46" y="6095027"/>
            <a:ext cx="914400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Utilisateurs\morenor\Documents\MemoCNES\servicetvi\vds\interop\page centrale interop\Nouveau dossier\type_c_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7" y="5046233"/>
            <a:ext cx="914400" cy="7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Utilisateurs\morenor\Documents\MemoCNES\servicetvi\vds\interop\page centrale interop\Nouveau dossier\type_c_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797" y="5994150"/>
            <a:ext cx="914400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Utilisateurs\morenor\Documents\MemoCNES\servicetvi\vds\interop\page centrale interop\Nouveau dossier\type_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637" y="5037951"/>
            <a:ext cx="914400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D:\Utilisateurs\morenor\Documents\MemoCNES\servicetvi\vds\interop\page centrale interop\Nouveau dossier\type_e_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37" y="6037012"/>
            <a:ext cx="914400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D:\Utilisateurs\morenor\Documents\MemoCNES\servicetvi\vds\interop\page centrale interop\Nouveau dossier\type_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25" y="6016627"/>
            <a:ext cx="91440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D:\Utilisateurs\morenor\Documents\MemoCNES\servicetvi\vds\interop\page centrale interop\Nouveau dossier\type_h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301" y="5005314"/>
            <a:ext cx="1066496" cy="90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D:\Utilisateurs\morenor\Documents\MemoCNES\servicetvi\vds\interop\page centrale interop\Nouveau dossier\type_i_2_broche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97" y="5860305"/>
            <a:ext cx="1250580" cy="96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D:\Utilisateurs\morenor\Documents\MemoCNES\servicetvi\vds\interop\page centrale interop\Nouveau dossier\type_i_3_broches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07" y="5932913"/>
            <a:ext cx="1140758" cy="82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D:\Utilisateurs\morenor\Documents\MemoCNES\servicetvi\vds\interop\page centrale interop\Nouveau dossier\type_j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206" y="5978999"/>
            <a:ext cx="981434" cy="79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D:\Utilisateurs\morenor\Documents\MemoCNES\servicetvi\vds\interop\page centrale interop\Nouveau dossier\type_k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530" y="6016626"/>
            <a:ext cx="1082781" cy="82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D:\Utilisateurs\morenor\Documents\MemoCNES\servicetvi\vds\interop\page centrale interop\Nouveau dossier\type_l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953" y="5037951"/>
            <a:ext cx="1048468" cy="83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" descr="D:\Utilisateurs\morenor\Documents\MemoCNES\servicetvi\vds\interop\page centrale interop\Nouveau dossier\type_m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314" y="4951179"/>
            <a:ext cx="1070594" cy="82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D:\Utilisateurs\morenor\Documents\MemoCNES\servicetvi\vds\interop\page centrale interop\Nouveau dossier\type_n_2_broches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17" y="4986022"/>
            <a:ext cx="1344613" cy="94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7" descr="D:\Utilisateurs\morenor\Documents\MemoCNES\servicetvi\vds\interop\page centrale interop\Nouveau dossier\type_n_3_broches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230" y="4986024"/>
            <a:ext cx="1040771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8398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828800" y="76200"/>
            <a:ext cx="5867400" cy="533400"/>
          </a:xfrm>
        </p:spPr>
        <p:txBody>
          <a:bodyPr/>
          <a:lstStyle/>
          <a:p>
            <a:pPr algn="ctr"/>
            <a:r>
              <a:rPr lang="en-US" b="1" dirty="0" smtClean="0"/>
              <a:t>Discovery and Access</a:t>
            </a:r>
          </a:p>
          <a:p>
            <a:pPr algn="ctr"/>
            <a:r>
              <a:rPr lang="en-US" b="1" dirty="0" smtClean="0"/>
              <a:t>WGISS Connected Data </a:t>
            </a:r>
            <a:r>
              <a:rPr lang="en-US" b="1" dirty="0" smtClean="0"/>
              <a:t>Assets (CDA)</a:t>
            </a:r>
            <a:endParaRPr lang="en-US" b="1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81202"/>
            <a:ext cx="6096000" cy="43096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1219200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2000" dirty="0" smtClean="0">
                <a:sym typeface="Avenir Roman"/>
              </a:rPr>
              <a:t>Relying on CWIC/IDN/</a:t>
            </a:r>
            <a:r>
              <a:rPr lang="en-US" sz="2000" dirty="0" err="1" smtClean="0">
                <a:sym typeface="Avenir Roman"/>
              </a:rPr>
              <a:t>FedEO</a:t>
            </a:r>
            <a:r>
              <a:rPr lang="en-US" sz="2000" dirty="0" smtClean="0">
                <a:sym typeface="Avenir Roman"/>
              </a:rPr>
              <a:t>, provides </a:t>
            </a:r>
            <a:r>
              <a:rPr lang="en-US" sz="2000" dirty="0">
                <a:sym typeface="Avenir Roman"/>
              </a:rPr>
              <a:t>a single entry point for external clients to discover and access CEOS agencies </a:t>
            </a:r>
            <a:r>
              <a:rPr lang="en-US" sz="2000" dirty="0" smtClean="0">
                <a:sym typeface="Avenir Roman"/>
              </a:rPr>
              <a:t>data</a:t>
            </a:r>
            <a:endParaRPr lang="en-US" sz="2800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4"/>
          <a:srcRect l="12310" t="10915" r="12072"/>
          <a:stretch/>
        </p:blipFill>
        <p:spPr>
          <a:xfrm>
            <a:off x="6096001" y="4343400"/>
            <a:ext cx="2916195" cy="1828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00800" y="1981201"/>
            <a:ext cx="2514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ym typeface="Avenir Roman"/>
              </a:rPr>
              <a:t>Search</a:t>
            </a:r>
            <a:r>
              <a:rPr lang="en-US" dirty="0" smtClean="0">
                <a:sym typeface="Avenir Roman"/>
              </a:rPr>
              <a:t> </a:t>
            </a:r>
            <a:r>
              <a:rPr lang="en-US" dirty="0">
                <a:sym typeface="Avenir Roman"/>
              </a:rPr>
              <a:t>over 32,000 collections in the </a:t>
            </a:r>
            <a:r>
              <a:rPr lang="en-US" dirty="0" smtClean="0">
                <a:sym typeface="Avenir Roman"/>
              </a:rPr>
              <a:t>IDN</a:t>
            </a:r>
          </a:p>
          <a:p>
            <a:endParaRPr lang="en-US" i="1" dirty="0" smtClean="0">
              <a:sym typeface="Avenir Roman"/>
            </a:endParaRPr>
          </a:p>
          <a:p>
            <a:r>
              <a:rPr lang="en-US" i="1" dirty="0" smtClean="0">
                <a:sym typeface="Avenir Roman"/>
              </a:rPr>
              <a:t>Access</a:t>
            </a:r>
            <a:r>
              <a:rPr lang="en-US" dirty="0" smtClean="0">
                <a:sym typeface="Avenir Roman"/>
              </a:rPr>
              <a:t> </a:t>
            </a:r>
            <a:r>
              <a:rPr lang="en-US" dirty="0">
                <a:sym typeface="Avenir Roman"/>
              </a:rPr>
              <a:t>over 5000 collections with associated over 300+ million granules (granule search)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124200" y="6248402"/>
            <a:ext cx="5943600" cy="582467"/>
            <a:chOff x="1600200" y="5070107"/>
            <a:chExt cx="5943600" cy="582467"/>
          </a:xfrm>
        </p:grpSpPr>
        <p:sp>
          <p:nvSpPr>
            <p:cNvPr id="10" name="Rectangle 9"/>
            <p:cNvSpPr/>
            <p:nvPr/>
          </p:nvSpPr>
          <p:spPr>
            <a:xfrm>
              <a:off x="1600200" y="5070107"/>
              <a:ext cx="5943600" cy="58246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>
                  <a:latin typeface="+mj-lt"/>
                </a:rPr>
                <a:t>DATA-2</a:t>
              </a:r>
              <a:r>
                <a:rPr lang="en-US" sz="1400" dirty="0">
                  <a:latin typeface="+mj-lt"/>
                </a:rPr>
                <a:t>: Full representation of CEOS Agency datasets in the </a:t>
              </a:r>
              <a:r>
                <a:rPr lang="en-US" sz="1400" dirty="0" smtClean="0">
                  <a:latin typeface="+mj-lt"/>
                </a:rPr>
                <a:t>    	IDN </a:t>
              </a:r>
              <a:r>
                <a:rPr lang="en-US" sz="1400" dirty="0">
                  <a:latin typeface="+mj-lt"/>
                </a:rPr>
                <a:t>and accessibility via supported WGISS systems and standards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5222507"/>
              <a:ext cx="297925" cy="297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78137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12807</TotalTime>
  <Words>2615</Words>
  <Application>Microsoft Macintosh PowerPoint</Application>
  <PresentationFormat>On-screen Show (4:3)</PresentationFormat>
  <Paragraphs>399</Paragraphs>
  <Slides>33</Slides>
  <Notes>29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Default</vt:lpstr>
      <vt:lpstr>Working Group on Information Systems and Services (WGISS)</vt:lpstr>
      <vt:lpstr>PowerPoint Presentation</vt:lpstr>
      <vt:lpstr>PowerPoint Presentation</vt:lpstr>
      <vt:lpstr>PowerPoint Presentation</vt:lpstr>
      <vt:lpstr>Data Stewardship Interest Group</vt:lpstr>
      <vt:lpstr>PowerPoint Presentation</vt:lpstr>
      <vt:lpstr>PowerPoint Presentation</vt:lpstr>
      <vt:lpstr>Discovery &amp; Access</vt:lpstr>
      <vt:lpstr>PowerPoint Presentation</vt:lpstr>
      <vt:lpstr>Discovery and Access WGISS Connected Data Assets (CDA)</vt:lpstr>
      <vt:lpstr>ECVs/CDRs Discovery and Access  through WGISS Systems</vt:lpstr>
      <vt:lpstr>CEOS data in GEOSS</vt:lpstr>
      <vt:lpstr>PowerPoint Presentation</vt:lpstr>
      <vt:lpstr>Interoperability and Use  Interest Group</vt:lpstr>
      <vt:lpstr>WGISS Carbon Community Portal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Technology Exploration  Interest Group</vt:lpstr>
      <vt:lpstr>PowerPoint Presentation</vt:lpstr>
      <vt:lpstr>WGISS Cooperation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Mirko Albani</cp:lastModifiedBy>
  <cp:revision>533</cp:revision>
  <dcterms:modified xsi:type="dcterms:W3CDTF">2018-09-12T15:44:52Z</dcterms:modified>
</cp:coreProperties>
</file>