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4" r:id="rId3"/>
    <p:sldMasterId id="2147483669" r:id="rId4"/>
  </p:sldMasterIdLst>
  <p:notesMasterIdLst>
    <p:notesMasterId r:id="rId15"/>
  </p:notesMasterIdLst>
  <p:sldIdLst>
    <p:sldId id="256" r:id="rId5"/>
    <p:sldId id="624" r:id="rId6"/>
    <p:sldId id="625" r:id="rId7"/>
    <p:sldId id="621" r:id="rId8"/>
    <p:sldId id="622" r:id="rId9"/>
    <p:sldId id="626" r:id="rId10"/>
    <p:sldId id="623" r:id="rId11"/>
    <p:sldId id="604" r:id="rId12"/>
    <p:sldId id="628" r:id="rId13"/>
    <p:sldId id="627" r:id="rId1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1"/>
    <p:restoredTop sz="94780"/>
  </p:normalViewPr>
  <p:slideViewPr>
    <p:cSldViewPr>
      <p:cViewPr varScale="1">
        <p:scale>
          <a:sx n="83" d="100"/>
          <a:sy n="83" d="100"/>
        </p:scale>
        <p:origin x="1000"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305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3264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3934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18563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6</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700701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7</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251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8</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67858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9</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44259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auto" latinLnBrk="0" hangingPunct="1">
              <a:lnSpc>
                <a:spcPct val="100000"/>
              </a:lnSpc>
              <a:spcBef>
                <a:spcPts val="0"/>
              </a:spcBef>
              <a:spcAft>
                <a:spcPts val="0"/>
              </a:spcAft>
              <a:buClrTx/>
              <a:buSzTx/>
              <a:buFontTx/>
              <a:buNone/>
              <a:tabLst/>
              <a:defRPr/>
            </a:pPr>
            <a:fld id="{D046BBE0-5903-8148-8103-7D7D6F9BA880}" type="slidenum">
              <a:rPr kumimoji="0" lang="en-US" sz="1000" b="0" i="0" u="none" strike="noStrike" kern="0" cap="none" spc="0" normalizeH="0" baseline="0" noProof="0">
                <a:ln>
                  <a:noFill/>
                </a:ln>
                <a:solidFill>
                  <a:srgbClr val="000000"/>
                </a:solidFill>
                <a:effectLst/>
                <a:uLnTx/>
                <a:uFillTx/>
                <a:latin typeface="Calibri" charset="0"/>
                <a:ea typeface="ＭＳ Ｐゴシック" charset="0"/>
                <a:cs typeface="Arial" charset="0"/>
              </a:rPr>
              <a:pPr marL="0" marR="0" lvl="0" indent="0" defTabSz="977881" eaLnBrk="1" fontAlgn="auto" latinLnBrk="0" hangingPunct="1">
                <a:lnSpc>
                  <a:spcPct val="100000"/>
                </a:lnSpc>
                <a:spcBef>
                  <a:spcPts val="0"/>
                </a:spcBef>
                <a:spcAft>
                  <a:spcPts val="0"/>
                </a:spcAft>
                <a:buClrTx/>
                <a:buSzTx/>
                <a:buFontTx/>
                <a:buNone/>
                <a:tabLst/>
                <a:defRPr/>
              </a:pPr>
              <a:t>10</a:t>
            </a:fld>
            <a:endParaRPr kumimoji="0" lang="en-US" sz="1000" b="0" i="0" u="none" strike="noStrike" kern="0" cap="none" spc="0" normalizeH="0" baseline="0" noProof="0" dirty="0">
              <a:ln>
                <a:noFill/>
              </a:ln>
              <a:solidFill>
                <a:srgbClr val="000000"/>
              </a:solidFill>
              <a:effectLst/>
              <a:uLnTx/>
              <a:uFillTx/>
              <a:latin typeface="Calibri" charset="0"/>
              <a:ea typeface="ＭＳ Ｐゴシック"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77881" eaLnBrk="1" fontAlgn="base" latinLnBrk="0" hangingPunct="1">
              <a:lnSpc>
                <a:spcPct val="100000"/>
              </a:lnSpc>
              <a:spcBef>
                <a:spcPct val="0"/>
              </a:spcBef>
              <a:spcAft>
                <a:spcPct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598304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31980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122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46079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712271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64662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354367910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78737" y="6567055"/>
            <a:ext cx="1639186" cy="205885"/>
          </a:xfrm>
        </p:spPr>
        <p:txBody>
          <a:bodyPr/>
          <a:lstStyle>
            <a:lvl1pPr>
              <a:defRPr sz="1000">
                <a:latin typeface="Century Gothic" pitchFamily="34" charset="0"/>
              </a:defRPr>
            </a:lvl1pPr>
          </a:lstStyle>
          <a:p>
            <a:pPr>
              <a:defRPr/>
            </a:pPr>
            <a:fld id="{6BF8D2B0-EFB6-4DAA-9B0B-6F6B3A580823}" type="slidenum">
              <a:rPr lang="en-US" smtClean="0"/>
              <a:pPr>
                <a:defRPr/>
              </a:pPr>
              <a:t>‹#›</a:t>
            </a:fld>
            <a:endParaRPr lang="en-US" dirty="0"/>
          </a:p>
        </p:txBody>
      </p:sp>
      <p:sp>
        <p:nvSpPr>
          <p:cNvPr id="5" name="Content Placeholder 4"/>
          <p:cNvSpPr>
            <a:spLocks noGrp="1"/>
          </p:cNvSpPr>
          <p:nvPr>
            <p:ph sz="quarter" idx="11"/>
          </p:nvPr>
        </p:nvSpPr>
        <p:spPr>
          <a:xfrm>
            <a:off x="240142" y="1440873"/>
            <a:ext cx="8686800" cy="5126182"/>
          </a:xfrm>
          <a:prstGeom prst="rect">
            <a:avLst/>
          </a:prstGeom>
        </p:spPr>
        <p:txBody>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2"/>
          <p:cNvSpPr>
            <a:spLocks noGrp="1" noChangeArrowheads="1"/>
          </p:cNvSpPr>
          <p:nvPr>
            <p:ph type="title"/>
          </p:nvPr>
        </p:nvSpPr>
        <p:spPr bwMode="auto">
          <a:xfrm>
            <a:off x="2137144" y="188913"/>
            <a:ext cx="6930656"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76424896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7239000" y="6400800"/>
            <a:ext cx="1905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89775383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9/13/18</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2254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18772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24532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91037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1454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24527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02104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E77CBB-7FF8-A647-84E2-FD8D184D816C}" type="datetimeFigureOut">
              <a:rPr lang="en-US" smtClean="0">
                <a:solidFill>
                  <a:prstClr val="black">
                    <a:tint val="75000"/>
                  </a:prstClr>
                </a:solidFill>
              </a:rPr>
              <a:pPr/>
              <a:t>9/13/18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F4F5C41-3E26-134C-AA1F-71DA5E7030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578262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4134440680"/>
      </p:ext>
    </p:extLst>
  </p:cSld>
  <p:clrMap bg1="lt1" tx1="dk1" bg2="lt2" tx2="dk2" accent1="accent1" accent2="accent2" accent3="accent3" accent4="accent4" accent5="accent5" accent6="accent6" hlink="hlink" folHlink="folHlink"/>
  <p:sldLayoutIdLst>
    <p:sldLayoutId id="2147483652" r:id="rId1"/>
    <p:sldLayoutId id="2147483653" r:id="rId2"/>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rtl="0"/>
            <a:fld id="{5EE77CBB-7FF8-A647-84E2-FD8D184D816C}" type="datetimeFigureOut">
              <a:rPr lang="en-US" kern="1200" smtClean="0">
                <a:solidFill>
                  <a:prstClr val="black">
                    <a:tint val="75000"/>
                  </a:prstClr>
                </a:solidFill>
                <a:latin typeface="Calibri" panose="020F0502020204030204"/>
                <a:ea typeface=""/>
                <a:cs typeface=""/>
              </a:rPr>
              <a:pPr defTabSz="914400" rtl="0"/>
              <a:t>9/13/18</a:t>
            </a:fld>
            <a:endParaRPr lang="en-US" kern="1200" dirty="0">
              <a:solidFill>
                <a:prstClr val="black">
                  <a:tint val="75000"/>
                </a:prstClr>
              </a:solidFill>
              <a:latin typeface="Calibri" panose="020F0502020204030204"/>
              <a:ea typeface=""/>
              <a:cs typeface=""/>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rtl="0"/>
            <a:endParaRPr lang="en-US" kern="1200" dirty="0">
              <a:solidFill>
                <a:prstClr val="black">
                  <a:tint val="75000"/>
                </a:prstClr>
              </a:solidFill>
              <a:latin typeface="Calibri" panose="020F0502020204030204"/>
              <a:ea typeface=""/>
              <a:cs typeface=""/>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rtl="0"/>
            <a:fld id="{1F4F5C41-3E26-134C-AA1F-71DA5E70300F}" type="slidenum">
              <a:rPr lang="en-US" kern="1200" smtClean="0">
                <a:solidFill>
                  <a:prstClr val="black">
                    <a:tint val="75000"/>
                  </a:prstClr>
                </a:solidFill>
                <a:latin typeface="Calibri" panose="020F0502020204030204"/>
                <a:ea typeface=""/>
                <a:cs typeface=""/>
              </a:rPr>
              <a:pPr defTabSz="914400" rtl="0"/>
              <a:t>‹#›</a:t>
            </a:fld>
            <a:endParaRPr lang="en-US" kern="1200" dirty="0">
              <a:solidFill>
                <a:prstClr val="black">
                  <a:tint val="75000"/>
                </a:prstClr>
              </a:solidFill>
              <a:latin typeface="Calibri" panose="020F0502020204030204"/>
              <a:ea typeface=""/>
              <a:cs typeface=""/>
            </a:endParaRPr>
          </a:p>
        </p:txBody>
      </p:sp>
    </p:spTree>
    <p:extLst>
      <p:ext uri="{BB962C8B-B14F-4D97-AF65-F5344CB8AC3E}">
        <p14:creationId xmlns:p14="http://schemas.microsoft.com/office/powerpoint/2010/main" val="137660625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fld id="{86CB4B4D-7CA3-9044-876B-883B54F8677D}" type="slidenum">
              <a:rPr/>
              <a:pPr/>
              <a:t>‹#›</a:t>
            </a:fld>
            <a:endParaRPr dirty="0"/>
          </a:p>
        </p:txBody>
      </p:sp>
      <p:sp>
        <p:nvSpPr>
          <p:cNvPr id="3" name="Rectangle 2"/>
          <p:cNvSpPr/>
          <p:nvPr userDrawn="1"/>
        </p:nvSpPr>
        <p:spPr>
          <a:xfrm>
            <a:off x="0" y="1219200"/>
            <a:ext cx="9144000" cy="5638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33306918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ransitio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Data Cubes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r>
              <a:rPr lang="en-AU" dirty="0">
                <a:solidFill>
                  <a:srgbClr val="FFFFFF"/>
                </a:solidFill>
                <a:ea typeface="Arial Bold"/>
                <a:cs typeface="Arial Bold"/>
                <a:sym typeface="Arial Bold"/>
              </a:rPr>
              <a:t>Brian Killough, NASA, CEOS SEO</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CEOS 2018 SIT Technical Workshop</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Session 3,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3.6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EUMETSAT, Darmstadt, Germany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 – 14 September 2018</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381000"/>
            <a:ext cx="2507906" cy="993132"/>
          </a:xfrm>
          <a:prstGeom prst="rect">
            <a:avLst/>
          </a:prstGeom>
          <a:ln w="12700">
            <a:miter lim="400000"/>
          </a:ln>
        </p:spPr>
      </p:pic>
      <p:sp>
        <p:nvSpPr>
          <p:cNvPr id="5" name="Shape 10"/>
          <p:cNvSpPr txBox="1">
            <a:spLocks/>
          </p:cNvSpPr>
          <p:nvPr/>
        </p:nvSpPr>
        <p:spPr>
          <a:xfrm>
            <a:off x="622789" y="146621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304800"/>
            <a:ext cx="5334000" cy="461665"/>
          </a:xfrm>
        </p:spPr>
        <p:txBody>
          <a:bodyPr wrap="square">
            <a:spAutoFit/>
          </a:bodyPr>
          <a:lstStyle/>
          <a:p>
            <a:pPr algn="l" eaLnBrk="1" hangingPunct="1"/>
            <a:r>
              <a:rPr lang="en-US" sz="2400" b="1" dirty="0">
                <a:latin typeface="Tahoma" charset="0"/>
                <a:ea typeface="ＭＳ Ｐゴシック" charset="0"/>
                <a:cs typeface="ＭＳ Ｐゴシック" charset="0"/>
              </a:rPr>
              <a:t>More Data Exploitation Platforms</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219200"/>
            <a:ext cx="70104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lang="en-AU" sz="2000" b="1" kern="1200" dirty="0">
                <a:latin typeface="Calibri" charset="0"/>
                <a:ea typeface="ＭＳ Ｐゴシック" charset="0"/>
                <a:cs typeface="Calibri" charset="0"/>
              </a:rPr>
              <a:t>Data Cubes are NOT the only choice for exploiting CEOS data ... </a:t>
            </a:r>
            <a:br>
              <a:rPr lang="en-AU" sz="2000" b="1" kern="1200" dirty="0">
                <a:latin typeface="Calibri" charset="0"/>
                <a:ea typeface="ＭＳ Ｐゴシック" charset="0"/>
                <a:cs typeface="Calibri" charset="0"/>
              </a:rPr>
            </a:br>
            <a:endPar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ESA’s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Thematic Exploitation Platforms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(TEPs) utilize a theme-based collaborative virtual environment with EO data and tools. </a:t>
            </a:r>
          </a:p>
          <a:p>
            <a:pPr marL="264536" lvl="0" indent="-265113" algn="l" defTabSz="914400" rtl="0">
              <a:buSzPct val="120000"/>
              <a:buFont typeface="Wingdings" charset="2"/>
              <a:buChar char="§"/>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Eu</a:t>
            </a:r>
            <a:r>
              <a:rPr lang="en-AU" sz="2000" kern="1200" dirty="0">
                <a:latin typeface="Calibri" charset="0"/>
                <a:ea typeface="ＭＳ Ｐゴシック" charset="0"/>
                <a:cs typeface="Calibri" charset="0"/>
              </a:rPr>
              <a:t>ropean Commission’s new Copernicus </a:t>
            </a:r>
            <a:r>
              <a:rPr lang="en-AU" sz="2000" b="1" kern="1200" dirty="0">
                <a:latin typeface="Calibri" charset="0"/>
                <a:ea typeface="ＭＳ Ｐゴシック" charset="0"/>
                <a:cs typeface="Calibri" charset="0"/>
              </a:rPr>
              <a:t>Data and Information Access Services </a:t>
            </a:r>
            <a:r>
              <a:rPr lang="en-AU" sz="2000" kern="1200" dirty="0">
                <a:latin typeface="Calibri" charset="0"/>
                <a:ea typeface="ＭＳ Ｐゴシック" charset="0"/>
                <a:cs typeface="Calibri" charset="0"/>
              </a:rPr>
              <a:t>(DIAS) platform will allow users efficient access to Sentinel data and computing resources. The ODC team (thru Geoscience Australia) is investigating options with several vendors to install the ODC technology on DIAS and run algorithms with Sentinel data.</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Google Earth Engine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ODC team is working with Google to take </a:t>
            </a:r>
            <a:r>
              <a:rPr lang="en-AU" sz="2000" kern="1200" dirty="0">
                <a:latin typeface="Calibri" charset="0"/>
                <a:ea typeface="ＭＳ Ｐゴシック" charset="0"/>
                <a:cs typeface="Calibri" charset="0"/>
              </a:rPr>
              <a:t>advantage of their ARD datasets and COG formats. Integrating GEE community algorithms are next. The issues with GEE are ... commercial dependency, limited analyses and datasets, unorganized algorithms, not for commercial use.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lang="en-AU" sz="2000" kern="1200" dirty="0">
              <a:latin typeface="Calibri" charset="0"/>
              <a:ea typeface="ＭＳ Ｐゴシック" charset="0"/>
              <a:cs typeface="Calibri" charset="0"/>
            </a:endParaRPr>
          </a:p>
        </p:txBody>
      </p:sp>
      <p:pic>
        <p:nvPicPr>
          <p:cNvPr id="2" name="Picture 1">
            <a:extLst>
              <a:ext uri="{FF2B5EF4-FFF2-40B4-BE49-F238E27FC236}">
                <a16:creationId xmlns:a16="http://schemas.microsoft.com/office/drawing/2014/main" id="{284B1A1C-7FD4-6B4F-84D8-5581C8C93021}"/>
              </a:ext>
            </a:extLst>
          </p:cNvPr>
          <p:cNvPicPr>
            <a:picLocks noChangeAspect="1"/>
          </p:cNvPicPr>
          <p:nvPr/>
        </p:nvPicPr>
        <p:blipFill>
          <a:blip r:embed="rId3"/>
          <a:stretch>
            <a:fillRect/>
          </a:stretch>
        </p:blipFill>
        <p:spPr>
          <a:xfrm>
            <a:off x="7398005" y="1905000"/>
            <a:ext cx="1441195" cy="777337"/>
          </a:xfrm>
          <a:prstGeom prst="rect">
            <a:avLst/>
          </a:prstGeom>
        </p:spPr>
      </p:pic>
      <p:pic>
        <p:nvPicPr>
          <p:cNvPr id="3" name="Picture 2">
            <a:extLst>
              <a:ext uri="{FF2B5EF4-FFF2-40B4-BE49-F238E27FC236}">
                <a16:creationId xmlns:a16="http://schemas.microsoft.com/office/drawing/2014/main" id="{A5292C2D-8237-0648-99A4-F5A8E2050F64}"/>
              </a:ext>
            </a:extLst>
          </p:cNvPr>
          <p:cNvPicPr>
            <a:picLocks noChangeAspect="1"/>
          </p:cNvPicPr>
          <p:nvPr/>
        </p:nvPicPr>
        <p:blipFill>
          <a:blip r:embed="rId4"/>
          <a:stretch>
            <a:fillRect/>
          </a:stretch>
        </p:blipFill>
        <p:spPr>
          <a:xfrm>
            <a:off x="7476819" y="3124200"/>
            <a:ext cx="1286181" cy="1130280"/>
          </a:xfrm>
          <a:prstGeom prst="rect">
            <a:avLst/>
          </a:prstGeom>
        </p:spPr>
      </p:pic>
      <p:pic>
        <p:nvPicPr>
          <p:cNvPr id="4" name="Picture 3">
            <a:extLst>
              <a:ext uri="{FF2B5EF4-FFF2-40B4-BE49-F238E27FC236}">
                <a16:creationId xmlns:a16="http://schemas.microsoft.com/office/drawing/2014/main" id="{9213B9A1-7970-2C41-B871-58A12E106DA8}"/>
              </a:ext>
            </a:extLst>
          </p:cNvPr>
          <p:cNvPicPr>
            <a:picLocks noChangeAspect="1"/>
          </p:cNvPicPr>
          <p:nvPr/>
        </p:nvPicPr>
        <p:blipFill>
          <a:blip r:embed="rId5"/>
          <a:stretch>
            <a:fillRect/>
          </a:stretch>
        </p:blipFill>
        <p:spPr>
          <a:xfrm>
            <a:off x="7391400" y="4648200"/>
            <a:ext cx="1299489" cy="1282700"/>
          </a:xfrm>
          <a:prstGeom prst="rect">
            <a:avLst/>
          </a:prstGeom>
        </p:spPr>
      </p:pic>
    </p:spTree>
    <p:extLst>
      <p:ext uri="{BB962C8B-B14F-4D97-AF65-F5344CB8AC3E}">
        <p14:creationId xmlns:p14="http://schemas.microsoft.com/office/powerpoint/2010/main" val="1622573294"/>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FDA-02: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Collaborative Data </a:t>
            </a:r>
            <a:r>
              <a:rPr lang="en-AU" sz="2000" b="1" kern="1200" dirty="0">
                <a:latin typeface="Calibri" charset="0"/>
                <a:ea typeface="ＭＳ Ｐゴシック" charset="0"/>
                <a:cs typeface="Calibri" charset="0"/>
              </a:rPr>
              <a:t>Cube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Development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the initiative has made significant progress with support from several agencies. More in this presentation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AGRI-08: </a:t>
            </a: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Vietnam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Now operational due to support from CSIRO</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AGRI-09: </a:t>
            </a:r>
            <a:r>
              <a:rPr lang="en-AU" sz="2000" b="1" kern="1200" dirty="0">
                <a:latin typeface="Calibri" charset="0"/>
                <a:ea typeface="ＭＳ Ｐゴシック" charset="0"/>
                <a:cs typeface="Calibri" charset="0"/>
              </a:rPr>
              <a:t>GEOGLAM Rangelands (RAPP) Data Cubes </a:t>
            </a:r>
            <a:r>
              <a:rPr lang="en-AU" sz="2000" kern="1200" dirty="0">
                <a:latin typeface="Calibri" charset="0"/>
                <a:ea typeface="ＭＳ Ｐゴシック" charset="0"/>
                <a:cs typeface="Calibri" charset="0"/>
              </a:rPr>
              <a:t>... Demo in place in Kenya (with Livestock Institute). Continued testing of application algorithms.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CARB-18: </a:t>
            </a:r>
            <a:r>
              <a:rPr lang="en-AU" sz="2000" b="1" kern="1200" dirty="0">
                <a:latin typeface="Calibri" charset="0"/>
                <a:ea typeface="ＭＳ Ｐゴシック" charset="0"/>
                <a:cs typeface="Calibri" charset="0"/>
              </a:rPr>
              <a:t>Colombia Data Cube </a:t>
            </a:r>
            <a:r>
              <a:rPr lang="en-AU" sz="2000" kern="1200" dirty="0">
                <a:latin typeface="Calibri" charset="0"/>
                <a:ea typeface="ＭＳ Ｐゴシック" charset="0"/>
                <a:cs typeface="Calibri" charset="0"/>
              </a:rPr>
              <a:t>... Now operational and being used as part of their forest monitoring workflow and UNFCCC reporting.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SDG-03: </a:t>
            </a:r>
            <a:r>
              <a:rPr lang="en-AU" sz="2000" b="1" kern="1200" dirty="0">
                <a:latin typeface="Calibri" charset="0"/>
                <a:ea typeface="ＭＳ Ｐゴシック" charset="0"/>
                <a:cs typeface="Calibri" charset="0"/>
              </a:rPr>
              <a:t>Contribution of EO to SDGs </a:t>
            </a:r>
            <a:r>
              <a:rPr lang="en-AU" sz="2000" kern="1200" dirty="0">
                <a:latin typeface="Calibri" charset="0"/>
                <a:ea typeface="ＭＳ Ｐゴシック" charset="0"/>
                <a:cs typeface="Calibri" charset="0"/>
              </a:rPr>
              <a:t>... The Data Cube team is developing 3 algorithms to specifically address SDGs for demo at the </a:t>
            </a:r>
            <a:r>
              <a:rPr lang="en-AU" sz="2000" u="sng" kern="1200" dirty="0">
                <a:latin typeface="Calibri" charset="0"/>
                <a:ea typeface="ＭＳ Ｐゴシック" charset="0"/>
                <a:cs typeface="Calibri" charset="0"/>
              </a:rPr>
              <a:t>GEO Plenary</a:t>
            </a:r>
            <a:r>
              <a:rPr lang="en-AU" sz="2000" kern="1200" dirty="0">
                <a:latin typeface="Calibri" charset="0"/>
                <a:ea typeface="ＭＳ Ｐゴシック" charset="0"/>
                <a:cs typeface="Calibri" charset="0"/>
              </a:rPr>
              <a:t>.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VC-31: </a:t>
            </a:r>
            <a:r>
              <a:rPr lang="en-AU" sz="2000" b="1" kern="1200" dirty="0">
                <a:latin typeface="Calibri" charset="0"/>
                <a:ea typeface="ＭＳ Ｐゴシック" charset="0"/>
                <a:cs typeface="Calibri" charset="0"/>
              </a:rPr>
              <a:t>CARD4L Evaluation </a:t>
            </a:r>
            <a:r>
              <a:rPr lang="en-AU" sz="2000" kern="1200" dirty="0">
                <a:latin typeface="Calibri" charset="0"/>
                <a:ea typeface="ＭＳ Ｐゴシック" charset="0"/>
                <a:cs typeface="Calibri" charset="0"/>
              </a:rPr>
              <a:t>... Data Cubes are routinely using ARD (based on CARD4L requirements) and providing feedback to LSI-VC on such use.</a:t>
            </a:r>
          </a:p>
        </p:txBody>
      </p:sp>
      <p:sp>
        <p:nvSpPr>
          <p:cNvPr id="6" name="Title 1"/>
          <p:cNvSpPr>
            <a:spLocks noGrp="1"/>
          </p:cNvSpPr>
          <p:nvPr>
            <p:ph type="title"/>
          </p:nvPr>
        </p:nvSpPr>
        <p:spPr>
          <a:xfrm>
            <a:off x="2133600" y="304800"/>
            <a:ext cx="5257800" cy="523220"/>
          </a:xfrm>
        </p:spPr>
        <p:txBody>
          <a:bodyPr wrap="square">
            <a:spAutoFit/>
          </a:bodyPr>
          <a:lstStyle/>
          <a:p>
            <a:pPr algn="l" eaLnBrk="1" hangingPunct="1"/>
            <a:r>
              <a:rPr lang="en-US" sz="2800" b="1" dirty="0">
                <a:latin typeface="Tahoma" charset="0"/>
                <a:ea typeface="ＭＳ Ｐゴシック" charset="0"/>
                <a:cs typeface="ＭＳ Ｐゴシック" charset="0"/>
              </a:rPr>
              <a:t>Relevant CEOS Deliverables</a:t>
            </a:r>
          </a:p>
        </p:txBody>
      </p:sp>
    </p:spTree>
    <p:extLst>
      <p:ext uri="{BB962C8B-B14F-4D97-AF65-F5344CB8AC3E}">
        <p14:creationId xmlns:p14="http://schemas.microsoft.com/office/powerpoint/2010/main" val="259627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None/>
              <a:tabLst/>
              <a:defRPr/>
            </a:pPr>
            <a:r>
              <a:rPr kumimoji="0" lang="en-AU" sz="20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ODC = Open Data Cube </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r>
              <a:rPr lang="en-AU" sz="2000" kern="1200" dirty="0">
                <a:latin typeface="Calibri" charset="0"/>
                <a:ea typeface="ＭＳ Ｐゴシック" charset="0"/>
                <a:cs typeface="Calibri" charset="0"/>
              </a:rPr>
              <a:t>www.opendatacube.org</a:t>
            </a: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Started by several “ODC Partner” </a:t>
            </a:r>
            <a:r>
              <a:rPr lang="en-AU" sz="2000" kern="1200" dirty="0">
                <a:latin typeface="Calibri" charset="0"/>
                <a:ea typeface="ＭＳ Ｐゴシック" charset="0"/>
                <a:cs typeface="Calibri" charset="0"/>
              </a:rPr>
              <a:t>organizations in Jan 2017 as an open source data management solution with a community of contributors and users.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Partners” are ... GA, CSIRO, NASA-SEO (with AMA), </a:t>
            </a:r>
            <a:r>
              <a:rPr lang="en-AU" sz="2000" kern="1200" dirty="0">
                <a:latin typeface="Calibri" charset="0"/>
                <a:ea typeface="ＭＳ Ｐゴシック" charset="0"/>
                <a:cs typeface="Calibri" charset="0"/>
              </a:rPr>
              <a:t>USGS, and </a:t>
            </a:r>
            <a:br>
              <a:rPr lang="en-AU" sz="2000" kern="1200" dirty="0">
                <a:latin typeface="Calibri" charset="0"/>
                <a:ea typeface="ＭＳ Ｐゴシック" charset="0"/>
                <a:cs typeface="Calibri" charset="0"/>
              </a:rPr>
            </a:br>
            <a:r>
              <a:rPr lang="en-AU" sz="2000" kern="1200" dirty="0">
                <a:latin typeface="Calibri" charset="0"/>
                <a:ea typeface="ＭＳ Ｐゴシック" charset="0"/>
                <a:cs typeface="Calibri" charset="0"/>
              </a:rPr>
              <a:t>UK-Catapult. They meet monthly (via telecon) and have a detailed work plan.</a:t>
            </a:r>
          </a:p>
          <a:p>
            <a:pPr marL="264536" lvl="0" indent="-265113" algn="l" defTabSz="914400" rtl="0">
              <a:buSzPct val="120000"/>
              <a:buFont typeface="Wingdings" charset="2"/>
              <a:buChar char="§"/>
            </a:pPr>
            <a:r>
              <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“ODC Steering Council” manages the technical development and open source </a:t>
            </a:r>
            <a:r>
              <a:rPr lang="en-AU" sz="2000" kern="1200" dirty="0">
                <a:latin typeface="Calibri" charset="0"/>
                <a:ea typeface="ＭＳ Ｐゴシック" charset="0"/>
                <a:cs typeface="Calibri" charset="0"/>
              </a:rPr>
              <a:t>code repository (https://github.com/opendatacube)</a:t>
            </a: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0" marR="0" lvl="0" indent="0" algn="l" defTabSz="914400" rtl="0" eaLnBrk="1" fontAlgn="auto" latinLnBrk="0" hangingPunct="1">
              <a:lnSpc>
                <a:spcPct val="100000"/>
              </a:lnSpc>
              <a:spcBef>
                <a:spcPts val="500"/>
              </a:spcBef>
              <a:spcAft>
                <a:spcPts val="0"/>
              </a:spcAft>
              <a:buClrTx/>
              <a:buSzPct val="120000"/>
              <a:buNone/>
              <a:tabLst/>
              <a:defRPr/>
            </a:pPr>
            <a:r>
              <a:rPr lang="en-AU" sz="2000" b="1" kern="1200" dirty="0">
                <a:latin typeface="Calibri" charset="0"/>
                <a:ea typeface="ＭＳ Ｐゴシック" charset="0"/>
                <a:cs typeface="Calibri" charset="0"/>
              </a:rPr>
              <a:t>CDC = CEOS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An ”extension” of the ODC goals to demonstrate data cubes around the world and maximize the impact of CEOS satellite data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Focused on ARD, user needs, and global capacity building</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2000" kern="1200" dirty="0">
                <a:latin typeface="Calibri" charset="0"/>
                <a:ea typeface="ＭＳ Ｐゴシック" charset="0"/>
                <a:cs typeface="Calibri" charset="0"/>
              </a:rPr>
              <a:t>Significant interest from the new GEO leader (Gilberto Camara)</a:t>
            </a:r>
          </a:p>
        </p:txBody>
      </p:sp>
      <p:sp>
        <p:nvSpPr>
          <p:cNvPr id="6" name="Title 1"/>
          <p:cNvSpPr>
            <a:spLocks noGrp="1"/>
          </p:cNvSpPr>
          <p:nvPr>
            <p:ph type="title"/>
          </p:nvPr>
        </p:nvSpPr>
        <p:spPr>
          <a:xfrm>
            <a:off x="2133600" y="304800"/>
            <a:ext cx="5257800" cy="584775"/>
          </a:xfrm>
        </p:spPr>
        <p:txBody>
          <a:bodyPr wrap="square">
            <a:spAutoFit/>
          </a:bodyPr>
          <a:lstStyle/>
          <a:p>
            <a:pPr algn="l" eaLnBrk="1" hangingPunct="1"/>
            <a:r>
              <a:rPr lang="en-US" b="1" dirty="0">
                <a:latin typeface="Tahoma" charset="0"/>
                <a:ea typeface="ＭＳ Ｐゴシック" charset="0"/>
                <a:cs typeface="ＭＳ Ｐゴシック" charset="0"/>
              </a:rPr>
              <a:t>What is ODC and CDC?</a:t>
            </a:r>
          </a:p>
        </p:txBody>
      </p:sp>
    </p:spTree>
    <p:extLst>
      <p:ext uri="{BB962C8B-B14F-4D97-AF65-F5344CB8AC3E}">
        <p14:creationId xmlns:p14="http://schemas.microsoft.com/office/powerpoint/2010/main" val="118936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724" y="303303"/>
            <a:ext cx="7991475" cy="612796"/>
          </a:xfrm>
          <a:ln w="12700">
            <a:miter lim="400000"/>
          </a:ln>
        </p:spPr>
        <p:txBody>
          <a:bodyPr wrap="square" lIns="0" tIns="0" rIns="0" bIns="0">
            <a:spAutoFit/>
          </a:bodyPr>
          <a:lstStyle/>
          <a:p>
            <a:pPr algn="l"/>
            <a:r>
              <a:rPr lang="en-US" b="1" dirty="0">
                <a:ln w="0"/>
                <a:solidFill>
                  <a:schemeClr val="bg1"/>
                </a:solidFill>
                <a:effectLst>
                  <a:outerShdw blurRad="38100" dist="19050" dir="2700000" algn="tl" rotWithShape="0">
                    <a:schemeClr val="dk1">
                      <a:alpha val="40000"/>
                    </a:schemeClr>
                  </a:outerShdw>
                </a:effectLst>
                <a:latin typeface="Helvetica" charset="0"/>
                <a:ea typeface="Helvetica" charset="0"/>
                <a:cs typeface="Helvetica" charset="0"/>
              </a:rPr>
              <a:t>50 countries in 20 months</a:t>
            </a:r>
          </a:p>
        </p:txBody>
      </p:sp>
      <p:pic>
        <p:nvPicPr>
          <p:cNvPr id="8" name="Picture 7"/>
          <p:cNvPicPr>
            <a:picLocks noChangeAspect="1"/>
          </p:cNvPicPr>
          <p:nvPr/>
        </p:nvPicPr>
        <p:blipFill>
          <a:blip r:embed="rId2"/>
          <a:stretch>
            <a:fillRect/>
          </a:stretch>
        </p:blipFill>
        <p:spPr>
          <a:xfrm>
            <a:off x="59921" y="1066800"/>
            <a:ext cx="9017212" cy="4936542"/>
          </a:xfrm>
          <a:prstGeom prst="rect">
            <a:avLst/>
          </a:prstGeom>
        </p:spPr>
      </p:pic>
      <p:grpSp>
        <p:nvGrpSpPr>
          <p:cNvPr id="9" name="Group 8"/>
          <p:cNvGrpSpPr/>
          <p:nvPr/>
        </p:nvGrpSpPr>
        <p:grpSpPr>
          <a:xfrm>
            <a:off x="5686965" y="4789857"/>
            <a:ext cx="3476763" cy="1150246"/>
            <a:chOff x="5286237" y="4993746"/>
            <a:chExt cx="3476763" cy="1150246"/>
          </a:xfrm>
        </p:grpSpPr>
        <p:sp>
          <p:nvSpPr>
            <p:cNvPr id="10" name="Cube 9"/>
            <p:cNvSpPr>
              <a:spLocks noChangeAspect="1"/>
            </p:cNvSpPr>
            <p:nvPr/>
          </p:nvSpPr>
          <p:spPr>
            <a:xfrm>
              <a:off x="5288216" y="5455351"/>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1" name="Cube 10"/>
            <p:cNvSpPr>
              <a:spLocks noChangeAspect="1"/>
            </p:cNvSpPr>
            <p:nvPr/>
          </p:nvSpPr>
          <p:spPr>
            <a:xfrm>
              <a:off x="5286237" y="5029199"/>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2" name="TextBox 11"/>
            <p:cNvSpPr txBox="1"/>
            <p:nvPr/>
          </p:nvSpPr>
          <p:spPr>
            <a:xfrm>
              <a:off x="5700084" y="4993746"/>
              <a:ext cx="104269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Operational</a:t>
              </a:r>
            </a:p>
          </p:txBody>
        </p:sp>
        <p:sp>
          <p:nvSpPr>
            <p:cNvPr id="13" name="TextBox 12"/>
            <p:cNvSpPr txBox="1"/>
            <p:nvPr/>
          </p:nvSpPr>
          <p:spPr>
            <a:xfrm>
              <a:off x="5715001" y="5404066"/>
              <a:ext cx="1726216" cy="3261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Development</a:t>
              </a:r>
            </a:p>
          </p:txBody>
        </p:sp>
        <p:sp>
          <p:nvSpPr>
            <p:cNvPr id="14" name="Cube 13"/>
            <p:cNvSpPr>
              <a:spLocks noChangeAspect="1"/>
            </p:cNvSpPr>
            <p:nvPr/>
          </p:nvSpPr>
          <p:spPr>
            <a:xfrm>
              <a:off x="5286237" y="5853295"/>
              <a:ext cx="281178" cy="290697"/>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15" name="TextBox 14"/>
            <p:cNvSpPr txBox="1"/>
            <p:nvPr/>
          </p:nvSpPr>
          <p:spPr>
            <a:xfrm>
              <a:off x="5638800" y="5819003"/>
              <a:ext cx="312420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1"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00"/>
                  </a:solidFill>
                  <a:effectLst/>
                  <a:uLnTx/>
                  <a:uFillTx/>
                </a:rPr>
                <a:t>Under Review or Expressed Interest</a:t>
              </a:r>
            </a:p>
          </p:txBody>
        </p:sp>
      </p:grpSp>
      <p:sp>
        <p:nvSpPr>
          <p:cNvPr id="16" name="Cube 15"/>
          <p:cNvSpPr>
            <a:spLocks noChangeAspect="1"/>
          </p:cNvSpPr>
          <p:nvPr/>
        </p:nvSpPr>
        <p:spPr>
          <a:xfrm>
            <a:off x="8229600" y="4551398"/>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17" name="Picture 16"/>
          <p:cNvPicPr>
            <a:picLocks noChangeAspect="1"/>
          </p:cNvPicPr>
          <p:nvPr/>
        </p:nvPicPr>
        <p:blipFill>
          <a:blip r:embed="rId3"/>
          <a:stretch>
            <a:fillRect/>
          </a:stretch>
        </p:blipFill>
        <p:spPr>
          <a:xfrm>
            <a:off x="4343400" y="2011071"/>
            <a:ext cx="304800" cy="317500"/>
          </a:xfrm>
          <a:prstGeom prst="rect">
            <a:avLst/>
          </a:prstGeom>
        </p:spPr>
      </p:pic>
      <p:sp>
        <p:nvSpPr>
          <p:cNvPr id="18" name="Cube 17"/>
          <p:cNvSpPr>
            <a:spLocks noChangeAspect="1"/>
          </p:cNvSpPr>
          <p:nvPr/>
        </p:nvSpPr>
        <p:spPr>
          <a:xfrm>
            <a:off x="1700022" y="3701574"/>
            <a:ext cx="281178" cy="290697"/>
          </a:xfrm>
          <a:prstGeom prst="cube">
            <a:avLst/>
          </a:prstGeom>
          <a:solidFill>
            <a:srgbClr val="00B05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0" name="Cube 19"/>
          <p:cNvSpPr>
            <a:spLocks noChangeAspect="1"/>
          </p:cNvSpPr>
          <p:nvPr/>
        </p:nvSpPr>
        <p:spPr>
          <a:xfrm>
            <a:off x="7338822" y="31681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1" name="Cube 20"/>
          <p:cNvSpPr>
            <a:spLocks noChangeAspect="1"/>
          </p:cNvSpPr>
          <p:nvPr/>
        </p:nvSpPr>
        <p:spPr>
          <a:xfrm>
            <a:off x="5029200" y="19348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2" name="Cube 21"/>
          <p:cNvSpPr>
            <a:spLocks noChangeAspect="1"/>
          </p:cNvSpPr>
          <p:nvPr/>
        </p:nvSpPr>
        <p:spPr>
          <a:xfrm>
            <a:off x="8382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4" name="Cube 23"/>
          <p:cNvSpPr>
            <a:spLocks noChangeAspect="1"/>
          </p:cNvSpPr>
          <p:nvPr/>
        </p:nvSpPr>
        <p:spPr>
          <a:xfrm>
            <a:off x="7162800" y="3154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5" name="Cube 24"/>
          <p:cNvSpPr>
            <a:spLocks noChangeAspect="1"/>
          </p:cNvSpPr>
          <p:nvPr/>
        </p:nvSpPr>
        <p:spPr>
          <a:xfrm>
            <a:off x="6528709"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6" name="Cube 25"/>
          <p:cNvSpPr>
            <a:spLocks noChangeAspect="1"/>
          </p:cNvSpPr>
          <p:nvPr/>
        </p:nvSpPr>
        <p:spPr>
          <a:xfrm>
            <a:off x="4724400" y="2239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8" name="Cube 27"/>
          <p:cNvSpPr>
            <a:spLocks noChangeAspect="1"/>
          </p:cNvSpPr>
          <p:nvPr/>
        </p:nvSpPr>
        <p:spPr>
          <a:xfrm>
            <a:off x="1804309" y="4144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29" name="Cube 28"/>
          <p:cNvSpPr>
            <a:spLocks noChangeAspect="1"/>
          </p:cNvSpPr>
          <p:nvPr/>
        </p:nvSpPr>
        <p:spPr>
          <a:xfrm>
            <a:off x="1295400" y="3200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1" name="Cube 30"/>
          <p:cNvSpPr>
            <a:spLocks noChangeAspect="1"/>
          </p:cNvSpPr>
          <p:nvPr/>
        </p:nvSpPr>
        <p:spPr>
          <a:xfrm>
            <a:off x="1447800" y="33223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2" name="Cube 31"/>
          <p:cNvSpPr>
            <a:spLocks noChangeAspect="1"/>
          </p:cNvSpPr>
          <p:nvPr/>
        </p:nvSpPr>
        <p:spPr>
          <a:xfrm>
            <a:off x="990600" y="1858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3" name="Cube 32"/>
          <p:cNvSpPr>
            <a:spLocks noChangeAspect="1"/>
          </p:cNvSpPr>
          <p:nvPr/>
        </p:nvSpPr>
        <p:spPr>
          <a:xfrm>
            <a:off x="1956709" y="47999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4" name="Cube 33"/>
          <p:cNvSpPr>
            <a:spLocks noChangeAspect="1"/>
          </p:cNvSpPr>
          <p:nvPr/>
        </p:nvSpPr>
        <p:spPr>
          <a:xfrm>
            <a:off x="5334000" y="24384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5" name="Cube 34"/>
          <p:cNvSpPr>
            <a:spLocks noChangeAspect="1"/>
          </p:cNvSpPr>
          <p:nvPr/>
        </p:nvSpPr>
        <p:spPr>
          <a:xfrm>
            <a:off x="4825509" y="3419622"/>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7" name="Cube 36"/>
          <p:cNvSpPr>
            <a:spLocks noChangeAspect="1"/>
          </p:cNvSpPr>
          <p:nvPr/>
        </p:nvSpPr>
        <p:spPr>
          <a:xfrm>
            <a:off x="8839200" y="4119868"/>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8" name="Cube 37"/>
          <p:cNvSpPr>
            <a:spLocks noChangeAspect="1"/>
          </p:cNvSpPr>
          <p:nvPr/>
        </p:nvSpPr>
        <p:spPr>
          <a:xfrm>
            <a:off x="8738509"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39" name="Cube 38"/>
          <p:cNvSpPr>
            <a:spLocks noChangeAspect="1"/>
          </p:cNvSpPr>
          <p:nvPr/>
        </p:nvSpPr>
        <p:spPr>
          <a:xfrm>
            <a:off x="8915400" y="43427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0" name="Cube 39"/>
          <p:cNvSpPr>
            <a:spLocks noChangeAspect="1"/>
          </p:cNvSpPr>
          <p:nvPr/>
        </p:nvSpPr>
        <p:spPr>
          <a:xfrm>
            <a:off x="2362200" y="4876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1" name="Cube 40"/>
          <p:cNvSpPr>
            <a:spLocks noChangeAspect="1"/>
          </p:cNvSpPr>
          <p:nvPr/>
        </p:nvSpPr>
        <p:spPr>
          <a:xfrm>
            <a:off x="6858000" y="2849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2" name="Cube 41"/>
          <p:cNvSpPr>
            <a:spLocks noChangeAspect="1"/>
          </p:cNvSpPr>
          <p:nvPr/>
        </p:nvSpPr>
        <p:spPr>
          <a:xfrm>
            <a:off x="8357509" y="23920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6" name="Cube 45"/>
          <p:cNvSpPr>
            <a:spLocks noChangeAspect="1"/>
          </p:cNvSpPr>
          <p:nvPr/>
        </p:nvSpPr>
        <p:spPr>
          <a:xfrm>
            <a:off x="4852309" y="47542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7" name="Cube 46"/>
          <p:cNvSpPr>
            <a:spLocks noChangeAspect="1"/>
          </p:cNvSpPr>
          <p:nvPr/>
        </p:nvSpPr>
        <p:spPr>
          <a:xfrm>
            <a:off x="2514600" y="41903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8" name="Cube 47"/>
          <p:cNvSpPr>
            <a:spLocks noChangeAspect="1"/>
          </p:cNvSpPr>
          <p:nvPr/>
        </p:nvSpPr>
        <p:spPr>
          <a:xfrm>
            <a:off x="8839200" y="52571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49" name="Cube 48"/>
          <p:cNvSpPr>
            <a:spLocks noChangeAspect="1"/>
          </p:cNvSpPr>
          <p:nvPr/>
        </p:nvSpPr>
        <p:spPr>
          <a:xfrm>
            <a:off x="6629400" y="350459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0" name="Cube 49"/>
          <p:cNvSpPr>
            <a:spLocks noChangeAspect="1"/>
          </p:cNvSpPr>
          <p:nvPr/>
        </p:nvSpPr>
        <p:spPr>
          <a:xfrm>
            <a:off x="5486400" y="17824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1" name="Cube 50"/>
          <p:cNvSpPr>
            <a:spLocks noChangeAspect="1"/>
          </p:cNvSpPr>
          <p:nvPr/>
        </p:nvSpPr>
        <p:spPr>
          <a:xfrm>
            <a:off x="5334000" y="2133600"/>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2" name="Cube 51"/>
          <p:cNvSpPr>
            <a:spLocks noChangeAspect="1"/>
          </p:cNvSpPr>
          <p:nvPr/>
        </p:nvSpPr>
        <p:spPr>
          <a:xfrm>
            <a:off x="4953000" y="2161266"/>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3" name="Cube 52"/>
          <p:cNvSpPr>
            <a:spLocks noChangeAspect="1"/>
          </p:cNvSpPr>
          <p:nvPr/>
        </p:nvSpPr>
        <p:spPr>
          <a:xfrm>
            <a:off x="5919109" y="2620671"/>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4" name="Cube 53"/>
          <p:cNvSpPr>
            <a:spLocks noChangeAspect="1"/>
          </p:cNvSpPr>
          <p:nvPr/>
        </p:nvSpPr>
        <p:spPr>
          <a:xfrm>
            <a:off x="3886200" y="1796574"/>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5" name="TextBox 54"/>
          <p:cNvSpPr txBox="1"/>
          <p:nvPr/>
        </p:nvSpPr>
        <p:spPr>
          <a:xfrm>
            <a:off x="79852" y="6307575"/>
            <a:ext cx="873091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00"/>
                </a:solidFill>
                <a:effectLst/>
                <a:uLnTx/>
                <a:uFillTx/>
                <a:latin typeface="Helvetica" charset="0"/>
                <a:ea typeface="Helvetica" charset="0"/>
                <a:cs typeface="Helvetica" charset="0"/>
              </a:rPr>
              <a:t>Operational: </a:t>
            </a:r>
            <a:r>
              <a:rPr kumimoji="0" lang="en-US" sz="1400" b="0" i="0" u="none" strike="noStrike" kern="0" cap="none" spc="0" normalizeH="0" baseline="0" noProof="0" dirty="0">
                <a:ln>
                  <a:noFill/>
                </a:ln>
                <a:solidFill>
                  <a:srgbClr val="FFFF00"/>
                </a:solidFill>
                <a:effectLst/>
                <a:uLnTx/>
                <a:uFillTx/>
                <a:latin typeface="Helvetica" charset="0"/>
                <a:ea typeface="Helvetica" charset="0"/>
                <a:cs typeface="Helvetica" charset="0"/>
              </a:rPr>
              <a:t>Australia, Colombia, Switzerland, Taiwan, Kenya, Tanzania, Ghana, Sierra Leone, Senegal</a:t>
            </a:r>
            <a:endParaRPr kumimoji="0" lang="en-US" sz="1800" b="0" i="0" u="none" strike="noStrike" kern="0" cap="none" spc="0" normalizeH="0" baseline="0" noProof="0" dirty="0">
              <a:ln>
                <a:noFill/>
              </a:ln>
              <a:solidFill>
                <a:srgbClr val="FFFF00"/>
              </a:solidFill>
              <a:effectLst/>
              <a:uLnTx/>
              <a:uFillTx/>
              <a:latin typeface="Helvetica" charset="0"/>
              <a:ea typeface="Helvetica" charset="0"/>
              <a:cs typeface="Helvetica" charset="0"/>
            </a:endParaRPr>
          </a:p>
        </p:txBody>
      </p:sp>
      <p:sp>
        <p:nvSpPr>
          <p:cNvPr id="57" name="TextBox 56"/>
          <p:cNvSpPr txBox="1"/>
          <p:nvPr/>
        </p:nvSpPr>
        <p:spPr>
          <a:xfrm>
            <a:off x="5197654" y="4788694"/>
            <a:ext cx="441147" cy="1231106"/>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9</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6</a:t>
            </a:r>
          </a:p>
          <a:p>
            <a:pPr marL="0" marR="0" lvl="0" indent="0" algn="ctr" defTabSz="457200" eaLnBrk="1" fontAlgn="auto" latinLnBrk="0" hangingPunct="1">
              <a:lnSpc>
                <a:spcPct val="10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Helvetica" charset="0"/>
                <a:ea typeface="Helvetica" charset="0"/>
                <a:cs typeface="Helvetica" charset="0"/>
              </a:rPr>
              <a:t>35</a:t>
            </a:r>
          </a:p>
        </p:txBody>
      </p:sp>
      <p:sp>
        <p:nvSpPr>
          <p:cNvPr id="56" name="Cube 55"/>
          <p:cNvSpPr>
            <a:spLocks noChangeAspect="1"/>
          </p:cNvSpPr>
          <p:nvPr/>
        </p:nvSpPr>
        <p:spPr>
          <a:xfrm>
            <a:off x="966109" y="2331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8" name="Cube 57"/>
          <p:cNvSpPr>
            <a:spLocks noChangeAspect="1"/>
          </p:cNvSpPr>
          <p:nvPr/>
        </p:nvSpPr>
        <p:spPr>
          <a:xfrm>
            <a:off x="8915400" y="4648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59" name="Cube 58"/>
          <p:cNvSpPr>
            <a:spLocks noChangeAspect="1"/>
          </p:cNvSpPr>
          <p:nvPr/>
        </p:nvSpPr>
        <p:spPr>
          <a:xfrm>
            <a:off x="7900309" y="3352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0" name="Cube 59"/>
          <p:cNvSpPr>
            <a:spLocks noChangeAspect="1"/>
          </p:cNvSpPr>
          <p:nvPr/>
        </p:nvSpPr>
        <p:spPr>
          <a:xfrm>
            <a:off x="7239000" y="3733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61" name="Cube 60"/>
          <p:cNvSpPr>
            <a:spLocks noChangeAspect="1"/>
          </p:cNvSpPr>
          <p:nvPr/>
        </p:nvSpPr>
        <p:spPr>
          <a:xfrm>
            <a:off x="1524000" y="34747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2" name="Picture 61"/>
          <p:cNvPicPr>
            <a:picLocks noChangeAspect="1"/>
          </p:cNvPicPr>
          <p:nvPr/>
        </p:nvPicPr>
        <p:blipFill>
          <a:blip r:embed="rId3"/>
          <a:stretch>
            <a:fillRect/>
          </a:stretch>
        </p:blipFill>
        <p:spPr>
          <a:xfrm>
            <a:off x="7772400" y="2882900"/>
            <a:ext cx="304800" cy="317500"/>
          </a:xfrm>
          <a:prstGeom prst="rect">
            <a:avLst/>
          </a:prstGeom>
        </p:spPr>
      </p:pic>
      <p:sp>
        <p:nvSpPr>
          <p:cNvPr id="68" name="Cube 67"/>
          <p:cNvSpPr>
            <a:spLocks noChangeAspect="1"/>
          </p:cNvSpPr>
          <p:nvPr/>
        </p:nvSpPr>
        <p:spPr>
          <a:xfrm>
            <a:off x="7391400" y="2681103"/>
            <a:ext cx="281178" cy="290697"/>
          </a:xfrm>
          <a:prstGeom prst="cube">
            <a:avLst/>
          </a:prstGeom>
          <a:solidFill>
            <a:schemeClr val="tx1">
              <a:lumMod val="40000"/>
              <a:lumOff val="60000"/>
            </a:schemeClr>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pic>
        <p:nvPicPr>
          <p:cNvPr id="69" name="Picture 68">
            <a:extLst>
              <a:ext uri="{FF2B5EF4-FFF2-40B4-BE49-F238E27FC236}">
                <a16:creationId xmlns:a16="http://schemas.microsoft.com/office/drawing/2014/main" id="{A04862B1-F5C7-EC46-89B7-D6A57FBD8A6D}"/>
              </a:ext>
            </a:extLst>
          </p:cNvPr>
          <p:cNvPicPr>
            <a:picLocks noChangeAspect="1"/>
          </p:cNvPicPr>
          <p:nvPr/>
        </p:nvPicPr>
        <p:blipFill>
          <a:blip r:embed="rId3"/>
          <a:stretch>
            <a:fillRect/>
          </a:stretch>
        </p:blipFill>
        <p:spPr>
          <a:xfrm>
            <a:off x="3581400" y="3111500"/>
            <a:ext cx="304800" cy="317500"/>
          </a:xfrm>
          <a:prstGeom prst="rect">
            <a:avLst/>
          </a:prstGeom>
        </p:spPr>
      </p:pic>
      <p:pic>
        <p:nvPicPr>
          <p:cNvPr id="70" name="Picture 69">
            <a:extLst>
              <a:ext uri="{FF2B5EF4-FFF2-40B4-BE49-F238E27FC236}">
                <a16:creationId xmlns:a16="http://schemas.microsoft.com/office/drawing/2014/main" id="{9B5A222A-D9AE-8D4A-B397-9E18C6AEB3C3}"/>
              </a:ext>
            </a:extLst>
          </p:cNvPr>
          <p:cNvPicPr>
            <a:picLocks noChangeAspect="1"/>
          </p:cNvPicPr>
          <p:nvPr/>
        </p:nvPicPr>
        <p:blipFill>
          <a:blip r:embed="rId3"/>
          <a:stretch>
            <a:fillRect/>
          </a:stretch>
        </p:blipFill>
        <p:spPr>
          <a:xfrm>
            <a:off x="3862578" y="3234331"/>
            <a:ext cx="304800" cy="317500"/>
          </a:xfrm>
          <a:prstGeom prst="rect">
            <a:avLst/>
          </a:prstGeom>
        </p:spPr>
      </p:pic>
      <p:pic>
        <p:nvPicPr>
          <p:cNvPr id="71" name="Picture 70">
            <a:extLst>
              <a:ext uri="{FF2B5EF4-FFF2-40B4-BE49-F238E27FC236}">
                <a16:creationId xmlns:a16="http://schemas.microsoft.com/office/drawing/2014/main" id="{B06823DC-A87E-5F48-A1C7-7AFFEAA490EC}"/>
              </a:ext>
            </a:extLst>
          </p:cNvPr>
          <p:cNvPicPr>
            <a:picLocks noChangeAspect="1"/>
          </p:cNvPicPr>
          <p:nvPr/>
        </p:nvPicPr>
        <p:blipFill>
          <a:blip r:embed="rId3"/>
          <a:stretch>
            <a:fillRect/>
          </a:stretch>
        </p:blipFill>
        <p:spPr>
          <a:xfrm>
            <a:off x="3581400" y="3429000"/>
            <a:ext cx="304800" cy="317500"/>
          </a:xfrm>
          <a:prstGeom prst="rect">
            <a:avLst/>
          </a:prstGeom>
        </p:spPr>
      </p:pic>
      <p:pic>
        <p:nvPicPr>
          <p:cNvPr id="72" name="Picture 71">
            <a:extLst>
              <a:ext uri="{FF2B5EF4-FFF2-40B4-BE49-F238E27FC236}">
                <a16:creationId xmlns:a16="http://schemas.microsoft.com/office/drawing/2014/main" id="{F9A1D457-B03D-294F-BD94-59A1FE36FB21}"/>
              </a:ext>
            </a:extLst>
          </p:cNvPr>
          <p:cNvPicPr>
            <a:picLocks noChangeAspect="1"/>
          </p:cNvPicPr>
          <p:nvPr/>
        </p:nvPicPr>
        <p:blipFill>
          <a:blip r:embed="rId3"/>
          <a:stretch>
            <a:fillRect/>
          </a:stretch>
        </p:blipFill>
        <p:spPr>
          <a:xfrm>
            <a:off x="5021152" y="3586162"/>
            <a:ext cx="304800" cy="317500"/>
          </a:xfrm>
          <a:prstGeom prst="rect">
            <a:avLst/>
          </a:prstGeom>
        </p:spPr>
      </p:pic>
      <p:pic>
        <p:nvPicPr>
          <p:cNvPr id="73" name="Picture 72">
            <a:extLst>
              <a:ext uri="{FF2B5EF4-FFF2-40B4-BE49-F238E27FC236}">
                <a16:creationId xmlns:a16="http://schemas.microsoft.com/office/drawing/2014/main" id="{AE612395-73BC-3846-89A8-4ECC34041F3C}"/>
              </a:ext>
            </a:extLst>
          </p:cNvPr>
          <p:cNvPicPr>
            <a:picLocks noChangeAspect="1"/>
          </p:cNvPicPr>
          <p:nvPr/>
        </p:nvPicPr>
        <p:blipFill>
          <a:blip r:embed="rId3"/>
          <a:stretch>
            <a:fillRect/>
          </a:stretch>
        </p:blipFill>
        <p:spPr>
          <a:xfrm>
            <a:off x="5013573" y="3914795"/>
            <a:ext cx="304800" cy="317500"/>
          </a:xfrm>
          <a:prstGeom prst="rect">
            <a:avLst/>
          </a:prstGeom>
        </p:spPr>
      </p:pic>
      <p:sp>
        <p:nvSpPr>
          <p:cNvPr id="75" name="Cube 74">
            <a:extLst>
              <a:ext uri="{FF2B5EF4-FFF2-40B4-BE49-F238E27FC236}">
                <a16:creationId xmlns:a16="http://schemas.microsoft.com/office/drawing/2014/main" id="{E70F0B3B-A62D-414A-93C5-E4A4CB1BA7E2}"/>
              </a:ext>
            </a:extLst>
          </p:cNvPr>
          <p:cNvSpPr>
            <a:spLocks noChangeAspect="1"/>
          </p:cNvSpPr>
          <p:nvPr/>
        </p:nvSpPr>
        <p:spPr>
          <a:xfrm>
            <a:off x="4267200" y="19050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6" name="Cube 75">
            <a:extLst>
              <a:ext uri="{FF2B5EF4-FFF2-40B4-BE49-F238E27FC236}">
                <a16:creationId xmlns:a16="http://schemas.microsoft.com/office/drawing/2014/main" id="{7F044420-2E74-2D4E-ABC1-73F29097BBB7}"/>
              </a:ext>
            </a:extLst>
          </p:cNvPr>
          <p:cNvSpPr>
            <a:spLocks noChangeAspect="1"/>
          </p:cNvSpPr>
          <p:nvPr/>
        </p:nvSpPr>
        <p:spPr>
          <a:xfrm>
            <a:off x="4495800" y="18288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7" name="Cube 76">
            <a:extLst>
              <a:ext uri="{FF2B5EF4-FFF2-40B4-BE49-F238E27FC236}">
                <a16:creationId xmlns:a16="http://schemas.microsoft.com/office/drawing/2014/main" id="{A65CAA06-FDA3-4645-A825-4923E82D0569}"/>
              </a:ext>
            </a:extLst>
          </p:cNvPr>
          <p:cNvSpPr>
            <a:spLocks noChangeAspect="1"/>
          </p:cNvSpPr>
          <p:nvPr/>
        </p:nvSpPr>
        <p:spPr>
          <a:xfrm>
            <a:off x="6236155" y="2761459"/>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8" name="Cube 77">
            <a:extLst>
              <a:ext uri="{FF2B5EF4-FFF2-40B4-BE49-F238E27FC236}">
                <a16:creationId xmlns:a16="http://schemas.microsoft.com/office/drawing/2014/main" id="{76604CF0-8164-0D48-9D03-68A2EC7052D1}"/>
              </a:ext>
            </a:extLst>
          </p:cNvPr>
          <p:cNvSpPr>
            <a:spLocks noChangeAspect="1"/>
          </p:cNvSpPr>
          <p:nvPr/>
        </p:nvSpPr>
        <p:spPr>
          <a:xfrm>
            <a:off x="38617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79" name="Cube 78">
            <a:extLst>
              <a:ext uri="{FF2B5EF4-FFF2-40B4-BE49-F238E27FC236}">
                <a16:creationId xmlns:a16="http://schemas.microsoft.com/office/drawing/2014/main" id="{9746E552-6D29-4049-B9B5-1BD351975835}"/>
              </a:ext>
            </a:extLst>
          </p:cNvPr>
          <p:cNvSpPr>
            <a:spLocks noChangeAspect="1"/>
          </p:cNvSpPr>
          <p:nvPr/>
        </p:nvSpPr>
        <p:spPr>
          <a:xfrm>
            <a:off x="4014109" y="35509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0" name="Cube 79">
            <a:extLst>
              <a:ext uri="{FF2B5EF4-FFF2-40B4-BE49-F238E27FC236}">
                <a16:creationId xmlns:a16="http://schemas.microsoft.com/office/drawing/2014/main" id="{B4E2A084-1933-FB4B-B359-2B8B9792ACA1}"/>
              </a:ext>
            </a:extLst>
          </p:cNvPr>
          <p:cNvSpPr>
            <a:spLocks noChangeAspect="1"/>
          </p:cNvSpPr>
          <p:nvPr/>
        </p:nvSpPr>
        <p:spPr>
          <a:xfrm>
            <a:off x="7620000" y="377952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
        <p:nvSpPr>
          <p:cNvPr id="81" name="Cube 80">
            <a:extLst>
              <a:ext uri="{FF2B5EF4-FFF2-40B4-BE49-F238E27FC236}">
                <a16:creationId xmlns:a16="http://schemas.microsoft.com/office/drawing/2014/main" id="{EE8A4857-86DC-3B47-A3EA-E4316B3927F7}"/>
              </a:ext>
            </a:extLst>
          </p:cNvPr>
          <p:cNvSpPr>
            <a:spLocks noChangeAspect="1"/>
          </p:cNvSpPr>
          <p:nvPr/>
        </p:nvSpPr>
        <p:spPr>
          <a:xfrm>
            <a:off x="1118509" y="3124200"/>
            <a:ext cx="176891" cy="182880"/>
          </a:xfrm>
          <a:prstGeom prst="cube">
            <a:avLst/>
          </a:prstGeom>
          <a:solidFill>
            <a:srgbClr val="FF0000"/>
          </a:solidFill>
          <a:ln w="25400" cap="flat">
            <a:solidFill>
              <a:srgbClr val="FFFFFF"/>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457200" rtl="0" eaLnBrk="1" fontAlgn="auto" latinLnBrk="1"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569"/>
              </a:solidFill>
              <a:effectLst/>
              <a:uLnTx/>
              <a:uFillTx/>
            </a:endParaRPr>
          </a:p>
        </p:txBody>
      </p:sp>
    </p:spTree>
    <p:extLst>
      <p:ext uri="{BB962C8B-B14F-4D97-AF65-F5344CB8AC3E}">
        <p14:creationId xmlns:p14="http://schemas.microsoft.com/office/powerpoint/2010/main" val="32486272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0574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Africa Regional Data Cube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76200" y="1219200"/>
            <a:ext cx="8858250"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Launched in May 2018 for 5 countries (Kenya, Tanzania, Sierra Leone, Senegal, Ghana). Initially based on Landsat ARD, with S1, S2 and ALOS coming soon!</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Supported by Amazon (donated cloud services) and GPSDD (training)</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Recent web-based remote training for Ghana (July 31), Tanzania (August 16), and Sierra Leone (Aug 24). More training planned for late 2018.</a:t>
            </a:r>
          </a:p>
          <a:p>
            <a:pPr marL="460375" marR="0" lvl="1" indent="-279400"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Initial support has been focused on algorithms to support desired use-cases for each country. These include ...</a:t>
            </a:r>
          </a:p>
        </p:txBody>
      </p:sp>
      <p:pic>
        <p:nvPicPr>
          <p:cNvPr id="3" name="Picture 2">
            <a:extLst>
              <a:ext uri="{FF2B5EF4-FFF2-40B4-BE49-F238E27FC236}">
                <a16:creationId xmlns:a16="http://schemas.microsoft.com/office/drawing/2014/main" id="{5113F79D-4BC1-D246-95A0-36B948165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5008928"/>
            <a:ext cx="3690937" cy="1685557"/>
          </a:xfrm>
          <a:prstGeom prst="rect">
            <a:avLst/>
          </a:prstGeom>
        </p:spPr>
      </p:pic>
      <p:sp>
        <p:nvSpPr>
          <p:cNvPr id="7" name="Content Placeholder 2">
            <a:extLst>
              <a:ext uri="{FF2B5EF4-FFF2-40B4-BE49-F238E27FC236}">
                <a16:creationId xmlns:a16="http://schemas.microsoft.com/office/drawing/2014/main" id="{A99FD51D-1681-6049-9F20-9AE82DD890C9}"/>
              </a:ext>
            </a:extLst>
          </p:cNvPr>
          <p:cNvSpPr txBox="1">
            <a:spLocks/>
          </p:cNvSpPr>
          <p:nvPr/>
        </p:nvSpPr>
        <p:spPr>
          <a:xfrm>
            <a:off x="76200" y="3429000"/>
            <a:ext cx="5066006" cy="2438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Kenya: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Dadaab Refugee Camp expansion, deforestation and vegetation extent, livestock rangelands</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Tanzania: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Chenene Forest Reserve deforestation and agriculture phenology</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Ghana:</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Illegal mining (on right)</a:t>
            </a:r>
          </a:p>
          <a:p>
            <a:pPr marL="180975" marR="0" lvl="1"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16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Sierra Leone: </a:t>
            </a:r>
            <a:r>
              <a:rPr kumimoji="0" lang="en-AU" sz="16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Flooding (below) and urbanization (below)</a:t>
            </a:r>
          </a:p>
        </p:txBody>
      </p:sp>
      <p:pic>
        <p:nvPicPr>
          <p:cNvPr id="4" name="Picture 3">
            <a:extLst>
              <a:ext uri="{FF2B5EF4-FFF2-40B4-BE49-F238E27FC236}">
                <a16:creationId xmlns:a16="http://schemas.microsoft.com/office/drawing/2014/main" id="{9F03DDD6-9EE3-2F4F-9F1E-660A513FB2CF}"/>
              </a:ext>
            </a:extLst>
          </p:cNvPr>
          <p:cNvPicPr>
            <a:picLocks noChangeAspect="1"/>
          </p:cNvPicPr>
          <p:nvPr/>
        </p:nvPicPr>
        <p:blipFill>
          <a:blip r:embed="rId4"/>
          <a:stretch>
            <a:fillRect/>
          </a:stretch>
        </p:blipFill>
        <p:spPr>
          <a:xfrm>
            <a:off x="5333998" y="3205672"/>
            <a:ext cx="1624647" cy="1594928"/>
          </a:xfrm>
          <a:prstGeom prst="rect">
            <a:avLst/>
          </a:prstGeom>
        </p:spPr>
      </p:pic>
      <p:pic>
        <p:nvPicPr>
          <p:cNvPr id="5" name="Picture 4">
            <a:extLst>
              <a:ext uri="{FF2B5EF4-FFF2-40B4-BE49-F238E27FC236}">
                <a16:creationId xmlns:a16="http://schemas.microsoft.com/office/drawing/2014/main" id="{6D5BF25F-DC09-A249-BF26-543E94EFDA94}"/>
              </a:ext>
            </a:extLst>
          </p:cNvPr>
          <p:cNvPicPr>
            <a:picLocks noChangeAspect="1"/>
          </p:cNvPicPr>
          <p:nvPr/>
        </p:nvPicPr>
        <p:blipFill>
          <a:blip r:embed="rId5"/>
          <a:stretch>
            <a:fillRect/>
          </a:stretch>
        </p:blipFill>
        <p:spPr>
          <a:xfrm>
            <a:off x="7142000" y="3218372"/>
            <a:ext cx="1601762" cy="1582228"/>
          </a:xfrm>
          <a:prstGeom prst="rect">
            <a:avLst/>
          </a:prstGeom>
        </p:spPr>
      </p:pic>
      <p:pic>
        <p:nvPicPr>
          <p:cNvPr id="6" name="Picture 5">
            <a:extLst>
              <a:ext uri="{FF2B5EF4-FFF2-40B4-BE49-F238E27FC236}">
                <a16:creationId xmlns:a16="http://schemas.microsoft.com/office/drawing/2014/main" id="{B6155A94-07A5-044C-8D90-A3DBFEDE7ECA}"/>
              </a:ext>
            </a:extLst>
          </p:cNvPr>
          <p:cNvPicPr>
            <a:picLocks noChangeAspect="1"/>
          </p:cNvPicPr>
          <p:nvPr/>
        </p:nvPicPr>
        <p:blipFill>
          <a:blip r:embed="rId6"/>
          <a:stretch>
            <a:fillRect/>
          </a:stretch>
        </p:blipFill>
        <p:spPr>
          <a:xfrm>
            <a:off x="1876656" y="5319148"/>
            <a:ext cx="3265550" cy="1310252"/>
          </a:xfrm>
          <a:prstGeom prst="rect">
            <a:avLst/>
          </a:prstGeom>
        </p:spPr>
      </p:pic>
      <p:pic>
        <p:nvPicPr>
          <p:cNvPr id="9" name="Picture 8">
            <a:extLst>
              <a:ext uri="{FF2B5EF4-FFF2-40B4-BE49-F238E27FC236}">
                <a16:creationId xmlns:a16="http://schemas.microsoft.com/office/drawing/2014/main" id="{1AD5CAAF-369B-134C-BA20-0302624B4462}"/>
              </a:ext>
            </a:extLst>
          </p:cNvPr>
          <p:cNvPicPr>
            <a:picLocks noChangeAspect="1"/>
          </p:cNvPicPr>
          <p:nvPr/>
        </p:nvPicPr>
        <p:blipFill>
          <a:blip r:embed="rId7"/>
          <a:stretch>
            <a:fillRect/>
          </a:stretch>
        </p:blipFill>
        <p:spPr>
          <a:xfrm>
            <a:off x="145815" y="5290343"/>
            <a:ext cx="1640354" cy="1404143"/>
          </a:xfrm>
          <a:prstGeom prst="rect">
            <a:avLst/>
          </a:prstGeom>
        </p:spPr>
      </p:pic>
    </p:spTree>
    <p:extLst>
      <p:ext uri="{BB962C8B-B14F-4D97-AF65-F5344CB8AC3E}">
        <p14:creationId xmlns:p14="http://schemas.microsoft.com/office/powerpoint/2010/main" val="11783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28600"/>
            <a:ext cx="5181600" cy="646331"/>
          </a:xfrm>
        </p:spPr>
        <p:txBody>
          <a:bodyPr wrap="square">
            <a:spAutoFit/>
          </a:bodyPr>
          <a:lstStyle/>
          <a:p>
            <a:pPr algn="l" eaLnBrk="1" hangingPunct="1"/>
            <a:r>
              <a:rPr lang="en-US" sz="3600" b="1" dirty="0">
                <a:latin typeface="Tahoma" charset="0"/>
                <a:ea typeface="ＭＳ Ｐゴシック" charset="0"/>
                <a:cs typeface="ＭＳ Ｐゴシック" charset="0"/>
              </a:rPr>
              <a:t>Digital Earth Africa</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5" name="Content Placeholder 2">
            <a:extLst>
              <a:ext uri="{FF2B5EF4-FFF2-40B4-BE49-F238E27FC236}">
                <a16:creationId xmlns:a16="http://schemas.microsoft.com/office/drawing/2014/main" id="{5D1DFB20-3FDF-3B48-A2BC-BF68C6894EEE}"/>
              </a:ext>
            </a:extLst>
          </p:cNvPr>
          <p:cNvSpPr txBox="1">
            <a:spLocks/>
          </p:cNvSpPr>
          <p:nvPr/>
        </p:nvSpPr>
        <p:spPr>
          <a:xfrm>
            <a:off x="228600" y="1212850"/>
            <a:ext cx="68580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lang="en-AU" sz="2800" b="1" kern="1200" dirty="0">
                <a:latin typeface="Calibri" charset="0"/>
                <a:ea typeface="ＭＳ Ｐゴシック" charset="0"/>
                <a:cs typeface="Calibri" charset="0"/>
              </a:rPr>
              <a:t>A new Data Cube initiative ... </a:t>
            </a:r>
            <a:endParaRPr kumimoji="0" lang="en-AU" sz="28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1" i="0" u="none" strike="noStrike" kern="1200" cap="none" spc="0" normalizeH="0" baseline="0" noProof="0" dirty="0">
                <a:ln>
                  <a:noFill/>
                </a:ln>
                <a:solidFill>
                  <a:srgbClr val="FF0000"/>
                </a:solidFill>
                <a:effectLst/>
                <a:uLnTx/>
                <a:uFillTx/>
                <a:latin typeface="Calibri" charset="0"/>
                <a:ea typeface="ＭＳ Ｐゴシック" charset="0"/>
                <a:cs typeface="Calibri" charset="0"/>
                <a:sym typeface="Arial Bold"/>
              </a:rPr>
              <a:t>Digital Earth Africa</a:t>
            </a: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a new initiative undergoing initial planning to develop a full-continent EO program based on the Open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 effort is led by Stuart Minchen (Geoscience Australia) and Steven Ramage (GEO)</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8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 new </a:t>
            </a:r>
            <a:r>
              <a:rPr lang="en-AU" sz="1800" kern="1200" dirty="0">
                <a:latin typeface="Calibri" charset="0"/>
                <a:ea typeface="ＭＳ Ｐゴシック" charset="0"/>
                <a:cs typeface="Calibri" charset="0"/>
              </a:rPr>
              <a:t>Steering Committee has been formed to serve as an advisory body to provide inputs and recommendations on institutional arrangements, stakeholder engagement and operational plans.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 Steering Committee includes representatives from GA (lead), GEO, World Economic Forum (WEF), SANSA and CEOS.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lang="en-AU" sz="1800" kern="1200" dirty="0">
                <a:latin typeface="Calibri" charset="0"/>
                <a:ea typeface="ＭＳ Ｐゴシック" charset="0"/>
                <a:cs typeface="Calibri" charset="0"/>
              </a:rPr>
              <a:t>They have specifically requested that Brian Killough (NASA SEO) be the </a:t>
            </a:r>
            <a:r>
              <a:rPr lang="en-AU" sz="1800" u="sng" kern="1200" dirty="0">
                <a:latin typeface="Calibri" charset="0"/>
                <a:ea typeface="ＭＳ Ｐゴシック" charset="0"/>
                <a:cs typeface="Calibri" charset="0"/>
              </a:rPr>
              <a:t>CEOS representative </a:t>
            </a:r>
            <a:r>
              <a:rPr lang="en-AU" sz="1800" kern="1200" dirty="0">
                <a:latin typeface="Calibri" charset="0"/>
                <a:ea typeface="ＭＳ Ｐゴシック" charset="0"/>
                <a:cs typeface="Calibri" charset="0"/>
              </a:rPr>
              <a:t>on the Steering Committee due to relevant experience with the Africa Regional Data Cube (ARDC). This is seen as a prototype to Digital Earth Africa. NASA supports this role. </a:t>
            </a:r>
            <a:br>
              <a:rPr lang="en-AU" sz="1800" kern="1200" dirty="0">
                <a:latin typeface="Calibri" charset="0"/>
                <a:ea typeface="ＭＳ Ｐゴシック" charset="0"/>
                <a:cs typeface="Calibri" charset="0"/>
              </a:rPr>
            </a:br>
            <a:br>
              <a:rPr lang="en-AU" sz="2000" kern="1200" dirty="0">
                <a:latin typeface="Calibri" charset="0"/>
                <a:ea typeface="ＭＳ Ｐゴシック" charset="0"/>
                <a:cs typeface="Calibri" charset="0"/>
              </a:rPr>
            </a:br>
            <a:r>
              <a:rPr lang="en-AU" sz="2800" b="1" kern="1200" dirty="0">
                <a:solidFill>
                  <a:srgbClr val="00B050"/>
                </a:solidFill>
                <a:latin typeface="Calibri" charset="0"/>
                <a:ea typeface="ＭＳ Ｐゴシック" charset="0"/>
                <a:cs typeface="Calibri" charset="0"/>
              </a:rPr>
              <a:t>* CEOS Decision for Principals </a:t>
            </a:r>
            <a:endParaRPr lang="en-AU" sz="2000" b="1" kern="1200" dirty="0">
              <a:solidFill>
                <a:srgbClr val="00B050"/>
              </a:solidFill>
              <a:latin typeface="Calibri" charset="0"/>
              <a:ea typeface="ＭＳ Ｐゴシック" charset="0"/>
              <a:cs typeface="Calibri" charset="0"/>
            </a:endParaRPr>
          </a:p>
          <a:p>
            <a:pPr marL="0" marR="0" lvl="0" indent="0" algn="l" defTabSz="914400" rtl="0" eaLnBrk="1" fontAlgn="auto" latinLnBrk="0" hangingPunct="1">
              <a:lnSpc>
                <a:spcPct val="100000"/>
              </a:lnSpc>
              <a:spcBef>
                <a:spcPts val="500"/>
              </a:spcBef>
              <a:spcAft>
                <a:spcPts val="0"/>
              </a:spcAft>
              <a:buClrTx/>
              <a:buSzPct val="120000"/>
              <a:buNone/>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pic>
        <p:nvPicPr>
          <p:cNvPr id="2" name="Picture 1">
            <a:extLst>
              <a:ext uri="{FF2B5EF4-FFF2-40B4-BE49-F238E27FC236}">
                <a16:creationId xmlns:a16="http://schemas.microsoft.com/office/drawing/2014/main" id="{0F0A5C77-70C5-D547-BBC2-1C72A8CD360D}"/>
              </a:ext>
            </a:extLst>
          </p:cNvPr>
          <p:cNvPicPr>
            <a:picLocks noChangeAspect="1"/>
          </p:cNvPicPr>
          <p:nvPr/>
        </p:nvPicPr>
        <p:blipFill>
          <a:blip r:embed="rId3"/>
          <a:stretch>
            <a:fillRect/>
          </a:stretch>
        </p:blipFill>
        <p:spPr>
          <a:xfrm>
            <a:off x="7214572" y="1752600"/>
            <a:ext cx="1766013" cy="1752600"/>
          </a:xfrm>
          <a:prstGeom prst="rect">
            <a:avLst/>
          </a:prstGeom>
        </p:spPr>
      </p:pic>
    </p:spTree>
    <p:extLst>
      <p:ext uri="{BB962C8B-B14F-4D97-AF65-F5344CB8AC3E}">
        <p14:creationId xmlns:p14="http://schemas.microsoft.com/office/powerpoint/2010/main" val="4137193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295400"/>
            <a:ext cx="8712866" cy="5410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algn="l" defTabSz="914400" rtl="0" eaLnBrk="1" fontAlgn="auto" latinLnBrk="0" hangingPunct="1">
              <a:lnSpc>
                <a:spcPct val="100000"/>
              </a:lnSpc>
              <a:spcBef>
                <a:spcPts val="500"/>
              </a:spcBef>
              <a:spcAft>
                <a:spcPts val="0"/>
              </a:spcAft>
              <a:buClrTx/>
              <a:buSzPct val="120000"/>
              <a:buFont typeface="Arial"/>
              <a:buNone/>
              <a:tabLst/>
              <a:defRPr/>
            </a:pPr>
            <a:r>
              <a:rPr kumimoji="0" lang="en-AU" sz="20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Data Cubes with CEOS ARD </a:t>
            </a:r>
            <a:r>
              <a:rPr lang="en-AU" sz="2000" b="1" kern="1200" dirty="0">
                <a:solidFill>
                  <a:srgbClr val="0070C0"/>
                </a:solidFill>
                <a:latin typeface="Calibri" charset="0"/>
                <a:ea typeface="ＭＳ Ｐゴシック" charset="0"/>
                <a:cs typeface="Calibri" charset="0"/>
              </a:rPr>
              <a:t>are</a:t>
            </a:r>
            <a:r>
              <a:rPr kumimoji="0" lang="en-AU" sz="2000" b="1" i="0" u="none" strike="noStrike" kern="1200" cap="none" spc="0" normalizeH="0" baseline="0" noProof="0" dirty="0">
                <a:ln>
                  <a:noFill/>
                </a:ln>
                <a:solidFill>
                  <a:srgbClr val="0070C0"/>
                </a:solidFill>
                <a:effectLst/>
                <a:uLnTx/>
                <a:uFillTx/>
                <a:latin typeface="Calibri" charset="0"/>
                <a:ea typeface="ＭＳ Ｐゴシック" charset="0"/>
                <a:cs typeface="Calibri" charset="0"/>
                <a:sym typeface="Arial Bold"/>
              </a:rPr>
              <a:t> having a global impact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Switzerland</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their Data Cube to develop new snow detection algorithms and develop time series snow coverage maps.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UK-Rhea (commercial company) is using the Data Cube to develop a drought monitoring system for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Uganda</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UK-Catapult is leading the “Common Sensing Project” to monitor climate change resilience in 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Pacific Islands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using a Data Cube.</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Taiwan</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monitor forest and vegetation restoration in landslide areas. They are also developing an algorithm for the detection of Pine Beetle outbreaks.</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Uruguay</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Is using the Data Cube to adjust their water sampling approach to coincide with satellite overpasses in order to improve water quality data in their reservoirs.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a:t>
            </a:r>
            <a:r>
              <a:rPr kumimoji="0" lang="en-AU" sz="19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Gates Foundation </a:t>
            </a:r>
            <a:r>
              <a:rPr kumimoji="0" lang="en-AU" sz="19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is using water extent time series data from the Lake Chad Data Cube to compare with their population density maps to strategically supply polio vaccines to small villages around the lake. Many of these villages become "isolated" during the rainy season and are only accessible for a small portion of the year. </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endParaRPr kumimoji="0" lang="en-AU" sz="20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p:txBody>
      </p:sp>
      <p:sp>
        <p:nvSpPr>
          <p:cNvPr id="6" name="Title 1"/>
          <p:cNvSpPr>
            <a:spLocks noGrp="1"/>
          </p:cNvSpPr>
          <p:nvPr>
            <p:ph type="title"/>
          </p:nvPr>
        </p:nvSpPr>
        <p:spPr>
          <a:xfrm>
            <a:off x="2133600" y="304800"/>
            <a:ext cx="5410200" cy="523220"/>
          </a:xfrm>
        </p:spPr>
        <p:txBody>
          <a:bodyPr wrap="square">
            <a:spAutoFit/>
          </a:bodyPr>
          <a:lstStyle/>
          <a:p>
            <a:pPr algn="l" eaLnBrk="1" hangingPunct="1"/>
            <a:r>
              <a:rPr lang="en-US" sz="2800" b="1" dirty="0">
                <a:latin typeface="Tahoma" charset="0"/>
                <a:ea typeface="ＭＳ Ｐゴシック" charset="0"/>
                <a:cs typeface="ＭＳ Ｐゴシック" charset="0"/>
              </a:rPr>
              <a:t>More Data Cube Use-Cases</a:t>
            </a:r>
            <a:endParaRPr lang="en-US" sz="28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52260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type="arrow" w="med" len="med"/>
              </a14:hiddenLine>
            </a:ext>
          </a:extLst>
        </p:spPr>
      </p:cxnSp>
      <p:sp>
        <p:nvSpPr>
          <p:cNvPr id="8" name="Content Placeholder 2"/>
          <p:cNvSpPr txBox="1">
            <a:spLocks/>
          </p:cNvSpPr>
          <p:nvPr/>
        </p:nvSpPr>
        <p:spPr>
          <a:xfrm>
            <a:off x="228600" y="1447800"/>
            <a:ext cx="8712866"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Analysis Ready Data (ARD) is no longer a desire of global users, but is now becoming a </a:t>
            </a: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requirement and an expectation</a:t>
            </a: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 Data Cube pilots are an ideal way to prove the </a:t>
            </a: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benefits of ARD</a:t>
            </a: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as every pilot is using ARD. Most global users (not scientists or commercial groups) DO NOT desire, or feel comfortable, making their own ARD, but want it provided.</a:t>
            </a:r>
            <a:endPar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endParaRPr>
          </a:p>
          <a:p>
            <a:pPr marL="264536" marR="0" lvl="0" indent="-265113" algn="l" defTabSz="914400" rtl="0" eaLnBrk="1" fontAlgn="auto" latinLnBrk="0" hangingPunct="1">
              <a:lnSpc>
                <a:spcPct val="100000"/>
              </a:lnSpc>
              <a:spcBef>
                <a:spcPts val="500"/>
              </a:spcBef>
              <a:spcAft>
                <a:spcPts val="0"/>
              </a:spcAft>
              <a:buClrTx/>
              <a:buSzPct val="120000"/>
              <a:buFont typeface="Wingdings" charset="2"/>
              <a:buChar char="§"/>
              <a:tabLst/>
              <a:defRPr/>
            </a:pP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There is a </a:t>
            </a: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growing interest in radar data</a:t>
            </a:r>
            <a:r>
              <a:rPr kumimoji="0" lang="en-AU" sz="2200" b="0"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 but few users understand its benefits or know how to use this data. Data Cube pilots are a great place to demonstrate open source radar algorithms on ARD. </a:t>
            </a:r>
          </a:p>
          <a:p>
            <a:pPr marL="264536" lvl="0" indent="-265113" algn="l" defTabSz="914400" rtl="0">
              <a:buSzPct val="120000"/>
              <a:buFont typeface="Wingdings" charset="2"/>
              <a:buChar char="§"/>
              <a:defRPr/>
            </a:pPr>
            <a:r>
              <a:rPr kumimoji="0" lang="en-AU" sz="2200" b="1" i="0" u="none" strike="noStrike" kern="1200" cap="none" spc="0" normalizeH="0" baseline="0" noProof="0" dirty="0">
                <a:ln>
                  <a:noFill/>
                </a:ln>
                <a:solidFill>
                  <a:srgbClr val="002569"/>
                </a:solidFill>
                <a:effectLst/>
                <a:uLnTx/>
                <a:uFillTx/>
                <a:latin typeface="Calibri" charset="0"/>
                <a:ea typeface="ＭＳ Ｐゴシック" charset="0"/>
                <a:cs typeface="Calibri" charset="0"/>
                <a:sym typeface="Arial Bold"/>
              </a:rPr>
              <a:t>CEOS needs to make it easier for global users to get ARD. </a:t>
            </a:r>
            <a:r>
              <a:rPr lang="en-AU" sz="2200" kern="1200" dirty="0">
                <a:latin typeface="Calibri" charset="0"/>
                <a:ea typeface="ＭＳ Ｐゴシック" charset="0"/>
                <a:cs typeface="Calibri" charset="0"/>
              </a:rPr>
              <a:t>Landsat is easiest. ALOS is a bit harder, but JAXA has been providing support to generate annual mosaics. Sentinel-1 and Sentinel-2 requires pre-processing into ARD (outside Europe) which is a challenge for many users. </a:t>
            </a:r>
          </a:p>
        </p:txBody>
      </p:sp>
      <p:sp>
        <p:nvSpPr>
          <p:cNvPr id="6" name="Title 1"/>
          <p:cNvSpPr>
            <a:spLocks noGrp="1"/>
          </p:cNvSpPr>
          <p:nvPr>
            <p:ph type="title"/>
          </p:nvPr>
        </p:nvSpPr>
        <p:spPr>
          <a:xfrm>
            <a:off x="2209800" y="228600"/>
            <a:ext cx="4800600" cy="646331"/>
          </a:xfrm>
        </p:spPr>
        <p:txBody>
          <a:bodyPr wrap="square">
            <a:spAutoFit/>
          </a:bodyPr>
          <a:lstStyle/>
          <a:p>
            <a:pPr algn="l" eaLnBrk="1" hangingPunct="1"/>
            <a:r>
              <a:rPr lang="en-US" sz="3600" b="1" dirty="0">
                <a:latin typeface="Tahoma" charset="0"/>
                <a:ea typeface="ＭＳ Ｐゴシック" charset="0"/>
                <a:cs typeface="ＭＳ Ｐゴシック" charset="0"/>
              </a:rPr>
              <a:t>Thoughts on ARD</a:t>
            </a:r>
            <a:endParaRPr lang="en-US" sz="3600" b="1" dirty="0">
              <a:solidFill>
                <a:srgbClr val="FFD799"/>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38577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06514"/>
            <a:ext cx="5334000" cy="707886"/>
          </a:xfrm>
        </p:spPr>
        <p:txBody>
          <a:bodyPr wrap="square">
            <a:spAutoFit/>
          </a:bodyPr>
          <a:lstStyle/>
          <a:p>
            <a:pPr algn="l" eaLnBrk="1" hangingPunct="1"/>
            <a:r>
              <a:rPr lang="en-US" sz="4000" b="1" dirty="0">
                <a:latin typeface="Tahoma" charset="0"/>
                <a:ea typeface="ＭＳ Ｐゴシック" charset="0"/>
                <a:cs typeface="ＭＳ Ｐゴシック" charset="0"/>
              </a:rPr>
              <a:t>ALOS in Data Cubes</a:t>
            </a:r>
            <a:endParaRPr lang="en-US" sz="44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1009650" y="4776626"/>
            <a:ext cx="3714750" cy="1713867"/>
          </a:xfrm>
        </p:spPr>
        <p:txBody>
          <a:bodyPr/>
          <a:lstStyle/>
          <a:p>
            <a:pPr marL="0" indent="0">
              <a:buNone/>
            </a:pPr>
            <a:r>
              <a:rPr lang="en-US" sz="1600" b="1" dirty="0"/>
              <a:t>Open Data Cube Results</a:t>
            </a:r>
          </a:p>
          <a:p>
            <a:pPr marL="0" indent="0">
              <a:buNone/>
            </a:pPr>
            <a:r>
              <a:rPr lang="en-US" sz="1400" dirty="0"/>
              <a:t>Land Change from 2010 to 2016 using an HV band threshold algorithm</a:t>
            </a:r>
          </a:p>
          <a:p>
            <a:pPr marL="0" indent="0">
              <a:buNone/>
            </a:pPr>
            <a:r>
              <a:rPr lang="en-US" sz="1400" dirty="0"/>
              <a:t>RED  = Vegetation Loss</a:t>
            </a:r>
            <a:br>
              <a:rPr lang="en-US" sz="1400" dirty="0"/>
            </a:br>
            <a:r>
              <a:rPr lang="en-US" sz="1400" dirty="0"/>
              <a:t>GREEN = Vegetation Gain</a:t>
            </a:r>
            <a:br>
              <a:rPr lang="en-US" sz="1400" dirty="0"/>
            </a:br>
            <a:r>
              <a:rPr lang="en-US" sz="1400" dirty="0"/>
              <a:t>WHITE = Non-Forest Mask</a:t>
            </a:r>
            <a:br>
              <a:rPr lang="en-US" sz="1400" dirty="0"/>
            </a:br>
            <a:r>
              <a:rPr lang="en-US" sz="1400" dirty="0"/>
              <a:t>BLACK = No Land Change</a:t>
            </a: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
        <p:nvSpPr>
          <p:cNvPr id="11" name="Content Placeholder 2">
            <a:extLst>
              <a:ext uri="{FF2B5EF4-FFF2-40B4-BE49-F238E27FC236}">
                <a16:creationId xmlns:a16="http://schemas.microsoft.com/office/drawing/2014/main" id="{D692E5E8-0680-174F-8809-BB3E2748F88E}"/>
              </a:ext>
            </a:extLst>
          </p:cNvPr>
          <p:cNvSpPr txBox="1">
            <a:spLocks/>
          </p:cNvSpPr>
          <p:nvPr/>
        </p:nvSpPr>
        <p:spPr>
          <a:xfrm>
            <a:off x="4572000" y="4800600"/>
            <a:ext cx="3714750" cy="171386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600" b="1" i="0" u="none" strike="noStrike" kern="0" cap="none" spc="0" normalizeH="0" baseline="0" noProof="0" dirty="0">
                <a:ln>
                  <a:noFill/>
                </a:ln>
                <a:solidFill>
                  <a:srgbClr val="002569"/>
                </a:solidFill>
                <a:effectLst/>
                <a:uLnTx/>
                <a:uFillTx/>
                <a:latin typeface="Arial Bold"/>
                <a:sym typeface="Arial Bold"/>
              </a:rPr>
              <a:t>Global Forest Watch Results</a:t>
            </a:r>
          </a:p>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400" b="0" i="0" u="none" strike="noStrike" kern="0" cap="none" spc="0" normalizeH="0" baseline="0" noProof="0" dirty="0">
                <a:ln>
                  <a:noFill/>
                </a:ln>
                <a:solidFill>
                  <a:srgbClr val="002569"/>
                </a:solidFill>
                <a:effectLst/>
                <a:uLnTx/>
                <a:uFillTx/>
                <a:latin typeface="Arial Bold"/>
                <a:sym typeface="Arial Bold"/>
              </a:rPr>
              <a:t>Deforestation from 2010 to 2016</a:t>
            </a:r>
          </a:p>
          <a:p>
            <a:pPr marL="0" marR="0" lvl="0" indent="0" defTabSz="914400" eaLnBrk="1" fontAlgn="auto" latinLnBrk="0" hangingPunct="1">
              <a:lnSpc>
                <a:spcPct val="100000"/>
              </a:lnSpc>
              <a:spcBef>
                <a:spcPts val="500"/>
              </a:spcBef>
              <a:spcAft>
                <a:spcPts val="0"/>
              </a:spcAft>
              <a:buClrTx/>
              <a:buSzPct val="100000"/>
              <a:buFont typeface="Arial"/>
              <a:buNone/>
              <a:tabLst/>
              <a:defRPr/>
            </a:pPr>
            <a:r>
              <a:rPr kumimoji="0" lang="en-US" sz="1400" b="0" i="0" u="none" strike="noStrike" kern="0" cap="none" spc="0" normalizeH="0" baseline="0" noProof="0" dirty="0">
                <a:ln>
                  <a:noFill/>
                </a:ln>
                <a:solidFill>
                  <a:srgbClr val="002569"/>
                </a:solidFill>
                <a:effectLst/>
                <a:uLnTx/>
                <a:uFillTx/>
                <a:latin typeface="Arial Bold"/>
                <a:sym typeface="Arial Bold"/>
              </a:rPr>
              <a:t>GREEN = Forest mask </a:t>
            </a:r>
            <a:br>
              <a:rPr kumimoji="0" lang="en-US" sz="1400" b="0" i="0" u="none" strike="noStrike" kern="0" cap="none" spc="0" normalizeH="0" baseline="0" noProof="0" dirty="0">
                <a:ln>
                  <a:noFill/>
                </a:ln>
                <a:solidFill>
                  <a:srgbClr val="002569"/>
                </a:solidFill>
                <a:effectLst/>
                <a:uLnTx/>
                <a:uFillTx/>
                <a:latin typeface="Arial Bold"/>
                <a:sym typeface="Arial Bold"/>
              </a:rPr>
            </a:br>
            <a:r>
              <a:rPr kumimoji="0" lang="en-US" sz="1400" b="0" i="0" u="none" strike="noStrike" kern="0" cap="none" spc="0" normalizeH="0" baseline="0" noProof="0" dirty="0">
                <a:ln>
                  <a:noFill/>
                </a:ln>
                <a:solidFill>
                  <a:srgbClr val="002569"/>
                </a:solidFill>
                <a:effectLst/>
                <a:uLnTx/>
                <a:uFillTx/>
                <a:latin typeface="Arial Bold"/>
                <a:sym typeface="Arial Bold"/>
              </a:rPr>
              <a:t>RED = Forest Loss </a:t>
            </a:r>
            <a:br>
              <a:rPr kumimoji="0" lang="en-US" sz="1400" b="0" i="0" u="none" strike="noStrike" kern="0" cap="none" spc="0" normalizeH="0" baseline="0" noProof="0" dirty="0">
                <a:ln>
                  <a:noFill/>
                </a:ln>
                <a:solidFill>
                  <a:srgbClr val="002569"/>
                </a:solidFill>
                <a:effectLst/>
                <a:uLnTx/>
                <a:uFillTx/>
                <a:latin typeface="Arial Bold"/>
                <a:sym typeface="Arial Bold"/>
              </a:rPr>
            </a:br>
            <a:r>
              <a:rPr kumimoji="0" lang="en-US" sz="1400" b="0" i="0" u="none" strike="noStrike" kern="0" cap="none" spc="0" normalizeH="0" baseline="0" noProof="0" dirty="0">
                <a:ln>
                  <a:noFill/>
                </a:ln>
                <a:solidFill>
                  <a:srgbClr val="002569"/>
                </a:solidFill>
                <a:effectLst/>
                <a:uLnTx/>
                <a:uFillTx/>
                <a:latin typeface="Arial Bold"/>
                <a:sym typeface="Arial Bold"/>
              </a:rPr>
              <a:t>BLUE = Forest Gain</a:t>
            </a:r>
            <a:br>
              <a:rPr kumimoji="0" lang="en-US" sz="1400" b="0" i="0" u="none" strike="noStrike" kern="0" cap="none" spc="0" normalizeH="0" baseline="0" noProof="0" dirty="0">
                <a:ln>
                  <a:noFill/>
                </a:ln>
                <a:solidFill>
                  <a:srgbClr val="002569"/>
                </a:solidFill>
                <a:effectLst/>
                <a:uLnTx/>
                <a:uFillTx/>
                <a:latin typeface="Arial Bold"/>
                <a:sym typeface="Arial Bold"/>
              </a:rPr>
            </a:br>
            <a:r>
              <a:rPr kumimoji="0" lang="en-US" sz="1400" b="0" i="0" u="none" strike="noStrike" kern="0" cap="none" spc="0" normalizeH="0" baseline="0" noProof="0" dirty="0">
                <a:ln>
                  <a:noFill/>
                </a:ln>
                <a:solidFill>
                  <a:srgbClr val="002569"/>
                </a:solidFill>
                <a:effectLst/>
                <a:uLnTx/>
                <a:uFillTx/>
                <a:latin typeface="Arial Bold"/>
                <a:sym typeface="Arial Bold"/>
              </a:rPr>
              <a:t>WHITE = Non-forest</a:t>
            </a:r>
          </a:p>
        </p:txBody>
      </p:sp>
      <p:pic>
        <p:nvPicPr>
          <p:cNvPr id="3" name="Picture 2">
            <a:extLst>
              <a:ext uri="{FF2B5EF4-FFF2-40B4-BE49-F238E27FC236}">
                <a16:creationId xmlns:a16="http://schemas.microsoft.com/office/drawing/2014/main" id="{5705D36C-92E5-1E4F-86EB-0A461D8D3620}"/>
              </a:ext>
            </a:extLst>
          </p:cNvPr>
          <p:cNvPicPr>
            <a:picLocks noChangeAspect="1"/>
          </p:cNvPicPr>
          <p:nvPr/>
        </p:nvPicPr>
        <p:blipFill>
          <a:blip r:embed="rId3"/>
          <a:stretch>
            <a:fillRect/>
          </a:stretch>
        </p:blipFill>
        <p:spPr>
          <a:xfrm>
            <a:off x="1066800" y="1407936"/>
            <a:ext cx="3400425" cy="3316464"/>
          </a:xfrm>
          <a:prstGeom prst="rect">
            <a:avLst/>
          </a:prstGeom>
        </p:spPr>
      </p:pic>
      <p:pic>
        <p:nvPicPr>
          <p:cNvPr id="2" name="Picture 1">
            <a:extLst>
              <a:ext uri="{FF2B5EF4-FFF2-40B4-BE49-F238E27FC236}">
                <a16:creationId xmlns:a16="http://schemas.microsoft.com/office/drawing/2014/main" id="{B06EE4B5-BF10-F748-9960-EA710A2BA9E8}"/>
              </a:ext>
            </a:extLst>
          </p:cNvPr>
          <p:cNvPicPr>
            <a:picLocks noChangeAspect="1"/>
          </p:cNvPicPr>
          <p:nvPr/>
        </p:nvPicPr>
        <p:blipFill>
          <a:blip r:embed="rId4"/>
          <a:stretch>
            <a:fillRect/>
          </a:stretch>
        </p:blipFill>
        <p:spPr>
          <a:xfrm>
            <a:off x="4822825" y="1403173"/>
            <a:ext cx="3165918" cy="3321227"/>
          </a:xfrm>
          <a:prstGeom prst="rect">
            <a:avLst/>
          </a:prstGeom>
        </p:spPr>
      </p:pic>
    </p:spTree>
    <p:extLst>
      <p:ext uri="{BB962C8B-B14F-4D97-AF65-F5344CB8AC3E}">
        <p14:creationId xmlns:p14="http://schemas.microsoft.com/office/powerpoint/2010/main" val="350368835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9381</TotalTime>
  <Words>986</Words>
  <Application>Microsoft Macintosh PowerPoint</Application>
  <PresentationFormat>On-screen Show (4:3)</PresentationFormat>
  <Paragraphs>81</Paragraphs>
  <Slides>10</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Arial Unicode MS</vt:lpstr>
      <vt:lpstr>ＭＳ Ｐゴシック</vt:lpstr>
      <vt:lpstr>Arial</vt:lpstr>
      <vt:lpstr>Arial Bold</vt:lpstr>
      <vt:lpstr>Avenir Roman</vt:lpstr>
      <vt:lpstr>Calibri</vt:lpstr>
      <vt:lpstr>Calibri Light</vt:lpstr>
      <vt:lpstr>Century Gothic</vt:lpstr>
      <vt:lpstr>Droid Serif</vt:lpstr>
      <vt:lpstr>Helvetica</vt:lpstr>
      <vt:lpstr>Tahoma</vt:lpstr>
      <vt:lpstr>Times New Roman</vt:lpstr>
      <vt:lpstr>Wingdings</vt:lpstr>
      <vt:lpstr>Default</vt:lpstr>
      <vt:lpstr>3_Default</vt:lpstr>
      <vt:lpstr>2_Office Theme</vt:lpstr>
      <vt:lpstr>2_Default</vt:lpstr>
      <vt:lpstr>Data Cubes</vt:lpstr>
      <vt:lpstr>Relevant CEOS Deliverables</vt:lpstr>
      <vt:lpstr>What is ODC and CDC?</vt:lpstr>
      <vt:lpstr>50 countries in 20 months</vt:lpstr>
      <vt:lpstr>Africa Regional Data Cube</vt:lpstr>
      <vt:lpstr>Digital Earth Africa</vt:lpstr>
      <vt:lpstr>More Data Cube Use-Cases</vt:lpstr>
      <vt:lpstr>Thoughts on ARD</vt:lpstr>
      <vt:lpstr>ALOS in Data Cubes</vt:lpstr>
      <vt:lpstr>More Data Exploitation Platforms</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200</cp:revision>
  <dcterms:modified xsi:type="dcterms:W3CDTF">2018-09-13T07:30:19Z</dcterms:modified>
</cp:coreProperties>
</file>