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6"/>
  </p:notesMasterIdLst>
  <p:sldIdLst>
    <p:sldId id="256" r:id="rId3"/>
    <p:sldId id="257" r:id="rId4"/>
    <p:sldId id="258" r:id="rId5"/>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6"/>
    <p:restoredTop sz="94756"/>
  </p:normalViewPr>
  <p:slideViewPr>
    <p:cSldViewPr>
      <p:cViewPr varScale="1">
        <p:scale>
          <a:sx n="65" d="100"/>
          <a:sy n="65" d="100"/>
        </p:scale>
        <p:origin x="147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93254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TW2018, 13-14 Sept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extLst>
      <p:ext uri="{BB962C8B-B14F-4D97-AF65-F5344CB8AC3E}">
        <p14:creationId xmlns:p14="http://schemas.microsoft.com/office/powerpoint/2010/main" val="4129593850"/>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extLst>
      <p:ext uri="{BB962C8B-B14F-4D97-AF65-F5344CB8AC3E}">
        <p14:creationId xmlns:p14="http://schemas.microsoft.com/office/powerpoint/2010/main" val="447801951"/>
      </p:ext>
    </p:extLst>
  </p:cSld>
  <p:clrMap bg1="lt1" tx1="dk1" bg2="lt2" tx2="dk2" accent1="accent1" accent2="accent2" accent3="accent3" accent4="accent4" accent5="accent5" accent6="accent6" hlink="hlink" folHlink="folHlink"/>
  <p:sldLayoutIdLst>
    <p:sldLayoutId id="2147483651" r:id="rId1"/>
    <p:sldLayoutId id="2147483652"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2164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latin typeface="+mj-lt"/>
              </a:rPr>
              <a:t>Plenary Decision Items</a:t>
            </a:r>
            <a:endParaRPr sz="4200" b="1" dirty="0">
              <a:solidFill>
                <a:srgbClr val="FFFFFF"/>
              </a:solidFill>
              <a:latin typeface="+mj-lt"/>
            </a:endParaRPr>
          </a:p>
        </p:txBody>
      </p:sp>
      <p:sp>
        <p:nvSpPr>
          <p:cNvPr id="11" name="Shape 11"/>
          <p:cNvSpPr/>
          <p:nvPr/>
        </p:nvSpPr>
        <p:spPr>
          <a:xfrm>
            <a:off x="457200" y="4419600"/>
            <a:ext cx="4810858" cy="2160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r>
              <a:rPr lang="en-US" b="1" dirty="0" smtClean="0">
                <a:solidFill>
                  <a:srgbClr val="FFFFFF"/>
                </a:solidFill>
                <a:ea typeface="Arial Bold"/>
                <a:cs typeface="Arial Bold"/>
                <a:sym typeface="Arial Bold"/>
              </a:rPr>
              <a:t>Steve </a:t>
            </a:r>
            <a:r>
              <a:rPr lang="en-US" b="1" dirty="0" err="1" smtClean="0">
                <a:solidFill>
                  <a:srgbClr val="FFFFFF"/>
                </a:solidFill>
                <a:ea typeface="Arial Bold"/>
                <a:cs typeface="Arial Bold"/>
                <a:sym typeface="Arial Bold"/>
              </a:rPr>
              <a:t>Volz</a:t>
            </a:r>
            <a:r>
              <a:rPr lang="en-US" b="1" dirty="0" smtClean="0">
                <a:solidFill>
                  <a:srgbClr val="FFFFFF"/>
                </a:solidFill>
                <a:ea typeface="Arial Bold"/>
                <a:cs typeface="Arial Bold"/>
                <a:sym typeface="Arial Bold"/>
              </a:rPr>
              <a:t>, </a:t>
            </a:r>
            <a:r>
              <a:rPr lang="en-US" b="1" dirty="0" smtClean="0">
                <a:solidFill>
                  <a:srgbClr val="FFFFFF"/>
                </a:solidFill>
                <a:latin typeface="+mj-lt"/>
                <a:ea typeface="Arial Bold"/>
                <a:cs typeface="Arial Bold"/>
                <a:sym typeface="Arial Bold"/>
              </a:rPr>
              <a:t>NOAA, CEOS SIT Chair</a:t>
            </a:r>
            <a:endParaRPr b="1"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a:t>
            </a:r>
            <a:r>
              <a:rPr lang="en-AU" dirty="0" smtClean="0">
                <a:solidFill>
                  <a:srgbClr val="FFFFFF"/>
                </a:solidFill>
                <a:latin typeface="+mj-lt"/>
                <a:ea typeface="Arial Bold"/>
                <a:cs typeface="Arial Bold"/>
                <a:sym typeface="Arial Bold"/>
              </a:rPr>
              <a:t>2018 SIT </a:t>
            </a:r>
            <a:r>
              <a:rPr lang="en-AU" dirty="0">
                <a:solidFill>
                  <a:srgbClr val="FFFFFF"/>
                </a:solidFill>
                <a:latin typeface="+mj-lt"/>
                <a:ea typeface="Arial Bold"/>
                <a:cs typeface="Arial Bold"/>
                <a:sym typeface="Arial Bold"/>
              </a:rPr>
              <a:t>Technical </a:t>
            </a:r>
            <a:r>
              <a:rPr lang="en-AU" dirty="0" smtClean="0">
                <a:solidFill>
                  <a:srgbClr val="FFFFFF"/>
                </a:solidFill>
                <a:latin typeface="+mj-lt"/>
                <a:ea typeface="Arial Bold"/>
                <a:cs typeface="Arial Bold"/>
                <a:sym typeface="Arial Bold"/>
              </a:rPr>
              <a:t>Workshop</a:t>
            </a:r>
            <a:endParaRPr lang="en-AU"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Session </a:t>
            </a:r>
            <a:r>
              <a:rPr lang="en-AU" dirty="0" smtClean="0">
                <a:solidFill>
                  <a:srgbClr val="FFFFFF"/>
                </a:solidFill>
                <a:latin typeface="+mj-lt"/>
                <a:ea typeface="Arial Bold"/>
                <a:cs typeface="Arial Bold"/>
                <a:sym typeface="Arial Bold"/>
              </a:rPr>
              <a:t>8,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8.3</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EUMETSAT, Darmstadt, Germany</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13 – 14 September 2018</a:t>
            </a:r>
            <a:endParaRPr dirty="0">
              <a:solidFill>
                <a:srgbClr val="FFFFFF"/>
              </a:solidFill>
              <a:latin typeface="+mj-lt"/>
              <a:ea typeface="Arial Bold"/>
              <a:cs typeface="Arial Bold"/>
              <a:sym typeface="Arial Bold"/>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marL="0" marR="0" lvl="0" indent="0" algn="ctr" defTabSz="914400" eaLnBrk="1" fontAlgn="auto" latinLnBrk="0" hangingPunct="1">
              <a:lnSpc>
                <a:spcPct val="100000"/>
              </a:lnSpc>
              <a:spcBef>
                <a:spcPts val="600"/>
              </a:spcBef>
              <a:spcAft>
                <a:spcPts val="0"/>
              </a:spcAft>
              <a:buClrTx/>
              <a:buSzTx/>
              <a:buFontTx/>
              <a:buNone/>
              <a:tabLst/>
              <a:defRPr/>
            </a:pPr>
            <a:fld id="{86CB4B4D-7CA3-9044-876B-883B54F8677D}" type="slidenum">
              <a:rPr kumimoji="0" lang="uk-UA" sz="1100" b="0" i="1" u="none" strike="noStrike" kern="0" cap="none" spc="0" normalizeH="0" baseline="0" noProof="0" smtClean="0">
                <a:ln>
                  <a:noFill/>
                </a:ln>
                <a:solidFill>
                  <a:srgbClr val="1F497D"/>
                </a:solidFill>
                <a:effectLst/>
                <a:uLnTx/>
                <a:uFillTx/>
                <a:latin typeface="Helvetica"/>
                <a:sym typeface="Calibri"/>
              </a:rPr>
              <a:pPr marL="0" marR="0" lvl="0" indent="0" algn="ctr" defTabSz="914400" eaLnBrk="1" fontAlgn="auto" latinLnBrk="0" hangingPunct="1">
                <a:lnSpc>
                  <a:spcPct val="100000"/>
                </a:lnSpc>
                <a:spcBef>
                  <a:spcPts val="600"/>
                </a:spcBef>
                <a:spcAft>
                  <a:spcPts val="0"/>
                </a:spcAft>
                <a:buClrTx/>
                <a:buSzTx/>
                <a:buFontTx/>
                <a:buNone/>
                <a:tabLst/>
                <a:defRPr/>
              </a:pPr>
              <a:t>2</a:t>
            </a:fld>
            <a:endParaRPr kumimoji="0" lang="uk-UA" sz="1100" b="0" i="1" u="none" strike="noStrike" kern="0" cap="none" spc="0" normalizeH="0" baseline="0" noProof="0" dirty="0">
              <a:ln>
                <a:noFill/>
              </a:ln>
              <a:solidFill>
                <a:srgbClr val="1F497D"/>
              </a:solidFill>
              <a:effectLst/>
              <a:uLnTx/>
              <a:uFillTx/>
              <a:latin typeface="Helvetica"/>
              <a:sym typeface="Calibri"/>
            </a:endParaRPr>
          </a:p>
        </p:txBody>
      </p:sp>
      <p:sp>
        <p:nvSpPr>
          <p:cNvPr id="3" name="Content Placeholder 2"/>
          <p:cNvSpPr>
            <a:spLocks noGrp="1"/>
          </p:cNvSpPr>
          <p:nvPr>
            <p:ph sz="quarter" idx="11"/>
          </p:nvPr>
        </p:nvSpPr>
        <p:spPr/>
        <p:txBody>
          <a:bodyPr/>
          <a:lstStyle/>
          <a:p>
            <a:r>
              <a:rPr lang="en-US" dirty="0" smtClean="0"/>
              <a:t>Plenary Decisions</a:t>
            </a:r>
            <a:endParaRPr lang="en-US" dirty="0"/>
          </a:p>
        </p:txBody>
      </p:sp>
      <p:sp>
        <p:nvSpPr>
          <p:cNvPr id="4" name="Content Placeholder 3"/>
          <p:cNvSpPr>
            <a:spLocks noGrp="1"/>
          </p:cNvSpPr>
          <p:nvPr>
            <p:ph sz="quarter" idx="10"/>
          </p:nvPr>
        </p:nvSpPr>
        <p:spPr>
          <a:xfrm>
            <a:off x="0" y="1066800"/>
            <a:ext cx="9067800" cy="5410200"/>
          </a:xfrm>
        </p:spPr>
        <p:txBody>
          <a:bodyPr/>
          <a:lstStyle/>
          <a:p>
            <a:pPr marL="0" lvl="0" indent="0">
              <a:buNone/>
            </a:pPr>
            <a:r>
              <a:rPr lang="en-US" b="1" dirty="0" smtClean="0"/>
              <a:t>CEOS Carbon Strategy:</a:t>
            </a:r>
            <a:endParaRPr lang="en-US" dirty="0"/>
          </a:p>
          <a:p>
            <a:pPr lvl="0"/>
            <a:r>
              <a:rPr lang="en-GB" sz="1800" i="1" dirty="0"/>
              <a:t>Confirm the interest in pursuing a structured collaboration between CEOS and CGMS in the area Greenhouse Gas observations and monitoring</a:t>
            </a:r>
            <a:endParaRPr lang="en-US" sz="1800" dirty="0"/>
          </a:p>
          <a:p>
            <a:pPr lvl="0"/>
            <a:r>
              <a:rPr lang="en-GB" sz="1800" i="1" dirty="0"/>
              <a:t>Confirm that the options considered for this collaboration, present, are representative of those available through the technical entities within the organisations</a:t>
            </a:r>
            <a:endParaRPr lang="en-US" sz="1800" dirty="0"/>
          </a:p>
          <a:p>
            <a:pPr lvl="0"/>
            <a:r>
              <a:rPr lang="en-GB" sz="1800" i="1" dirty="0"/>
              <a:t>Agree that the identified proposed solution is appropriate, and that the implications of it's implementation are understood and acceptable (including those relating to resourcing and Agency participation)</a:t>
            </a:r>
            <a:endParaRPr lang="en-US" sz="1800" dirty="0"/>
          </a:p>
          <a:p>
            <a:r>
              <a:rPr lang="it-IT" sz="1800" i="1" dirty="0"/>
              <a:t>Agree that the proposed timeline for implementation are appropriate and that the draft ToR and governance/leadership arrangement are </a:t>
            </a:r>
            <a:r>
              <a:rPr lang="it-IT" sz="1800" i="1" dirty="0" smtClean="0"/>
              <a:t>acceptable</a:t>
            </a:r>
            <a:endParaRPr lang="it-IT" i="1" dirty="0" smtClean="0"/>
          </a:p>
          <a:p>
            <a:pPr marL="0" indent="0">
              <a:buNone/>
            </a:pPr>
            <a:r>
              <a:rPr lang="it-IT" b="1" dirty="0" smtClean="0"/>
              <a:t>AC-VC GHG White Paper «Endorsement» language:</a:t>
            </a:r>
          </a:p>
          <a:p>
            <a:r>
              <a:rPr lang="en-AU" sz="1800" dirty="0"/>
              <a:t>Language from Carbon Strategy - “Plenary endorsed the CEOS Strategy for Carbon Observations from Space. It was emphasised that the "actions" contained in the report should be interpreted as recommendations. A study of their implementation feasibility, including an assessment of compatibility with CEOS resource availability and oversight arrangements, will be carried out by an ad hoc Carbon Strategy Implementation Study Team (SIT actions 29-14 and 2915).”</a:t>
            </a:r>
            <a:endParaRPr lang="en-US" sz="1800" dirty="0"/>
          </a:p>
        </p:txBody>
      </p:sp>
    </p:spTree>
    <p:extLst>
      <p:ext uri="{BB962C8B-B14F-4D97-AF65-F5344CB8AC3E}">
        <p14:creationId xmlns:p14="http://schemas.microsoft.com/office/powerpoint/2010/main" val="130950592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0" y="1219200"/>
            <a:ext cx="8610600" cy="5105400"/>
          </a:xfrm>
        </p:spPr>
        <p:txBody>
          <a:bodyPr/>
          <a:lstStyle/>
          <a:p>
            <a:pPr marL="0" lvl="0" indent="0">
              <a:buNone/>
            </a:pPr>
            <a:r>
              <a:rPr lang="en-AU" b="1" dirty="0" smtClean="0"/>
              <a:t>Digital Earth Africa</a:t>
            </a:r>
            <a:r>
              <a:rPr lang="en-AU" dirty="0" smtClean="0"/>
              <a:t>:</a:t>
            </a:r>
            <a:endParaRPr lang="en-US" dirty="0"/>
          </a:p>
          <a:p>
            <a:pPr lvl="0"/>
            <a:r>
              <a:rPr lang="en-AU" dirty="0"/>
              <a:t>A new Steering Committee has been formed to serve as an advisory body to Digital Earth Africa (new data cube initiative) to provide inputs and recommendations on institutional arrangements, stakeholder engagement and operational </a:t>
            </a:r>
            <a:r>
              <a:rPr lang="en-AU" dirty="0" smtClean="0"/>
              <a:t>plans.  They </a:t>
            </a:r>
            <a:r>
              <a:rPr lang="en-AU" dirty="0"/>
              <a:t>have specifically requested that Brian Killough (NASA SEO) be the </a:t>
            </a:r>
            <a:r>
              <a:rPr lang="en-AU" u="sng" dirty="0"/>
              <a:t>CEOS representative </a:t>
            </a:r>
            <a:r>
              <a:rPr lang="en-AU" dirty="0"/>
              <a:t>on the Steering Committee due to relevant experience with the Africa Regional Data Cube (ARDC). This is seen as a prototype to Digital Earth Africa. NASA supports this role</a:t>
            </a:r>
            <a:r>
              <a:rPr lang="en-AU" dirty="0" smtClean="0"/>
              <a:t>.</a:t>
            </a:r>
          </a:p>
          <a:p>
            <a:pPr lvl="0"/>
            <a:r>
              <a:rPr lang="en-AU" dirty="0" smtClean="0"/>
              <a:t> </a:t>
            </a:r>
            <a:endParaRPr lang="en-US" dirty="0"/>
          </a:p>
          <a:p>
            <a:endParaRPr lang="en-US" dirty="0"/>
          </a:p>
        </p:txBody>
      </p:sp>
      <p:sp>
        <p:nvSpPr>
          <p:cNvPr id="4" name="Content Placeholder 3"/>
          <p:cNvSpPr>
            <a:spLocks noGrp="1"/>
          </p:cNvSpPr>
          <p:nvPr>
            <p:ph sz="quarter" idx="11"/>
          </p:nvPr>
        </p:nvSpPr>
        <p:spPr/>
        <p:txBody>
          <a:bodyPr/>
          <a:lstStyle/>
          <a:p>
            <a:endParaRPr lang="en-US"/>
          </a:p>
        </p:txBody>
      </p:sp>
    </p:spTree>
    <p:extLst>
      <p:ext uri="{BB962C8B-B14F-4D97-AF65-F5344CB8AC3E}">
        <p14:creationId xmlns:p14="http://schemas.microsoft.com/office/powerpoint/2010/main" val="1923159469"/>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9093</TotalTime>
  <Words>312</Words>
  <Application>Microsoft Office PowerPoint</Application>
  <PresentationFormat>On-screen Show (4:3)</PresentationFormat>
  <Paragraphs>20</Paragraphs>
  <Slides>3</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vt:i4>
      </vt:variant>
    </vt:vector>
  </HeadingPairs>
  <TitlesOfParts>
    <vt:vector size="14" baseType="lpstr">
      <vt:lpstr>Arial</vt:lpstr>
      <vt:lpstr>Arial Bold</vt:lpstr>
      <vt:lpstr>Avenir Roman</vt:lpstr>
      <vt:lpstr>Calibri</vt:lpstr>
      <vt:lpstr>Courier New</vt:lpstr>
      <vt:lpstr>Droid Serif</vt:lpstr>
      <vt:lpstr>Helvetica</vt:lpstr>
      <vt:lpstr>Proxima Nova Regular</vt:lpstr>
      <vt:lpstr>Wingdings</vt:lpstr>
      <vt:lpstr>Default</vt:lpstr>
      <vt:lpstr>1_Default</vt:lpstr>
      <vt:lpstr>Plenary Decision Items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174</cp:revision>
  <dcterms:modified xsi:type="dcterms:W3CDTF">2018-09-14T13:06:03Z</dcterms:modified>
</cp:coreProperties>
</file>