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67" r:id="rId3"/>
    <p:sldId id="268" r:id="rId4"/>
    <p:sldId id="260" r:id="rId5"/>
    <p:sldId id="261" r:id="rId6"/>
    <p:sldId id="264" r:id="rId7"/>
    <p:sldId id="273" r:id="rId8"/>
    <p:sldId id="274" r:id="rId9"/>
    <p:sldId id="269" r:id="rId10"/>
    <p:sldId id="270" r:id="rId11"/>
    <p:sldId id="262" r:id="rId12"/>
    <p:sldId id="271" r:id="rId13"/>
    <p:sldId id="272" r:id="rId14"/>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p:restoredTop sz="94762"/>
  </p:normalViewPr>
  <p:slideViewPr>
    <p:cSldViewPr>
      <p:cViewPr varScale="1">
        <p:scale>
          <a:sx n="69" d="100"/>
          <a:sy n="69" d="100"/>
        </p:scale>
        <p:origin x="142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53056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07710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335271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76200" y="1219200"/>
            <a:ext cx="8991600" cy="54102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a:solidFill>
                  <a:schemeClr val="tx2"/>
                </a:solidFill>
                <a:latin typeface="+mj-ea"/>
                <a:ea typeface="+mj-ea"/>
                <a:cs typeface="Proxima Nova Regular"/>
                <a:sym typeface="Proxima Nova Regular"/>
              </a:rPr>
              <a:t>TW2019, 11-12 Sept 2019</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5486400" cy="533400"/>
          </a:xfrm>
          <a:prstGeom prst="rect">
            <a:avLst/>
          </a:prstGeom>
        </p:spPr>
        <p:txBody>
          <a:bodyPr/>
          <a:lstStyle>
            <a:lvl1pPr marL="0" indent="0">
              <a:buNone/>
              <a:defRPr sz="3200" b="1">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8140211" cy="13716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4200" b="1" dirty="0" smtClean="0">
                <a:solidFill>
                  <a:srgbClr val="FFFFFF"/>
                </a:solidFill>
                <a:latin typeface="+mj-lt"/>
              </a:rPr>
              <a:t>CEOS SIT Chair Introduction</a:t>
            </a:r>
            <a:endParaRPr sz="4200" b="1" dirty="0">
              <a:solidFill>
                <a:srgbClr val="FFFFFF"/>
              </a:solidFill>
              <a:latin typeface="+mj-lt"/>
            </a:endParaRPr>
          </a:p>
        </p:txBody>
      </p:sp>
      <p:sp>
        <p:nvSpPr>
          <p:cNvPr id="11" name="Shape 11"/>
          <p:cNvSpPr/>
          <p:nvPr/>
        </p:nvSpPr>
        <p:spPr>
          <a:xfrm>
            <a:off x="457200" y="4392611"/>
            <a:ext cx="4810858" cy="223678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defTabSz="914400">
              <a:lnSpc>
                <a:spcPct val="150000"/>
              </a:lnSpc>
              <a:defRPr>
                <a:solidFill>
                  <a:srgbClr val="000000"/>
                </a:solidFill>
              </a:defRPr>
            </a:pPr>
            <a:r>
              <a:rPr lang="en-AU" sz="2000" b="1" dirty="0" smtClean="0">
                <a:solidFill>
                  <a:srgbClr val="FFFFFF"/>
                </a:solidFill>
                <a:latin typeface="+mj-lt"/>
                <a:ea typeface="Arial Bold"/>
                <a:cs typeface="Arial Bold"/>
                <a:sym typeface="Arial Bold"/>
              </a:rPr>
              <a:t>Steve </a:t>
            </a:r>
            <a:r>
              <a:rPr lang="en-AU" sz="2000" b="1" dirty="0" err="1" smtClean="0">
                <a:solidFill>
                  <a:srgbClr val="FFFFFF"/>
                </a:solidFill>
                <a:latin typeface="+mj-lt"/>
                <a:ea typeface="Arial Bold"/>
                <a:cs typeface="Arial Bold"/>
                <a:sym typeface="Arial Bold"/>
              </a:rPr>
              <a:t>Volz</a:t>
            </a:r>
            <a:r>
              <a:rPr lang="en-AU" sz="2000" b="1" dirty="0" smtClean="0">
                <a:solidFill>
                  <a:srgbClr val="FFFFFF"/>
                </a:solidFill>
                <a:latin typeface="+mj-lt"/>
                <a:ea typeface="Arial Bold"/>
                <a:cs typeface="Arial Bold"/>
                <a:sym typeface="Arial Bold"/>
              </a:rPr>
              <a:t>, NOAA, CEOS SIT Chair</a:t>
            </a:r>
            <a:endParaRPr sz="2000" b="1"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CEOS 2019 SIT Technical Workshop</a:t>
            </a: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Session 1, </a:t>
            </a:r>
            <a:r>
              <a:rPr dirty="0" smtClean="0">
                <a:solidFill>
                  <a:srgbClr val="FFFFFF"/>
                </a:solidFill>
                <a:latin typeface="+mj-lt"/>
                <a:ea typeface="Arial Bold"/>
                <a:cs typeface="Arial Bold"/>
                <a:sym typeface="Arial Bold"/>
              </a:rPr>
              <a:t>Agenda </a:t>
            </a:r>
            <a:r>
              <a:rPr dirty="0">
                <a:solidFill>
                  <a:srgbClr val="FFFFFF"/>
                </a:solidFill>
                <a:latin typeface="+mj-lt"/>
                <a:ea typeface="Arial Bold"/>
                <a:cs typeface="Arial Bold"/>
                <a:sym typeface="Arial Bold"/>
              </a:rPr>
              <a:t>Item </a:t>
            </a:r>
            <a:r>
              <a:rPr lang="en-US" dirty="0" smtClean="0">
                <a:solidFill>
                  <a:srgbClr val="FFFFFF"/>
                </a:solidFill>
                <a:latin typeface="+mj-lt"/>
                <a:ea typeface="Arial Bold"/>
                <a:cs typeface="Arial Bold"/>
                <a:sym typeface="Arial Bold"/>
              </a:rPr>
              <a:t>1.4</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Fairbanks, Alaska, USA</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11 – 12 September 2019</a:t>
            </a:r>
            <a:endParaRPr dirty="0">
              <a:solidFill>
                <a:srgbClr val="FFFFFF"/>
              </a:solidFill>
              <a:latin typeface="+mj-lt"/>
              <a:ea typeface="Arial Bold"/>
              <a:cs typeface="Arial Bold"/>
              <a:sym typeface="Arial Bold"/>
            </a:endParaRPr>
          </a:p>
        </p:txBody>
      </p:sp>
      <p:pic>
        <p:nvPicPr>
          <p:cNvPr id="12" name="ceos_logo.png"/>
          <p:cNvPicPr/>
          <p:nvPr/>
        </p:nvPicPr>
        <p:blipFill>
          <a:blip r:embed="rId3"/>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52400" y="1219200"/>
            <a:ext cx="8382000" cy="4953000"/>
          </a:xfrm>
        </p:spPr>
        <p:txBody>
          <a:bodyPr/>
          <a:lstStyle/>
          <a:p>
            <a:pPr marL="457200" indent="-457200">
              <a:lnSpc>
                <a:spcPct val="90000"/>
              </a:lnSpc>
              <a:buFont typeface="+mj-lt"/>
              <a:buAutoNum type="arabicPeriod" startAt="3"/>
            </a:pPr>
            <a:r>
              <a:rPr lang="en-US" sz="2200" b="1" dirty="0"/>
              <a:t>Improve and clarify CEOS relationships with CGMS, GEO, and to a lesser degree WMO, by identifying coordinated activities and, where appropriate, holistic interaction among CEOS, CGMS, GEO, and WMO, emphasizing the unique values of each.</a:t>
            </a:r>
          </a:p>
          <a:p>
            <a:pPr lvl="1">
              <a:lnSpc>
                <a:spcPct val="90000"/>
              </a:lnSpc>
            </a:pPr>
            <a:r>
              <a:rPr lang="en-US" sz="2200" dirty="0"/>
              <a:t>Identify and focus on areas of appropriate and productive collaboration.</a:t>
            </a:r>
          </a:p>
          <a:p>
            <a:pPr lvl="1">
              <a:lnSpc>
                <a:spcPct val="90000"/>
              </a:lnSpc>
            </a:pPr>
            <a:r>
              <a:rPr lang="en-US" sz="2200" dirty="0"/>
              <a:t>Take stock of trends and future directions so that CEOS can best serve the needs of its Agencies and execute its role most productively alongside CGMS, GEO, and WMO </a:t>
            </a:r>
          </a:p>
          <a:p>
            <a:pPr lvl="1">
              <a:lnSpc>
                <a:spcPct val="90000"/>
              </a:lnSpc>
            </a:pPr>
            <a:r>
              <a:rPr lang="en-US" sz="2200" dirty="0"/>
              <a:t>Identify appropriate and productive engagement approaches with commercial sector in the process.</a:t>
            </a:r>
          </a:p>
          <a:p>
            <a:pPr>
              <a:lnSpc>
                <a:spcPct val="90000"/>
              </a:lnSpc>
            </a:pPr>
            <a:endParaRPr lang="en-US" sz="2200" dirty="0"/>
          </a:p>
          <a:p>
            <a:pPr marL="457200" indent="-457200">
              <a:lnSpc>
                <a:spcPct val="90000"/>
              </a:lnSpc>
              <a:buFont typeface="+mj-lt"/>
              <a:buAutoNum type="arabicPeriod" startAt="4"/>
            </a:pPr>
            <a:r>
              <a:rPr lang="en-US" sz="2200" b="1" dirty="0"/>
              <a:t>Support initiatives undertaken by CEOS Chairs in 2018 and 2019.</a:t>
            </a:r>
          </a:p>
        </p:txBody>
      </p:sp>
      <p:sp>
        <p:nvSpPr>
          <p:cNvPr id="3" name="Slide Number Placeholder 2"/>
          <p:cNvSpPr>
            <a:spLocks noGrp="1"/>
          </p:cNvSpPr>
          <p:nvPr>
            <p:ph type="sldNum" sz="quarter" idx="2"/>
          </p:nvPr>
        </p:nvSpPr>
        <p:spPr/>
        <p:txBody>
          <a:bodyPr/>
          <a:lstStyle/>
          <a:p>
            <a:pPr lvl="0"/>
            <a:fld id="{86CB4B4D-7CA3-9044-876B-883B54F8677D}" type="slidenum">
              <a:rPr lang="uk-UA" smtClean="0"/>
              <a:t>10</a:t>
            </a:fld>
            <a:endParaRPr lang="uk-UA"/>
          </a:p>
        </p:txBody>
      </p:sp>
      <p:sp>
        <p:nvSpPr>
          <p:cNvPr id="6" name="Title 3"/>
          <p:cNvSpPr txBox="1">
            <a:spLocks/>
          </p:cNvSpPr>
          <p:nvPr/>
        </p:nvSpPr>
        <p:spPr>
          <a:xfrm>
            <a:off x="1828800" y="76200"/>
            <a:ext cx="5943600" cy="914400"/>
          </a:xfrm>
          <a:prstGeom prst="rect">
            <a:avLst/>
          </a:prstGeom>
        </p:spPr>
        <p:txBody>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l" defTabSz="914400"/>
            <a:r>
              <a:rPr lang="en-US" b="1" dirty="0">
                <a:latin typeface="+mj-lt"/>
              </a:rPr>
              <a:t>SIT Chair 2018-2019 Priorities</a:t>
            </a:r>
          </a:p>
        </p:txBody>
      </p:sp>
    </p:spTree>
    <p:extLst>
      <p:ext uri="{BB962C8B-B14F-4D97-AF65-F5344CB8AC3E}">
        <p14:creationId xmlns:p14="http://schemas.microsoft.com/office/powerpoint/2010/main" val="1884829936"/>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2"/>
          </p:nvPr>
        </p:nvSpPr>
        <p:spPr/>
        <p:txBody>
          <a:bodyPr/>
          <a:lstStyle/>
          <a:p>
            <a:pPr lvl="0"/>
            <a:fld id="{86CB4B4D-7CA3-9044-876B-883B54F8677D}" type="slidenum">
              <a:rPr lang="uk-UA" smtClean="0"/>
              <a:t>11</a:t>
            </a:fld>
            <a:endParaRPr lang="uk-UA"/>
          </a:p>
        </p:txBody>
      </p:sp>
      <p:sp>
        <p:nvSpPr>
          <p:cNvPr id="4" name="Content Placeholder 3"/>
          <p:cNvSpPr>
            <a:spLocks noGrp="1"/>
          </p:cNvSpPr>
          <p:nvPr>
            <p:ph sz="quarter" idx="11"/>
          </p:nvPr>
        </p:nvSpPr>
        <p:spPr>
          <a:xfrm>
            <a:off x="1981200" y="27709"/>
            <a:ext cx="5410200" cy="1004206"/>
          </a:xfrm>
        </p:spPr>
        <p:txBody>
          <a:bodyPr/>
          <a:lstStyle/>
          <a:p>
            <a:pPr lvl="0">
              <a:spcBef>
                <a:spcPts val="0"/>
              </a:spcBef>
              <a:buSzTx/>
              <a:defRPr/>
            </a:pPr>
            <a:r>
              <a:rPr lang="en-US" dirty="0" smtClean="0"/>
              <a:t>Continuity of 2018-2019 SIT Chair Themes</a:t>
            </a:r>
            <a:endParaRPr lang="en-US" dirty="0"/>
          </a:p>
        </p:txBody>
      </p:sp>
      <p:sp>
        <p:nvSpPr>
          <p:cNvPr id="5" name="Content Placeholder 4"/>
          <p:cNvSpPr>
            <a:spLocks noGrp="1"/>
          </p:cNvSpPr>
          <p:nvPr>
            <p:ph sz="quarter" idx="10"/>
          </p:nvPr>
        </p:nvSpPr>
        <p:spPr/>
        <p:txBody>
          <a:bodyPr/>
          <a:lstStyle/>
          <a:p>
            <a:r>
              <a:rPr lang="en-US" sz="2400" dirty="0"/>
              <a:t>Throughout the past 18 months, we have discussed potential changes in leadership transition for the Virtual Constellations (VCs), enhanced coordination among VCs and between VCs, Working Groups (WGs), and </a:t>
            </a:r>
            <a:r>
              <a:rPr lang="en-US" sz="2400" i="1" dirty="0"/>
              <a:t>ad hoc</a:t>
            </a:r>
            <a:r>
              <a:rPr lang="en-US" sz="2400" dirty="0"/>
              <a:t> Teams (AHTs), and a path to maturation for the AHTs.  </a:t>
            </a:r>
          </a:p>
          <a:p>
            <a:pPr lvl="1"/>
            <a:r>
              <a:rPr lang="en-US" dirty="0"/>
              <a:t>At SIT-34, we spent considerable time discussing these items and the </a:t>
            </a:r>
            <a:r>
              <a:rPr lang="en-US" i="1" dirty="0"/>
              <a:t>Concept Paper for Restructuring CEOS Virtual Constellations and Creation of a New Working Group </a:t>
            </a:r>
            <a:r>
              <a:rPr lang="en-US" dirty="0"/>
              <a:t>Addendum to </a:t>
            </a:r>
            <a:r>
              <a:rPr lang="en-US" i="1" dirty="0"/>
              <a:t>Strategic Directions and Partnerships for CEOS Discussion Paper, V1</a:t>
            </a:r>
            <a:r>
              <a:rPr lang="en-US" dirty="0"/>
              <a:t>, both still relevant documents.  </a:t>
            </a:r>
          </a:p>
          <a:p>
            <a:pPr lvl="1"/>
            <a:r>
              <a:rPr lang="en-US" dirty="0"/>
              <a:t>At the 2019 SIT Technical Workshop, we will present results from the two Study Teams created at SIT-34 in response to discussions from the Concept Paper – Working Group Study Team (WGST) and Ocean Virtual Constellation Merger Study Team (OVCMST) – and review proposals for recommended way forward for presentation at 33</a:t>
            </a:r>
            <a:r>
              <a:rPr lang="en-US" baseline="30000" dirty="0"/>
              <a:t>rd</a:t>
            </a:r>
            <a:r>
              <a:rPr lang="en-US" dirty="0"/>
              <a:t> CEOS Plenary</a:t>
            </a:r>
            <a:r>
              <a:rPr lang="en-US" dirty="0" smtClean="0"/>
              <a:t>.</a:t>
            </a:r>
            <a:endParaRPr lang="en-US" dirty="0"/>
          </a:p>
        </p:txBody>
      </p:sp>
    </p:spTree>
    <p:extLst>
      <p:ext uri="{BB962C8B-B14F-4D97-AF65-F5344CB8AC3E}">
        <p14:creationId xmlns:p14="http://schemas.microsoft.com/office/powerpoint/2010/main" val="3584218208"/>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76200" y="1219200"/>
            <a:ext cx="8991600" cy="5638800"/>
          </a:xfrm>
        </p:spPr>
        <p:txBody>
          <a:bodyPr/>
          <a:lstStyle/>
          <a:p>
            <a:pPr marL="311150" lvl="1" indent="-311150">
              <a:buFont typeface="Arial" panose="020B0604020202020204" pitchFamily="34" charset="0"/>
              <a:buChar char="•"/>
            </a:pPr>
            <a:r>
              <a:rPr lang="en-AU" dirty="0"/>
              <a:t>Ensuring tangible outcomes from, and sustainable commitment to, our VCs and </a:t>
            </a:r>
            <a:r>
              <a:rPr lang="en-AU" dirty="0" smtClean="0"/>
              <a:t>WGs</a:t>
            </a:r>
          </a:p>
          <a:p>
            <a:pPr marL="0" lvl="1" indent="0">
              <a:buNone/>
            </a:pPr>
            <a:endParaRPr lang="en-AU" sz="1000" dirty="0"/>
          </a:p>
          <a:p>
            <a:pPr marL="311150" lvl="1" indent="-311150">
              <a:buFont typeface="Arial" panose="020B0604020202020204" pitchFamily="34" charset="0"/>
              <a:buChar char="•"/>
            </a:pPr>
            <a:r>
              <a:rPr lang="en-AU" dirty="0"/>
              <a:t>Maximizing the value of VC and WG output for CEOS objectives (</a:t>
            </a:r>
            <a:r>
              <a:rPr lang="en-AU" i="1" dirty="0"/>
              <a:t>e.g.</a:t>
            </a:r>
            <a:r>
              <a:rPr lang="en-AU" dirty="0"/>
              <a:t>, ECVs and SDGs) and for individual CEOS Agency </a:t>
            </a:r>
            <a:r>
              <a:rPr lang="en-AU" dirty="0" smtClean="0"/>
              <a:t>objectives</a:t>
            </a:r>
          </a:p>
          <a:p>
            <a:pPr marL="0" lvl="1" indent="0">
              <a:buNone/>
            </a:pPr>
            <a:endParaRPr lang="en-AU" sz="1000" dirty="0"/>
          </a:p>
          <a:p>
            <a:pPr marL="311150" lvl="1" indent="-311150">
              <a:buFont typeface="Arial" panose="020B0604020202020204" pitchFamily="34" charset="0"/>
              <a:buChar char="•"/>
            </a:pPr>
            <a:r>
              <a:rPr lang="en-AU" dirty="0"/>
              <a:t>Ensuring the necessary support for our existing thematic teams to flourish and to </a:t>
            </a:r>
            <a:r>
              <a:rPr lang="en-AU" dirty="0" smtClean="0"/>
              <a:t>deliver</a:t>
            </a:r>
          </a:p>
          <a:p>
            <a:pPr marL="0" lvl="1" indent="0">
              <a:buNone/>
            </a:pPr>
            <a:endParaRPr lang="en-AU" sz="1000" dirty="0"/>
          </a:p>
          <a:p>
            <a:pPr marL="311150" lvl="1" indent="-311150">
              <a:buFont typeface="Arial" panose="020B0604020202020204" pitchFamily="34" charset="0"/>
              <a:buChar char="•"/>
            </a:pPr>
            <a:r>
              <a:rPr lang="en-AU" dirty="0"/>
              <a:t>Clearer </a:t>
            </a:r>
            <a:r>
              <a:rPr lang="en-US" dirty="0"/>
              <a:t>overall CEOS observing system assessment and desired observing strategies</a:t>
            </a:r>
            <a:r>
              <a:rPr lang="en-GB" dirty="0"/>
              <a:t> </a:t>
            </a:r>
            <a:r>
              <a:rPr lang="mr-IN" dirty="0"/>
              <a:t>–</a:t>
            </a:r>
            <a:r>
              <a:rPr lang="en-GB" dirty="0"/>
              <a:t> and known contribution from each CEOS </a:t>
            </a:r>
            <a:r>
              <a:rPr lang="en-GB" dirty="0" smtClean="0"/>
              <a:t>Entity</a:t>
            </a:r>
          </a:p>
          <a:p>
            <a:pPr marL="0" lvl="1" indent="0">
              <a:buNone/>
            </a:pPr>
            <a:endParaRPr lang="en-GB" sz="1000" dirty="0"/>
          </a:p>
          <a:p>
            <a:pPr marL="311150" lvl="1" indent="-311150">
              <a:buFont typeface="Arial" panose="020B0604020202020204" pitchFamily="34" charset="0"/>
              <a:buChar char="•"/>
            </a:pPr>
            <a:r>
              <a:rPr lang="en-GB" dirty="0"/>
              <a:t>AHTs to reflect and report on group trajectory and lifecycle, taking into account the outlook and evolution of long-term sustained operations and expectations levied on CEOS and Member Agency participation.</a:t>
            </a:r>
            <a:endParaRPr lang="en-US" dirty="0"/>
          </a:p>
        </p:txBody>
      </p:sp>
      <p:sp>
        <p:nvSpPr>
          <p:cNvPr id="3" name="Slide Number Placeholder 2"/>
          <p:cNvSpPr>
            <a:spLocks noGrp="1"/>
          </p:cNvSpPr>
          <p:nvPr>
            <p:ph type="sldNum" sz="quarter" idx="2"/>
          </p:nvPr>
        </p:nvSpPr>
        <p:spPr/>
        <p:txBody>
          <a:bodyPr/>
          <a:lstStyle/>
          <a:p>
            <a:pPr lvl="0"/>
            <a:fld id="{86CB4B4D-7CA3-9044-876B-883B54F8677D}" type="slidenum">
              <a:rPr lang="uk-UA" smtClean="0"/>
              <a:t>12</a:t>
            </a:fld>
            <a:endParaRPr lang="uk-UA"/>
          </a:p>
        </p:txBody>
      </p:sp>
      <p:sp>
        <p:nvSpPr>
          <p:cNvPr id="4" name="Content Placeholder 3"/>
          <p:cNvSpPr>
            <a:spLocks noGrp="1"/>
          </p:cNvSpPr>
          <p:nvPr>
            <p:ph sz="quarter" idx="11"/>
          </p:nvPr>
        </p:nvSpPr>
        <p:spPr>
          <a:xfrm>
            <a:off x="1676400" y="0"/>
            <a:ext cx="5943600" cy="1066800"/>
          </a:xfrm>
        </p:spPr>
        <p:txBody>
          <a:bodyPr/>
          <a:lstStyle/>
          <a:p>
            <a:pPr lvl="0">
              <a:spcBef>
                <a:spcPts val="0"/>
              </a:spcBef>
              <a:buSzTx/>
              <a:defRPr/>
            </a:pPr>
            <a:r>
              <a:rPr lang="en-US" sz="2400" i="1" dirty="0"/>
              <a:t>Strategic Directions and Partnerships for CEOS Discussion Paper</a:t>
            </a:r>
          </a:p>
          <a:p>
            <a:pPr lvl="0">
              <a:spcBef>
                <a:spcPts val="0"/>
              </a:spcBef>
              <a:buSzTx/>
              <a:defRPr/>
            </a:pPr>
            <a:r>
              <a:rPr lang="en-US" sz="2000" i="1" dirty="0"/>
              <a:t>21 March 2018</a:t>
            </a:r>
          </a:p>
        </p:txBody>
      </p:sp>
    </p:spTree>
    <p:extLst>
      <p:ext uri="{BB962C8B-B14F-4D97-AF65-F5344CB8AC3E}">
        <p14:creationId xmlns:p14="http://schemas.microsoft.com/office/powerpoint/2010/main" val="253274961"/>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13</a:t>
            </a:fld>
            <a:endParaRPr lang="uk-UA" dirty="0"/>
          </a:p>
        </p:txBody>
      </p:sp>
      <p:sp>
        <p:nvSpPr>
          <p:cNvPr id="3" name="Content Placeholder 2"/>
          <p:cNvSpPr>
            <a:spLocks noGrp="1"/>
          </p:cNvSpPr>
          <p:nvPr>
            <p:ph sz="quarter" idx="10"/>
          </p:nvPr>
        </p:nvSpPr>
        <p:spPr>
          <a:xfrm>
            <a:off x="76200" y="1219199"/>
            <a:ext cx="8991600" cy="5597485"/>
          </a:xfrm>
        </p:spPr>
        <p:txBody>
          <a:bodyPr/>
          <a:lstStyle/>
          <a:p>
            <a:pPr marL="457200" indent="-457200">
              <a:lnSpc>
                <a:spcPct val="90000"/>
              </a:lnSpc>
              <a:spcBef>
                <a:spcPts val="300"/>
              </a:spcBef>
              <a:buFont typeface="+mj-lt"/>
              <a:buAutoNum type="arabicPeriod"/>
            </a:pPr>
            <a:r>
              <a:rPr lang="en-US" b="1" i="1" dirty="0" smtClean="0"/>
              <a:t>Propose</a:t>
            </a:r>
            <a:r>
              <a:rPr lang="en-US" i="1" dirty="0" smtClean="0"/>
              <a:t> </a:t>
            </a:r>
            <a:r>
              <a:rPr lang="en-US" i="1" dirty="0"/>
              <a:t>for discussion and </a:t>
            </a:r>
            <a:r>
              <a:rPr lang="en-US" i="1" dirty="0" smtClean="0"/>
              <a:t>consideration:   </a:t>
            </a:r>
            <a:r>
              <a:rPr lang="en-US" dirty="0"/>
              <a:t>a restructure of the CEOS Virtual Constellations:</a:t>
            </a:r>
          </a:p>
          <a:p>
            <a:pPr lvl="1">
              <a:lnSpc>
                <a:spcPct val="90000"/>
              </a:lnSpc>
              <a:spcBef>
                <a:spcPts val="300"/>
              </a:spcBef>
              <a:buFont typeface="Wingdings" pitchFamily="2" charset="2"/>
              <a:buChar char="§"/>
            </a:pPr>
            <a:r>
              <a:rPr lang="en-US" sz="1800" dirty="0"/>
              <a:t>Merge the four current ocean-related VCs into a single Ocean VC focused on creating an integrated and coordinated multi-variable picture of oceans.</a:t>
            </a:r>
          </a:p>
          <a:p>
            <a:pPr lvl="1">
              <a:lnSpc>
                <a:spcPct val="90000"/>
              </a:lnSpc>
              <a:spcBef>
                <a:spcPts val="300"/>
              </a:spcBef>
              <a:buFont typeface="Wingdings" pitchFamily="2" charset="2"/>
              <a:buChar char="§"/>
            </a:pPr>
            <a:r>
              <a:rPr lang="en-US" sz="1800" dirty="0"/>
              <a:t>Merge AC-VC and P-VC into an Atmosphere VC.</a:t>
            </a:r>
          </a:p>
          <a:p>
            <a:pPr lvl="1">
              <a:lnSpc>
                <a:spcPct val="90000"/>
              </a:lnSpc>
              <a:spcBef>
                <a:spcPts val="300"/>
              </a:spcBef>
              <a:buFont typeface="Wingdings" pitchFamily="2" charset="2"/>
              <a:buChar char="§"/>
            </a:pPr>
            <a:r>
              <a:rPr lang="en-US" sz="1800" dirty="0"/>
              <a:t>LSI-VC already follows this model, looking at a “family” of variables for integrated picture of the land, and is </a:t>
            </a:r>
            <a:r>
              <a:rPr lang="en-US" sz="1800" dirty="0" smtClean="0"/>
              <a:t>proposed </a:t>
            </a:r>
            <a:r>
              <a:rPr lang="en-US" sz="1800" dirty="0"/>
              <a:t>to become the Land VC</a:t>
            </a:r>
            <a:r>
              <a:rPr lang="en-US" sz="1800" dirty="0" smtClean="0"/>
              <a:t>.</a:t>
            </a:r>
          </a:p>
          <a:p>
            <a:pPr marL="0" indent="0">
              <a:lnSpc>
                <a:spcPct val="90000"/>
              </a:lnSpc>
              <a:spcBef>
                <a:spcPts val="300"/>
              </a:spcBef>
              <a:buNone/>
            </a:pPr>
            <a:endParaRPr lang="en-US" sz="1000" dirty="0"/>
          </a:p>
          <a:p>
            <a:pPr marL="457200" indent="-457200">
              <a:lnSpc>
                <a:spcPct val="90000"/>
              </a:lnSpc>
              <a:spcBef>
                <a:spcPts val="300"/>
              </a:spcBef>
              <a:buAutoNum type="arabicPeriod" startAt="2"/>
            </a:pPr>
            <a:r>
              <a:rPr lang="en-US" b="1" i="1" dirty="0" smtClean="0"/>
              <a:t>Propose</a:t>
            </a:r>
            <a:r>
              <a:rPr lang="en-US" dirty="0" smtClean="0"/>
              <a:t> a VC leadership rotation cycle.</a:t>
            </a:r>
          </a:p>
          <a:p>
            <a:pPr marL="0" indent="0">
              <a:lnSpc>
                <a:spcPct val="90000"/>
              </a:lnSpc>
              <a:spcBef>
                <a:spcPts val="300"/>
              </a:spcBef>
              <a:buNone/>
            </a:pPr>
            <a:endParaRPr lang="en-US" sz="1000" dirty="0" smtClean="0"/>
          </a:p>
          <a:p>
            <a:pPr marL="457200" indent="-457200">
              <a:lnSpc>
                <a:spcPct val="90000"/>
              </a:lnSpc>
              <a:spcBef>
                <a:spcPts val="300"/>
              </a:spcBef>
              <a:buFont typeface="+mj-lt"/>
              <a:buAutoNum type="arabicPeriod" startAt="3"/>
            </a:pPr>
            <a:r>
              <a:rPr lang="en-US" b="1" i="1" dirty="0" smtClean="0"/>
              <a:t>Propose</a:t>
            </a:r>
            <a:r>
              <a:rPr lang="en-US" dirty="0" smtClean="0"/>
              <a:t> </a:t>
            </a:r>
            <a:r>
              <a:rPr lang="en-US" dirty="0"/>
              <a:t>a two-year initiation cycle for standing up new AHTs.  The two-year initial cycle will allow for defining the objective, evaluating the merit and value of the objectives, and determining the appropriate path forward for continued support within CEOS. All other aspects of the AHT reporting process will remain, including annual reporting at </a:t>
            </a:r>
            <a:r>
              <a:rPr lang="en-US" dirty="0" smtClean="0"/>
              <a:t>Plenary.</a:t>
            </a:r>
          </a:p>
          <a:p>
            <a:pPr marL="0" indent="0">
              <a:lnSpc>
                <a:spcPct val="90000"/>
              </a:lnSpc>
              <a:spcBef>
                <a:spcPts val="300"/>
              </a:spcBef>
              <a:buNone/>
            </a:pPr>
            <a:endParaRPr lang="en-US" sz="1000" dirty="0" smtClean="0"/>
          </a:p>
          <a:p>
            <a:pPr marL="457200" indent="-457200">
              <a:lnSpc>
                <a:spcPct val="90000"/>
              </a:lnSpc>
              <a:spcBef>
                <a:spcPts val="300"/>
              </a:spcBef>
              <a:buFont typeface="+mj-lt"/>
              <a:buAutoNum type="arabicPeriod" startAt="4"/>
            </a:pPr>
            <a:r>
              <a:rPr lang="en-US" b="1" i="1" dirty="0" smtClean="0"/>
              <a:t>Propose</a:t>
            </a:r>
            <a:r>
              <a:rPr lang="en-US" i="1" dirty="0" smtClean="0"/>
              <a:t> for discussion and consideration</a:t>
            </a:r>
            <a:r>
              <a:rPr lang="en-US" dirty="0" smtClean="0"/>
              <a:t>:  Establish </a:t>
            </a:r>
            <a:r>
              <a:rPr lang="en-US" dirty="0"/>
              <a:t>a new Working Group focused on </a:t>
            </a:r>
            <a:r>
              <a:rPr lang="en-US" i="1" dirty="0"/>
              <a:t>Information Provision</a:t>
            </a:r>
            <a:r>
              <a:rPr lang="en-US" dirty="0"/>
              <a:t>, to coordinate all activities related to user outreach and applications (</a:t>
            </a:r>
            <a:r>
              <a:rPr lang="en-US" i="1" dirty="0"/>
              <a:t>e.g.,</a:t>
            </a:r>
            <a:r>
              <a:rPr lang="en-US" dirty="0"/>
              <a:t> forests, agriculture, freshwater, land degradation, urban, biodiversity, and more in the future</a:t>
            </a:r>
            <a:r>
              <a:rPr lang="en-US" dirty="0" smtClean="0"/>
              <a:t>).</a:t>
            </a:r>
            <a:endParaRPr lang="en-US" dirty="0"/>
          </a:p>
          <a:p>
            <a:pPr marL="0" indent="0">
              <a:lnSpc>
                <a:spcPct val="90000"/>
              </a:lnSpc>
              <a:spcBef>
                <a:spcPts val="300"/>
              </a:spcBef>
              <a:buNone/>
            </a:pPr>
            <a:endParaRPr lang="en-US" dirty="0"/>
          </a:p>
          <a:p>
            <a:pPr>
              <a:lnSpc>
                <a:spcPct val="90000"/>
              </a:lnSpc>
              <a:spcBef>
                <a:spcPts val="300"/>
              </a:spcBef>
              <a:buFont typeface="Wingdings" pitchFamily="2" charset="2"/>
              <a:buChar char="§"/>
            </a:pPr>
            <a:endParaRPr lang="en-US" dirty="0"/>
          </a:p>
        </p:txBody>
      </p:sp>
      <p:sp>
        <p:nvSpPr>
          <p:cNvPr id="4" name="Content Placeholder 3"/>
          <p:cNvSpPr>
            <a:spLocks noGrp="1"/>
          </p:cNvSpPr>
          <p:nvPr>
            <p:ph sz="quarter" idx="11"/>
          </p:nvPr>
        </p:nvSpPr>
        <p:spPr>
          <a:xfrm>
            <a:off x="1828800" y="76200"/>
            <a:ext cx="5791200" cy="1143000"/>
          </a:xfrm>
        </p:spPr>
        <p:txBody>
          <a:bodyPr/>
          <a:lstStyle/>
          <a:p>
            <a:r>
              <a:rPr lang="en-US" sz="2000" i="1" dirty="0" smtClean="0"/>
              <a:t>Concept Paper for Restructuring CEOS Virtual Constellations and Creation of New Working Group – March 2019</a:t>
            </a:r>
            <a:endParaRPr lang="en-US" sz="2000" i="1" dirty="0"/>
          </a:p>
        </p:txBody>
      </p:sp>
    </p:spTree>
    <p:extLst>
      <p:ext uri="{BB962C8B-B14F-4D97-AF65-F5344CB8AC3E}">
        <p14:creationId xmlns:p14="http://schemas.microsoft.com/office/powerpoint/2010/main" val="5967915"/>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2"/>
          </p:nvPr>
        </p:nvSpPr>
        <p:spPr/>
        <p:txBody>
          <a:bodyPr/>
          <a:lstStyle/>
          <a:p>
            <a:pPr lvl="0"/>
            <a:fld id="{86CB4B4D-7CA3-9044-876B-883B54F8677D}" type="slidenum">
              <a:rPr lang="uk-UA" smtClean="0"/>
              <a:t>2</a:t>
            </a:fld>
            <a:endParaRPr lang="uk-UA"/>
          </a:p>
        </p:txBody>
      </p:sp>
      <p:sp>
        <p:nvSpPr>
          <p:cNvPr id="4" name="Content Placeholder 3"/>
          <p:cNvSpPr>
            <a:spLocks noGrp="1"/>
          </p:cNvSpPr>
          <p:nvPr>
            <p:ph sz="quarter" idx="11"/>
          </p:nvPr>
        </p:nvSpPr>
        <p:spPr>
          <a:xfrm>
            <a:off x="1866900" y="76199"/>
            <a:ext cx="5410200" cy="955715"/>
          </a:xfrm>
        </p:spPr>
        <p:txBody>
          <a:bodyPr/>
          <a:lstStyle/>
          <a:p>
            <a:pPr lvl="0">
              <a:spcBef>
                <a:spcPts val="0"/>
              </a:spcBef>
              <a:buSzTx/>
              <a:defRPr/>
            </a:pPr>
            <a:r>
              <a:rPr lang="en-US" dirty="0" smtClean="0"/>
              <a:t>2019 CEOS SIT Technical Workshop</a:t>
            </a:r>
            <a:endParaRPr lang="en-US" dirty="0"/>
          </a:p>
        </p:txBody>
      </p:sp>
      <p:sp>
        <p:nvSpPr>
          <p:cNvPr id="5" name="Content Placeholder 4"/>
          <p:cNvSpPr>
            <a:spLocks noGrp="1"/>
          </p:cNvSpPr>
          <p:nvPr>
            <p:ph sz="quarter" idx="10"/>
          </p:nvPr>
        </p:nvSpPr>
        <p:spPr/>
        <p:txBody>
          <a:bodyPr/>
          <a:lstStyle/>
          <a:p>
            <a:pPr marL="0" indent="0" algn="ctr">
              <a:buNone/>
            </a:pPr>
            <a:r>
              <a:rPr lang="en-US" sz="2800" dirty="0" smtClean="0"/>
              <a:t>“</a:t>
            </a:r>
            <a:r>
              <a:rPr lang="en-US" sz="2800" b="1" dirty="0"/>
              <a:t>CEOS operations in the global </a:t>
            </a:r>
            <a:r>
              <a:rPr lang="en-US" sz="2800" b="1" dirty="0" smtClean="0"/>
              <a:t>community</a:t>
            </a:r>
            <a:r>
              <a:rPr lang="en-US" sz="2800" dirty="0" smtClean="0"/>
              <a:t>”</a:t>
            </a:r>
          </a:p>
          <a:p>
            <a:pPr marL="0" indent="0" algn="l">
              <a:buNone/>
            </a:pPr>
            <a:endParaRPr lang="en-US" sz="800" dirty="0" smtClean="0"/>
          </a:p>
          <a:p>
            <a:pPr marL="0" indent="0">
              <a:buNone/>
            </a:pPr>
            <a:r>
              <a:rPr lang="en-US" sz="2400" dirty="0" smtClean="0"/>
              <a:t>The </a:t>
            </a:r>
            <a:r>
              <a:rPr lang="en-US" sz="2400" dirty="0"/>
              <a:t>2019 SIT Technical Workshop will focus </a:t>
            </a:r>
            <a:r>
              <a:rPr lang="en-US" sz="2400" dirty="0" smtClean="0"/>
              <a:t>on </a:t>
            </a:r>
            <a:r>
              <a:rPr lang="en-US" sz="2400" b="1" dirty="0"/>
              <a:t>preparations for CEOS Plenary</a:t>
            </a:r>
            <a:r>
              <a:rPr lang="en-US" sz="2400" dirty="0"/>
              <a:t>, particularly </a:t>
            </a:r>
            <a:r>
              <a:rPr lang="en-US" sz="2400" b="1" dirty="0"/>
              <a:t>follow-up and continuity of themes initiated at SIT-33 and pursued at the 2018 SIT Technical Workshop, 32</a:t>
            </a:r>
            <a:r>
              <a:rPr lang="en-US" sz="2400" b="1" baseline="30000" dirty="0"/>
              <a:t>nd</a:t>
            </a:r>
            <a:r>
              <a:rPr lang="en-US" sz="2400" b="1" dirty="0"/>
              <a:t> CEOS Plenary, and SIT-34.</a:t>
            </a:r>
            <a:r>
              <a:rPr lang="en-US" sz="2400" dirty="0"/>
              <a:t>  </a:t>
            </a:r>
            <a:endParaRPr lang="en-US" sz="2400" dirty="0" smtClean="0"/>
          </a:p>
        </p:txBody>
      </p:sp>
    </p:spTree>
    <p:extLst>
      <p:ext uri="{BB962C8B-B14F-4D97-AF65-F5344CB8AC3E}">
        <p14:creationId xmlns:p14="http://schemas.microsoft.com/office/powerpoint/2010/main" val="311672394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2"/>
          </p:nvPr>
        </p:nvSpPr>
        <p:spPr/>
        <p:txBody>
          <a:bodyPr/>
          <a:lstStyle/>
          <a:p>
            <a:pPr lvl="0"/>
            <a:fld id="{86CB4B4D-7CA3-9044-876B-883B54F8677D}" type="slidenum">
              <a:rPr lang="uk-UA" smtClean="0"/>
              <a:t>3</a:t>
            </a:fld>
            <a:endParaRPr lang="uk-UA"/>
          </a:p>
        </p:txBody>
      </p:sp>
      <p:sp>
        <p:nvSpPr>
          <p:cNvPr id="4" name="Content Placeholder 3"/>
          <p:cNvSpPr>
            <a:spLocks noGrp="1"/>
          </p:cNvSpPr>
          <p:nvPr>
            <p:ph sz="quarter" idx="11"/>
          </p:nvPr>
        </p:nvSpPr>
        <p:spPr>
          <a:xfrm>
            <a:off x="2057400" y="304800"/>
            <a:ext cx="5410200" cy="533400"/>
          </a:xfrm>
        </p:spPr>
        <p:txBody>
          <a:bodyPr/>
          <a:lstStyle/>
          <a:p>
            <a:pPr lvl="0">
              <a:spcBef>
                <a:spcPts val="0"/>
              </a:spcBef>
              <a:buSzTx/>
              <a:defRPr/>
            </a:pPr>
            <a:r>
              <a:rPr lang="en-US" dirty="0" smtClean="0"/>
              <a:t>Workshop Objectives</a:t>
            </a:r>
            <a:endParaRPr lang="en-US" dirty="0"/>
          </a:p>
        </p:txBody>
      </p:sp>
      <p:sp>
        <p:nvSpPr>
          <p:cNvPr id="5" name="Content Placeholder 4"/>
          <p:cNvSpPr>
            <a:spLocks noGrp="1"/>
          </p:cNvSpPr>
          <p:nvPr>
            <p:ph sz="quarter" idx="10"/>
          </p:nvPr>
        </p:nvSpPr>
        <p:spPr/>
        <p:txBody>
          <a:bodyPr/>
          <a:lstStyle/>
          <a:p>
            <a:pPr lvl="0"/>
            <a:r>
              <a:rPr lang="en-US" dirty="0"/>
              <a:t>Continue </a:t>
            </a:r>
            <a:r>
              <a:rPr lang="en-US" b="1" dirty="0"/>
              <a:t>Virtual Constellation (VC)/Working Group (WG)/</a:t>
            </a:r>
            <a:r>
              <a:rPr lang="en-US" b="1" i="1" dirty="0"/>
              <a:t>ad hoc</a:t>
            </a:r>
            <a:r>
              <a:rPr lang="en-US" b="1" dirty="0"/>
              <a:t> Team (AHT) coordination discussions</a:t>
            </a:r>
            <a:r>
              <a:rPr lang="en-US" dirty="0"/>
              <a:t>, from the VC/WG/AHT Day, July-August Tag-ups, and SIT-34, with a focus on identifying SIT- and Plenary-level actions required to support the optimization of resource allocation and utilization, and on sustaining tangible outputs</a:t>
            </a:r>
            <a:r>
              <a:rPr lang="en-US" dirty="0" smtClean="0"/>
              <a:t>.</a:t>
            </a:r>
          </a:p>
          <a:p>
            <a:pPr marL="0" lvl="0" indent="0">
              <a:buNone/>
            </a:pPr>
            <a:endParaRPr lang="en-US" dirty="0"/>
          </a:p>
          <a:p>
            <a:pPr lvl="0"/>
            <a:r>
              <a:rPr lang="en-US" dirty="0"/>
              <a:t>Discuss </a:t>
            </a:r>
            <a:r>
              <a:rPr lang="en-US" b="1" dirty="0"/>
              <a:t>Ocean Virtual Constellation Merger Study Team (OVCMST) </a:t>
            </a:r>
            <a:r>
              <a:rPr lang="en-US" dirty="0"/>
              <a:t>and</a:t>
            </a:r>
            <a:r>
              <a:rPr lang="en-US" b="1" dirty="0"/>
              <a:t> </a:t>
            </a:r>
            <a:r>
              <a:rPr lang="en-AU" b="1" dirty="0"/>
              <a:t>Working Group Study Team (WGST)</a:t>
            </a:r>
            <a:r>
              <a:rPr lang="en-AU" dirty="0"/>
              <a:t> outcomes </a:t>
            </a:r>
            <a:r>
              <a:rPr lang="en-US" dirty="0"/>
              <a:t>and identify SIT- and Plenary-level actions required</a:t>
            </a:r>
            <a:r>
              <a:rPr lang="en-AU" dirty="0" smtClean="0"/>
              <a:t>.</a:t>
            </a:r>
          </a:p>
          <a:p>
            <a:pPr marL="0" lvl="0" indent="0">
              <a:buNone/>
            </a:pPr>
            <a:endParaRPr lang="en-US" dirty="0"/>
          </a:p>
          <a:p>
            <a:pPr lvl="0"/>
            <a:r>
              <a:rPr lang="en-US" dirty="0"/>
              <a:t>Discuss proposed language changes to CEOS Strategic Guidance for </a:t>
            </a:r>
            <a:r>
              <a:rPr lang="en-US" b="1" dirty="0"/>
              <a:t>VC leadership rotation</a:t>
            </a:r>
            <a:r>
              <a:rPr lang="en-US" dirty="0"/>
              <a:t> and </a:t>
            </a:r>
            <a:r>
              <a:rPr lang="en-US" b="1" dirty="0"/>
              <a:t>AHT life</a:t>
            </a:r>
            <a:r>
              <a:rPr lang="en-US" dirty="0"/>
              <a:t> </a:t>
            </a:r>
            <a:r>
              <a:rPr lang="en-US" b="1" dirty="0"/>
              <a:t>cycles</a:t>
            </a:r>
            <a:r>
              <a:rPr lang="en-US" dirty="0"/>
              <a:t> as actioned at SIT-34.  Additionally, determine which AHTs will request renewal during annual review of their mandates at Plenary</a:t>
            </a:r>
            <a:r>
              <a:rPr lang="en-US" dirty="0" smtClean="0"/>
              <a:t>.</a:t>
            </a:r>
            <a:endParaRPr lang="en-US" dirty="0"/>
          </a:p>
        </p:txBody>
      </p:sp>
    </p:spTree>
    <p:extLst>
      <p:ext uri="{BB962C8B-B14F-4D97-AF65-F5344CB8AC3E}">
        <p14:creationId xmlns:p14="http://schemas.microsoft.com/office/powerpoint/2010/main" val="241382858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2"/>
          </p:nvPr>
        </p:nvSpPr>
        <p:spPr/>
        <p:txBody>
          <a:bodyPr/>
          <a:lstStyle/>
          <a:p>
            <a:pPr lvl="0"/>
            <a:fld id="{86CB4B4D-7CA3-9044-876B-883B54F8677D}" type="slidenum">
              <a:rPr lang="uk-UA" smtClean="0"/>
              <a:t>4</a:t>
            </a:fld>
            <a:endParaRPr lang="uk-UA"/>
          </a:p>
        </p:txBody>
      </p:sp>
      <p:sp>
        <p:nvSpPr>
          <p:cNvPr id="4" name="Content Placeholder 3"/>
          <p:cNvSpPr>
            <a:spLocks noGrp="1"/>
          </p:cNvSpPr>
          <p:nvPr>
            <p:ph sz="quarter" idx="11"/>
          </p:nvPr>
        </p:nvSpPr>
        <p:spPr>
          <a:xfrm>
            <a:off x="2057400" y="76200"/>
            <a:ext cx="5410200" cy="914400"/>
          </a:xfrm>
        </p:spPr>
        <p:txBody>
          <a:bodyPr/>
          <a:lstStyle/>
          <a:p>
            <a:pPr lvl="0">
              <a:spcBef>
                <a:spcPts val="0"/>
              </a:spcBef>
              <a:buSzTx/>
              <a:defRPr/>
            </a:pPr>
            <a:r>
              <a:rPr lang="en-US" dirty="0" smtClean="0"/>
              <a:t>Workshop Objectives, </a:t>
            </a:r>
            <a:r>
              <a:rPr lang="en-US" dirty="0" err="1" smtClean="0"/>
              <a:t>con’t</a:t>
            </a:r>
            <a:endParaRPr lang="en-US" dirty="0"/>
          </a:p>
        </p:txBody>
      </p:sp>
      <p:sp>
        <p:nvSpPr>
          <p:cNvPr id="5" name="Content Placeholder 4"/>
          <p:cNvSpPr>
            <a:spLocks noGrp="1"/>
          </p:cNvSpPr>
          <p:nvPr>
            <p:ph sz="quarter" idx="10"/>
          </p:nvPr>
        </p:nvSpPr>
        <p:spPr/>
        <p:txBody>
          <a:bodyPr/>
          <a:lstStyle/>
          <a:p>
            <a:pPr lvl="0"/>
            <a:r>
              <a:rPr lang="en-US" dirty="0" smtClean="0"/>
              <a:t>Update </a:t>
            </a:r>
            <a:r>
              <a:rPr lang="en-US" dirty="0"/>
              <a:t>on the way forward for </a:t>
            </a:r>
            <a:r>
              <a:rPr lang="en-US" b="1" dirty="0"/>
              <a:t>CEOS on the coordination of climate observations including on greenhouse gases (GHGs)</a:t>
            </a:r>
            <a:r>
              <a:rPr lang="en-US" dirty="0"/>
              <a:t> (</a:t>
            </a:r>
            <a:r>
              <a:rPr lang="en-US" i="1" dirty="0"/>
              <a:t>e.g.,</a:t>
            </a:r>
            <a:r>
              <a:rPr lang="en-US" dirty="0"/>
              <a:t> Greenhouse Gases from Space, joint CEOS-CGMS activities, the ECV Inventory and gap analysis, IPCC Inventories</a:t>
            </a:r>
            <a:r>
              <a:rPr lang="en-US" dirty="0" smtClean="0"/>
              <a:t>).</a:t>
            </a:r>
          </a:p>
          <a:p>
            <a:pPr marL="0" lvl="0" indent="0">
              <a:buNone/>
            </a:pPr>
            <a:endParaRPr lang="en-US" dirty="0"/>
          </a:p>
          <a:p>
            <a:pPr lvl="0"/>
            <a:r>
              <a:rPr lang="en-US" dirty="0"/>
              <a:t>Update on the way forward on </a:t>
            </a:r>
            <a:r>
              <a:rPr lang="en-US" b="1" dirty="0"/>
              <a:t>data-related activities</a:t>
            </a:r>
            <a:r>
              <a:rPr lang="en-US" dirty="0"/>
              <a:t> including CEOS and Open </a:t>
            </a:r>
            <a:r>
              <a:rPr lang="en-US" dirty="0" err="1"/>
              <a:t>DataCube</a:t>
            </a:r>
            <a:r>
              <a:rPr lang="en-US" dirty="0"/>
              <a:t> activities, and LSI-VC’s work on Analysis Ready Data (ARD), and CARD4L (</a:t>
            </a:r>
            <a:r>
              <a:rPr lang="en-US" i="1" dirty="0"/>
              <a:t>e.g.,</a:t>
            </a:r>
            <a:r>
              <a:rPr lang="en-US" dirty="0"/>
              <a:t> potential expansion beyond land</a:t>
            </a:r>
            <a:r>
              <a:rPr lang="en-US" dirty="0" smtClean="0"/>
              <a:t>).</a:t>
            </a:r>
          </a:p>
          <a:p>
            <a:pPr marL="0" lvl="0" indent="0">
              <a:buNone/>
            </a:pPr>
            <a:endParaRPr lang="en-US" dirty="0"/>
          </a:p>
          <a:p>
            <a:pPr lvl="0"/>
            <a:r>
              <a:rPr lang="en-US" dirty="0"/>
              <a:t>An update and discussion around the </a:t>
            </a:r>
            <a:r>
              <a:rPr lang="en-US" b="1" dirty="0"/>
              <a:t>CEOS approach to key partnerships</a:t>
            </a:r>
            <a:r>
              <a:rPr lang="en-US" dirty="0"/>
              <a:t>, including CGMS, WMO, and GEO</a:t>
            </a:r>
            <a:r>
              <a:rPr lang="en-US" dirty="0" smtClean="0"/>
              <a:t>.</a:t>
            </a:r>
            <a:endParaRPr lang="en-US" dirty="0"/>
          </a:p>
        </p:txBody>
      </p:sp>
    </p:spTree>
    <p:extLst>
      <p:ext uri="{BB962C8B-B14F-4D97-AF65-F5344CB8AC3E}">
        <p14:creationId xmlns:p14="http://schemas.microsoft.com/office/powerpoint/2010/main" val="260131635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2"/>
          </p:nvPr>
        </p:nvSpPr>
        <p:spPr/>
        <p:txBody>
          <a:bodyPr/>
          <a:lstStyle/>
          <a:p>
            <a:pPr lvl="0"/>
            <a:fld id="{86CB4B4D-7CA3-9044-876B-883B54F8677D}" type="slidenum">
              <a:rPr lang="uk-UA" smtClean="0"/>
              <a:t>5</a:t>
            </a:fld>
            <a:endParaRPr lang="uk-UA"/>
          </a:p>
        </p:txBody>
      </p:sp>
      <p:sp>
        <p:nvSpPr>
          <p:cNvPr id="4" name="Content Placeholder 3"/>
          <p:cNvSpPr>
            <a:spLocks noGrp="1"/>
          </p:cNvSpPr>
          <p:nvPr>
            <p:ph sz="quarter" idx="11"/>
          </p:nvPr>
        </p:nvSpPr>
        <p:spPr>
          <a:xfrm>
            <a:off x="2057400" y="304800"/>
            <a:ext cx="5410200" cy="533400"/>
          </a:xfrm>
        </p:spPr>
        <p:txBody>
          <a:bodyPr/>
          <a:lstStyle/>
          <a:p>
            <a:pPr lvl="0">
              <a:spcBef>
                <a:spcPts val="0"/>
              </a:spcBef>
              <a:buSzTx/>
              <a:defRPr/>
            </a:pPr>
            <a:r>
              <a:rPr lang="en-US" dirty="0" smtClean="0"/>
              <a:t>Workshop Format</a:t>
            </a:r>
            <a:endParaRPr lang="en-US" dirty="0"/>
          </a:p>
        </p:txBody>
      </p:sp>
      <p:sp>
        <p:nvSpPr>
          <p:cNvPr id="5" name="Content Placeholder 4"/>
          <p:cNvSpPr>
            <a:spLocks noGrp="1"/>
          </p:cNvSpPr>
          <p:nvPr>
            <p:ph sz="quarter" idx="10"/>
          </p:nvPr>
        </p:nvSpPr>
        <p:spPr>
          <a:xfrm>
            <a:off x="76200" y="4495800"/>
            <a:ext cx="8991600" cy="1874324"/>
          </a:xfrm>
        </p:spPr>
        <p:txBody>
          <a:bodyPr/>
          <a:lstStyle/>
          <a:p>
            <a:pPr marL="0" indent="0">
              <a:buNone/>
            </a:pPr>
            <a:r>
              <a:rPr lang="en-US" b="1" dirty="0" smtClean="0"/>
              <a:t>Adoption of Agenda</a:t>
            </a:r>
          </a:p>
          <a:p>
            <a:pPr marL="0" indent="0">
              <a:buNone/>
            </a:pPr>
            <a:endParaRPr lang="en-US" b="1" dirty="0" smtClean="0"/>
          </a:p>
          <a:p>
            <a:pPr marL="0" indent="0">
              <a:buNone/>
            </a:pPr>
            <a:r>
              <a:rPr lang="en-US" dirty="0"/>
              <a:t>Outcomes of the SIT Technical Workshop will include recommendations to be taken to the CEOS Plenary for decision. As such, all agenda items for the SIT 2019 Technical Workshop are for </a:t>
            </a:r>
            <a:r>
              <a:rPr lang="en-US" b="1" i="1" dirty="0"/>
              <a:t>information/discussion</a:t>
            </a:r>
            <a:r>
              <a:rPr lang="en-US" dirty="0" smtClean="0"/>
              <a:t>.</a:t>
            </a:r>
            <a:endParaRPr lang="en-US" dirty="0"/>
          </a:p>
        </p:txBody>
      </p:sp>
      <p:pic>
        <p:nvPicPr>
          <p:cNvPr id="9" name="Picture 8"/>
          <p:cNvPicPr>
            <a:picLocks noChangeAspect="1"/>
          </p:cNvPicPr>
          <p:nvPr/>
        </p:nvPicPr>
        <p:blipFill rotWithShape="1">
          <a:blip r:embed="rId2"/>
          <a:srcRect r="38462"/>
          <a:stretch/>
        </p:blipFill>
        <p:spPr>
          <a:xfrm>
            <a:off x="1143000" y="1710788"/>
            <a:ext cx="6559230" cy="2971800"/>
          </a:xfrm>
          <a:prstGeom prst="rect">
            <a:avLst/>
          </a:prstGeom>
        </p:spPr>
      </p:pic>
    </p:spTree>
    <p:extLst>
      <p:ext uri="{BB962C8B-B14F-4D97-AF65-F5344CB8AC3E}">
        <p14:creationId xmlns:p14="http://schemas.microsoft.com/office/powerpoint/2010/main" val="213493589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2"/>
          </p:nvPr>
        </p:nvSpPr>
        <p:spPr/>
        <p:txBody>
          <a:bodyPr/>
          <a:lstStyle/>
          <a:p>
            <a:pPr lvl="0"/>
            <a:fld id="{86CB4B4D-7CA3-9044-876B-883B54F8677D}" type="slidenum">
              <a:rPr lang="uk-UA" smtClean="0"/>
              <a:t>6</a:t>
            </a:fld>
            <a:endParaRPr lang="uk-UA"/>
          </a:p>
        </p:txBody>
      </p:sp>
      <p:sp>
        <p:nvSpPr>
          <p:cNvPr id="4" name="Content Placeholder 3"/>
          <p:cNvSpPr>
            <a:spLocks noGrp="1"/>
          </p:cNvSpPr>
          <p:nvPr>
            <p:ph sz="quarter" idx="11"/>
          </p:nvPr>
        </p:nvSpPr>
        <p:spPr>
          <a:xfrm>
            <a:off x="1866900" y="27708"/>
            <a:ext cx="5410200" cy="1191491"/>
          </a:xfrm>
        </p:spPr>
        <p:txBody>
          <a:bodyPr/>
          <a:lstStyle/>
          <a:p>
            <a:pPr lvl="0">
              <a:spcBef>
                <a:spcPts val="0"/>
              </a:spcBef>
              <a:buSzTx/>
              <a:defRPr/>
            </a:pPr>
            <a:r>
              <a:rPr lang="en-US" dirty="0" smtClean="0"/>
              <a:t>SIT-34 Action Status</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22477967"/>
              </p:ext>
            </p:extLst>
          </p:nvPr>
        </p:nvGraphicFramePr>
        <p:xfrm>
          <a:off x="381000" y="1226126"/>
          <a:ext cx="8153400" cy="5120640"/>
        </p:xfrm>
        <a:graphic>
          <a:graphicData uri="http://schemas.openxmlformats.org/drawingml/2006/table">
            <a:tbl>
              <a:tblPr/>
              <a:tblGrid>
                <a:gridCol w="905094">
                  <a:extLst>
                    <a:ext uri="{9D8B030D-6E8A-4147-A177-3AD203B41FA5}">
                      <a16:colId xmlns:a16="http://schemas.microsoft.com/office/drawing/2014/main" val="2152698714"/>
                    </a:ext>
                  </a:extLst>
                </a:gridCol>
                <a:gridCol w="981428">
                  <a:extLst>
                    <a:ext uri="{9D8B030D-6E8A-4147-A177-3AD203B41FA5}">
                      <a16:colId xmlns:a16="http://schemas.microsoft.com/office/drawing/2014/main" val="1787906113"/>
                    </a:ext>
                  </a:extLst>
                </a:gridCol>
                <a:gridCol w="4907978">
                  <a:extLst>
                    <a:ext uri="{9D8B030D-6E8A-4147-A177-3AD203B41FA5}">
                      <a16:colId xmlns:a16="http://schemas.microsoft.com/office/drawing/2014/main" val="409421119"/>
                    </a:ext>
                  </a:extLst>
                </a:gridCol>
                <a:gridCol w="1358900">
                  <a:extLst>
                    <a:ext uri="{9D8B030D-6E8A-4147-A177-3AD203B41FA5}">
                      <a16:colId xmlns:a16="http://schemas.microsoft.com/office/drawing/2014/main" val="3422035519"/>
                    </a:ext>
                  </a:extLst>
                </a:gridCol>
              </a:tblGrid>
              <a:tr h="204354">
                <a:tc>
                  <a:txBody>
                    <a:bodyPr/>
                    <a:lstStyle/>
                    <a:p>
                      <a:pPr marL="0" marR="0" algn="l">
                        <a:spcBef>
                          <a:spcPts val="200"/>
                        </a:spcBef>
                        <a:spcAft>
                          <a:spcPts val="200"/>
                        </a:spcAft>
                      </a:pPr>
                      <a:r>
                        <a:rPr lang="en-GB" sz="1400" b="1">
                          <a:solidFill>
                            <a:srgbClr val="DBE5F1"/>
                          </a:solidFill>
                          <a:effectLst/>
                          <a:latin typeface="Calibri" panose="020F0502020204030204" pitchFamily="34" charset="0"/>
                          <a:ea typeface="Times New Roman" panose="02020603050405020304" pitchFamily="18" charset="0"/>
                        </a:rPr>
                        <a:t>No.</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marL="0" marR="0" algn="l">
                        <a:spcBef>
                          <a:spcPts val="200"/>
                        </a:spcBef>
                        <a:spcAft>
                          <a:spcPts val="200"/>
                        </a:spcAft>
                      </a:pPr>
                      <a:r>
                        <a:rPr lang="en-GB" sz="1400" b="1">
                          <a:solidFill>
                            <a:srgbClr val="DBE5F1"/>
                          </a:solidFill>
                          <a:effectLst/>
                          <a:latin typeface="Calibri" panose="020F0502020204030204" pitchFamily="34" charset="0"/>
                          <a:ea typeface="Times New Roman" panose="02020603050405020304" pitchFamily="18" charset="0"/>
                        </a:rPr>
                        <a:t>Actionee</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marL="0" marR="0" algn="l">
                        <a:spcBef>
                          <a:spcPts val="200"/>
                        </a:spcBef>
                        <a:spcAft>
                          <a:spcPts val="200"/>
                        </a:spcAft>
                      </a:pPr>
                      <a:r>
                        <a:rPr lang="en-GB" sz="1400" b="1">
                          <a:solidFill>
                            <a:srgbClr val="DBE5F1"/>
                          </a:solidFill>
                          <a:effectLst/>
                          <a:latin typeface="Calibri" panose="020F0502020204030204" pitchFamily="34" charset="0"/>
                          <a:ea typeface="Times New Roman" panose="02020603050405020304" pitchFamily="18" charset="0"/>
                        </a:rPr>
                        <a:t>Action</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marL="0" marR="0" algn="l">
                        <a:spcBef>
                          <a:spcPts val="200"/>
                        </a:spcBef>
                        <a:spcAft>
                          <a:spcPts val="200"/>
                        </a:spcAft>
                      </a:pPr>
                      <a:r>
                        <a:rPr lang="en-GB" sz="1400" b="1">
                          <a:solidFill>
                            <a:srgbClr val="DBE5F1"/>
                          </a:solidFill>
                          <a:effectLst/>
                          <a:latin typeface="Calibri" panose="020F0502020204030204" pitchFamily="34" charset="0"/>
                          <a:ea typeface="Times New Roman" panose="02020603050405020304" pitchFamily="18" charset="0"/>
                        </a:rPr>
                        <a:t>Due date</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extLst>
                  <a:ext uri="{0D108BD9-81ED-4DB2-BD59-A6C34878D82A}">
                    <a16:rowId xmlns:a16="http://schemas.microsoft.com/office/drawing/2014/main" val="3217891464"/>
                  </a:ext>
                </a:extLst>
              </a:tr>
              <a:tr h="817418">
                <a:tc rowSpan="2">
                  <a:txBody>
                    <a:bodyPr/>
                    <a:lstStyle/>
                    <a:p>
                      <a:pPr marL="0" marR="0" algn="ctr">
                        <a:spcBef>
                          <a:spcPts val="200"/>
                        </a:spcBef>
                        <a:spcAft>
                          <a:spcPts val="200"/>
                        </a:spcAft>
                      </a:pPr>
                      <a:r>
                        <a:rPr lang="en-GB" sz="1400" b="1" dirty="0">
                          <a:solidFill>
                            <a:srgbClr val="FF33CC"/>
                          </a:solidFill>
                          <a:effectLst/>
                          <a:latin typeface="Calibri" panose="020F0502020204030204" pitchFamily="34" charset="0"/>
                          <a:ea typeface="Times New Roman" panose="02020603050405020304" pitchFamily="18" charset="0"/>
                        </a:rPr>
                        <a:t>SIT-34-01</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marL="0" marR="0" algn="l">
                        <a:spcBef>
                          <a:spcPts val="200"/>
                        </a:spcBef>
                        <a:spcAft>
                          <a:spcPts val="200"/>
                        </a:spcAft>
                      </a:pPr>
                      <a:r>
                        <a:rPr lang="en-GB" sz="1400">
                          <a:effectLst/>
                          <a:latin typeface="Calibri" panose="020F0502020204030204" pitchFamily="34" charset="0"/>
                          <a:ea typeface="Times New Roman" panose="02020603050405020304" pitchFamily="18" charset="0"/>
                        </a:rPr>
                        <a:t>CEOS VC Co-Leads, WG Chairs/Vice Chairs</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200"/>
                        </a:spcBef>
                        <a:spcAft>
                          <a:spcPts val="200"/>
                        </a:spcAft>
                      </a:pPr>
                      <a:r>
                        <a:rPr lang="en-GB" sz="1400">
                          <a:effectLst/>
                          <a:latin typeface="Calibri" panose="020F0502020204030204" pitchFamily="34" charset="0"/>
                          <a:ea typeface="Times New Roman" panose="02020603050405020304" pitchFamily="18" charset="0"/>
                        </a:rPr>
                        <a:t>All CEOS Virtual Constellation Co-Leads, Working Group Chairs and Vice Chairs, and </a:t>
                      </a:r>
                      <a:r>
                        <a:rPr lang="en-GB" sz="1400" i="1">
                          <a:effectLst/>
                          <a:latin typeface="Calibri" panose="020F0502020204030204" pitchFamily="34" charset="0"/>
                          <a:ea typeface="Times New Roman" panose="02020603050405020304" pitchFamily="18" charset="0"/>
                        </a:rPr>
                        <a:t>Ad Hoc</a:t>
                      </a:r>
                      <a:r>
                        <a:rPr lang="en-GB" sz="1400">
                          <a:effectLst/>
                          <a:latin typeface="Calibri" panose="020F0502020204030204" pitchFamily="34" charset="0"/>
                          <a:ea typeface="Times New Roman" panose="02020603050405020304" pitchFamily="18" charset="0"/>
                        </a:rPr>
                        <a:t> Team Co-Leads to provide updated content and information for the CEOS website to CEOS SEO, with a cc to the CEO.</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200"/>
                        </a:spcBef>
                        <a:spcAft>
                          <a:spcPts val="200"/>
                        </a:spcAft>
                      </a:pPr>
                      <a:r>
                        <a:rPr lang="en-GB" sz="1400" b="1">
                          <a:effectLst/>
                          <a:highlight>
                            <a:srgbClr val="FF00FF"/>
                          </a:highlight>
                          <a:latin typeface="Calibri" panose="020F0502020204030204" pitchFamily="34" charset="0"/>
                          <a:ea typeface="Times New Roman" panose="02020603050405020304" pitchFamily="18" charset="0"/>
                        </a:rPr>
                        <a:t>30 June 2019</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9903108"/>
                  </a:ext>
                </a:extLst>
              </a:tr>
              <a:tr h="204354">
                <a:tc vMerge="1">
                  <a:txBody>
                    <a:bodyPr/>
                    <a:lstStyle/>
                    <a:p>
                      <a:endParaRPr lang="en-US"/>
                    </a:p>
                  </a:txBody>
                  <a:tcPr/>
                </a:tc>
                <a:tc gridSpan="3">
                  <a:txBody>
                    <a:bodyPr/>
                    <a:lstStyle/>
                    <a:p>
                      <a:pPr marL="0" marR="0" algn="l">
                        <a:spcBef>
                          <a:spcPts val="200"/>
                        </a:spcBef>
                        <a:spcAft>
                          <a:spcPts val="200"/>
                        </a:spcAft>
                      </a:pPr>
                      <a:r>
                        <a:rPr lang="en-GB" sz="1400" i="1">
                          <a:effectLst/>
                          <a:latin typeface="Calibri" panose="020F0502020204030204" pitchFamily="34" charset="0"/>
                          <a:ea typeface="Times New Roman" panose="02020603050405020304" pitchFamily="18" charset="0"/>
                        </a:rPr>
                        <a:t>Rationale:  Information on CEOS website is not current.</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55721327"/>
                  </a:ext>
                </a:extLst>
              </a:tr>
              <a:tr h="817418">
                <a:tc rowSpan="2">
                  <a:txBody>
                    <a:bodyPr/>
                    <a:lstStyle/>
                    <a:p>
                      <a:pPr marL="0" marR="0" algn="ctr">
                        <a:spcBef>
                          <a:spcPts val="200"/>
                        </a:spcBef>
                        <a:spcAft>
                          <a:spcPts val="200"/>
                        </a:spcAft>
                      </a:pPr>
                      <a:r>
                        <a:rPr lang="en-GB" sz="1400" b="1" dirty="0">
                          <a:solidFill>
                            <a:srgbClr val="FF33CC"/>
                          </a:solidFill>
                          <a:effectLst/>
                          <a:latin typeface="Calibri" panose="020F0502020204030204" pitchFamily="34" charset="0"/>
                          <a:ea typeface="Times New Roman" panose="02020603050405020304" pitchFamily="18" charset="0"/>
                        </a:rPr>
                        <a:t>SIT-34-02</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marL="0" marR="0" algn="l">
                        <a:spcBef>
                          <a:spcPts val="200"/>
                        </a:spcBef>
                        <a:spcAft>
                          <a:spcPts val="200"/>
                        </a:spcAft>
                      </a:pPr>
                      <a:r>
                        <a:rPr lang="en-GB" sz="1400">
                          <a:effectLst/>
                          <a:latin typeface="Calibri" panose="020F0502020204030204" pitchFamily="34" charset="0"/>
                          <a:ea typeface="Times New Roman" panose="02020603050405020304" pitchFamily="18" charset="0"/>
                        </a:rPr>
                        <a:t>SEO in consultation with CEOS SEC</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200"/>
                        </a:spcBef>
                        <a:spcAft>
                          <a:spcPts val="200"/>
                        </a:spcAft>
                      </a:pPr>
                      <a:r>
                        <a:rPr lang="en-GB" sz="1400">
                          <a:effectLst/>
                          <a:latin typeface="Calibri" panose="020F0502020204030204" pitchFamily="34" charset="0"/>
                          <a:ea typeface="Times New Roman" panose="02020603050405020304" pitchFamily="18" charset="0"/>
                        </a:rPr>
                        <a:t>Establish a working team to scope and develop content for the proposed CEOS presence at GEO-XVI Plenary.</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200"/>
                        </a:spcBef>
                        <a:spcAft>
                          <a:spcPts val="200"/>
                        </a:spcAft>
                      </a:pPr>
                      <a:r>
                        <a:rPr lang="en-GB" sz="1400" b="1">
                          <a:effectLst/>
                          <a:highlight>
                            <a:srgbClr val="FF00FF"/>
                          </a:highlight>
                          <a:latin typeface="Calibri" panose="020F0502020204030204" pitchFamily="34" charset="0"/>
                          <a:ea typeface="Times New Roman" panose="02020603050405020304" pitchFamily="18" charset="0"/>
                        </a:rPr>
                        <a:t>30 April 2019</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48596382"/>
                  </a:ext>
                </a:extLst>
              </a:tr>
              <a:tr h="408709">
                <a:tc vMerge="1">
                  <a:txBody>
                    <a:bodyPr/>
                    <a:lstStyle/>
                    <a:p>
                      <a:endParaRPr lang="en-US"/>
                    </a:p>
                  </a:txBody>
                  <a:tcPr/>
                </a:tc>
                <a:tc gridSpan="3">
                  <a:txBody>
                    <a:bodyPr/>
                    <a:lstStyle/>
                    <a:p>
                      <a:pPr marL="0" marR="0" algn="l">
                        <a:spcBef>
                          <a:spcPts val="200"/>
                        </a:spcBef>
                        <a:spcAft>
                          <a:spcPts val="200"/>
                        </a:spcAft>
                      </a:pPr>
                      <a:r>
                        <a:rPr lang="en-GB" sz="1400" i="1">
                          <a:effectLst/>
                          <a:latin typeface="Calibri" panose="020F0502020204030204" pitchFamily="34" charset="0"/>
                          <a:ea typeface="Times New Roman" panose="02020603050405020304" pitchFamily="18" charset="0"/>
                        </a:rPr>
                        <a:t>Rationale: A managed response is necessary to take up this opportunity and ensure broader CEOS interests are taken into consideration.</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6964964"/>
                  </a:ext>
                </a:extLst>
              </a:tr>
              <a:tr h="408709">
                <a:tc rowSpan="2">
                  <a:txBody>
                    <a:bodyPr/>
                    <a:lstStyle/>
                    <a:p>
                      <a:pPr marL="0" marR="0" algn="ctr">
                        <a:spcBef>
                          <a:spcPts val="200"/>
                        </a:spcBef>
                        <a:spcAft>
                          <a:spcPts val="200"/>
                        </a:spcAft>
                      </a:pPr>
                      <a:r>
                        <a:rPr lang="en-GB" sz="1400" b="1" dirty="0">
                          <a:solidFill>
                            <a:srgbClr val="FF33CC"/>
                          </a:solidFill>
                          <a:effectLst/>
                          <a:latin typeface="Calibri" panose="020F0502020204030204" pitchFamily="34" charset="0"/>
                          <a:ea typeface="Times New Roman" panose="02020603050405020304" pitchFamily="18" charset="0"/>
                        </a:rPr>
                        <a:t>SIT-34-06</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marL="0" marR="0" algn="l">
                        <a:spcBef>
                          <a:spcPts val="200"/>
                        </a:spcBef>
                        <a:spcAft>
                          <a:spcPts val="200"/>
                        </a:spcAft>
                      </a:pPr>
                      <a:r>
                        <a:rPr lang="en-GB" sz="1400" b="1">
                          <a:effectLst/>
                          <a:highlight>
                            <a:srgbClr val="FFFF00"/>
                          </a:highlight>
                          <a:latin typeface="Calibri" panose="020F0502020204030204" pitchFamily="34" charset="0"/>
                          <a:ea typeface="Times New Roman" panose="02020603050405020304" pitchFamily="18" charset="0"/>
                        </a:rPr>
                        <a:t>NOAA/SIT Chair Team</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200"/>
                        </a:spcBef>
                        <a:spcAft>
                          <a:spcPts val="200"/>
                        </a:spcAft>
                      </a:pPr>
                      <a:r>
                        <a:rPr lang="en-GB" sz="1400">
                          <a:effectLst/>
                          <a:latin typeface="Calibri" panose="020F0502020204030204" pitchFamily="34" charset="0"/>
                          <a:ea typeface="Times New Roman" panose="02020603050405020304" pitchFamily="18" charset="0"/>
                        </a:rPr>
                        <a:t>To coordinate with WGDisasters, WGCapD, and CSIRO on possible evolution of GEO-LEO pilot.</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200"/>
                        </a:spcBef>
                        <a:spcAft>
                          <a:spcPts val="200"/>
                        </a:spcAft>
                      </a:pPr>
                      <a:r>
                        <a:rPr lang="en-GB" sz="1400" b="1">
                          <a:effectLst/>
                          <a:highlight>
                            <a:srgbClr val="FF00FF"/>
                          </a:highlight>
                          <a:latin typeface="Calibri" panose="020F0502020204030204" pitchFamily="34" charset="0"/>
                          <a:ea typeface="Times New Roman" panose="02020603050405020304" pitchFamily="18" charset="0"/>
                        </a:rPr>
                        <a:t>June 2019</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45675237"/>
                  </a:ext>
                </a:extLst>
              </a:tr>
              <a:tr h="204354">
                <a:tc vMerge="1">
                  <a:txBody>
                    <a:bodyPr/>
                    <a:lstStyle/>
                    <a:p>
                      <a:endParaRPr lang="en-US"/>
                    </a:p>
                  </a:txBody>
                  <a:tcPr/>
                </a:tc>
                <a:tc gridSpan="3">
                  <a:txBody>
                    <a:bodyPr/>
                    <a:lstStyle/>
                    <a:p>
                      <a:pPr marL="0" marR="0" algn="l">
                        <a:spcBef>
                          <a:spcPts val="200"/>
                        </a:spcBef>
                        <a:spcAft>
                          <a:spcPts val="200"/>
                        </a:spcAft>
                      </a:pPr>
                      <a:r>
                        <a:rPr lang="en-GB" sz="1400" i="1">
                          <a:effectLst/>
                          <a:latin typeface="Calibri" panose="020F0502020204030204" pitchFamily="34" charset="0"/>
                          <a:ea typeface="Times New Roman" panose="02020603050405020304" pitchFamily="18" charset="0"/>
                        </a:rPr>
                        <a:t>Rationale: Coordination of the GEO-LEO effort.</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25525664"/>
                  </a:ext>
                </a:extLst>
              </a:tr>
              <a:tr h="613064">
                <a:tc rowSpan="2">
                  <a:txBody>
                    <a:bodyPr/>
                    <a:lstStyle/>
                    <a:p>
                      <a:pPr marL="0" marR="0" algn="ctr">
                        <a:spcBef>
                          <a:spcPts val="200"/>
                        </a:spcBef>
                        <a:spcAft>
                          <a:spcPts val="200"/>
                        </a:spcAft>
                      </a:pPr>
                      <a:r>
                        <a:rPr lang="en-GB" sz="1400" b="1" dirty="0">
                          <a:solidFill>
                            <a:srgbClr val="FF33CC"/>
                          </a:solidFill>
                          <a:effectLst/>
                          <a:latin typeface="Calibri" panose="020F0502020204030204" pitchFamily="34" charset="0"/>
                          <a:ea typeface="Times New Roman" panose="02020603050405020304" pitchFamily="18" charset="0"/>
                        </a:rPr>
                        <a:t>SIT-34-08</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marL="0" marR="0" algn="l">
                        <a:spcBef>
                          <a:spcPts val="200"/>
                        </a:spcBef>
                        <a:spcAft>
                          <a:spcPts val="200"/>
                        </a:spcAft>
                      </a:pPr>
                      <a:r>
                        <a:rPr lang="en-GB" sz="1400">
                          <a:effectLst/>
                          <a:latin typeface="Calibri" panose="020F0502020204030204" pitchFamily="34" charset="0"/>
                          <a:ea typeface="Times New Roman" panose="02020603050405020304" pitchFamily="18" charset="0"/>
                        </a:rPr>
                        <a:t>CEOS Agencies</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200"/>
                        </a:spcBef>
                        <a:spcAft>
                          <a:spcPts val="200"/>
                        </a:spcAft>
                      </a:pPr>
                      <a:r>
                        <a:rPr lang="en-GB" sz="1400">
                          <a:effectLst/>
                          <a:latin typeface="Calibri" panose="020F0502020204030204" pitchFamily="34" charset="0"/>
                          <a:ea typeface="Times New Roman" panose="02020603050405020304" pitchFamily="18" charset="0"/>
                        </a:rPr>
                        <a:t>Any agency that is ready and able to support one, two, three, any or all of the 6.6.1, 11.3.1, and 15.3.1 Indicators are asked to indicate interest to the Co-Leads of the SDG AHT.</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200"/>
                        </a:spcBef>
                        <a:spcAft>
                          <a:spcPts val="200"/>
                        </a:spcAft>
                      </a:pPr>
                      <a:r>
                        <a:rPr lang="en-GB" sz="1400" b="1">
                          <a:effectLst/>
                          <a:highlight>
                            <a:srgbClr val="FF00FF"/>
                          </a:highlight>
                          <a:latin typeface="Calibri" panose="020F0502020204030204" pitchFamily="34" charset="0"/>
                          <a:ea typeface="Times New Roman" panose="02020603050405020304" pitchFamily="18" charset="0"/>
                        </a:rPr>
                        <a:t>1 July 2019</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81976805"/>
                  </a:ext>
                </a:extLst>
              </a:tr>
              <a:tr h="204354">
                <a:tc vMerge="1">
                  <a:txBody>
                    <a:bodyPr/>
                    <a:lstStyle/>
                    <a:p>
                      <a:endParaRPr lang="en-US"/>
                    </a:p>
                  </a:txBody>
                  <a:tcPr/>
                </a:tc>
                <a:tc gridSpan="3">
                  <a:txBody>
                    <a:bodyPr/>
                    <a:lstStyle/>
                    <a:p>
                      <a:pPr marL="0" marR="0" algn="l">
                        <a:spcBef>
                          <a:spcPts val="200"/>
                        </a:spcBef>
                        <a:spcAft>
                          <a:spcPts val="200"/>
                        </a:spcAft>
                      </a:pPr>
                      <a:r>
                        <a:rPr lang="en-GB" sz="1400" i="1">
                          <a:effectLst/>
                          <a:latin typeface="Calibri" panose="020F0502020204030204" pitchFamily="34" charset="0"/>
                          <a:ea typeface="Times New Roman" panose="02020603050405020304" pitchFamily="18" charset="0"/>
                        </a:rPr>
                        <a:t>Rationale: Demonstrate Agency support to the SDGs.</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94763374"/>
                  </a:ext>
                </a:extLst>
              </a:tr>
              <a:tr h="408709">
                <a:tc rowSpan="2">
                  <a:txBody>
                    <a:bodyPr/>
                    <a:lstStyle/>
                    <a:p>
                      <a:pPr marL="0" marR="0" algn="ctr">
                        <a:spcBef>
                          <a:spcPts val="200"/>
                        </a:spcBef>
                        <a:spcAft>
                          <a:spcPts val="200"/>
                        </a:spcAft>
                      </a:pPr>
                      <a:r>
                        <a:rPr lang="en-GB" sz="1400" b="1" dirty="0">
                          <a:solidFill>
                            <a:srgbClr val="DBE5F1"/>
                          </a:solidFill>
                          <a:effectLst/>
                          <a:latin typeface="Calibri" panose="020F0502020204030204" pitchFamily="34" charset="0"/>
                          <a:ea typeface="Times New Roman" panose="02020603050405020304" pitchFamily="18" charset="0"/>
                        </a:rPr>
                        <a:t>SIT-34-09</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marL="0" marR="0" algn="l">
                        <a:spcBef>
                          <a:spcPts val="200"/>
                        </a:spcBef>
                        <a:spcAft>
                          <a:spcPts val="200"/>
                        </a:spcAft>
                      </a:pPr>
                      <a:r>
                        <a:rPr lang="en-GB" sz="1400">
                          <a:effectLst/>
                          <a:latin typeface="Calibri" panose="020F0502020204030204" pitchFamily="34" charset="0"/>
                          <a:ea typeface="Times New Roman" panose="02020603050405020304" pitchFamily="18" charset="0"/>
                        </a:rPr>
                        <a:t>SIT Vice Chair Team </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200"/>
                        </a:spcBef>
                        <a:spcAft>
                          <a:spcPts val="200"/>
                        </a:spcAft>
                      </a:pPr>
                      <a:r>
                        <a:rPr lang="en-GB" sz="1400">
                          <a:effectLst/>
                          <a:latin typeface="Calibri" panose="020F0502020204030204" pitchFamily="34" charset="0"/>
                          <a:ea typeface="Times New Roman" panose="02020603050405020304" pitchFamily="18" charset="0"/>
                        </a:rPr>
                        <a:t>Bring revised Analysis Ready Data (ARD) Strategy to SIT TW for discussion, with a view to a final version for endorsement at CEOS Plenary.</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200"/>
                        </a:spcBef>
                        <a:spcAft>
                          <a:spcPts val="200"/>
                        </a:spcAft>
                      </a:pPr>
                      <a:r>
                        <a:rPr lang="en-GB" sz="1400">
                          <a:effectLst/>
                          <a:latin typeface="Calibri" panose="020F0502020204030204" pitchFamily="34" charset="0"/>
                          <a:ea typeface="Times New Roman" panose="02020603050405020304" pitchFamily="18" charset="0"/>
                        </a:rPr>
                        <a:t>2019 SIT Technical Workshop  </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32108365"/>
                  </a:ext>
                </a:extLst>
              </a:tr>
              <a:tr h="204354">
                <a:tc vMerge="1">
                  <a:txBody>
                    <a:bodyPr/>
                    <a:lstStyle/>
                    <a:p>
                      <a:endParaRPr lang="en-US"/>
                    </a:p>
                  </a:txBody>
                  <a:tcPr/>
                </a:tc>
                <a:tc gridSpan="3">
                  <a:txBody>
                    <a:bodyPr/>
                    <a:lstStyle/>
                    <a:p>
                      <a:pPr marL="0" marR="0" algn="l">
                        <a:spcBef>
                          <a:spcPts val="200"/>
                        </a:spcBef>
                        <a:spcAft>
                          <a:spcPts val="200"/>
                        </a:spcAft>
                      </a:pPr>
                      <a:r>
                        <a:rPr lang="en-GB" sz="1400" i="1" dirty="0">
                          <a:effectLst/>
                          <a:latin typeface="Calibri" panose="020F0502020204030204" pitchFamily="34" charset="0"/>
                          <a:ea typeface="Times New Roman" panose="02020603050405020304" pitchFamily="18" charset="0"/>
                        </a:rPr>
                        <a:t>Rationale: Broaden the ARD Strategy beyond Land.</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38583658"/>
                  </a:ext>
                </a:extLst>
              </a:tr>
            </a:tbl>
          </a:graphicData>
        </a:graphic>
      </p:graphicFrame>
    </p:spTree>
    <p:extLst>
      <p:ext uri="{BB962C8B-B14F-4D97-AF65-F5344CB8AC3E}">
        <p14:creationId xmlns:p14="http://schemas.microsoft.com/office/powerpoint/2010/main" val="208603955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2"/>
          </p:nvPr>
        </p:nvSpPr>
        <p:spPr/>
        <p:txBody>
          <a:bodyPr/>
          <a:lstStyle/>
          <a:p>
            <a:pPr lvl="0"/>
            <a:fld id="{86CB4B4D-7CA3-9044-876B-883B54F8677D}" type="slidenum">
              <a:rPr lang="uk-UA" smtClean="0"/>
              <a:t>7</a:t>
            </a:fld>
            <a:endParaRPr lang="uk-UA"/>
          </a:p>
        </p:txBody>
      </p:sp>
      <p:sp>
        <p:nvSpPr>
          <p:cNvPr id="4" name="Content Placeholder 3"/>
          <p:cNvSpPr>
            <a:spLocks noGrp="1"/>
          </p:cNvSpPr>
          <p:nvPr>
            <p:ph sz="quarter" idx="11"/>
          </p:nvPr>
        </p:nvSpPr>
        <p:spPr>
          <a:xfrm>
            <a:off x="1866900" y="27708"/>
            <a:ext cx="5410200" cy="1191491"/>
          </a:xfrm>
        </p:spPr>
        <p:txBody>
          <a:bodyPr/>
          <a:lstStyle/>
          <a:p>
            <a:pPr lvl="0">
              <a:spcBef>
                <a:spcPts val="0"/>
              </a:spcBef>
              <a:buSzTx/>
              <a:defRPr/>
            </a:pPr>
            <a:r>
              <a:rPr lang="en-US" dirty="0" smtClean="0"/>
              <a:t>SIT-34 Action Status</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534222947"/>
              </p:ext>
            </p:extLst>
          </p:nvPr>
        </p:nvGraphicFramePr>
        <p:xfrm>
          <a:off x="228600" y="1371600"/>
          <a:ext cx="8382001" cy="5048245"/>
        </p:xfrm>
        <a:graphic>
          <a:graphicData uri="http://schemas.openxmlformats.org/drawingml/2006/table">
            <a:tbl>
              <a:tblPr/>
              <a:tblGrid>
                <a:gridCol w="930471">
                  <a:extLst>
                    <a:ext uri="{9D8B030D-6E8A-4147-A177-3AD203B41FA5}">
                      <a16:colId xmlns:a16="http://schemas.microsoft.com/office/drawing/2014/main" val="3370398451"/>
                    </a:ext>
                  </a:extLst>
                </a:gridCol>
                <a:gridCol w="1008945">
                  <a:extLst>
                    <a:ext uri="{9D8B030D-6E8A-4147-A177-3AD203B41FA5}">
                      <a16:colId xmlns:a16="http://schemas.microsoft.com/office/drawing/2014/main" val="1799953700"/>
                    </a:ext>
                  </a:extLst>
                </a:gridCol>
                <a:gridCol w="5045585">
                  <a:extLst>
                    <a:ext uri="{9D8B030D-6E8A-4147-A177-3AD203B41FA5}">
                      <a16:colId xmlns:a16="http://schemas.microsoft.com/office/drawing/2014/main" val="1174249029"/>
                    </a:ext>
                  </a:extLst>
                </a:gridCol>
                <a:gridCol w="1397000">
                  <a:extLst>
                    <a:ext uri="{9D8B030D-6E8A-4147-A177-3AD203B41FA5}">
                      <a16:colId xmlns:a16="http://schemas.microsoft.com/office/drawing/2014/main" val="359521580"/>
                    </a:ext>
                  </a:extLst>
                </a:gridCol>
              </a:tblGrid>
              <a:tr h="181293">
                <a:tc>
                  <a:txBody>
                    <a:bodyPr/>
                    <a:lstStyle/>
                    <a:p>
                      <a:pPr marL="0" marR="0" algn="l">
                        <a:spcBef>
                          <a:spcPts val="200"/>
                        </a:spcBef>
                        <a:spcAft>
                          <a:spcPts val="200"/>
                        </a:spcAft>
                      </a:pPr>
                      <a:r>
                        <a:rPr lang="en-GB" sz="1200" b="1">
                          <a:solidFill>
                            <a:srgbClr val="DBE5F1"/>
                          </a:solidFill>
                          <a:effectLst/>
                          <a:latin typeface="Calibri" panose="020F0502020204030204" pitchFamily="34" charset="0"/>
                          <a:ea typeface="Times New Roman" panose="02020603050405020304" pitchFamily="18" charset="0"/>
                        </a:rPr>
                        <a:t>No.</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marL="0" marR="0" algn="l">
                        <a:spcBef>
                          <a:spcPts val="200"/>
                        </a:spcBef>
                        <a:spcAft>
                          <a:spcPts val="200"/>
                        </a:spcAft>
                      </a:pPr>
                      <a:r>
                        <a:rPr lang="en-GB" sz="1200" b="1">
                          <a:solidFill>
                            <a:srgbClr val="DBE5F1"/>
                          </a:solidFill>
                          <a:effectLst/>
                          <a:latin typeface="Calibri" panose="020F0502020204030204" pitchFamily="34" charset="0"/>
                          <a:ea typeface="Times New Roman" panose="02020603050405020304" pitchFamily="18" charset="0"/>
                        </a:rPr>
                        <a:t>Actionee</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marL="0" marR="0" algn="l">
                        <a:spcBef>
                          <a:spcPts val="200"/>
                        </a:spcBef>
                        <a:spcAft>
                          <a:spcPts val="200"/>
                        </a:spcAft>
                      </a:pPr>
                      <a:r>
                        <a:rPr lang="en-GB" sz="1200" b="1">
                          <a:solidFill>
                            <a:srgbClr val="DBE5F1"/>
                          </a:solidFill>
                          <a:effectLst/>
                          <a:latin typeface="Calibri" panose="020F0502020204030204" pitchFamily="34" charset="0"/>
                          <a:ea typeface="Times New Roman" panose="02020603050405020304" pitchFamily="18" charset="0"/>
                        </a:rPr>
                        <a:t>Action</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marL="0" marR="0" algn="l">
                        <a:spcBef>
                          <a:spcPts val="200"/>
                        </a:spcBef>
                        <a:spcAft>
                          <a:spcPts val="200"/>
                        </a:spcAft>
                      </a:pPr>
                      <a:r>
                        <a:rPr lang="en-GB" sz="1200" b="1">
                          <a:solidFill>
                            <a:srgbClr val="DBE5F1"/>
                          </a:solidFill>
                          <a:effectLst/>
                          <a:latin typeface="Calibri" panose="020F0502020204030204" pitchFamily="34" charset="0"/>
                          <a:ea typeface="Times New Roman" panose="02020603050405020304" pitchFamily="18" charset="0"/>
                        </a:rPr>
                        <a:t>Due date</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extLst>
                  <a:ext uri="{0D108BD9-81ED-4DB2-BD59-A6C34878D82A}">
                    <a16:rowId xmlns:a16="http://schemas.microsoft.com/office/drawing/2014/main" val="3754694687"/>
                  </a:ext>
                </a:extLst>
              </a:tr>
              <a:tr h="906465">
                <a:tc rowSpan="2">
                  <a:txBody>
                    <a:bodyPr/>
                    <a:lstStyle/>
                    <a:p>
                      <a:pPr marL="0" marR="0" algn="ctr">
                        <a:spcBef>
                          <a:spcPts val="200"/>
                        </a:spcBef>
                        <a:spcAft>
                          <a:spcPts val="200"/>
                        </a:spcAft>
                      </a:pPr>
                      <a:r>
                        <a:rPr lang="en-GB" sz="1200" b="1" dirty="0">
                          <a:solidFill>
                            <a:srgbClr val="DBE5F1"/>
                          </a:solidFill>
                          <a:effectLst/>
                          <a:latin typeface="Calibri" panose="020F0502020204030204" pitchFamily="34" charset="0"/>
                          <a:ea typeface="Times New Roman" panose="02020603050405020304" pitchFamily="18" charset="0"/>
                        </a:rPr>
                        <a:t>SIT-34-11</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marL="0" marR="0" algn="l">
                        <a:spcBef>
                          <a:spcPts val="200"/>
                        </a:spcBef>
                        <a:spcAft>
                          <a:spcPts val="200"/>
                        </a:spcAft>
                      </a:pPr>
                      <a:r>
                        <a:rPr lang="en-GB" sz="1200">
                          <a:effectLst/>
                          <a:latin typeface="Calibri" panose="020F0502020204030204" pitchFamily="34" charset="0"/>
                          <a:ea typeface="Times New Roman" panose="02020603050405020304" pitchFamily="18" charset="0"/>
                        </a:rPr>
                        <a:t>CEOS Blue Planet Expert</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200"/>
                        </a:spcBef>
                        <a:spcAft>
                          <a:spcPts val="200"/>
                        </a:spcAft>
                      </a:pPr>
                      <a:r>
                        <a:rPr lang="en-GB" sz="1200" dirty="0">
                          <a:effectLst/>
                          <a:latin typeface="Calibri" panose="020F0502020204030204" pitchFamily="34" charset="0"/>
                          <a:ea typeface="Times New Roman" panose="02020603050405020304" pitchFamily="18" charset="0"/>
                        </a:rPr>
                        <a:t>Work with interested CEOS entities to bring forward ideas for an </a:t>
                      </a:r>
                      <a:r>
                        <a:rPr lang="en-GB" sz="1200" i="1" dirty="0">
                          <a:effectLst/>
                          <a:latin typeface="Calibri" panose="020F0502020204030204" pitchFamily="34" charset="0"/>
                          <a:ea typeface="Times New Roman" panose="02020603050405020304" pitchFamily="18" charset="0"/>
                        </a:rPr>
                        <a:t>ad hoc</a:t>
                      </a:r>
                      <a:r>
                        <a:rPr lang="en-GB" sz="1200" dirty="0">
                          <a:effectLst/>
                          <a:latin typeface="Calibri" panose="020F0502020204030204" pitchFamily="34" charset="0"/>
                          <a:ea typeface="Times New Roman" panose="02020603050405020304" pitchFamily="18" charset="0"/>
                        </a:rPr>
                        <a:t> coastal observing and applications team under the auspices of the GEO Blue Planet, and targeted demonstration projects focusing on flooding, water quality, eutrophication, harmful algal blooms, and/or other ecosystem impacts.  </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200"/>
                        </a:spcBef>
                        <a:spcAft>
                          <a:spcPts val="200"/>
                        </a:spcAft>
                      </a:pPr>
                      <a:r>
                        <a:rPr lang="en-GB" sz="1200" dirty="0">
                          <a:effectLst/>
                          <a:latin typeface="Calibri" panose="020F0502020204030204" pitchFamily="34" charset="0"/>
                          <a:ea typeface="Times New Roman" panose="02020603050405020304" pitchFamily="18" charset="0"/>
                        </a:rPr>
                        <a:t>2019 SIT Technical Workshop</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25392035"/>
                  </a:ext>
                </a:extLst>
              </a:tr>
              <a:tr h="362586">
                <a:tc vMerge="1">
                  <a:txBody>
                    <a:bodyPr/>
                    <a:lstStyle/>
                    <a:p>
                      <a:endParaRPr lang="en-US"/>
                    </a:p>
                  </a:txBody>
                  <a:tcPr/>
                </a:tc>
                <a:tc gridSpan="3">
                  <a:txBody>
                    <a:bodyPr/>
                    <a:lstStyle/>
                    <a:p>
                      <a:pPr marL="0" marR="0" algn="l">
                        <a:spcBef>
                          <a:spcPts val="200"/>
                        </a:spcBef>
                        <a:spcAft>
                          <a:spcPts val="200"/>
                        </a:spcAft>
                      </a:pPr>
                      <a:r>
                        <a:rPr lang="en-GB" sz="1200" i="1" dirty="0">
                          <a:effectLst/>
                          <a:latin typeface="Calibri" panose="020F0502020204030204" pitchFamily="34" charset="0"/>
                          <a:ea typeface="Times New Roman" panose="02020603050405020304" pitchFamily="18" charset="0"/>
                        </a:rPr>
                        <a:t>Rationale:  Proposal for Coastal Strategy and ways to revisit coastal observing requirements.  Might need to first plan and undertake a Scoping Workshop.</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20194406"/>
                  </a:ext>
                </a:extLst>
              </a:tr>
              <a:tr h="973610">
                <a:tc rowSpan="2">
                  <a:txBody>
                    <a:bodyPr/>
                    <a:lstStyle/>
                    <a:p>
                      <a:pPr marL="0" marR="0" algn="ctr">
                        <a:spcBef>
                          <a:spcPts val="200"/>
                        </a:spcBef>
                        <a:spcAft>
                          <a:spcPts val="200"/>
                        </a:spcAft>
                      </a:pPr>
                      <a:r>
                        <a:rPr lang="en-GB" sz="1200" b="1" dirty="0">
                          <a:solidFill>
                            <a:srgbClr val="DBE5F1"/>
                          </a:solidFill>
                          <a:effectLst/>
                          <a:latin typeface="Calibri" panose="020F0502020204030204" pitchFamily="34" charset="0"/>
                          <a:ea typeface="Times New Roman" panose="02020603050405020304" pitchFamily="18" charset="0"/>
                        </a:rPr>
                        <a:t>SIT-34-12</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marL="0" marR="0" algn="l">
                        <a:spcBef>
                          <a:spcPts val="200"/>
                        </a:spcBef>
                        <a:spcAft>
                          <a:spcPts val="200"/>
                        </a:spcAft>
                      </a:pPr>
                      <a:r>
                        <a:rPr lang="en-GB" sz="1200" b="1">
                          <a:effectLst/>
                          <a:highlight>
                            <a:srgbClr val="00FFFF"/>
                          </a:highlight>
                          <a:latin typeface="Calibri" panose="020F0502020204030204" pitchFamily="34" charset="0"/>
                          <a:ea typeface="Times New Roman" panose="02020603050405020304" pitchFamily="18" charset="0"/>
                        </a:rPr>
                        <a:t>SIT Chair Team</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200"/>
                        </a:spcBef>
                        <a:spcAft>
                          <a:spcPts val="200"/>
                        </a:spcAft>
                      </a:pPr>
                      <a:r>
                        <a:rPr lang="en-GB" sz="1200" b="1">
                          <a:effectLst/>
                          <a:latin typeface="Calibri" panose="020F0502020204030204" pitchFamily="34" charset="0"/>
                          <a:ea typeface="Times New Roman" panose="02020603050405020304" pitchFamily="18" charset="0"/>
                        </a:rPr>
                        <a:t>Draft and distribute the proposed language for the proposed VC leadership rotation, which will identify at least 2, no more than 3 Co-Leads, with Co-Leads from any interested CEOS Member or Associate for a two-year, staggered term.  Co-Leads can reapply for position.</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200"/>
                        </a:spcBef>
                        <a:spcAft>
                          <a:spcPts val="200"/>
                        </a:spcAft>
                      </a:pPr>
                      <a:r>
                        <a:rPr lang="en-GB" sz="1200" dirty="0">
                          <a:effectLst/>
                          <a:latin typeface="Calibri" panose="020F0502020204030204" pitchFamily="34" charset="0"/>
                          <a:ea typeface="Times New Roman" panose="02020603050405020304" pitchFamily="18" charset="0"/>
                        </a:rPr>
                        <a:t>Circulated:            30 June 2019</a:t>
                      </a:r>
                      <a:endParaRPr lang="en-US" sz="1400" dirty="0">
                        <a:effectLst/>
                        <a:latin typeface="Times New Roman" panose="02020603050405020304" pitchFamily="18" charset="0"/>
                        <a:ea typeface="Times New Roman" panose="02020603050405020304" pitchFamily="18" charset="0"/>
                      </a:endParaRPr>
                    </a:p>
                    <a:p>
                      <a:pPr marL="0" marR="0" algn="l">
                        <a:spcBef>
                          <a:spcPts val="200"/>
                        </a:spcBef>
                        <a:spcAft>
                          <a:spcPts val="200"/>
                        </a:spcAft>
                      </a:pPr>
                      <a:r>
                        <a:rPr lang="en-GB" sz="1200" dirty="0">
                          <a:effectLst/>
                          <a:latin typeface="Calibri" panose="020F0502020204030204" pitchFamily="34" charset="0"/>
                          <a:ea typeface="Times New Roman" panose="02020603050405020304" pitchFamily="18" charset="0"/>
                        </a:rPr>
                        <a:t>For discussion: 2019 SIT Technical Workshop </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63730876"/>
                  </a:ext>
                </a:extLst>
              </a:tr>
              <a:tr h="181293">
                <a:tc vMerge="1">
                  <a:txBody>
                    <a:bodyPr/>
                    <a:lstStyle/>
                    <a:p>
                      <a:endParaRPr lang="en-US"/>
                    </a:p>
                  </a:txBody>
                  <a:tcPr/>
                </a:tc>
                <a:tc gridSpan="3">
                  <a:txBody>
                    <a:bodyPr/>
                    <a:lstStyle/>
                    <a:p>
                      <a:pPr marL="0" marR="0" algn="l">
                        <a:spcBef>
                          <a:spcPts val="200"/>
                        </a:spcBef>
                        <a:spcAft>
                          <a:spcPts val="200"/>
                        </a:spcAft>
                      </a:pPr>
                      <a:r>
                        <a:rPr lang="en-GB" sz="1200" i="1" dirty="0">
                          <a:effectLst/>
                          <a:latin typeface="Calibri" panose="020F0502020204030204" pitchFamily="34" charset="0"/>
                          <a:ea typeface="Times New Roman" panose="02020603050405020304" pitchFamily="18" charset="0"/>
                        </a:rPr>
                        <a:t>Rationale: Detail the proposal for VC leadership rotation.</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87043926"/>
                  </a:ext>
                </a:extLst>
              </a:tr>
              <a:tr h="973610">
                <a:tc rowSpan="2">
                  <a:txBody>
                    <a:bodyPr/>
                    <a:lstStyle/>
                    <a:p>
                      <a:pPr marL="0" marR="0" algn="ctr">
                        <a:spcBef>
                          <a:spcPts val="200"/>
                        </a:spcBef>
                        <a:spcAft>
                          <a:spcPts val="200"/>
                        </a:spcAft>
                      </a:pPr>
                      <a:r>
                        <a:rPr lang="en-GB" sz="1200" b="1" dirty="0">
                          <a:solidFill>
                            <a:srgbClr val="DBE5F1"/>
                          </a:solidFill>
                          <a:effectLst/>
                          <a:latin typeface="Calibri" panose="020F0502020204030204" pitchFamily="34" charset="0"/>
                          <a:ea typeface="Times New Roman" panose="02020603050405020304" pitchFamily="18" charset="0"/>
                        </a:rPr>
                        <a:t>SIT-34-13</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marL="0" marR="0" algn="l">
                        <a:spcBef>
                          <a:spcPts val="200"/>
                        </a:spcBef>
                        <a:spcAft>
                          <a:spcPts val="200"/>
                        </a:spcAft>
                      </a:pPr>
                      <a:r>
                        <a:rPr lang="en-GB" sz="1200" b="1">
                          <a:effectLst/>
                          <a:highlight>
                            <a:srgbClr val="00FFFF"/>
                          </a:highlight>
                          <a:latin typeface="Calibri" panose="020F0502020204030204" pitchFamily="34" charset="0"/>
                          <a:ea typeface="Times New Roman" panose="02020603050405020304" pitchFamily="18" charset="0"/>
                        </a:rPr>
                        <a:t>SIT Chair Team</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200"/>
                        </a:spcBef>
                        <a:spcAft>
                          <a:spcPts val="200"/>
                        </a:spcAft>
                      </a:pPr>
                      <a:r>
                        <a:rPr lang="en-GB" sz="1200" b="1">
                          <a:effectLst/>
                          <a:latin typeface="Calibri" panose="020F0502020204030204" pitchFamily="34" charset="0"/>
                          <a:ea typeface="Times New Roman" panose="02020603050405020304" pitchFamily="18" charset="0"/>
                        </a:rPr>
                        <a:t>Draft and distribute the proposed language for the proposed </a:t>
                      </a:r>
                      <a:r>
                        <a:rPr lang="en-GB" sz="1200" b="1" i="1">
                          <a:effectLst/>
                          <a:latin typeface="Calibri" panose="020F0502020204030204" pitchFamily="34" charset="0"/>
                          <a:ea typeface="Times New Roman" panose="02020603050405020304" pitchFamily="18" charset="0"/>
                        </a:rPr>
                        <a:t>ad hoc</a:t>
                      </a:r>
                      <a:r>
                        <a:rPr lang="en-GB" sz="1200" b="1">
                          <a:effectLst/>
                          <a:latin typeface="Calibri" panose="020F0502020204030204" pitchFamily="34" charset="0"/>
                          <a:ea typeface="Times New Roman" panose="02020603050405020304" pitchFamily="18" charset="0"/>
                        </a:rPr>
                        <a:t> Team (AHT) initiation cycle for standing up new AHTs. The two-year initial cycle will allow for defining the objective, evaluating the merit and value of the objectives, and determining the appropriate path forward for continued support within CEOS.  Language should include AHT closure process.</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200"/>
                        </a:spcBef>
                        <a:spcAft>
                          <a:spcPts val="200"/>
                        </a:spcAft>
                      </a:pPr>
                      <a:r>
                        <a:rPr lang="en-GB" sz="1200" dirty="0">
                          <a:effectLst/>
                          <a:latin typeface="Calibri" panose="020F0502020204030204" pitchFamily="34" charset="0"/>
                          <a:ea typeface="Times New Roman" panose="02020603050405020304" pitchFamily="18" charset="0"/>
                        </a:rPr>
                        <a:t>Circulated:           30 June 2019</a:t>
                      </a:r>
                      <a:endParaRPr lang="en-US" sz="1400" dirty="0">
                        <a:effectLst/>
                        <a:latin typeface="Times New Roman" panose="02020603050405020304" pitchFamily="18" charset="0"/>
                        <a:ea typeface="Times New Roman" panose="02020603050405020304" pitchFamily="18" charset="0"/>
                      </a:endParaRPr>
                    </a:p>
                    <a:p>
                      <a:pPr marL="0" marR="0" algn="l">
                        <a:spcBef>
                          <a:spcPts val="200"/>
                        </a:spcBef>
                        <a:spcAft>
                          <a:spcPts val="200"/>
                        </a:spcAft>
                      </a:pPr>
                      <a:r>
                        <a:rPr lang="en-GB" sz="1200" dirty="0">
                          <a:effectLst/>
                          <a:latin typeface="Calibri" panose="020F0502020204030204" pitchFamily="34" charset="0"/>
                          <a:ea typeface="Times New Roman" panose="02020603050405020304" pitchFamily="18" charset="0"/>
                        </a:rPr>
                        <a:t>For discussion: 2019 SIT Technical Workshop </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58799648"/>
                  </a:ext>
                </a:extLst>
              </a:tr>
              <a:tr h="181293">
                <a:tc vMerge="1">
                  <a:txBody>
                    <a:bodyPr/>
                    <a:lstStyle/>
                    <a:p>
                      <a:endParaRPr lang="en-US"/>
                    </a:p>
                  </a:txBody>
                  <a:tcPr/>
                </a:tc>
                <a:tc gridSpan="3">
                  <a:txBody>
                    <a:bodyPr/>
                    <a:lstStyle/>
                    <a:p>
                      <a:pPr marL="0" marR="0" algn="l">
                        <a:spcBef>
                          <a:spcPts val="200"/>
                        </a:spcBef>
                        <a:spcAft>
                          <a:spcPts val="200"/>
                        </a:spcAft>
                      </a:pPr>
                      <a:r>
                        <a:rPr lang="en-GB" sz="1200" i="1" dirty="0">
                          <a:effectLst/>
                          <a:latin typeface="Calibri" panose="020F0502020204030204" pitchFamily="34" charset="0"/>
                          <a:ea typeface="Times New Roman" panose="02020603050405020304" pitchFamily="18" charset="0"/>
                        </a:rPr>
                        <a:t>Rationale: Detail the proposal for ad hoc team review.</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84892419"/>
                  </a:ext>
                </a:extLst>
              </a:tr>
              <a:tr h="362586">
                <a:tc rowSpan="2">
                  <a:txBody>
                    <a:bodyPr/>
                    <a:lstStyle/>
                    <a:p>
                      <a:pPr marL="0" marR="0" algn="ctr">
                        <a:spcBef>
                          <a:spcPts val="200"/>
                        </a:spcBef>
                        <a:spcAft>
                          <a:spcPts val="200"/>
                        </a:spcAft>
                      </a:pPr>
                      <a:r>
                        <a:rPr lang="en-GB" sz="1200" b="1" dirty="0">
                          <a:solidFill>
                            <a:srgbClr val="DBE5F1"/>
                          </a:solidFill>
                          <a:effectLst/>
                          <a:latin typeface="Calibri" panose="020F0502020204030204" pitchFamily="34" charset="0"/>
                          <a:ea typeface="Times New Roman" panose="02020603050405020304" pitchFamily="18" charset="0"/>
                        </a:rPr>
                        <a:t>SIT-34-15</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marL="0" marR="0" algn="l">
                        <a:spcBef>
                          <a:spcPts val="200"/>
                        </a:spcBef>
                        <a:spcAft>
                          <a:spcPts val="200"/>
                        </a:spcAft>
                      </a:pPr>
                      <a:r>
                        <a:rPr lang="en-GB" sz="1200" b="1">
                          <a:effectLst/>
                          <a:highlight>
                            <a:srgbClr val="00FFFF"/>
                          </a:highlight>
                          <a:latin typeface="Calibri" panose="020F0502020204030204" pitchFamily="34" charset="0"/>
                          <a:ea typeface="Times New Roman" panose="02020603050405020304" pitchFamily="18" charset="0"/>
                        </a:rPr>
                        <a:t>SIT Chair Team</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200"/>
                        </a:spcBef>
                        <a:spcAft>
                          <a:spcPts val="200"/>
                        </a:spcAft>
                      </a:pPr>
                      <a:r>
                        <a:rPr lang="en-GB" sz="1200" b="1">
                          <a:effectLst/>
                          <a:latin typeface="Calibri" panose="020F0502020204030204" pitchFamily="34" charset="0"/>
                          <a:ea typeface="Times New Roman" panose="02020603050405020304" pitchFamily="18" charset="0"/>
                        </a:rPr>
                        <a:t>SIT Chair Team to lead a study team to look at the proposed concept for a new Working Group and draft a recommended way forward.</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200"/>
                        </a:spcBef>
                        <a:spcAft>
                          <a:spcPts val="200"/>
                        </a:spcAft>
                      </a:pPr>
                      <a:r>
                        <a:rPr lang="en-GB" sz="1200" dirty="0">
                          <a:effectLst/>
                          <a:latin typeface="Calibri" panose="020F0502020204030204" pitchFamily="34" charset="0"/>
                          <a:ea typeface="Times New Roman" panose="02020603050405020304" pitchFamily="18" charset="0"/>
                        </a:rPr>
                        <a:t>2019 SIT Technical Workshop</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62779186"/>
                  </a:ext>
                </a:extLst>
              </a:tr>
              <a:tr h="181293">
                <a:tc vMerge="1">
                  <a:txBody>
                    <a:bodyPr/>
                    <a:lstStyle/>
                    <a:p>
                      <a:endParaRPr lang="en-US"/>
                    </a:p>
                  </a:txBody>
                  <a:tcPr/>
                </a:tc>
                <a:tc gridSpan="3">
                  <a:txBody>
                    <a:bodyPr/>
                    <a:lstStyle/>
                    <a:p>
                      <a:pPr marL="0" marR="0" algn="l">
                        <a:spcBef>
                          <a:spcPts val="200"/>
                        </a:spcBef>
                        <a:spcAft>
                          <a:spcPts val="200"/>
                        </a:spcAft>
                      </a:pPr>
                      <a:r>
                        <a:rPr lang="en-GB" sz="1200" i="1" dirty="0">
                          <a:effectLst/>
                          <a:latin typeface="Calibri" panose="020F0502020204030204" pitchFamily="34" charset="0"/>
                          <a:ea typeface="Times New Roman" panose="02020603050405020304" pitchFamily="18" charset="0"/>
                        </a:rPr>
                        <a:t>Rationale: Come back to SIT TW with a proposal to take forward to CEOS Plenary for endorsement.</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69705161"/>
                  </a:ext>
                </a:extLst>
              </a:tr>
              <a:tr h="543878">
                <a:tc rowSpan="2">
                  <a:txBody>
                    <a:bodyPr/>
                    <a:lstStyle/>
                    <a:p>
                      <a:pPr marL="0" marR="0" algn="ctr">
                        <a:spcBef>
                          <a:spcPts val="200"/>
                        </a:spcBef>
                        <a:spcAft>
                          <a:spcPts val="200"/>
                        </a:spcAft>
                      </a:pPr>
                      <a:r>
                        <a:rPr lang="en-GB" sz="1200" b="1" dirty="0">
                          <a:solidFill>
                            <a:srgbClr val="DBE5F1"/>
                          </a:solidFill>
                          <a:effectLst/>
                          <a:latin typeface="Calibri" panose="020F0502020204030204" pitchFamily="34" charset="0"/>
                          <a:ea typeface="Times New Roman" panose="02020603050405020304" pitchFamily="18" charset="0"/>
                        </a:rPr>
                        <a:t>SIT-34-17</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marL="0" marR="0" algn="l">
                        <a:spcBef>
                          <a:spcPts val="200"/>
                        </a:spcBef>
                        <a:spcAft>
                          <a:spcPts val="200"/>
                        </a:spcAft>
                      </a:pPr>
                      <a:r>
                        <a:rPr lang="en-GB" sz="1200" b="1">
                          <a:effectLst/>
                          <a:highlight>
                            <a:srgbClr val="00FFFF"/>
                          </a:highlight>
                          <a:latin typeface="Calibri" panose="020F0502020204030204" pitchFamily="34" charset="0"/>
                          <a:ea typeface="Times New Roman" panose="02020603050405020304" pitchFamily="18" charset="0"/>
                        </a:rPr>
                        <a:t>SIT Chair Team</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200"/>
                        </a:spcBef>
                        <a:spcAft>
                          <a:spcPts val="200"/>
                        </a:spcAft>
                      </a:pPr>
                      <a:r>
                        <a:rPr lang="en-GB" sz="1200" b="1">
                          <a:effectLst/>
                          <a:latin typeface="Calibri" panose="020F0502020204030204" pitchFamily="34" charset="0"/>
                          <a:ea typeface="Times New Roman" panose="02020603050405020304" pitchFamily="18" charset="0"/>
                        </a:rPr>
                        <a:t>SIT Chair Team to lead a study team to look at the proposed pilot of oceans VC merger and draft a recommended way forward for the VC  based on the study team Charter.</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200"/>
                        </a:spcBef>
                        <a:spcAft>
                          <a:spcPts val="200"/>
                        </a:spcAft>
                      </a:pPr>
                      <a:r>
                        <a:rPr lang="en-GB" sz="1200" dirty="0">
                          <a:effectLst/>
                          <a:latin typeface="Calibri" panose="020F0502020204030204" pitchFamily="34" charset="0"/>
                          <a:ea typeface="Times New Roman" panose="02020603050405020304" pitchFamily="18" charset="0"/>
                        </a:rPr>
                        <a:t>2019 SIT Technical Workshop</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61401251"/>
                  </a:ext>
                </a:extLst>
              </a:tr>
              <a:tr h="181293">
                <a:tc vMerge="1">
                  <a:txBody>
                    <a:bodyPr/>
                    <a:lstStyle/>
                    <a:p>
                      <a:endParaRPr lang="en-US"/>
                    </a:p>
                  </a:txBody>
                  <a:tcPr/>
                </a:tc>
                <a:tc gridSpan="3">
                  <a:txBody>
                    <a:bodyPr/>
                    <a:lstStyle/>
                    <a:p>
                      <a:pPr marL="0" marR="0" algn="l">
                        <a:spcBef>
                          <a:spcPts val="200"/>
                        </a:spcBef>
                        <a:spcAft>
                          <a:spcPts val="200"/>
                        </a:spcAft>
                      </a:pPr>
                      <a:r>
                        <a:rPr lang="en-GB" sz="1200" i="1" dirty="0">
                          <a:effectLst/>
                          <a:latin typeface="Calibri" panose="020F0502020204030204" pitchFamily="34" charset="0"/>
                          <a:ea typeface="Times New Roman" panose="02020603050405020304" pitchFamily="18" charset="0"/>
                        </a:rPr>
                        <a:t>Rationale: Come back to SIT TW with a proposal to take forward to CEOS Plenary for endorsement.</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2377518"/>
                  </a:ext>
                </a:extLst>
              </a:tr>
            </a:tbl>
          </a:graphicData>
        </a:graphic>
      </p:graphicFrame>
    </p:spTree>
    <p:extLst>
      <p:ext uri="{BB962C8B-B14F-4D97-AF65-F5344CB8AC3E}">
        <p14:creationId xmlns:p14="http://schemas.microsoft.com/office/powerpoint/2010/main" val="279436987"/>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pic>
        <p:nvPicPr>
          <p:cNvPr id="5" name="Picture 4"/>
          <p:cNvPicPr>
            <a:picLocks noChangeAspect="1"/>
          </p:cNvPicPr>
          <p:nvPr/>
        </p:nvPicPr>
        <p:blipFill>
          <a:blip r:embed="rId2"/>
          <a:stretch>
            <a:fillRect/>
          </a:stretch>
        </p:blipFill>
        <p:spPr>
          <a:xfrm>
            <a:off x="266458" y="2057400"/>
            <a:ext cx="8669724" cy="2203003"/>
          </a:xfrm>
          <a:prstGeom prst="rect">
            <a:avLst/>
          </a:prstGeom>
          <a:ln>
            <a:solidFill>
              <a:schemeClr val="accent4">
                <a:lumMod val="50000"/>
              </a:schemeClr>
            </a:solidFill>
          </a:ln>
        </p:spPr>
      </p:pic>
      <p:sp>
        <p:nvSpPr>
          <p:cNvPr id="6" name="Content Placeholder 3"/>
          <p:cNvSpPr>
            <a:spLocks noGrp="1"/>
          </p:cNvSpPr>
          <p:nvPr>
            <p:ph sz="quarter" idx="11"/>
          </p:nvPr>
        </p:nvSpPr>
        <p:spPr>
          <a:xfrm>
            <a:off x="1866900" y="27708"/>
            <a:ext cx="5410200" cy="1191491"/>
          </a:xfrm>
        </p:spPr>
        <p:txBody>
          <a:bodyPr/>
          <a:lstStyle/>
          <a:p>
            <a:pPr lvl="0">
              <a:spcBef>
                <a:spcPts val="0"/>
              </a:spcBef>
              <a:buSzTx/>
              <a:defRPr/>
            </a:pPr>
            <a:r>
              <a:rPr lang="en-US" dirty="0" smtClean="0"/>
              <a:t>32</a:t>
            </a:r>
            <a:r>
              <a:rPr lang="en-US" baseline="30000" dirty="0" smtClean="0"/>
              <a:t>nd</a:t>
            </a:r>
            <a:r>
              <a:rPr lang="en-US" dirty="0" smtClean="0"/>
              <a:t> Plenary Action Status</a:t>
            </a:r>
            <a:endParaRPr lang="en-US" dirty="0"/>
          </a:p>
        </p:txBody>
      </p:sp>
    </p:spTree>
    <p:extLst>
      <p:ext uri="{BB962C8B-B14F-4D97-AF65-F5344CB8AC3E}">
        <p14:creationId xmlns:p14="http://schemas.microsoft.com/office/powerpoint/2010/main" val="365296652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81000" y="1295400"/>
            <a:ext cx="8686800" cy="5029200"/>
          </a:xfrm>
        </p:spPr>
        <p:txBody>
          <a:bodyPr/>
          <a:lstStyle/>
          <a:p>
            <a:pPr marL="457200" indent="-457200">
              <a:lnSpc>
                <a:spcPct val="90000"/>
              </a:lnSpc>
              <a:buFont typeface="+mj-lt"/>
              <a:buAutoNum type="arabicPeriod"/>
            </a:pPr>
            <a:r>
              <a:rPr lang="en-US" sz="2200" b="1" dirty="0">
                <a:cs typeface="Calibri" panose="020F0502020204030204" pitchFamily="34" charset="0"/>
              </a:rPr>
              <a:t>Ensure the efficient execution of existing SIT responsibilities as described in the SIT Terms of Reference, including addressing Working Group and Virtual Constellation (VC) continuity, sustainability, and outputs, including:</a:t>
            </a:r>
          </a:p>
          <a:p>
            <a:pPr lvl="1">
              <a:lnSpc>
                <a:spcPct val="90000"/>
              </a:lnSpc>
            </a:pPr>
            <a:r>
              <a:rPr lang="en-US" sz="2200" dirty="0">
                <a:cs typeface="Calibri" panose="020F0502020204030204" pitchFamily="34" charset="0"/>
              </a:rPr>
              <a:t>Undertaking gap analyses for each VC, to support ongoing and likely upcoming strategic Agency observatory decisions; </a:t>
            </a:r>
          </a:p>
          <a:p>
            <a:pPr lvl="1">
              <a:lnSpc>
                <a:spcPct val="90000"/>
              </a:lnSpc>
            </a:pPr>
            <a:r>
              <a:rPr lang="en-US" sz="2200" dirty="0">
                <a:cs typeface="Calibri" panose="020F0502020204030204" pitchFamily="34" charset="0"/>
              </a:rPr>
              <a:t>Seeking observations from VCs and WGs on best practices and possible modifications to existing practices.</a:t>
            </a:r>
          </a:p>
          <a:p>
            <a:pPr lvl="1">
              <a:lnSpc>
                <a:spcPct val="90000"/>
              </a:lnSpc>
            </a:pPr>
            <a:endParaRPr lang="en-US" sz="2200" b="1" dirty="0">
              <a:cs typeface="Calibri" panose="020F0502020204030204" pitchFamily="34" charset="0"/>
            </a:endParaRPr>
          </a:p>
          <a:p>
            <a:pPr marL="457200" indent="-457200">
              <a:lnSpc>
                <a:spcPct val="90000"/>
              </a:lnSpc>
              <a:buFont typeface="+mj-lt"/>
              <a:buAutoNum type="arabicPeriod"/>
            </a:pPr>
            <a:r>
              <a:rPr lang="en-US" sz="2200" b="1" dirty="0">
                <a:cs typeface="Calibri" panose="020F0502020204030204" pitchFamily="34" charset="0"/>
              </a:rPr>
              <a:t>Enhance the utility of new observations from next generation of geostationary satellites and exploring development of LEO/GEO combination products and data processing capabilities.</a:t>
            </a:r>
          </a:p>
        </p:txBody>
      </p:sp>
      <p:sp>
        <p:nvSpPr>
          <p:cNvPr id="3" name="Slide Number Placeholder 2"/>
          <p:cNvSpPr>
            <a:spLocks noGrp="1"/>
          </p:cNvSpPr>
          <p:nvPr>
            <p:ph type="sldNum" sz="quarter" idx="2"/>
          </p:nvPr>
        </p:nvSpPr>
        <p:spPr/>
        <p:txBody>
          <a:bodyPr/>
          <a:lstStyle/>
          <a:p>
            <a:pPr lvl="0"/>
            <a:fld id="{86CB4B4D-7CA3-9044-876B-883B54F8677D}" type="slidenum">
              <a:rPr lang="uk-UA" smtClean="0"/>
              <a:t>9</a:t>
            </a:fld>
            <a:endParaRPr lang="uk-UA"/>
          </a:p>
        </p:txBody>
      </p:sp>
      <p:sp>
        <p:nvSpPr>
          <p:cNvPr id="6" name="Title 3"/>
          <p:cNvSpPr txBox="1">
            <a:spLocks/>
          </p:cNvSpPr>
          <p:nvPr/>
        </p:nvSpPr>
        <p:spPr>
          <a:xfrm>
            <a:off x="1828800" y="76200"/>
            <a:ext cx="5943600" cy="914400"/>
          </a:xfrm>
          <a:prstGeom prst="rect">
            <a:avLst/>
          </a:prstGeom>
        </p:spPr>
        <p:txBody>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l" defTabSz="914400"/>
            <a:r>
              <a:rPr lang="en-US" b="1" dirty="0">
                <a:latin typeface="+mj-lt"/>
              </a:rPr>
              <a:t>SIT Chair 2018-2019 Priorities</a:t>
            </a:r>
          </a:p>
        </p:txBody>
      </p:sp>
    </p:spTree>
    <p:extLst>
      <p:ext uri="{BB962C8B-B14F-4D97-AF65-F5344CB8AC3E}">
        <p14:creationId xmlns:p14="http://schemas.microsoft.com/office/powerpoint/2010/main" val="4120608601"/>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9250</TotalTime>
  <Words>1682</Words>
  <Application>Microsoft Office PowerPoint</Application>
  <PresentationFormat>On-screen Show (4:3)</PresentationFormat>
  <Paragraphs>141</Paragraphs>
  <Slides>13</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13</vt:i4>
      </vt:variant>
    </vt:vector>
  </HeadingPairs>
  <TitlesOfParts>
    <vt:vector size="24" baseType="lpstr">
      <vt:lpstr>Arial</vt:lpstr>
      <vt:lpstr>Arial Bold</vt:lpstr>
      <vt:lpstr>Avenir Roman</vt:lpstr>
      <vt:lpstr>Calibri</vt:lpstr>
      <vt:lpstr>Courier New</vt:lpstr>
      <vt:lpstr>Droid Serif</vt:lpstr>
      <vt:lpstr>Helvetica</vt:lpstr>
      <vt:lpstr>Proxima Nova Regular</vt:lpstr>
      <vt:lpstr>Times New Roman</vt:lpstr>
      <vt:lpstr>Wingdings</vt:lpstr>
      <vt:lpstr>Default</vt:lpstr>
      <vt:lpstr>CEOS SIT Chair 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Kerry Sawyer</cp:lastModifiedBy>
  <cp:revision>192</cp:revision>
  <dcterms:modified xsi:type="dcterms:W3CDTF">2019-09-03T12:25:43Z</dcterms:modified>
</cp:coreProperties>
</file>