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2" r:id="rId4"/>
    <p:sldId id="267" r:id="rId5"/>
    <p:sldId id="263" r:id="rId6"/>
    <p:sldId id="264" r:id="rId7"/>
    <p:sldId id="268" r:id="rId8"/>
    <p:sldId id="265" r:id="rId9"/>
    <p:sldId id="266" r:id="rId10"/>
    <p:sldId id="261" r:id="rId11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60"/>
    <p:restoredTop sz="94740"/>
  </p:normalViewPr>
  <p:slideViewPr>
    <p:cSldViewPr>
      <p:cViewPr varScale="1">
        <p:scale>
          <a:sx n="69" d="100"/>
          <a:sy n="69" d="100"/>
        </p:scale>
        <p:origin x="149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3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5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TW2019, 11-12 Sept 2019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>
                <a:solidFill>
                  <a:srgbClr val="FFFFFF"/>
                </a:solidFill>
                <a:latin typeface="+mj-lt"/>
              </a:rPr>
              <a:t>VC/WG/AHT Working Day Outcomes</a:t>
            </a:r>
            <a:endParaRPr dirty="0">
              <a:latin typeface="+mj-lt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6" name="Shape 11"/>
          <p:cNvSpPr/>
          <p:nvPr/>
        </p:nvSpPr>
        <p:spPr>
          <a:xfrm>
            <a:off x="457200" y="4392611"/>
            <a:ext cx="4810858" cy="2236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Steve </a:t>
            </a:r>
            <a:r>
              <a:rPr lang="en-AU" sz="2000" b="1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Volz</a:t>
            </a:r>
            <a:r>
              <a:rPr lang="en-AU" sz="2000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NOAA, CEOS SIT Chair</a:t>
            </a:r>
            <a:endParaRPr sz="2000" b="1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2019 SIT Technical Workshop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1,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1.6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Fairbanks, Alaska,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11 – 12 September 2019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1C9DB5-3AE4-BF48-AA40-78BA907A09A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10</a:t>
            </a:fld>
            <a:endParaRPr lang="uk-UA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2386367-07A9-BE4C-ABD1-1E5E0E578802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6073506"/>
          </a:xfrm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037C45B-288A-1742-A4F3-1C34C0395657}"/>
              </a:ext>
            </a:extLst>
          </p:cNvPr>
          <p:cNvSpPr txBox="1">
            <a:spLocks/>
          </p:cNvSpPr>
          <p:nvPr/>
        </p:nvSpPr>
        <p:spPr>
          <a:xfrm>
            <a:off x="457200" y="1676400"/>
            <a:ext cx="8001000" cy="46482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r" defTabSz="91440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sz="32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Questions?</a:t>
            </a:r>
            <a:endParaRPr lang="en-US" sz="3200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93174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74170" y="1295400"/>
            <a:ext cx="8817429" cy="52578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b="1" u="sng" dirty="0">
                <a:latin typeface="Candara" panose="020E0502030303020204" pitchFamily="34" charset="0"/>
              </a:rPr>
              <a:t>Objective:</a:t>
            </a:r>
            <a:r>
              <a:rPr lang="en-US" sz="2400" dirty="0">
                <a:latin typeface="Candara" panose="020E0502030303020204" pitchFamily="34" charset="0"/>
              </a:rPr>
              <a:t> The overall objective of the VC/WG/AHT Working Day is to provide an opportunity for the groups to discuss and identify areas of existing and potential collaboration.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b="1" u="sng" dirty="0">
                <a:latin typeface="Candara" panose="020E0502030303020204" pitchFamily="34" charset="0"/>
              </a:rPr>
              <a:t>Main Topics: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Discuss the results of the two Study Teams commissioned following SIT-35: the Working Group Study Team (WGST) and the Ocean Virtual Constellation Merger Study Team (OVCMST)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Review the proposed language changes for VC Leadership rotation and AHT lifecycles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Discuss areas with cross-cutting importance to CEOS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Data (Exploitation/Architecture, ARD),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Climate (GHG Roadmap), and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Possible Oceans and Coastal oriented activity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dirty="0">
                <a:latin typeface="Candara" panose="020E0502030303020204" pitchFamily="34" charset="0"/>
              </a:rPr>
              <a:t>Approximately 40 participants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3880"/>
          </a:xfrm>
        </p:spPr>
        <p:txBody>
          <a:bodyPr/>
          <a:lstStyle/>
          <a:p>
            <a:pPr lvl="0">
              <a:lnSpc>
                <a:spcPct val="90000"/>
              </a:lnSpc>
            </a:pPr>
            <a:fld id="{86CB4B4D-7CA3-9044-876B-883B54F8677D}" type="slidenum">
              <a:rPr lang="uk-UA" sz="1200" smtClean="0">
                <a:latin typeface="Candara" panose="020E0502030303020204" pitchFamily="34" charset="0"/>
              </a:rPr>
              <a:pPr lvl="0">
                <a:lnSpc>
                  <a:spcPct val="90000"/>
                </a:lnSpc>
              </a:pPr>
              <a:t>2</a:t>
            </a:fld>
            <a:endParaRPr lang="uk-UA" sz="1200">
              <a:latin typeface="Candara" panose="020E0502030303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410200" cy="533400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600"/>
              </a:spcBef>
              <a:buSzTx/>
              <a:defRPr/>
            </a:pPr>
            <a:r>
              <a:rPr lang="en-US" sz="3200" b="1" dirty="0">
                <a:latin typeface="Candara" panose="020E0502030303020204" pitchFamily="34" charset="0"/>
              </a:rPr>
              <a:t>Agenda Overview</a:t>
            </a:r>
          </a:p>
        </p:txBody>
      </p:sp>
    </p:spTree>
    <p:extLst>
      <p:ext uri="{BB962C8B-B14F-4D97-AF65-F5344CB8AC3E}">
        <p14:creationId xmlns:p14="http://schemas.microsoft.com/office/powerpoint/2010/main" val="260131635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5334000"/>
          </a:xfrm>
        </p:spPr>
        <p:txBody>
          <a:bodyPr/>
          <a:lstStyle/>
          <a:p>
            <a:pPr marL="292100" indent="-292100">
              <a:lnSpc>
                <a:spcPct val="90000"/>
              </a:lnSpc>
              <a:spcBef>
                <a:spcPts val="300"/>
              </a:spcBef>
            </a:pPr>
            <a:r>
              <a:rPr lang="en-US" dirty="0">
                <a:latin typeface="Candara" panose="020E0502030303020204" pitchFamily="34" charset="0"/>
              </a:rPr>
              <a:t>Charter: Assess interest and feasibility to create a new Working Group to address external requests to CEOS, but more specifically to:</a:t>
            </a:r>
          </a:p>
          <a:p>
            <a:pPr marL="520700" lvl="1" indent="-22860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Assess the scope and scale of user community requests for CEOS support </a:t>
            </a:r>
          </a:p>
          <a:p>
            <a:pPr marL="520700" lvl="1" indent="-22860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Compare the CEOS status quo engagement approach with external users with the proposed new Working Group or alternate approach. </a:t>
            </a:r>
          </a:p>
          <a:p>
            <a:pPr marL="520700" lvl="1" indent="-22860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Prepare a report on the results of the evaluation</a:t>
            </a:r>
          </a:p>
          <a:p>
            <a:pPr marL="292100" indent="-292100">
              <a:lnSpc>
                <a:spcPct val="90000"/>
              </a:lnSpc>
              <a:spcBef>
                <a:spcPts val="300"/>
              </a:spcBef>
            </a:pPr>
            <a:r>
              <a:rPr lang="en-US" dirty="0">
                <a:latin typeface="Candara" panose="020E0502030303020204" pitchFamily="34" charset="0"/>
              </a:rPr>
              <a:t>Some Study Team Results:</a:t>
            </a:r>
          </a:p>
          <a:p>
            <a:pPr marL="520700" lvl="1" indent="-22860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Upcoming scope may be large but is difficult to quantify, many possible activities that may need CEOS data (&gt;15 in GEO Work </a:t>
            </a:r>
            <a:r>
              <a:rPr lang="en-US" sz="1800" dirty="0" err="1">
                <a:latin typeface="Candara" panose="020E0502030303020204" pitchFamily="34" charset="0"/>
              </a:rPr>
              <a:t>Programme</a:t>
            </a:r>
            <a:r>
              <a:rPr lang="en-US" sz="1800" dirty="0">
                <a:latin typeface="Candara" panose="020E0502030303020204" pitchFamily="34" charset="0"/>
              </a:rPr>
              <a:t>), but few actual requests</a:t>
            </a:r>
          </a:p>
          <a:p>
            <a:pPr marL="520700" lvl="1" indent="-22860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Community readiness for CEOS engagement is variable and could be improved by a more systematic assessment process</a:t>
            </a:r>
          </a:p>
          <a:p>
            <a:pPr marL="520700" lvl="1" indent="-22860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Potential for a large CEOS work load, indicating some prioritization by CEOS and Principals is needed</a:t>
            </a:r>
          </a:p>
          <a:p>
            <a:pPr marL="292100" indent="-292100">
              <a:lnSpc>
                <a:spcPct val="90000"/>
              </a:lnSpc>
              <a:spcBef>
                <a:spcPts val="300"/>
              </a:spcBef>
            </a:pPr>
            <a:r>
              <a:rPr lang="en-US" dirty="0">
                <a:latin typeface="Candara" panose="020E0502030303020204" pitchFamily="34" charset="0"/>
              </a:rPr>
              <a:t>Two Options developed: #1: Create a new Working Group, #2: Use existing CEOS leadership and technical group channels</a:t>
            </a:r>
          </a:p>
          <a:p>
            <a:pPr marL="520700" lvl="1" indent="-22860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dirty="0">
                <a:latin typeface="Candara" panose="020E0502030303020204" pitchFamily="34" charset="0"/>
              </a:rPr>
              <a:t>Both options to be presented for discussion at TW</a:t>
            </a:r>
          </a:p>
          <a:p>
            <a:pPr marL="520700" lvl="1" indent="-22860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dirty="0">
                <a:latin typeface="Candara" panose="020E0502030303020204" pitchFamily="34" charset="0"/>
              </a:rPr>
              <a:t>Initial preference of the group #2, but acknowledged areas for further investigation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68557"/>
          </a:xfrm>
        </p:spPr>
        <p:txBody>
          <a:bodyPr/>
          <a:lstStyle/>
          <a:p>
            <a:pPr lvl="0">
              <a:lnSpc>
                <a:spcPct val="90000"/>
              </a:lnSpc>
            </a:pPr>
            <a:fld id="{86CB4B4D-7CA3-9044-876B-883B54F8677D}" type="slidenum">
              <a:rPr lang="uk-UA" smtClean="0">
                <a:latin typeface="Candara" panose="020E0502030303020204" pitchFamily="34" charset="0"/>
              </a:rPr>
              <a:pPr lvl="0">
                <a:lnSpc>
                  <a:spcPct val="90000"/>
                </a:lnSpc>
              </a:pPr>
              <a:t>3</a:t>
            </a:fld>
            <a:endParaRPr lang="uk-UA">
              <a:latin typeface="Candara" panose="020E0502030303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905000" y="228600"/>
            <a:ext cx="5410200" cy="762000"/>
          </a:xfr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0"/>
              </a:spcBef>
              <a:buSzTx/>
              <a:defRPr/>
            </a:pPr>
            <a:r>
              <a:rPr lang="en-US" sz="2800" b="1" dirty="0">
                <a:latin typeface="Candara" panose="020E0502030303020204" pitchFamily="34" charset="0"/>
              </a:rPr>
              <a:t>WGST Outcomes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buSzTx/>
              <a:defRPr/>
            </a:pPr>
            <a:r>
              <a:rPr lang="en-US" sz="2000" b="1" dirty="0">
                <a:latin typeface="Candara" panose="020E0502030303020204" pitchFamily="34" charset="0"/>
              </a:rPr>
              <a:t>(Follow-up in schedule Item 3.2)</a:t>
            </a:r>
          </a:p>
        </p:txBody>
      </p:sp>
    </p:spTree>
    <p:extLst>
      <p:ext uri="{BB962C8B-B14F-4D97-AF65-F5344CB8AC3E}">
        <p14:creationId xmlns:p14="http://schemas.microsoft.com/office/powerpoint/2010/main" val="320859625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839200" cy="5029200"/>
          </a:xfrm>
        </p:spPr>
        <p:txBody>
          <a:bodyPr/>
          <a:lstStyle/>
          <a:p>
            <a:pPr marL="233363" indent="-233363">
              <a:lnSpc>
                <a:spcPct val="90000"/>
              </a:lnSpc>
              <a:spcBef>
                <a:spcPts val="300"/>
              </a:spcBef>
            </a:pPr>
            <a:r>
              <a:rPr lang="en-US" dirty="0">
                <a:latin typeface="Candara" panose="020E0502030303020204" pitchFamily="34" charset="0"/>
              </a:rPr>
              <a:t>Study Team Charter: Assess feasibility of merging current four ocean VCs into one Ocean Virtual Constellation; </a:t>
            </a:r>
          </a:p>
          <a:p>
            <a:pPr marL="458788" lvl="1" indent="-23495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identify potential challenges and opportunities arising from such a merger</a:t>
            </a:r>
          </a:p>
          <a:p>
            <a:pPr marL="458788" lvl="1" indent="-23495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Report on conclusions to SIT TW</a:t>
            </a:r>
          </a:p>
          <a:p>
            <a:pPr marL="233363" indent="-233363">
              <a:lnSpc>
                <a:spcPct val="90000"/>
              </a:lnSpc>
              <a:spcBef>
                <a:spcPts val="300"/>
              </a:spcBef>
            </a:pPr>
            <a:r>
              <a:rPr lang="en-US" dirty="0">
                <a:latin typeface="Candara" panose="020E0502030303020204" pitchFamily="34" charset="0"/>
              </a:rPr>
              <a:t>Some Study Team :</a:t>
            </a:r>
          </a:p>
          <a:p>
            <a:pPr marL="458788" lvl="1" indent="-23495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Ocean VCs (OVC) in general need to develop a better sense of engagement with CEOS leadership and with other CEOS entities (WG, CEO, SEO) </a:t>
            </a:r>
          </a:p>
          <a:p>
            <a:pPr marL="458788" lvl="1" indent="-23495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OVCs do not feel they are being tasked by CEOS leadership, but they do not feel they need to merge or that a merger will help</a:t>
            </a:r>
          </a:p>
          <a:p>
            <a:pPr marL="458788" lvl="1" indent="-23495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There were no minority opinions expressed within the Study Team, but participation was limited</a:t>
            </a:r>
          </a:p>
          <a:p>
            <a:pPr marL="233363" indent="-233363">
              <a:lnSpc>
                <a:spcPct val="90000"/>
              </a:lnSpc>
              <a:spcBef>
                <a:spcPts val="300"/>
              </a:spcBef>
            </a:pPr>
            <a:r>
              <a:rPr lang="en-US" dirty="0">
                <a:latin typeface="Candara" panose="020E0502030303020204" pitchFamily="34" charset="0"/>
              </a:rPr>
              <a:t>Initial Conclusions &amp; Discussion Results:</a:t>
            </a:r>
          </a:p>
          <a:p>
            <a:pPr marL="458788" lvl="1" indent="-23495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ST does not recommend merging the OVCs, OVCs like the current individuality and their connections to their external Science Teams</a:t>
            </a:r>
          </a:p>
          <a:p>
            <a:pPr marL="458788" lvl="1" indent="-23495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Focused improvement is needed to better integrate OVCs with the rest of CEOS</a:t>
            </a:r>
          </a:p>
          <a:p>
            <a:pPr marL="458788" lvl="1" indent="-23495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Suggested a new CEOS entity (a new WGIP?) to prepare tasks and requests to the OVCs</a:t>
            </a:r>
          </a:p>
          <a:p>
            <a:pPr marL="458788" lvl="1" indent="-23495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Difference of opinion on how well the OVCs are developing solutions relevant to end-users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68557"/>
          </a:xfrm>
        </p:spPr>
        <p:txBody>
          <a:bodyPr/>
          <a:lstStyle/>
          <a:p>
            <a:pPr lvl="0">
              <a:lnSpc>
                <a:spcPct val="90000"/>
              </a:lnSpc>
            </a:pPr>
            <a:fld id="{86CB4B4D-7CA3-9044-876B-883B54F8677D}" type="slidenum">
              <a:rPr lang="uk-UA" smtClean="0">
                <a:latin typeface="Candara" panose="020E0502030303020204" pitchFamily="34" charset="0"/>
              </a:rPr>
              <a:pPr lvl="0">
                <a:lnSpc>
                  <a:spcPct val="90000"/>
                </a:lnSpc>
              </a:pPr>
              <a:t>4</a:t>
            </a:fld>
            <a:endParaRPr lang="uk-UA">
              <a:latin typeface="Candara" panose="020E0502030303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152400"/>
            <a:ext cx="5410200" cy="914400"/>
          </a:xfr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0"/>
              </a:spcBef>
              <a:buSzTx/>
              <a:defRPr/>
            </a:pPr>
            <a:r>
              <a:rPr lang="en-US" sz="2800" b="1" dirty="0">
                <a:latin typeface="Candara" panose="020E0502030303020204" pitchFamily="34" charset="0"/>
              </a:rPr>
              <a:t>OVCMST Outcomes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buSzTx/>
              <a:defRPr/>
            </a:pPr>
            <a:r>
              <a:rPr lang="en-US" sz="2000" b="1" dirty="0">
                <a:latin typeface="Candara" panose="020E0502030303020204" pitchFamily="34" charset="0"/>
              </a:rPr>
              <a:t>(Follow-up in Item 3.3)</a:t>
            </a:r>
          </a:p>
        </p:txBody>
      </p:sp>
    </p:spTree>
    <p:extLst>
      <p:ext uri="{BB962C8B-B14F-4D97-AF65-F5344CB8AC3E}">
        <p14:creationId xmlns:p14="http://schemas.microsoft.com/office/powerpoint/2010/main" val="219811884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153400" cy="47244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b="1" u="sng" dirty="0">
                <a:latin typeface="Candara" panose="020E0502030303020204" pitchFamily="34" charset="0"/>
              </a:rPr>
              <a:t>VC Leadership Rotation                  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dirty="0">
                <a:latin typeface="Candara" panose="020E0502030303020204" pitchFamily="34" charset="0"/>
              </a:rPr>
              <a:t>Reviewed proposed language (7 August) on VC leadership and period review/renewal: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Candara" panose="020E0502030303020204" pitchFamily="34" charset="0"/>
              </a:rPr>
              <a:t>Two or three co-leads with staggered two-year co-leadership terms, no limit on re-nomination of current leads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Candara" panose="020E0502030303020204" pitchFamily="34" charset="0"/>
              </a:rPr>
              <a:t>Corresponding change suggested for the WG governance texts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dirty="0">
                <a:latin typeface="Candara" panose="020E0502030303020204" pitchFamily="34" charset="0"/>
              </a:rPr>
              <a:t>SIT Chair Agreed to address minor language updates to the VC Process Paper in this cycle 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endParaRPr lang="en-US" dirty="0">
              <a:latin typeface="Candara" panose="020E050203030302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b="1" u="sng" dirty="0">
                <a:latin typeface="Candara" panose="020E0502030303020204" pitchFamily="34" charset="0"/>
              </a:rPr>
              <a:t>AHT Lifecycles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dirty="0">
                <a:latin typeface="Candara" panose="020E0502030303020204" pitchFamily="34" charset="0"/>
              </a:rPr>
              <a:t>Reviewed proposal that AHT have an initial 2-year term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68557"/>
          </a:xfrm>
        </p:spPr>
        <p:txBody>
          <a:bodyPr/>
          <a:lstStyle/>
          <a:p>
            <a:pPr lvl="0">
              <a:lnSpc>
                <a:spcPct val="90000"/>
              </a:lnSpc>
            </a:pPr>
            <a:fld id="{86CB4B4D-7CA3-9044-876B-883B54F8677D}" type="slidenum">
              <a:rPr lang="uk-UA" smtClean="0">
                <a:latin typeface="Candara" panose="020E0502030303020204" pitchFamily="34" charset="0"/>
              </a:rPr>
              <a:pPr lvl="0">
                <a:lnSpc>
                  <a:spcPct val="90000"/>
                </a:lnSpc>
              </a:pPr>
              <a:t>5</a:t>
            </a:fld>
            <a:endParaRPr lang="uk-UA">
              <a:latin typeface="Candara" panose="020E0502030303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905000" y="228600"/>
            <a:ext cx="5410200" cy="533400"/>
          </a:xfr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600"/>
              </a:spcBef>
              <a:buSzTx/>
              <a:defRPr/>
            </a:pPr>
            <a:r>
              <a:rPr lang="en-US" sz="2800" b="1" dirty="0">
                <a:latin typeface="Candara" panose="020E0502030303020204" pitchFamily="34" charset="0"/>
              </a:rPr>
              <a:t>VC Leadership and AHT Lifecycles</a:t>
            </a:r>
            <a:br>
              <a:rPr lang="en-US" sz="2800" b="1" dirty="0">
                <a:latin typeface="Candara" panose="020E0502030303020204" pitchFamily="34" charset="0"/>
              </a:rPr>
            </a:br>
            <a:r>
              <a:rPr lang="en-US" sz="2000" b="1" dirty="0">
                <a:latin typeface="Candara" panose="020E0502030303020204" pitchFamily="34" charset="0"/>
              </a:rPr>
              <a:t>(Follow-up in Items 5.9 and 6.4)</a:t>
            </a:r>
            <a:endParaRPr lang="en-US" sz="28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3810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371600"/>
            <a:ext cx="8763000" cy="49530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b="1" u="sng" dirty="0">
                <a:latin typeface="Candara" panose="020E0502030303020204" pitchFamily="34" charset="0"/>
              </a:rPr>
              <a:t>Data Exploitation and Architecture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Data coordination is increasingly important as agencies move data to the cloud, and users apply machine learning to EO data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The interplay between WGCV and WGISS on calibration may be a fruitful work area for future.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There are issues with current implementation of an integrated CEOS consistent data approach</a:t>
            </a:r>
          </a:p>
          <a:p>
            <a:pPr marL="628650" lvl="1" indent="-277813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Candara" panose="020E0502030303020204" pitchFamily="34" charset="0"/>
              </a:rPr>
              <a:t>Outreach to Agencies for compliance with guidelines is slow, suggest we work through VCs in addition</a:t>
            </a:r>
          </a:p>
          <a:p>
            <a:pPr marL="628650" lvl="1" indent="-277813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Candara" panose="020E0502030303020204" pitchFamily="34" charset="0"/>
              </a:rPr>
              <a:t>Compliance and consistently flows both ways, if end-user motivated data formats or approaches are developed within VCs, they should coordinate with WGISS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68557"/>
          </a:xfrm>
        </p:spPr>
        <p:txBody>
          <a:bodyPr/>
          <a:lstStyle/>
          <a:p>
            <a:pPr lvl="0">
              <a:lnSpc>
                <a:spcPct val="90000"/>
              </a:lnSpc>
            </a:pPr>
            <a:fld id="{86CB4B4D-7CA3-9044-876B-883B54F8677D}" type="slidenum">
              <a:rPr lang="uk-UA" smtClean="0">
                <a:latin typeface="Candara" panose="020E0502030303020204" pitchFamily="34" charset="0"/>
              </a:rPr>
              <a:pPr lvl="0">
                <a:lnSpc>
                  <a:spcPct val="90000"/>
                </a:lnSpc>
              </a:pPr>
              <a:t>6</a:t>
            </a:fld>
            <a:endParaRPr lang="uk-UA">
              <a:latin typeface="Candara" panose="020E0502030303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905000" y="228600"/>
            <a:ext cx="5410200" cy="762000"/>
          </a:xfr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600"/>
              </a:spcBef>
              <a:buSzTx/>
              <a:defRPr/>
            </a:pPr>
            <a:r>
              <a:rPr lang="en-US" sz="2800" b="1" dirty="0">
                <a:latin typeface="Candara" panose="020E0502030303020204" pitchFamily="34" charset="0"/>
              </a:rPr>
              <a:t>Data Exploitation WGISS &amp; WGCV</a:t>
            </a:r>
            <a:br>
              <a:rPr lang="en-US" sz="2800" b="1" dirty="0">
                <a:latin typeface="Candara" panose="020E0502030303020204" pitchFamily="34" charset="0"/>
              </a:rPr>
            </a:br>
            <a:r>
              <a:rPr lang="en-US" sz="2000" b="1" dirty="0">
                <a:latin typeface="Candara" panose="020E0502030303020204" pitchFamily="34" charset="0"/>
              </a:rPr>
              <a:t>(follow-up in Items 4.4 and 4.5)</a:t>
            </a:r>
            <a:endParaRPr lang="en-US" sz="28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57400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b="1" u="sng" dirty="0">
                <a:latin typeface="Candara" panose="020E0502030303020204" pitchFamily="34" charset="0"/>
              </a:rPr>
              <a:t>CEOS Analysis Ready Data Strategy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Presented a comprehensive, and expansive, ARD Strategy for CEOS review</a:t>
            </a:r>
          </a:p>
          <a:p>
            <a:pPr marL="692150" lvl="1" indent="-307975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Candara" panose="020E0502030303020204" pitchFamily="34" charset="0"/>
              </a:rPr>
              <a:t>Resources for implementation of the Strategy need to be considered, and specifically to be brought to the Plenary with concrete requests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The distance between data standards and data formats should not be underestimated based on experience (e.g. SST work on machine-to-machine interoperability) 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Good initial progress for the land imaging elements of ARD (CARD4L), and 3 land pilots are identified in Strategy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 dirty="0">
                <a:latin typeface="Candara" panose="020E0502030303020204" pitchFamily="34" charset="0"/>
              </a:rPr>
              <a:t>More general ARD applicability for CEOS needs to be demonstrated with non-land imaging examples</a:t>
            </a:r>
          </a:p>
          <a:p>
            <a:pPr marL="692150" lvl="1" indent="-307975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Candara" panose="020E0502030303020204" pitchFamily="34" charset="0"/>
              </a:rPr>
              <a:t>Two potential pilots were identified, one supporting a coastal theme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68557"/>
          </a:xfrm>
        </p:spPr>
        <p:txBody>
          <a:bodyPr/>
          <a:lstStyle/>
          <a:p>
            <a:pPr lvl="0">
              <a:lnSpc>
                <a:spcPct val="90000"/>
              </a:lnSpc>
            </a:pPr>
            <a:fld id="{86CB4B4D-7CA3-9044-876B-883B54F8677D}" type="slidenum">
              <a:rPr lang="uk-UA" smtClean="0">
                <a:latin typeface="Candara" panose="020E0502030303020204" pitchFamily="34" charset="0"/>
              </a:rPr>
              <a:pPr lvl="0">
                <a:lnSpc>
                  <a:spcPct val="90000"/>
                </a:lnSpc>
              </a:pPr>
              <a:t>7</a:t>
            </a:fld>
            <a:endParaRPr lang="uk-UA">
              <a:latin typeface="Candara" panose="020E0502030303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152400"/>
            <a:ext cx="5562600" cy="838200"/>
          </a:xfr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0"/>
              </a:spcBef>
              <a:buSzTx/>
              <a:defRPr/>
            </a:pPr>
            <a:r>
              <a:rPr lang="en-US" sz="2800" b="1" dirty="0">
                <a:latin typeface="Candara" panose="020E0502030303020204" pitchFamily="34" charset="0"/>
              </a:rPr>
              <a:t>Analysis Ready Data Strategy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buSzTx/>
              <a:defRPr/>
            </a:pPr>
            <a:r>
              <a:rPr lang="en-US" sz="2000" b="1" dirty="0">
                <a:latin typeface="Candara" panose="020E0502030303020204" pitchFamily="34" charset="0"/>
              </a:rPr>
              <a:t>(follow-up in item 8.3)</a:t>
            </a:r>
          </a:p>
        </p:txBody>
      </p:sp>
    </p:spTree>
    <p:extLst>
      <p:ext uri="{BB962C8B-B14F-4D97-AF65-F5344CB8AC3E}">
        <p14:creationId xmlns:p14="http://schemas.microsoft.com/office/powerpoint/2010/main" val="223218722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6868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dirty="0">
                <a:latin typeface="Candara" panose="020E0502030303020204" pitchFamily="34" charset="0"/>
              </a:rPr>
              <a:t>Reviewed origins and relevance of the </a:t>
            </a:r>
            <a:r>
              <a:rPr lang="en-US" b="1" dirty="0">
                <a:latin typeface="Candara" panose="020E0502030303020204" pitchFamily="34" charset="0"/>
              </a:rPr>
              <a:t>CEOS Carbon Strategy (item 4.2)</a:t>
            </a:r>
            <a:r>
              <a:rPr lang="en-US" dirty="0">
                <a:latin typeface="Candara" panose="020E0502030303020204" pitchFamily="34" charset="0"/>
              </a:rPr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Focus of the state of the art has changed somewhat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‘What’ needs to be done outlined remains relevant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No current need for update to the Carbon Strategy – perhaps in a couple of years time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endParaRPr lang="en-US" dirty="0"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dirty="0">
                <a:latin typeface="Candara" panose="020E0502030303020204" pitchFamily="34" charset="0"/>
              </a:rPr>
              <a:t>Overview of the </a:t>
            </a:r>
            <a:r>
              <a:rPr lang="en-US" b="1" dirty="0">
                <a:latin typeface="Candara" panose="020E0502030303020204" pitchFamily="34" charset="0"/>
              </a:rPr>
              <a:t>GHG Roadmap (item 4.3) </a:t>
            </a:r>
            <a:r>
              <a:rPr lang="en-US" dirty="0">
                <a:latin typeface="Candara" panose="020E0502030303020204" pitchFamily="34" charset="0"/>
              </a:rPr>
              <a:t>and activity status.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Current focus is to build best efforts inventory in time for use in the 2023 stock take (needed by 2021) - improve from there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CEOS group roles have been identified in support, but we need to work more with CGMS support transition from science to operations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Resource implications to be raised under item 4.2 (staff, travel support, eventually research, development, and infrastructure), for Principals attention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Data will not be taken up without coordination (e.g. cross validation) between agencies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Engagement with the Conventions on the use of satellite data critical, e.g. SBSTA, UNFCCC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68557"/>
          </a:xfrm>
        </p:spPr>
        <p:txBody>
          <a:bodyPr/>
          <a:lstStyle/>
          <a:p>
            <a:pPr lvl="0">
              <a:lnSpc>
                <a:spcPct val="90000"/>
              </a:lnSpc>
            </a:pPr>
            <a:fld id="{86CB4B4D-7CA3-9044-876B-883B54F8677D}" type="slidenum">
              <a:rPr lang="uk-UA" smtClean="0">
                <a:latin typeface="Candara" panose="020E0502030303020204" pitchFamily="34" charset="0"/>
              </a:rPr>
              <a:pPr lvl="0">
                <a:lnSpc>
                  <a:spcPct val="90000"/>
                </a:lnSpc>
              </a:pPr>
              <a:t>8</a:t>
            </a:fld>
            <a:endParaRPr lang="uk-UA">
              <a:latin typeface="Candara" panose="020E0502030303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905000" y="228600"/>
            <a:ext cx="5410200" cy="533400"/>
          </a:xfr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600"/>
              </a:spcBef>
              <a:buSzTx/>
              <a:defRPr/>
            </a:pPr>
            <a:r>
              <a:rPr lang="en-US" sz="2800" b="1" dirty="0">
                <a:latin typeface="Candara" panose="020E0502030303020204" pitchFamily="34" charset="0"/>
              </a:rPr>
              <a:t>GHG and Carbon Outcomes</a:t>
            </a:r>
            <a:br>
              <a:rPr lang="en-US" sz="2800" b="1" dirty="0">
                <a:latin typeface="Candara" panose="020E0502030303020204" pitchFamily="34" charset="0"/>
              </a:rPr>
            </a:br>
            <a:r>
              <a:rPr lang="en-US" sz="2000" b="1" dirty="0">
                <a:latin typeface="Candara" panose="020E0502030303020204" pitchFamily="34" charset="0"/>
              </a:rPr>
              <a:t>(follow-up items 4.2 and 4.3)</a:t>
            </a:r>
            <a:endParaRPr lang="en-US" sz="28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35082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3820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dirty="0">
                <a:latin typeface="Candara" panose="020E0502030303020204" pitchFamily="34" charset="0"/>
              </a:rPr>
              <a:t>Suggestion to form a Study Team to initiate the discussion on </a:t>
            </a:r>
            <a:r>
              <a:rPr lang="en-US" b="1" dirty="0">
                <a:latin typeface="Candara" panose="020E0502030303020204" pitchFamily="34" charset="0"/>
              </a:rPr>
              <a:t>Coastal observations</a:t>
            </a:r>
          </a:p>
          <a:p>
            <a:pPr marL="692150" lvl="1" indent="-307975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Need to define a specific objective or regional scope</a:t>
            </a:r>
          </a:p>
          <a:p>
            <a:pPr marL="692150" lvl="1" indent="-307975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Key topic: moving from multi-sensor observations through the value chain to extract information which users can exploit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dirty="0">
                <a:latin typeface="Candara" panose="020E0502030303020204" pitchFamily="34" charset="0"/>
              </a:rPr>
              <a:t>Engaging end users to articulate a need that EO could address is key, even if initially just a couple of aspects of the problem</a:t>
            </a:r>
          </a:p>
          <a:p>
            <a:pPr marL="692150" lvl="1" indent="-307975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Current interface with Oceans end users is complicated</a:t>
            </a:r>
          </a:p>
          <a:p>
            <a:pPr marL="692150" lvl="1" indent="-307975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>
                <a:latin typeface="Candara" panose="020E0502030303020204" pitchFamily="34" charset="0"/>
              </a:rPr>
              <a:t>OVCs have a mixed record in understanding and satisfying end user needs</a:t>
            </a:r>
            <a:endParaRPr lang="en-US" dirty="0"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dirty="0">
                <a:latin typeface="Candara" panose="020E0502030303020204" pitchFamily="34" charset="0"/>
              </a:rPr>
              <a:t>Atmosphere could also be a key area of focus for the coastal zones, since air quality is often at its worst in coastal cities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dirty="0">
                <a:latin typeface="Candara" panose="020E0502030303020204" pitchFamily="34" charset="0"/>
              </a:rPr>
              <a:t>CARD4Coast may be an interesting concept to consider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68557"/>
          </a:xfrm>
        </p:spPr>
        <p:txBody>
          <a:bodyPr/>
          <a:lstStyle/>
          <a:p>
            <a:pPr lvl="0">
              <a:lnSpc>
                <a:spcPct val="90000"/>
              </a:lnSpc>
            </a:pPr>
            <a:fld id="{86CB4B4D-7CA3-9044-876B-883B54F8677D}" type="slidenum">
              <a:rPr lang="uk-UA" smtClean="0">
                <a:latin typeface="Candara" panose="020E0502030303020204" pitchFamily="34" charset="0"/>
              </a:rPr>
              <a:pPr lvl="0">
                <a:lnSpc>
                  <a:spcPct val="90000"/>
                </a:lnSpc>
              </a:pPr>
              <a:t>9</a:t>
            </a:fld>
            <a:endParaRPr lang="uk-UA">
              <a:latin typeface="Candara" panose="020E0502030303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905000" y="228600"/>
            <a:ext cx="5410200" cy="533400"/>
          </a:xfr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0"/>
              </a:spcBef>
              <a:buSzTx/>
              <a:defRPr/>
            </a:pPr>
            <a:r>
              <a:rPr lang="en-US" sz="2800" b="1" dirty="0">
                <a:latin typeface="Candara" panose="020E0502030303020204" pitchFamily="34" charset="0"/>
              </a:rPr>
              <a:t>Oceans and Coastal Outcomes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buSzTx/>
              <a:defRPr/>
            </a:pPr>
            <a:r>
              <a:rPr lang="en-US" sz="2000" b="1" dirty="0">
                <a:latin typeface="Candara" panose="020E0502030303020204" pitchFamily="34" charset="0"/>
              </a:rPr>
              <a:t>(follow-up in item 7.2)</a:t>
            </a:r>
          </a:p>
        </p:txBody>
      </p:sp>
    </p:spTree>
    <p:extLst>
      <p:ext uri="{BB962C8B-B14F-4D97-AF65-F5344CB8AC3E}">
        <p14:creationId xmlns:p14="http://schemas.microsoft.com/office/powerpoint/2010/main" val="33830635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9464</TotalTime>
  <Words>1130</Words>
  <Application>Microsoft Office PowerPoint</Application>
  <PresentationFormat>On-screen Show (4:3)</PresentationFormat>
  <Paragraphs>101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Arial Bold</vt:lpstr>
      <vt:lpstr>Avenir Roman</vt:lpstr>
      <vt:lpstr>Calibri</vt:lpstr>
      <vt:lpstr>Candara</vt:lpstr>
      <vt:lpstr>Courier New</vt:lpstr>
      <vt:lpstr>Droid Serif</vt:lpstr>
      <vt:lpstr>Helvetica</vt:lpstr>
      <vt:lpstr>Proxima Nova Regular</vt:lpstr>
      <vt:lpstr>Wingdings</vt:lpstr>
      <vt:lpstr>Default</vt:lpstr>
      <vt:lpstr>VC/WG/AHT Working Day Outcomes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220</cp:revision>
  <dcterms:modified xsi:type="dcterms:W3CDTF">2019-09-11T14:32:18Z</dcterms:modified>
</cp:coreProperties>
</file>