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41"/>
  </p:notesMasterIdLst>
  <p:handoutMasterIdLst>
    <p:handoutMasterId r:id="rId42"/>
  </p:handoutMasterIdLst>
  <p:sldIdLst>
    <p:sldId id="636" r:id="rId2"/>
    <p:sldId id="605" r:id="rId3"/>
    <p:sldId id="682" r:id="rId4"/>
    <p:sldId id="674" r:id="rId5"/>
    <p:sldId id="675" r:id="rId6"/>
    <p:sldId id="676" r:id="rId7"/>
    <p:sldId id="679" r:id="rId8"/>
    <p:sldId id="692" r:id="rId9"/>
    <p:sldId id="645" r:id="rId10"/>
    <p:sldId id="579" r:id="rId11"/>
    <p:sldId id="656" r:id="rId12"/>
    <p:sldId id="549" r:id="rId13"/>
    <p:sldId id="699" r:id="rId14"/>
    <p:sldId id="694" r:id="rId15"/>
    <p:sldId id="697" r:id="rId16"/>
    <p:sldId id="668" r:id="rId17"/>
    <p:sldId id="683" r:id="rId18"/>
    <p:sldId id="686" r:id="rId19"/>
    <p:sldId id="691" r:id="rId20"/>
    <p:sldId id="687" r:id="rId21"/>
    <p:sldId id="695" r:id="rId22"/>
    <p:sldId id="661" r:id="rId23"/>
    <p:sldId id="696" r:id="rId24"/>
    <p:sldId id="632" r:id="rId25"/>
    <p:sldId id="689" r:id="rId26"/>
    <p:sldId id="671" r:id="rId27"/>
    <p:sldId id="672" r:id="rId28"/>
    <p:sldId id="673" r:id="rId29"/>
    <p:sldId id="677" r:id="rId30"/>
    <p:sldId id="678" r:id="rId31"/>
    <p:sldId id="680" r:id="rId32"/>
    <p:sldId id="681" r:id="rId33"/>
    <p:sldId id="684" r:id="rId34"/>
    <p:sldId id="685" r:id="rId35"/>
    <p:sldId id="688" r:id="rId36"/>
    <p:sldId id="604" r:id="rId37"/>
    <p:sldId id="548" r:id="rId38"/>
    <p:sldId id="662" r:id="rId39"/>
    <p:sldId id="693" r:id="rId4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Page" id="{D5E884DA-4B30-2F4A-A442-A827F1303C8A}">
          <p14:sldIdLst>
            <p14:sldId id="636"/>
          </p14:sldIdLst>
        </p14:section>
        <p14:section name="Contents" id="{0430B6E8-9767-6043-9247-62A2B6EC65C1}">
          <p14:sldIdLst>
            <p14:sldId id="605"/>
          </p14:sldIdLst>
        </p14:section>
        <p14:section name="I. WMO Reform" id="{494CFBC0-6689-884D-84D8-C18D715E3C8C}">
          <p14:sldIdLst>
            <p14:sldId id="682"/>
            <p14:sldId id="674"/>
            <p14:sldId id="675"/>
            <p14:sldId id="676"/>
            <p14:sldId id="679"/>
          </p14:sldIdLst>
        </p14:section>
        <p14:section name="II. WMO and CEOS" id="{0020A704-96CC-E74F-A83C-8D49569037F3}">
          <p14:sldIdLst>
            <p14:sldId id="692"/>
            <p14:sldId id="645"/>
            <p14:sldId id="579"/>
            <p14:sldId id="656"/>
            <p14:sldId id="549"/>
            <p14:sldId id="699"/>
            <p14:sldId id="694"/>
            <p14:sldId id="697"/>
            <p14:sldId id="668"/>
          </p14:sldIdLst>
        </p14:section>
        <p14:section name="III. Other WMO Cg-18 Outcomes" id="{82E38571-890F-764A-9B89-A806C7E24392}">
          <p14:sldIdLst>
            <p14:sldId id="683"/>
            <p14:sldId id="686"/>
            <p14:sldId id="691"/>
            <p14:sldId id="687"/>
          </p14:sldIdLst>
        </p14:section>
        <p14:section name="IV. Other WMO Space Programme Updates" id="{18B223B1-5499-4B45-9084-985079D9FFFB}">
          <p14:sldIdLst>
            <p14:sldId id="695"/>
            <p14:sldId id="661"/>
            <p14:sldId id="696"/>
          </p14:sldIdLst>
        </p14:section>
        <p14:section name="V. Backup Slides" id="{105EBB84-0C33-F745-B442-E46F764B1034}">
          <p14:sldIdLst>
            <p14:sldId id="632"/>
            <p14:sldId id="689"/>
            <p14:sldId id="671"/>
            <p14:sldId id="672"/>
            <p14:sldId id="673"/>
            <p14:sldId id="677"/>
            <p14:sldId id="678"/>
            <p14:sldId id="680"/>
            <p14:sldId id="681"/>
            <p14:sldId id="684"/>
            <p14:sldId id="685"/>
            <p14:sldId id="688"/>
            <p14:sldId id="604"/>
            <p14:sldId id="548"/>
            <p14:sldId id="662"/>
            <p14:sldId id="6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5" autoAdjust="0"/>
    <p:restoredTop sz="95295" autoAdjust="0"/>
  </p:normalViewPr>
  <p:slideViewPr>
    <p:cSldViewPr>
      <p:cViewPr varScale="1">
        <p:scale>
          <a:sx n="113" d="100"/>
          <a:sy n="113" d="100"/>
        </p:scale>
        <p:origin x="1568"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9" d="100"/>
          <a:sy n="89" d="100"/>
        </p:scale>
        <p:origin x="385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FF89DD-226D-406B-BFC8-6DB5D593BA29}"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n-US"/>
        </a:p>
      </dgm:t>
    </dgm:pt>
    <dgm:pt modelId="{8DD20CF5-E98D-4D4F-84D0-43756188C162}">
      <dgm:prSet phldrT="[Text]"/>
      <dgm:spPr/>
      <dgm:t>
        <a:bodyPr/>
        <a:lstStyle/>
        <a:p>
          <a:r>
            <a:rPr lang="en-US" dirty="0">
              <a:ea typeface="Times New Roman" panose="02020603050405020304" pitchFamily="18" charset="0"/>
            </a:rPr>
            <a:t>Earth observing systems and measurement networks</a:t>
          </a:r>
          <a:endParaRPr lang="en-US" dirty="0"/>
        </a:p>
      </dgm:t>
    </dgm:pt>
    <dgm:pt modelId="{51DCD80F-64B2-4F8E-8F49-241284FA26C7}" type="parTrans" cxnId="{4CF4516D-5546-4931-8492-392DE9B6872B}">
      <dgm:prSet/>
      <dgm:spPr/>
      <dgm:t>
        <a:bodyPr/>
        <a:lstStyle/>
        <a:p>
          <a:endParaRPr lang="en-US"/>
        </a:p>
      </dgm:t>
    </dgm:pt>
    <dgm:pt modelId="{24F2E8E2-D926-4F70-98A9-0508839CEA37}" type="sibTrans" cxnId="{4CF4516D-5546-4931-8492-392DE9B6872B}">
      <dgm:prSet/>
      <dgm:spPr/>
      <dgm:t>
        <a:bodyPr/>
        <a:lstStyle/>
        <a:p>
          <a:endParaRPr lang="en-US"/>
        </a:p>
      </dgm:t>
    </dgm:pt>
    <dgm:pt modelId="{7EE9D665-57FD-4B6F-ABA9-7FBD7DC2049C}">
      <dgm:prSet/>
      <dgm:spPr/>
      <dgm:t>
        <a:bodyPr/>
        <a:lstStyle/>
        <a:p>
          <a:r>
            <a:rPr lang="en-US" dirty="0">
              <a:ea typeface="Times New Roman" panose="02020603050405020304" pitchFamily="18" charset="0"/>
            </a:rPr>
            <a:t>Methods of observations, measurements </a:t>
          </a:r>
          <a:br>
            <a:rPr lang="en-US" dirty="0">
              <a:ea typeface="Times New Roman" panose="02020603050405020304" pitchFamily="18" charset="0"/>
            </a:rPr>
          </a:br>
          <a:r>
            <a:rPr lang="en-US" dirty="0">
              <a:ea typeface="Times New Roman" panose="02020603050405020304" pitchFamily="18" charset="0"/>
            </a:rPr>
            <a:t>and instrumentation</a:t>
          </a:r>
        </a:p>
      </dgm:t>
    </dgm:pt>
    <dgm:pt modelId="{F8A8A59A-1ACD-4E9B-A537-57E9AF94C32E}" type="parTrans" cxnId="{F10D1310-3AE4-4E56-B4EF-F8ECD6FC3FB7}">
      <dgm:prSet/>
      <dgm:spPr/>
      <dgm:t>
        <a:bodyPr/>
        <a:lstStyle/>
        <a:p>
          <a:endParaRPr lang="en-US"/>
        </a:p>
      </dgm:t>
    </dgm:pt>
    <dgm:pt modelId="{3288E871-C65A-4146-B582-9882C245CD5F}" type="sibTrans" cxnId="{F10D1310-3AE4-4E56-B4EF-F8ECD6FC3FB7}">
      <dgm:prSet/>
      <dgm:spPr/>
      <dgm:t>
        <a:bodyPr/>
        <a:lstStyle/>
        <a:p>
          <a:endParaRPr lang="en-US"/>
        </a:p>
      </dgm:t>
    </dgm:pt>
    <dgm:pt modelId="{661F3CBA-45CB-40A5-B287-AC2CD8EA2DED}">
      <dgm:prSet/>
      <dgm:spPr/>
      <dgm:t>
        <a:bodyPr/>
        <a:lstStyle/>
        <a:p>
          <a:r>
            <a:rPr lang="en-US" dirty="0">
              <a:ea typeface="Times New Roman" panose="02020603050405020304" pitchFamily="18" charset="0"/>
            </a:rPr>
            <a:t>Data, products and information exchange </a:t>
          </a:r>
          <a:br>
            <a:rPr lang="en-US" dirty="0">
              <a:ea typeface="Times New Roman" panose="02020603050405020304" pitchFamily="18" charset="0"/>
            </a:rPr>
          </a:br>
          <a:r>
            <a:rPr lang="en-US" dirty="0">
              <a:ea typeface="Times New Roman" panose="02020603050405020304" pitchFamily="18" charset="0"/>
            </a:rPr>
            <a:t>and life cycle management</a:t>
          </a:r>
        </a:p>
      </dgm:t>
    </dgm:pt>
    <dgm:pt modelId="{100C65F6-2E5B-4859-B51E-752CB42C650D}" type="parTrans" cxnId="{04F282B2-1326-4EF5-A670-A3826C185394}">
      <dgm:prSet/>
      <dgm:spPr/>
      <dgm:t>
        <a:bodyPr/>
        <a:lstStyle/>
        <a:p>
          <a:endParaRPr lang="en-US"/>
        </a:p>
      </dgm:t>
    </dgm:pt>
    <dgm:pt modelId="{A513F567-4412-493D-9AC3-22AB57051B4F}" type="sibTrans" cxnId="{04F282B2-1326-4EF5-A670-A3826C185394}">
      <dgm:prSet/>
      <dgm:spPr/>
      <dgm:t>
        <a:bodyPr/>
        <a:lstStyle/>
        <a:p>
          <a:endParaRPr lang="en-US"/>
        </a:p>
      </dgm:t>
    </dgm:pt>
    <dgm:pt modelId="{50FB9FEB-ACB4-4FCF-AFF7-970F693E57A6}">
      <dgm:prSet/>
      <dgm:spPr/>
      <dgm:t>
        <a:bodyPr/>
        <a:lstStyle/>
        <a:p>
          <a:r>
            <a:rPr lang="en-US" dirty="0">
              <a:ea typeface="Times New Roman" panose="02020603050405020304" pitchFamily="18" charset="0"/>
            </a:rPr>
            <a:t>Data processing for applied Earth system </a:t>
          </a:r>
          <a:br>
            <a:rPr lang="en-US" dirty="0">
              <a:ea typeface="Times New Roman" panose="02020603050405020304" pitchFamily="18" charset="0"/>
            </a:rPr>
          </a:br>
          <a:r>
            <a:rPr lang="en-US" dirty="0">
              <a:ea typeface="Times New Roman" panose="02020603050405020304" pitchFamily="18" charset="0"/>
            </a:rPr>
            <a:t>modelling and prediction</a:t>
          </a:r>
        </a:p>
      </dgm:t>
    </dgm:pt>
    <dgm:pt modelId="{D6F1185D-58CD-4386-B8EC-20FE655BB5CA}" type="parTrans" cxnId="{490DAFED-B830-436D-B2CC-C654FB5FBC2C}">
      <dgm:prSet/>
      <dgm:spPr/>
      <dgm:t>
        <a:bodyPr/>
        <a:lstStyle/>
        <a:p>
          <a:endParaRPr lang="en-US"/>
        </a:p>
      </dgm:t>
    </dgm:pt>
    <dgm:pt modelId="{41F30AB1-F61F-42ED-A900-1A2338BA6A4A}" type="sibTrans" cxnId="{490DAFED-B830-436D-B2CC-C654FB5FBC2C}">
      <dgm:prSet/>
      <dgm:spPr/>
      <dgm:t>
        <a:bodyPr/>
        <a:lstStyle/>
        <a:p>
          <a:endParaRPr lang="en-US"/>
        </a:p>
      </dgm:t>
    </dgm:pt>
    <dgm:pt modelId="{47DCB5D3-3A41-4884-9B62-C0CC45D4CEEF}" type="pres">
      <dgm:prSet presAssocID="{17FF89DD-226D-406B-BFC8-6DB5D593BA29}" presName="Name0" presStyleCnt="0">
        <dgm:presLayoutVars>
          <dgm:chMax val="7"/>
          <dgm:chPref val="7"/>
          <dgm:dir/>
        </dgm:presLayoutVars>
      </dgm:prSet>
      <dgm:spPr/>
    </dgm:pt>
    <dgm:pt modelId="{06C79B87-22FE-44A5-B9BE-EE609E4D8972}" type="pres">
      <dgm:prSet presAssocID="{17FF89DD-226D-406B-BFC8-6DB5D593BA29}" presName="Name1" presStyleCnt="0"/>
      <dgm:spPr/>
    </dgm:pt>
    <dgm:pt modelId="{58E65A46-9C2B-4E2C-9C52-B5149DD43D62}" type="pres">
      <dgm:prSet presAssocID="{17FF89DD-226D-406B-BFC8-6DB5D593BA29}" presName="cycle" presStyleCnt="0"/>
      <dgm:spPr/>
    </dgm:pt>
    <dgm:pt modelId="{897F73C1-C870-4094-AD5C-54C4CA6F9E01}" type="pres">
      <dgm:prSet presAssocID="{17FF89DD-226D-406B-BFC8-6DB5D593BA29}" presName="srcNode" presStyleLbl="node1" presStyleIdx="0" presStyleCnt="4"/>
      <dgm:spPr/>
    </dgm:pt>
    <dgm:pt modelId="{0783AF45-6D25-4573-ACD4-E405FE400204}" type="pres">
      <dgm:prSet presAssocID="{17FF89DD-226D-406B-BFC8-6DB5D593BA29}" presName="conn" presStyleLbl="parChTrans1D2" presStyleIdx="0" presStyleCnt="1"/>
      <dgm:spPr/>
    </dgm:pt>
    <dgm:pt modelId="{2DBA3118-9FFC-43B8-8336-78DA32AA2046}" type="pres">
      <dgm:prSet presAssocID="{17FF89DD-226D-406B-BFC8-6DB5D593BA29}" presName="extraNode" presStyleLbl="node1" presStyleIdx="0" presStyleCnt="4"/>
      <dgm:spPr/>
    </dgm:pt>
    <dgm:pt modelId="{34525D4B-F7F0-488F-8AC3-C636C3DACCFA}" type="pres">
      <dgm:prSet presAssocID="{17FF89DD-226D-406B-BFC8-6DB5D593BA29}" presName="dstNode" presStyleLbl="node1" presStyleIdx="0" presStyleCnt="4"/>
      <dgm:spPr/>
    </dgm:pt>
    <dgm:pt modelId="{2E940FBD-AB83-474D-A02A-E73B4E5761F7}" type="pres">
      <dgm:prSet presAssocID="{8DD20CF5-E98D-4D4F-84D0-43756188C162}" presName="text_1" presStyleLbl="node1" presStyleIdx="0" presStyleCnt="4">
        <dgm:presLayoutVars>
          <dgm:bulletEnabled val="1"/>
        </dgm:presLayoutVars>
      </dgm:prSet>
      <dgm:spPr/>
    </dgm:pt>
    <dgm:pt modelId="{1A3AFA1B-FBDD-460E-A5C8-24D5F2E8058A}" type="pres">
      <dgm:prSet presAssocID="{8DD20CF5-E98D-4D4F-84D0-43756188C162}" presName="accent_1" presStyleCnt="0"/>
      <dgm:spPr/>
    </dgm:pt>
    <dgm:pt modelId="{F6515E5C-B8E5-4D7E-88A0-5C816EA613ED}" type="pres">
      <dgm:prSet presAssocID="{8DD20CF5-E98D-4D4F-84D0-43756188C162}" presName="accentRepeatNode" presStyleLbl="solidFgAcc1" presStyleIdx="0" presStyleCnt="4"/>
      <dgm:spPr>
        <a:solidFill>
          <a:srgbClr val="F7A600"/>
        </a:solidFill>
        <a:ln>
          <a:solidFill>
            <a:srgbClr val="F7A600"/>
          </a:solidFill>
        </a:ln>
      </dgm:spPr>
    </dgm:pt>
    <dgm:pt modelId="{2B0A052A-0264-40E0-9C05-C36418F3637D}" type="pres">
      <dgm:prSet presAssocID="{7EE9D665-57FD-4B6F-ABA9-7FBD7DC2049C}" presName="text_2" presStyleLbl="node1" presStyleIdx="1" presStyleCnt="4">
        <dgm:presLayoutVars>
          <dgm:bulletEnabled val="1"/>
        </dgm:presLayoutVars>
      </dgm:prSet>
      <dgm:spPr/>
    </dgm:pt>
    <dgm:pt modelId="{AAA37EE8-329C-4594-9C3E-A0AA2E54A7E5}" type="pres">
      <dgm:prSet presAssocID="{7EE9D665-57FD-4B6F-ABA9-7FBD7DC2049C}" presName="accent_2" presStyleCnt="0"/>
      <dgm:spPr/>
    </dgm:pt>
    <dgm:pt modelId="{D1E352CE-853A-4A62-B0A5-C48F47BF0529}" type="pres">
      <dgm:prSet presAssocID="{7EE9D665-57FD-4B6F-ABA9-7FBD7DC2049C}" presName="accentRepeatNode" presStyleLbl="solidFgAcc1" presStyleIdx="1" presStyleCnt="4"/>
      <dgm:spPr>
        <a:solidFill>
          <a:srgbClr val="F7A600"/>
        </a:solidFill>
        <a:ln>
          <a:solidFill>
            <a:srgbClr val="F7A600"/>
          </a:solidFill>
        </a:ln>
      </dgm:spPr>
    </dgm:pt>
    <dgm:pt modelId="{96C345FD-9A65-41E7-A175-183A6AD58A47}" type="pres">
      <dgm:prSet presAssocID="{661F3CBA-45CB-40A5-B287-AC2CD8EA2DED}" presName="text_3" presStyleLbl="node1" presStyleIdx="2" presStyleCnt="4">
        <dgm:presLayoutVars>
          <dgm:bulletEnabled val="1"/>
        </dgm:presLayoutVars>
      </dgm:prSet>
      <dgm:spPr/>
    </dgm:pt>
    <dgm:pt modelId="{080CC0D6-B9BA-4AA1-A065-5AE2C9FDFBD7}" type="pres">
      <dgm:prSet presAssocID="{661F3CBA-45CB-40A5-B287-AC2CD8EA2DED}" presName="accent_3" presStyleCnt="0"/>
      <dgm:spPr/>
    </dgm:pt>
    <dgm:pt modelId="{7FF6978C-AF68-4620-A6A2-6EA5F037134F}" type="pres">
      <dgm:prSet presAssocID="{661F3CBA-45CB-40A5-B287-AC2CD8EA2DED}" presName="accentRepeatNode" presStyleLbl="solidFgAcc1" presStyleIdx="2" presStyleCnt="4"/>
      <dgm:spPr>
        <a:solidFill>
          <a:srgbClr val="F7A600"/>
        </a:solidFill>
        <a:ln>
          <a:solidFill>
            <a:srgbClr val="F7A600"/>
          </a:solidFill>
        </a:ln>
      </dgm:spPr>
    </dgm:pt>
    <dgm:pt modelId="{9F65CE3C-877C-42FA-B421-AE86BD08EEAE}" type="pres">
      <dgm:prSet presAssocID="{50FB9FEB-ACB4-4FCF-AFF7-970F693E57A6}" presName="text_4" presStyleLbl="node1" presStyleIdx="3" presStyleCnt="4">
        <dgm:presLayoutVars>
          <dgm:bulletEnabled val="1"/>
        </dgm:presLayoutVars>
      </dgm:prSet>
      <dgm:spPr/>
    </dgm:pt>
    <dgm:pt modelId="{B7A57586-33BD-4C59-B04F-7AF84AA04F80}" type="pres">
      <dgm:prSet presAssocID="{50FB9FEB-ACB4-4FCF-AFF7-970F693E57A6}" presName="accent_4" presStyleCnt="0"/>
      <dgm:spPr/>
    </dgm:pt>
    <dgm:pt modelId="{C2B33D6E-2AA1-4AA1-8A6F-01C42742F1AF}" type="pres">
      <dgm:prSet presAssocID="{50FB9FEB-ACB4-4FCF-AFF7-970F693E57A6}" presName="accentRepeatNode" presStyleLbl="solidFgAcc1" presStyleIdx="3" presStyleCnt="4"/>
      <dgm:spPr>
        <a:solidFill>
          <a:srgbClr val="F7A600"/>
        </a:solidFill>
        <a:ln>
          <a:solidFill>
            <a:srgbClr val="F7A600"/>
          </a:solidFill>
        </a:ln>
      </dgm:spPr>
    </dgm:pt>
  </dgm:ptLst>
  <dgm:cxnLst>
    <dgm:cxn modelId="{C39C5409-F998-4C29-A625-4E3D009ECFDB}" type="presOf" srcId="{24F2E8E2-D926-4F70-98A9-0508839CEA37}" destId="{0783AF45-6D25-4573-ACD4-E405FE400204}" srcOrd="0" destOrd="0" presId="urn:microsoft.com/office/officeart/2008/layout/VerticalCurvedList"/>
    <dgm:cxn modelId="{F10D1310-3AE4-4E56-B4EF-F8ECD6FC3FB7}" srcId="{17FF89DD-226D-406B-BFC8-6DB5D593BA29}" destId="{7EE9D665-57FD-4B6F-ABA9-7FBD7DC2049C}" srcOrd="1" destOrd="0" parTransId="{F8A8A59A-1ACD-4E9B-A537-57E9AF94C32E}" sibTransId="{3288E871-C65A-4146-B582-9882C245CD5F}"/>
    <dgm:cxn modelId="{01B1701C-EBF1-483C-914A-62C417BF8DB9}" type="presOf" srcId="{17FF89DD-226D-406B-BFC8-6DB5D593BA29}" destId="{47DCB5D3-3A41-4884-9B62-C0CC45D4CEEF}" srcOrd="0" destOrd="0" presId="urn:microsoft.com/office/officeart/2008/layout/VerticalCurvedList"/>
    <dgm:cxn modelId="{2B2F325A-CFDE-471D-AF8B-01F96AC15263}" type="presOf" srcId="{50FB9FEB-ACB4-4FCF-AFF7-970F693E57A6}" destId="{9F65CE3C-877C-42FA-B421-AE86BD08EEAE}" srcOrd="0" destOrd="0" presId="urn:microsoft.com/office/officeart/2008/layout/VerticalCurvedList"/>
    <dgm:cxn modelId="{4CF4516D-5546-4931-8492-392DE9B6872B}" srcId="{17FF89DD-226D-406B-BFC8-6DB5D593BA29}" destId="{8DD20CF5-E98D-4D4F-84D0-43756188C162}" srcOrd="0" destOrd="0" parTransId="{51DCD80F-64B2-4F8E-8F49-241284FA26C7}" sibTransId="{24F2E8E2-D926-4F70-98A9-0508839CEA37}"/>
    <dgm:cxn modelId="{04F282B2-1326-4EF5-A670-A3826C185394}" srcId="{17FF89DD-226D-406B-BFC8-6DB5D593BA29}" destId="{661F3CBA-45CB-40A5-B287-AC2CD8EA2DED}" srcOrd="2" destOrd="0" parTransId="{100C65F6-2E5B-4859-B51E-752CB42C650D}" sibTransId="{A513F567-4412-493D-9AC3-22AB57051B4F}"/>
    <dgm:cxn modelId="{8B8221C0-5025-4D13-A5B6-7E8250D2CDA4}" type="presOf" srcId="{8DD20CF5-E98D-4D4F-84D0-43756188C162}" destId="{2E940FBD-AB83-474D-A02A-E73B4E5761F7}" srcOrd="0" destOrd="0" presId="urn:microsoft.com/office/officeart/2008/layout/VerticalCurvedList"/>
    <dgm:cxn modelId="{7EB362C5-1C8A-4796-A070-87678F4C1FE9}" type="presOf" srcId="{7EE9D665-57FD-4B6F-ABA9-7FBD7DC2049C}" destId="{2B0A052A-0264-40E0-9C05-C36418F3637D}" srcOrd="0" destOrd="0" presId="urn:microsoft.com/office/officeart/2008/layout/VerticalCurvedList"/>
    <dgm:cxn modelId="{4A86E4CB-E715-48AC-B539-7E2E10F0E94D}" type="presOf" srcId="{661F3CBA-45CB-40A5-B287-AC2CD8EA2DED}" destId="{96C345FD-9A65-41E7-A175-183A6AD58A47}" srcOrd="0" destOrd="0" presId="urn:microsoft.com/office/officeart/2008/layout/VerticalCurvedList"/>
    <dgm:cxn modelId="{490DAFED-B830-436D-B2CC-C654FB5FBC2C}" srcId="{17FF89DD-226D-406B-BFC8-6DB5D593BA29}" destId="{50FB9FEB-ACB4-4FCF-AFF7-970F693E57A6}" srcOrd="3" destOrd="0" parTransId="{D6F1185D-58CD-4386-B8EC-20FE655BB5CA}" sibTransId="{41F30AB1-F61F-42ED-A900-1A2338BA6A4A}"/>
    <dgm:cxn modelId="{E1DB52A3-5D90-4D7F-8B38-0D17D89966F0}" type="presParOf" srcId="{47DCB5D3-3A41-4884-9B62-C0CC45D4CEEF}" destId="{06C79B87-22FE-44A5-B9BE-EE609E4D8972}" srcOrd="0" destOrd="0" presId="urn:microsoft.com/office/officeart/2008/layout/VerticalCurvedList"/>
    <dgm:cxn modelId="{0D1CECA4-1DE9-4A6A-B041-DF3D3CED2B74}" type="presParOf" srcId="{06C79B87-22FE-44A5-B9BE-EE609E4D8972}" destId="{58E65A46-9C2B-4E2C-9C52-B5149DD43D62}" srcOrd="0" destOrd="0" presId="urn:microsoft.com/office/officeart/2008/layout/VerticalCurvedList"/>
    <dgm:cxn modelId="{0985D5DD-CFBA-450B-A1B8-EA3D0A9041FC}" type="presParOf" srcId="{58E65A46-9C2B-4E2C-9C52-B5149DD43D62}" destId="{897F73C1-C870-4094-AD5C-54C4CA6F9E01}" srcOrd="0" destOrd="0" presId="urn:microsoft.com/office/officeart/2008/layout/VerticalCurvedList"/>
    <dgm:cxn modelId="{30FED634-E623-4348-8C91-20C147A8FA9C}" type="presParOf" srcId="{58E65A46-9C2B-4E2C-9C52-B5149DD43D62}" destId="{0783AF45-6D25-4573-ACD4-E405FE400204}" srcOrd="1" destOrd="0" presId="urn:microsoft.com/office/officeart/2008/layout/VerticalCurvedList"/>
    <dgm:cxn modelId="{03C9B634-A3C5-4309-8B24-69E7F1BAE56B}" type="presParOf" srcId="{58E65A46-9C2B-4E2C-9C52-B5149DD43D62}" destId="{2DBA3118-9FFC-43B8-8336-78DA32AA2046}" srcOrd="2" destOrd="0" presId="urn:microsoft.com/office/officeart/2008/layout/VerticalCurvedList"/>
    <dgm:cxn modelId="{C81831DD-25DE-4CA0-A80D-2E44C7080953}" type="presParOf" srcId="{58E65A46-9C2B-4E2C-9C52-B5149DD43D62}" destId="{34525D4B-F7F0-488F-8AC3-C636C3DACCFA}" srcOrd="3" destOrd="0" presId="urn:microsoft.com/office/officeart/2008/layout/VerticalCurvedList"/>
    <dgm:cxn modelId="{E903A8E8-FA3A-47DA-B042-131E81C57D0F}" type="presParOf" srcId="{06C79B87-22FE-44A5-B9BE-EE609E4D8972}" destId="{2E940FBD-AB83-474D-A02A-E73B4E5761F7}" srcOrd="1" destOrd="0" presId="urn:microsoft.com/office/officeart/2008/layout/VerticalCurvedList"/>
    <dgm:cxn modelId="{12838A07-BFEF-440E-B38C-7EB55C8310E1}" type="presParOf" srcId="{06C79B87-22FE-44A5-B9BE-EE609E4D8972}" destId="{1A3AFA1B-FBDD-460E-A5C8-24D5F2E8058A}" srcOrd="2" destOrd="0" presId="urn:microsoft.com/office/officeart/2008/layout/VerticalCurvedList"/>
    <dgm:cxn modelId="{D4D58E59-CA0F-4C9C-B1B3-B8167AF2837C}" type="presParOf" srcId="{1A3AFA1B-FBDD-460E-A5C8-24D5F2E8058A}" destId="{F6515E5C-B8E5-4D7E-88A0-5C816EA613ED}" srcOrd="0" destOrd="0" presId="urn:microsoft.com/office/officeart/2008/layout/VerticalCurvedList"/>
    <dgm:cxn modelId="{8AF28830-EF69-4DCE-BEB2-EA06BC1EA3B4}" type="presParOf" srcId="{06C79B87-22FE-44A5-B9BE-EE609E4D8972}" destId="{2B0A052A-0264-40E0-9C05-C36418F3637D}" srcOrd="3" destOrd="0" presId="urn:microsoft.com/office/officeart/2008/layout/VerticalCurvedList"/>
    <dgm:cxn modelId="{699982B0-6657-49B1-B715-B250AE11474C}" type="presParOf" srcId="{06C79B87-22FE-44A5-B9BE-EE609E4D8972}" destId="{AAA37EE8-329C-4594-9C3E-A0AA2E54A7E5}" srcOrd="4" destOrd="0" presId="urn:microsoft.com/office/officeart/2008/layout/VerticalCurvedList"/>
    <dgm:cxn modelId="{36C1B96D-66ED-43C9-9140-071FADA9CBD8}" type="presParOf" srcId="{AAA37EE8-329C-4594-9C3E-A0AA2E54A7E5}" destId="{D1E352CE-853A-4A62-B0A5-C48F47BF0529}" srcOrd="0" destOrd="0" presId="urn:microsoft.com/office/officeart/2008/layout/VerticalCurvedList"/>
    <dgm:cxn modelId="{ACCB28F3-CF1E-4FF6-992A-D16C86384169}" type="presParOf" srcId="{06C79B87-22FE-44A5-B9BE-EE609E4D8972}" destId="{96C345FD-9A65-41E7-A175-183A6AD58A47}" srcOrd="5" destOrd="0" presId="urn:microsoft.com/office/officeart/2008/layout/VerticalCurvedList"/>
    <dgm:cxn modelId="{6C85C974-E206-4D31-B0F1-A75B924F22F3}" type="presParOf" srcId="{06C79B87-22FE-44A5-B9BE-EE609E4D8972}" destId="{080CC0D6-B9BA-4AA1-A065-5AE2C9FDFBD7}" srcOrd="6" destOrd="0" presId="urn:microsoft.com/office/officeart/2008/layout/VerticalCurvedList"/>
    <dgm:cxn modelId="{916A93BB-BEC7-44B8-A52D-03580CB44732}" type="presParOf" srcId="{080CC0D6-B9BA-4AA1-A065-5AE2C9FDFBD7}" destId="{7FF6978C-AF68-4620-A6A2-6EA5F037134F}" srcOrd="0" destOrd="0" presId="urn:microsoft.com/office/officeart/2008/layout/VerticalCurvedList"/>
    <dgm:cxn modelId="{D50F1676-C65C-4B08-B05A-42CF5E7304C0}" type="presParOf" srcId="{06C79B87-22FE-44A5-B9BE-EE609E4D8972}" destId="{9F65CE3C-877C-42FA-B421-AE86BD08EEAE}" srcOrd="7" destOrd="0" presId="urn:microsoft.com/office/officeart/2008/layout/VerticalCurvedList"/>
    <dgm:cxn modelId="{9881B5E0-B420-4BAC-8961-649B57E91D9D}" type="presParOf" srcId="{06C79B87-22FE-44A5-B9BE-EE609E4D8972}" destId="{B7A57586-33BD-4C59-B04F-7AF84AA04F80}" srcOrd="8" destOrd="0" presId="urn:microsoft.com/office/officeart/2008/layout/VerticalCurvedList"/>
    <dgm:cxn modelId="{633C1448-9FBB-4896-B744-F54C3CA80895}" type="presParOf" srcId="{B7A57586-33BD-4C59-B04F-7AF84AA04F80}" destId="{C2B33D6E-2AA1-4AA1-8A6F-01C42742F1A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FF89DD-226D-406B-BFC8-6DB5D593BA29}"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n-US"/>
        </a:p>
      </dgm:t>
    </dgm:pt>
    <dgm:pt modelId="{8DD20CF5-E98D-4D4F-84D0-43756188C162}">
      <dgm:prSet phldrT="[Text]"/>
      <dgm:spPr/>
      <dgm:t>
        <a:bodyPr/>
        <a:lstStyle/>
        <a:p>
          <a:r>
            <a:rPr lang="en-GB">
              <a:latin typeface="Verdana" panose="020B0604030504040204" pitchFamily="34" charset="0"/>
              <a:ea typeface="Times New Roman" panose="02020603050405020304" pitchFamily="18" charset="0"/>
            </a:rPr>
            <a:t>Aeronautical meteorological services</a:t>
          </a:r>
          <a:endParaRPr lang="en-US" dirty="0"/>
        </a:p>
      </dgm:t>
    </dgm:pt>
    <dgm:pt modelId="{51DCD80F-64B2-4F8E-8F49-241284FA26C7}" type="parTrans" cxnId="{4CF4516D-5546-4931-8492-392DE9B6872B}">
      <dgm:prSet/>
      <dgm:spPr/>
      <dgm:t>
        <a:bodyPr/>
        <a:lstStyle/>
        <a:p>
          <a:endParaRPr lang="en-US"/>
        </a:p>
      </dgm:t>
    </dgm:pt>
    <dgm:pt modelId="{24F2E8E2-D926-4F70-98A9-0508839CEA37}" type="sibTrans" cxnId="{4CF4516D-5546-4931-8492-392DE9B6872B}">
      <dgm:prSet/>
      <dgm:spPr/>
      <dgm:t>
        <a:bodyPr/>
        <a:lstStyle/>
        <a:p>
          <a:endParaRPr lang="en-US"/>
        </a:p>
      </dgm:t>
    </dgm:pt>
    <dgm:pt modelId="{2A2ABDE6-D2B2-426C-8BBE-50D7D505B9FF}">
      <dgm:prSet/>
      <dgm:spPr/>
      <dgm:t>
        <a:bodyPr/>
        <a:lstStyle/>
        <a:p>
          <a:r>
            <a:rPr lang="en-US" dirty="0">
              <a:latin typeface="Verdana" panose="020B0604030504040204" pitchFamily="34" charset="0"/>
              <a:ea typeface="Times New Roman" panose="02020603050405020304" pitchFamily="18" charset="0"/>
            </a:rPr>
            <a:t>Marine meteorological and oceanographic services</a:t>
          </a:r>
        </a:p>
      </dgm:t>
    </dgm:pt>
    <dgm:pt modelId="{7AAB9290-40D3-4988-81DB-42FC58F67129}" type="parTrans" cxnId="{20944826-4639-4BD5-B0A9-C143946B01AA}">
      <dgm:prSet/>
      <dgm:spPr/>
      <dgm:t>
        <a:bodyPr/>
        <a:lstStyle/>
        <a:p>
          <a:endParaRPr lang="en-US"/>
        </a:p>
      </dgm:t>
    </dgm:pt>
    <dgm:pt modelId="{1B898BCA-4F5F-4BE0-9623-A4B1BCA67797}" type="sibTrans" cxnId="{20944826-4639-4BD5-B0A9-C143946B01AA}">
      <dgm:prSet/>
      <dgm:spPr/>
      <dgm:t>
        <a:bodyPr/>
        <a:lstStyle/>
        <a:p>
          <a:endParaRPr lang="en-US"/>
        </a:p>
      </dgm:t>
    </dgm:pt>
    <dgm:pt modelId="{A865D127-1198-4113-9E37-4F785B266B94}">
      <dgm:prSet/>
      <dgm:spPr/>
      <dgm:t>
        <a:bodyPr/>
        <a:lstStyle/>
        <a:p>
          <a:r>
            <a:rPr lang="en-GB">
              <a:latin typeface="Verdana" panose="020B0604030504040204" pitchFamily="34" charset="0"/>
              <a:ea typeface="Times New Roman" panose="02020603050405020304" pitchFamily="18" charset="0"/>
            </a:rPr>
            <a:t>Agrometeorological and climatological services </a:t>
          </a:r>
          <a:endParaRPr lang="en-US" dirty="0">
            <a:latin typeface="Arial" panose="020B0604020202020204" pitchFamily="34" charset="0"/>
            <a:ea typeface="Times New Roman" panose="02020603050405020304" pitchFamily="18" charset="0"/>
          </a:endParaRPr>
        </a:p>
      </dgm:t>
    </dgm:pt>
    <dgm:pt modelId="{23B43978-B710-4936-AFC6-5E5B6B620A69}" type="parTrans" cxnId="{6B9A2864-5A81-4C12-836C-FF6CEA4DE288}">
      <dgm:prSet/>
      <dgm:spPr/>
      <dgm:t>
        <a:bodyPr/>
        <a:lstStyle/>
        <a:p>
          <a:endParaRPr lang="en-US"/>
        </a:p>
      </dgm:t>
    </dgm:pt>
    <dgm:pt modelId="{6ED5F411-3B08-4B62-9CB6-0344614F1342}" type="sibTrans" cxnId="{6B9A2864-5A81-4C12-836C-FF6CEA4DE288}">
      <dgm:prSet/>
      <dgm:spPr/>
      <dgm:t>
        <a:bodyPr/>
        <a:lstStyle/>
        <a:p>
          <a:endParaRPr lang="en-US"/>
        </a:p>
      </dgm:t>
    </dgm:pt>
    <dgm:pt modelId="{BC771CBF-3B26-4088-BEE2-A5F323826B20}">
      <dgm:prSet/>
      <dgm:spPr/>
      <dgm:t>
        <a:bodyPr/>
        <a:lstStyle/>
        <a:p>
          <a:r>
            <a:rPr lang="en-GB">
              <a:latin typeface="Verdana" panose="020B0604030504040204" pitchFamily="34" charset="0"/>
              <a:ea typeface="Times New Roman" panose="02020603050405020304" pitchFamily="18" charset="0"/>
            </a:rPr>
            <a:t>Hydrological services </a:t>
          </a:r>
          <a:endParaRPr lang="en-US" dirty="0">
            <a:latin typeface="Arial" panose="020B0604020202020204" pitchFamily="34" charset="0"/>
            <a:ea typeface="Times New Roman" panose="02020603050405020304" pitchFamily="18" charset="0"/>
          </a:endParaRPr>
        </a:p>
      </dgm:t>
    </dgm:pt>
    <dgm:pt modelId="{6C9B849B-DC31-4199-BFB8-C9B2E780D0AC}" type="parTrans" cxnId="{5B9A054D-DEED-4258-9E6E-AA06289310AD}">
      <dgm:prSet/>
      <dgm:spPr/>
      <dgm:t>
        <a:bodyPr/>
        <a:lstStyle/>
        <a:p>
          <a:endParaRPr lang="en-US"/>
        </a:p>
      </dgm:t>
    </dgm:pt>
    <dgm:pt modelId="{52989A44-DF8A-4AF8-B6FC-96F5AE923997}" type="sibTrans" cxnId="{5B9A054D-DEED-4258-9E6E-AA06289310AD}">
      <dgm:prSet/>
      <dgm:spPr/>
      <dgm:t>
        <a:bodyPr/>
        <a:lstStyle/>
        <a:p>
          <a:endParaRPr lang="en-US"/>
        </a:p>
      </dgm:t>
    </dgm:pt>
    <dgm:pt modelId="{4EFCC765-EAA8-4E48-8D31-01E34529BCA4}">
      <dgm:prSet/>
      <dgm:spPr/>
      <dgm:t>
        <a:bodyPr/>
        <a:lstStyle/>
        <a:p>
          <a:r>
            <a:rPr lang="en-GB">
              <a:latin typeface="Verdana" panose="020B0604030504040204" pitchFamily="34" charset="0"/>
              <a:ea typeface="Times New Roman" panose="02020603050405020304" pitchFamily="18" charset="0"/>
            </a:rPr>
            <a:t>Public services and disaster risk reduction </a:t>
          </a:r>
          <a:endParaRPr lang="en-US"/>
        </a:p>
      </dgm:t>
    </dgm:pt>
    <dgm:pt modelId="{03A63E49-CBAA-4A0F-A258-ACD08EB1A1F2}" type="parTrans" cxnId="{F13435B5-EDF9-4C1F-ACF2-39592DB35382}">
      <dgm:prSet/>
      <dgm:spPr/>
      <dgm:t>
        <a:bodyPr/>
        <a:lstStyle/>
        <a:p>
          <a:endParaRPr lang="en-US"/>
        </a:p>
      </dgm:t>
    </dgm:pt>
    <dgm:pt modelId="{216384D4-B283-4091-9DAD-B9B8A854E53E}" type="sibTrans" cxnId="{F13435B5-EDF9-4C1F-ACF2-39592DB35382}">
      <dgm:prSet/>
      <dgm:spPr/>
      <dgm:t>
        <a:bodyPr/>
        <a:lstStyle/>
        <a:p>
          <a:endParaRPr lang="en-US"/>
        </a:p>
      </dgm:t>
    </dgm:pt>
    <dgm:pt modelId="{47DCB5D3-3A41-4884-9B62-C0CC45D4CEEF}" type="pres">
      <dgm:prSet presAssocID="{17FF89DD-226D-406B-BFC8-6DB5D593BA29}" presName="Name0" presStyleCnt="0">
        <dgm:presLayoutVars>
          <dgm:chMax val="7"/>
          <dgm:chPref val="7"/>
          <dgm:dir/>
        </dgm:presLayoutVars>
      </dgm:prSet>
      <dgm:spPr/>
    </dgm:pt>
    <dgm:pt modelId="{06C79B87-22FE-44A5-B9BE-EE609E4D8972}" type="pres">
      <dgm:prSet presAssocID="{17FF89DD-226D-406B-BFC8-6DB5D593BA29}" presName="Name1" presStyleCnt="0"/>
      <dgm:spPr/>
    </dgm:pt>
    <dgm:pt modelId="{58E65A46-9C2B-4E2C-9C52-B5149DD43D62}" type="pres">
      <dgm:prSet presAssocID="{17FF89DD-226D-406B-BFC8-6DB5D593BA29}" presName="cycle" presStyleCnt="0"/>
      <dgm:spPr/>
    </dgm:pt>
    <dgm:pt modelId="{897F73C1-C870-4094-AD5C-54C4CA6F9E01}" type="pres">
      <dgm:prSet presAssocID="{17FF89DD-226D-406B-BFC8-6DB5D593BA29}" presName="srcNode" presStyleLbl="node1" presStyleIdx="0" presStyleCnt="5"/>
      <dgm:spPr/>
    </dgm:pt>
    <dgm:pt modelId="{0783AF45-6D25-4573-ACD4-E405FE400204}" type="pres">
      <dgm:prSet presAssocID="{17FF89DD-226D-406B-BFC8-6DB5D593BA29}" presName="conn" presStyleLbl="parChTrans1D2" presStyleIdx="0" presStyleCnt="1"/>
      <dgm:spPr/>
    </dgm:pt>
    <dgm:pt modelId="{2DBA3118-9FFC-43B8-8336-78DA32AA2046}" type="pres">
      <dgm:prSet presAssocID="{17FF89DD-226D-406B-BFC8-6DB5D593BA29}" presName="extraNode" presStyleLbl="node1" presStyleIdx="0" presStyleCnt="5"/>
      <dgm:spPr/>
    </dgm:pt>
    <dgm:pt modelId="{34525D4B-F7F0-488F-8AC3-C636C3DACCFA}" type="pres">
      <dgm:prSet presAssocID="{17FF89DD-226D-406B-BFC8-6DB5D593BA29}" presName="dstNode" presStyleLbl="node1" presStyleIdx="0" presStyleCnt="5"/>
      <dgm:spPr/>
    </dgm:pt>
    <dgm:pt modelId="{2E940FBD-AB83-474D-A02A-E73B4E5761F7}" type="pres">
      <dgm:prSet presAssocID="{8DD20CF5-E98D-4D4F-84D0-43756188C162}" presName="text_1" presStyleLbl="node1" presStyleIdx="0" presStyleCnt="5">
        <dgm:presLayoutVars>
          <dgm:bulletEnabled val="1"/>
        </dgm:presLayoutVars>
      </dgm:prSet>
      <dgm:spPr/>
    </dgm:pt>
    <dgm:pt modelId="{1A3AFA1B-FBDD-460E-A5C8-24D5F2E8058A}" type="pres">
      <dgm:prSet presAssocID="{8DD20CF5-E98D-4D4F-84D0-43756188C162}" presName="accent_1" presStyleCnt="0"/>
      <dgm:spPr/>
    </dgm:pt>
    <dgm:pt modelId="{F6515E5C-B8E5-4D7E-88A0-5C816EA613ED}" type="pres">
      <dgm:prSet presAssocID="{8DD20CF5-E98D-4D4F-84D0-43756188C162}" presName="accentRepeatNode" presStyleLbl="solidFgAcc1" presStyleIdx="0" presStyleCnt="5"/>
      <dgm:spPr>
        <a:solidFill>
          <a:srgbClr val="F7A600"/>
        </a:solidFill>
        <a:ln>
          <a:solidFill>
            <a:srgbClr val="F7A600"/>
          </a:solidFill>
        </a:ln>
      </dgm:spPr>
    </dgm:pt>
    <dgm:pt modelId="{7B16DF48-0516-4EEE-B9FE-3FC2678DB08D}" type="pres">
      <dgm:prSet presAssocID="{2A2ABDE6-D2B2-426C-8BBE-50D7D505B9FF}" presName="text_2" presStyleLbl="node1" presStyleIdx="1" presStyleCnt="5">
        <dgm:presLayoutVars>
          <dgm:bulletEnabled val="1"/>
        </dgm:presLayoutVars>
      </dgm:prSet>
      <dgm:spPr/>
    </dgm:pt>
    <dgm:pt modelId="{045659C3-071F-4A30-8640-BBA400210A54}" type="pres">
      <dgm:prSet presAssocID="{2A2ABDE6-D2B2-426C-8BBE-50D7D505B9FF}" presName="accent_2" presStyleCnt="0"/>
      <dgm:spPr/>
    </dgm:pt>
    <dgm:pt modelId="{B5FE4BF6-7F5D-4F5D-B88C-A5603702D7C0}" type="pres">
      <dgm:prSet presAssocID="{2A2ABDE6-D2B2-426C-8BBE-50D7D505B9FF}" presName="accentRepeatNode" presStyleLbl="solidFgAcc1" presStyleIdx="1" presStyleCnt="5"/>
      <dgm:spPr>
        <a:solidFill>
          <a:srgbClr val="F7A600"/>
        </a:solidFill>
        <a:ln>
          <a:solidFill>
            <a:srgbClr val="F7A600"/>
          </a:solidFill>
        </a:ln>
      </dgm:spPr>
    </dgm:pt>
    <dgm:pt modelId="{A5C13489-71F6-462D-9A83-A97CB7586BEF}" type="pres">
      <dgm:prSet presAssocID="{A865D127-1198-4113-9E37-4F785B266B94}" presName="text_3" presStyleLbl="node1" presStyleIdx="2" presStyleCnt="5">
        <dgm:presLayoutVars>
          <dgm:bulletEnabled val="1"/>
        </dgm:presLayoutVars>
      </dgm:prSet>
      <dgm:spPr/>
    </dgm:pt>
    <dgm:pt modelId="{FE55C8E0-4C7C-45A2-9B32-1251C6F85F99}" type="pres">
      <dgm:prSet presAssocID="{A865D127-1198-4113-9E37-4F785B266B94}" presName="accent_3" presStyleCnt="0"/>
      <dgm:spPr/>
    </dgm:pt>
    <dgm:pt modelId="{D70F9499-EFE3-44AE-B106-93EA288CF402}" type="pres">
      <dgm:prSet presAssocID="{A865D127-1198-4113-9E37-4F785B266B94}" presName="accentRepeatNode" presStyleLbl="solidFgAcc1" presStyleIdx="2" presStyleCnt="5"/>
      <dgm:spPr>
        <a:solidFill>
          <a:srgbClr val="F7A600"/>
        </a:solidFill>
        <a:ln>
          <a:solidFill>
            <a:srgbClr val="F7A600"/>
          </a:solidFill>
        </a:ln>
      </dgm:spPr>
    </dgm:pt>
    <dgm:pt modelId="{C616804E-5489-44AA-BC8A-52C65274F727}" type="pres">
      <dgm:prSet presAssocID="{BC771CBF-3B26-4088-BEE2-A5F323826B20}" presName="text_4" presStyleLbl="node1" presStyleIdx="3" presStyleCnt="5">
        <dgm:presLayoutVars>
          <dgm:bulletEnabled val="1"/>
        </dgm:presLayoutVars>
      </dgm:prSet>
      <dgm:spPr/>
    </dgm:pt>
    <dgm:pt modelId="{B204A7A4-B363-4B32-81C2-6E3DE21AF5F1}" type="pres">
      <dgm:prSet presAssocID="{BC771CBF-3B26-4088-BEE2-A5F323826B20}" presName="accent_4" presStyleCnt="0"/>
      <dgm:spPr/>
    </dgm:pt>
    <dgm:pt modelId="{F1223EAE-C7FC-4304-BFCC-C84D147285AC}" type="pres">
      <dgm:prSet presAssocID="{BC771CBF-3B26-4088-BEE2-A5F323826B20}" presName="accentRepeatNode" presStyleLbl="solidFgAcc1" presStyleIdx="3" presStyleCnt="5"/>
      <dgm:spPr>
        <a:solidFill>
          <a:srgbClr val="F7A600"/>
        </a:solidFill>
        <a:ln>
          <a:solidFill>
            <a:srgbClr val="F7A600"/>
          </a:solidFill>
        </a:ln>
      </dgm:spPr>
    </dgm:pt>
    <dgm:pt modelId="{1A4A25E9-B0A5-4116-A4F3-5105AD3F5515}" type="pres">
      <dgm:prSet presAssocID="{4EFCC765-EAA8-4E48-8D31-01E34529BCA4}" presName="text_5" presStyleLbl="node1" presStyleIdx="4" presStyleCnt="5">
        <dgm:presLayoutVars>
          <dgm:bulletEnabled val="1"/>
        </dgm:presLayoutVars>
      </dgm:prSet>
      <dgm:spPr/>
    </dgm:pt>
    <dgm:pt modelId="{0717AAB3-7BBF-4975-851A-666B5FDE5CCA}" type="pres">
      <dgm:prSet presAssocID="{4EFCC765-EAA8-4E48-8D31-01E34529BCA4}" presName="accent_5" presStyleCnt="0"/>
      <dgm:spPr/>
    </dgm:pt>
    <dgm:pt modelId="{793C92A1-5679-4C1F-B081-BAD1032013DB}" type="pres">
      <dgm:prSet presAssocID="{4EFCC765-EAA8-4E48-8D31-01E34529BCA4}" presName="accentRepeatNode" presStyleLbl="solidFgAcc1" presStyleIdx="4" presStyleCnt="5"/>
      <dgm:spPr>
        <a:solidFill>
          <a:srgbClr val="F7A600"/>
        </a:solidFill>
        <a:ln>
          <a:solidFill>
            <a:srgbClr val="F7A600"/>
          </a:solidFill>
        </a:ln>
      </dgm:spPr>
    </dgm:pt>
  </dgm:ptLst>
  <dgm:cxnLst>
    <dgm:cxn modelId="{C724EB00-8B71-4C7B-ADE0-4CE7C7C62352}" type="presOf" srcId="{17FF89DD-226D-406B-BFC8-6DB5D593BA29}" destId="{47DCB5D3-3A41-4884-9B62-C0CC45D4CEEF}" srcOrd="0" destOrd="0" presId="urn:microsoft.com/office/officeart/2008/layout/VerticalCurvedList"/>
    <dgm:cxn modelId="{20944826-4639-4BD5-B0A9-C143946B01AA}" srcId="{17FF89DD-226D-406B-BFC8-6DB5D593BA29}" destId="{2A2ABDE6-D2B2-426C-8BBE-50D7D505B9FF}" srcOrd="1" destOrd="0" parTransId="{7AAB9290-40D3-4988-81DB-42FC58F67129}" sibTransId="{1B898BCA-4F5F-4BE0-9623-A4B1BCA67797}"/>
    <dgm:cxn modelId="{2CDF152C-C367-4FC8-A277-D3E8D5F536DF}" type="presOf" srcId="{2A2ABDE6-D2B2-426C-8BBE-50D7D505B9FF}" destId="{7B16DF48-0516-4EEE-B9FE-3FC2678DB08D}" srcOrd="0" destOrd="0" presId="urn:microsoft.com/office/officeart/2008/layout/VerticalCurvedList"/>
    <dgm:cxn modelId="{A71B2243-D397-4AE1-B006-9CB28A349C13}" type="presOf" srcId="{4EFCC765-EAA8-4E48-8D31-01E34529BCA4}" destId="{1A4A25E9-B0A5-4116-A4F3-5105AD3F5515}" srcOrd="0" destOrd="0" presId="urn:microsoft.com/office/officeart/2008/layout/VerticalCurvedList"/>
    <dgm:cxn modelId="{5B9A054D-DEED-4258-9E6E-AA06289310AD}" srcId="{17FF89DD-226D-406B-BFC8-6DB5D593BA29}" destId="{BC771CBF-3B26-4088-BEE2-A5F323826B20}" srcOrd="3" destOrd="0" parTransId="{6C9B849B-DC31-4199-BFB8-C9B2E780D0AC}" sibTransId="{52989A44-DF8A-4AF8-B6FC-96F5AE923997}"/>
    <dgm:cxn modelId="{2EBBA161-260B-4F1B-A488-57332C01FFD5}" type="presOf" srcId="{8DD20CF5-E98D-4D4F-84D0-43756188C162}" destId="{2E940FBD-AB83-474D-A02A-E73B4E5761F7}" srcOrd="0" destOrd="0" presId="urn:microsoft.com/office/officeart/2008/layout/VerticalCurvedList"/>
    <dgm:cxn modelId="{757AB861-4634-48DB-81D9-4E3BCF5DA2E4}" type="presOf" srcId="{BC771CBF-3B26-4088-BEE2-A5F323826B20}" destId="{C616804E-5489-44AA-BC8A-52C65274F727}" srcOrd="0" destOrd="0" presId="urn:microsoft.com/office/officeart/2008/layout/VerticalCurvedList"/>
    <dgm:cxn modelId="{6B9A2864-5A81-4C12-836C-FF6CEA4DE288}" srcId="{17FF89DD-226D-406B-BFC8-6DB5D593BA29}" destId="{A865D127-1198-4113-9E37-4F785B266B94}" srcOrd="2" destOrd="0" parTransId="{23B43978-B710-4936-AFC6-5E5B6B620A69}" sibTransId="{6ED5F411-3B08-4B62-9CB6-0344614F1342}"/>
    <dgm:cxn modelId="{4CF4516D-5546-4931-8492-392DE9B6872B}" srcId="{17FF89DD-226D-406B-BFC8-6DB5D593BA29}" destId="{8DD20CF5-E98D-4D4F-84D0-43756188C162}" srcOrd="0" destOrd="0" parTransId="{51DCD80F-64B2-4F8E-8F49-241284FA26C7}" sibTransId="{24F2E8E2-D926-4F70-98A9-0508839CEA37}"/>
    <dgm:cxn modelId="{D88AA38E-4B4D-4DE9-B409-521ABEA077C1}" type="presOf" srcId="{A865D127-1198-4113-9E37-4F785B266B94}" destId="{A5C13489-71F6-462D-9A83-A97CB7586BEF}" srcOrd="0" destOrd="0" presId="urn:microsoft.com/office/officeart/2008/layout/VerticalCurvedList"/>
    <dgm:cxn modelId="{F13435B5-EDF9-4C1F-ACF2-39592DB35382}" srcId="{17FF89DD-226D-406B-BFC8-6DB5D593BA29}" destId="{4EFCC765-EAA8-4E48-8D31-01E34529BCA4}" srcOrd="4" destOrd="0" parTransId="{03A63E49-CBAA-4A0F-A258-ACD08EB1A1F2}" sibTransId="{216384D4-B283-4091-9DAD-B9B8A854E53E}"/>
    <dgm:cxn modelId="{2E5CD3D7-9BA3-44C9-8BA0-AA89DBF269CF}" type="presOf" srcId="{24F2E8E2-D926-4F70-98A9-0508839CEA37}" destId="{0783AF45-6D25-4573-ACD4-E405FE400204}" srcOrd="0" destOrd="0" presId="urn:microsoft.com/office/officeart/2008/layout/VerticalCurvedList"/>
    <dgm:cxn modelId="{7301126E-3508-4FB2-AA7F-2E5CFAF44AD8}" type="presParOf" srcId="{47DCB5D3-3A41-4884-9B62-C0CC45D4CEEF}" destId="{06C79B87-22FE-44A5-B9BE-EE609E4D8972}" srcOrd="0" destOrd="0" presId="urn:microsoft.com/office/officeart/2008/layout/VerticalCurvedList"/>
    <dgm:cxn modelId="{ADA20BD6-BB6E-460B-B912-D38778DA7D30}" type="presParOf" srcId="{06C79B87-22FE-44A5-B9BE-EE609E4D8972}" destId="{58E65A46-9C2B-4E2C-9C52-B5149DD43D62}" srcOrd="0" destOrd="0" presId="urn:microsoft.com/office/officeart/2008/layout/VerticalCurvedList"/>
    <dgm:cxn modelId="{172BB5F7-5512-4DFE-A2DC-73B398615EE2}" type="presParOf" srcId="{58E65A46-9C2B-4E2C-9C52-B5149DD43D62}" destId="{897F73C1-C870-4094-AD5C-54C4CA6F9E01}" srcOrd="0" destOrd="0" presId="urn:microsoft.com/office/officeart/2008/layout/VerticalCurvedList"/>
    <dgm:cxn modelId="{84DD35E7-2715-41A6-8289-F5B8198F1B08}" type="presParOf" srcId="{58E65A46-9C2B-4E2C-9C52-B5149DD43D62}" destId="{0783AF45-6D25-4573-ACD4-E405FE400204}" srcOrd="1" destOrd="0" presId="urn:microsoft.com/office/officeart/2008/layout/VerticalCurvedList"/>
    <dgm:cxn modelId="{EDFFCBFA-AAA7-4775-9B2F-6A4042EC0E82}" type="presParOf" srcId="{58E65A46-9C2B-4E2C-9C52-B5149DD43D62}" destId="{2DBA3118-9FFC-43B8-8336-78DA32AA2046}" srcOrd="2" destOrd="0" presId="urn:microsoft.com/office/officeart/2008/layout/VerticalCurvedList"/>
    <dgm:cxn modelId="{A3560DC2-8FC6-4714-856F-F64EAFBAB71F}" type="presParOf" srcId="{58E65A46-9C2B-4E2C-9C52-B5149DD43D62}" destId="{34525D4B-F7F0-488F-8AC3-C636C3DACCFA}" srcOrd="3" destOrd="0" presId="urn:microsoft.com/office/officeart/2008/layout/VerticalCurvedList"/>
    <dgm:cxn modelId="{EEA5EB78-0ADF-49D5-8D20-BD771530C09A}" type="presParOf" srcId="{06C79B87-22FE-44A5-B9BE-EE609E4D8972}" destId="{2E940FBD-AB83-474D-A02A-E73B4E5761F7}" srcOrd="1" destOrd="0" presId="urn:microsoft.com/office/officeart/2008/layout/VerticalCurvedList"/>
    <dgm:cxn modelId="{53D12389-ADE7-4A63-BCB4-819C14451874}" type="presParOf" srcId="{06C79B87-22FE-44A5-B9BE-EE609E4D8972}" destId="{1A3AFA1B-FBDD-460E-A5C8-24D5F2E8058A}" srcOrd="2" destOrd="0" presId="urn:microsoft.com/office/officeart/2008/layout/VerticalCurvedList"/>
    <dgm:cxn modelId="{16FF7BE0-4BDF-4D68-9DAA-6C4FF89C8D25}" type="presParOf" srcId="{1A3AFA1B-FBDD-460E-A5C8-24D5F2E8058A}" destId="{F6515E5C-B8E5-4D7E-88A0-5C816EA613ED}" srcOrd="0" destOrd="0" presId="urn:microsoft.com/office/officeart/2008/layout/VerticalCurvedList"/>
    <dgm:cxn modelId="{F1A86922-C77F-43DB-A7AE-18F4CFBBA974}" type="presParOf" srcId="{06C79B87-22FE-44A5-B9BE-EE609E4D8972}" destId="{7B16DF48-0516-4EEE-B9FE-3FC2678DB08D}" srcOrd="3" destOrd="0" presId="urn:microsoft.com/office/officeart/2008/layout/VerticalCurvedList"/>
    <dgm:cxn modelId="{12EBDF84-48AE-42A6-819E-B119BBCB3F0A}" type="presParOf" srcId="{06C79B87-22FE-44A5-B9BE-EE609E4D8972}" destId="{045659C3-071F-4A30-8640-BBA400210A54}" srcOrd="4" destOrd="0" presId="urn:microsoft.com/office/officeart/2008/layout/VerticalCurvedList"/>
    <dgm:cxn modelId="{A789AA76-7A10-467E-8910-989B0F3533DF}" type="presParOf" srcId="{045659C3-071F-4A30-8640-BBA400210A54}" destId="{B5FE4BF6-7F5D-4F5D-B88C-A5603702D7C0}" srcOrd="0" destOrd="0" presId="urn:microsoft.com/office/officeart/2008/layout/VerticalCurvedList"/>
    <dgm:cxn modelId="{AFAFCCC9-872A-4DC3-9A65-79C027AC371E}" type="presParOf" srcId="{06C79B87-22FE-44A5-B9BE-EE609E4D8972}" destId="{A5C13489-71F6-462D-9A83-A97CB7586BEF}" srcOrd="5" destOrd="0" presId="urn:microsoft.com/office/officeart/2008/layout/VerticalCurvedList"/>
    <dgm:cxn modelId="{64E1DB64-1BCB-4574-A20E-C049F3D17564}" type="presParOf" srcId="{06C79B87-22FE-44A5-B9BE-EE609E4D8972}" destId="{FE55C8E0-4C7C-45A2-9B32-1251C6F85F99}" srcOrd="6" destOrd="0" presId="urn:microsoft.com/office/officeart/2008/layout/VerticalCurvedList"/>
    <dgm:cxn modelId="{9E96DA40-2C3C-45D8-B5DF-66D22FBE6FA3}" type="presParOf" srcId="{FE55C8E0-4C7C-45A2-9B32-1251C6F85F99}" destId="{D70F9499-EFE3-44AE-B106-93EA288CF402}" srcOrd="0" destOrd="0" presId="urn:microsoft.com/office/officeart/2008/layout/VerticalCurvedList"/>
    <dgm:cxn modelId="{E1AE0DF4-52CA-4633-9A8A-CABD93CAE9B1}" type="presParOf" srcId="{06C79B87-22FE-44A5-B9BE-EE609E4D8972}" destId="{C616804E-5489-44AA-BC8A-52C65274F727}" srcOrd="7" destOrd="0" presId="urn:microsoft.com/office/officeart/2008/layout/VerticalCurvedList"/>
    <dgm:cxn modelId="{60CA04AA-81D2-4406-A865-D123D547F206}" type="presParOf" srcId="{06C79B87-22FE-44A5-B9BE-EE609E4D8972}" destId="{B204A7A4-B363-4B32-81C2-6E3DE21AF5F1}" srcOrd="8" destOrd="0" presId="urn:microsoft.com/office/officeart/2008/layout/VerticalCurvedList"/>
    <dgm:cxn modelId="{9B68DF5F-71B7-49D2-931C-A9E67163D4B3}" type="presParOf" srcId="{B204A7A4-B363-4B32-81C2-6E3DE21AF5F1}" destId="{F1223EAE-C7FC-4304-BFCC-C84D147285AC}" srcOrd="0" destOrd="0" presId="urn:microsoft.com/office/officeart/2008/layout/VerticalCurvedList"/>
    <dgm:cxn modelId="{E736E6BD-3850-47F4-A4C8-82C9178AB497}" type="presParOf" srcId="{06C79B87-22FE-44A5-B9BE-EE609E4D8972}" destId="{1A4A25E9-B0A5-4116-A4F3-5105AD3F5515}" srcOrd="9" destOrd="0" presId="urn:microsoft.com/office/officeart/2008/layout/VerticalCurvedList"/>
    <dgm:cxn modelId="{D2D630F4-0284-4B37-9CCC-9A938E75279E}" type="presParOf" srcId="{06C79B87-22FE-44A5-B9BE-EE609E4D8972}" destId="{0717AAB3-7BBF-4975-851A-666B5FDE5CCA}" srcOrd="10" destOrd="0" presId="urn:microsoft.com/office/officeart/2008/layout/VerticalCurvedList"/>
    <dgm:cxn modelId="{9A429124-B224-4A64-A596-406A1832C5F1}" type="presParOf" srcId="{0717AAB3-7BBF-4975-851A-666B5FDE5CCA}" destId="{793C92A1-5679-4C1F-B081-BAD1032013D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3AF45-6D25-4573-ACD4-E405FE400204}">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940FBD-AB83-474D-A02A-E73B4E5761F7}">
      <dsp:nvSpPr>
        <dsp:cNvPr id="0" name=""/>
        <dsp:cNvSpPr/>
      </dsp:nvSpPr>
      <dsp:spPr>
        <a:xfrm>
          <a:off x="460128" y="312440"/>
          <a:ext cx="5580684" cy="62520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ea typeface="Times New Roman" panose="02020603050405020304" pitchFamily="18" charset="0"/>
            </a:rPr>
            <a:t>Earth observing systems and measurement networks</a:t>
          </a:r>
          <a:endParaRPr lang="en-US" sz="1800" kern="1200" dirty="0"/>
        </a:p>
      </dsp:txBody>
      <dsp:txXfrm>
        <a:off x="460128" y="312440"/>
        <a:ext cx="5580684" cy="625205"/>
      </dsp:txXfrm>
    </dsp:sp>
    <dsp:sp modelId="{F6515E5C-B8E5-4D7E-88A0-5C816EA613ED}">
      <dsp:nvSpPr>
        <dsp:cNvPr id="0" name=""/>
        <dsp:cNvSpPr/>
      </dsp:nvSpPr>
      <dsp:spPr>
        <a:xfrm>
          <a:off x="69375" y="234289"/>
          <a:ext cx="781507" cy="781507"/>
        </a:xfrm>
        <a:prstGeom prst="ellipse">
          <a:avLst/>
        </a:prstGeom>
        <a:solidFill>
          <a:srgbClr val="F7A600"/>
        </a:solidFill>
        <a:ln w="25400" cap="flat" cmpd="sng" algn="ctr">
          <a:solidFill>
            <a:srgbClr val="F7A600"/>
          </a:solidFill>
          <a:prstDash val="solid"/>
        </a:ln>
        <a:effectLst/>
      </dsp:spPr>
      <dsp:style>
        <a:lnRef idx="2">
          <a:scrgbClr r="0" g="0" b="0"/>
        </a:lnRef>
        <a:fillRef idx="1">
          <a:scrgbClr r="0" g="0" b="0"/>
        </a:fillRef>
        <a:effectRef idx="0">
          <a:scrgbClr r="0" g="0" b="0"/>
        </a:effectRef>
        <a:fontRef idx="minor"/>
      </dsp:style>
    </dsp:sp>
    <dsp:sp modelId="{2B0A052A-0264-40E0-9C05-C36418F3637D}">
      <dsp:nvSpPr>
        <dsp:cNvPr id="0" name=""/>
        <dsp:cNvSpPr/>
      </dsp:nvSpPr>
      <dsp:spPr>
        <a:xfrm>
          <a:off x="818573" y="1250411"/>
          <a:ext cx="5222240" cy="62520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ea typeface="Times New Roman" panose="02020603050405020304" pitchFamily="18" charset="0"/>
            </a:rPr>
            <a:t>Methods of observations, measurements </a:t>
          </a:r>
          <a:br>
            <a:rPr lang="en-US" sz="1800" kern="1200" dirty="0">
              <a:ea typeface="Times New Roman" panose="02020603050405020304" pitchFamily="18" charset="0"/>
            </a:rPr>
          </a:br>
          <a:r>
            <a:rPr lang="en-US" sz="1800" kern="1200" dirty="0">
              <a:ea typeface="Times New Roman" panose="02020603050405020304" pitchFamily="18" charset="0"/>
            </a:rPr>
            <a:t>and instrumentation</a:t>
          </a:r>
        </a:p>
      </dsp:txBody>
      <dsp:txXfrm>
        <a:off x="818573" y="1250411"/>
        <a:ext cx="5222240" cy="625205"/>
      </dsp:txXfrm>
    </dsp:sp>
    <dsp:sp modelId="{D1E352CE-853A-4A62-B0A5-C48F47BF0529}">
      <dsp:nvSpPr>
        <dsp:cNvPr id="0" name=""/>
        <dsp:cNvSpPr/>
      </dsp:nvSpPr>
      <dsp:spPr>
        <a:xfrm>
          <a:off x="427819" y="1172260"/>
          <a:ext cx="781507" cy="781507"/>
        </a:xfrm>
        <a:prstGeom prst="ellipse">
          <a:avLst/>
        </a:prstGeom>
        <a:solidFill>
          <a:srgbClr val="F7A600"/>
        </a:solidFill>
        <a:ln w="25400" cap="flat" cmpd="sng" algn="ctr">
          <a:solidFill>
            <a:srgbClr val="F7A600"/>
          </a:solidFill>
          <a:prstDash val="solid"/>
        </a:ln>
        <a:effectLst/>
      </dsp:spPr>
      <dsp:style>
        <a:lnRef idx="2">
          <a:scrgbClr r="0" g="0" b="0"/>
        </a:lnRef>
        <a:fillRef idx="1">
          <a:scrgbClr r="0" g="0" b="0"/>
        </a:fillRef>
        <a:effectRef idx="0">
          <a:scrgbClr r="0" g="0" b="0"/>
        </a:effectRef>
        <a:fontRef idx="minor"/>
      </dsp:style>
    </dsp:sp>
    <dsp:sp modelId="{96C345FD-9A65-41E7-A175-183A6AD58A47}">
      <dsp:nvSpPr>
        <dsp:cNvPr id="0" name=""/>
        <dsp:cNvSpPr/>
      </dsp:nvSpPr>
      <dsp:spPr>
        <a:xfrm>
          <a:off x="818573" y="2188382"/>
          <a:ext cx="5222240" cy="62520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ea typeface="Times New Roman" panose="02020603050405020304" pitchFamily="18" charset="0"/>
            </a:rPr>
            <a:t>Data, products and information exchange </a:t>
          </a:r>
          <a:br>
            <a:rPr lang="en-US" sz="1800" kern="1200" dirty="0">
              <a:ea typeface="Times New Roman" panose="02020603050405020304" pitchFamily="18" charset="0"/>
            </a:rPr>
          </a:br>
          <a:r>
            <a:rPr lang="en-US" sz="1800" kern="1200" dirty="0">
              <a:ea typeface="Times New Roman" panose="02020603050405020304" pitchFamily="18" charset="0"/>
            </a:rPr>
            <a:t>and life cycle management</a:t>
          </a:r>
        </a:p>
      </dsp:txBody>
      <dsp:txXfrm>
        <a:off x="818573" y="2188382"/>
        <a:ext cx="5222240" cy="625205"/>
      </dsp:txXfrm>
    </dsp:sp>
    <dsp:sp modelId="{7FF6978C-AF68-4620-A6A2-6EA5F037134F}">
      <dsp:nvSpPr>
        <dsp:cNvPr id="0" name=""/>
        <dsp:cNvSpPr/>
      </dsp:nvSpPr>
      <dsp:spPr>
        <a:xfrm>
          <a:off x="427819" y="2110232"/>
          <a:ext cx="781507" cy="781507"/>
        </a:xfrm>
        <a:prstGeom prst="ellipse">
          <a:avLst/>
        </a:prstGeom>
        <a:solidFill>
          <a:srgbClr val="F7A600"/>
        </a:solidFill>
        <a:ln w="25400" cap="flat" cmpd="sng" algn="ctr">
          <a:solidFill>
            <a:srgbClr val="F7A600"/>
          </a:solidFill>
          <a:prstDash val="solid"/>
        </a:ln>
        <a:effectLst/>
      </dsp:spPr>
      <dsp:style>
        <a:lnRef idx="2">
          <a:scrgbClr r="0" g="0" b="0"/>
        </a:lnRef>
        <a:fillRef idx="1">
          <a:scrgbClr r="0" g="0" b="0"/>
        </a:fillRef>
        <a:effectRef idx="0">
          <a:scrgbClr r="0" g="0" b="0"/>
        </a:effectRef>
        <a:fontRef idx="minor"/>
      </dsp:style>
    </dsp:sp>
    <dsp:sp modelId="{9F65CE3C-877C-42FA-B421-AE86BD08EEAE}">
      <dsp:nvSpPr>
        <dsp:cNvPr id="0" name=""/>
        <dsp:cNvSpPr/>
      </dsp:nvSpPr>
      <dsp:spPr>
        <a:xfrm>
          <a:off x="460128" y="3126353"/>
          <a:ext cx="5580684" cy="62520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ea typeface="Times New Roman" panose="02020603050405020304" pitchFamily="18" charset="0"/>
            </a:rPr>
            <a:t>Data processing for applied Earth system </a:t>
          </a:r>
          <a:br>
            <a:rPr lang="en-US" sz="1800" kern="1200" dirty="0">
              <a:ea typeface="Times New Roman" panose="02020603050405020304" pitchFamily="18" charset="0"/>
            </a:rPr>
          </a:br>
          <a:r>
            <a:rPr lang="en-US" sz="1800" kern="1200" dirty="0">
              <a:ea typeface="Times New Roman" panose="02020603050405020304" pitchFamily="18" charset="0"/>
            </a:rPr>
            <a:t>modelling and prediction</a:t>
          </a:r>
        </a:p>
      </dsp:txBody>
      <dsp:txXfrm>
        <a:off x="460128" y="3126353"/>
        <a:ext cx="5580684" cy="625205"/>
      </dsp:txXfrm>
    </dsp:sp>
    <dsp:sp modelId="{C2B33D6E-2AA1-4AA1-8A6F-01C42742F1AF}">
      <dsp:nvSpPr>
        <dsp:cNvPr id="0" name=""/>
        <dsp:cNvSpPr/>
      </dsp:nvSpPr>
      <dsp:spPr>
        <a:xfrm>
          <a:off x="69375" y="3048203"/>
          <a:ext cx="781507" cy="781507"/>
        </a:xfrm>
        <a:prstGeom prst="ellipse">
          <a:avLst/>
        </a:prstGeom>
        <a:solidFill>
          <a:srgbClr val="F7A600"/>
        </a:solidFill>
        <a:ln w="25400" cap="flat" cmpd="sng" algn="ctr">
          <a:solidFill>
            <a:srgbClr val="F7A60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3AF45-6D25-4573-ACD4-E405FE400204}">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940FBD-AB83-474D-A02A-E73B4E5761F7}">
      <dsp:nvSpPr>
        <dsp:cNvPr id="0" name=""/>
        <dsp:cNvSpPr/>
      </dsp:nvSpPr>
      <dsp:spPr>
        <a:xfrm>
          <a:off x="384538" y="253918"/>
          <a:ext cx="5656275" cy="50816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latin typeface="Verdana" panose="020B0604030504040204" pitchFamily="34" charset="0"/>
              <a:ea typeface="Times New Roman" panose="02020603050405020304" pitchFamily="18" charset="0"/>
            </a:rPr>
            <a:t>Aeronautical meteorological services</a:t>
          </a:r>
          <a:endParaRPr lang="en-US" sz="1500" kern="1200" dirty="0"/>
        </a:p>
      </dsp:txBody>
      <dsp:txXfrm>
        <a:off x="384538" y="253918"/>
        <a:ext cx="5656275" cy="508162"/>
      </dsp:txXfrm>
    </dsp:sp>
    <dsp:sp modelId="{F6515E5C-B8E5-4D7E-88A0-5C816EA613ED}">
      <dsp:nvSpPr>
        <dsp:cNvPr id="0" name=""/>
        <dsp:cNvSpPr/>
      </dsp:nvSpPr>
      <dsp:spPr>
        <a:xfrm>
          <a:off x="66936" y="190398"/>
          <a:ext cx="635203" cy="635203"/>
        </a:xfrm>
        <a:prstGeom prst="ellipse">
          <a:avLst/>
        </a:prstGeom>
        <a:solidFill>
          <a:srgbClr val="F7A600"/>
        </a:solidFill>
        <a:ln w="25400" cap="flat" cmpd="sng" algn="ctr">
          <a:solidFill>
            <a:srgbClr val="F7A600"/>
          </a:solidFill>
          <a:prstDash val="solid"/>
        </a:ln>
        <a:effectLst/>
      </dsp:spPr>
      <dsp:style>
        <a:lnRef idx="2">
          <a:scrgbClr r="0" g="0" b="0"/>
        </a:lnRef>
        <a:fillRef idx="1">
          <a:scrgbClr r="0" g="0" b="0"/>
        </a:fillRef>
        <a:effectRef idx="0">
          <a:scrgbClr r="0" g="0" b="0"/>
        </a:effectRef>
        <a:fontRef idx="minor"/>
      </dsp:style>
    </dsp:sp>
    <dsp:sp modelId="{7B16DF48-0516-4EEE-B9FE-3FC2678DB08D}">
      <dsp:nvSpPr>
        <dsp:cNvPr id="0" name=""/>
        <dsp:cNvSpPr/>
      </dsp:nvSpPr>
      <dsp:spPr>
        <a:xfrm>
          <a:off x="748672" y="1015918"/>
          <a:ext cx="5292140" cy="50816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Verdana" panose="020B0604030504040204" pitchFamily="34" charset="0"/>
              <a:ea typeface="Times New Roman" panose="02020603050405020304" pitchFamily="18" charset="0"/>
            </a:rPr>
            <a:t>Marine meteorological and oceanographic services</a:t>
          </a:r>
        </a:p>
      </dsp:txBody>
      <dsp:txXfrm>
        <a:off x="748672" y="1015918"/>
        <a:ext cx="5292140" cy="508162"/>
      </dsp:txXfrm>
    </dsp:sp>
    <dsp:sp modelId="{B5FE4BF6-7F5D-4F5D-B88C-A5603702D7C0}">
      <dsp:nvSpPr>
        <dsp:cNvPr id="0" name=""/>
        <dsp:cNvSpPr/>
      </dsp:nvSpPr>
      <dsp:spPr>
        <a:xfrm>
          <a:off x="431071" y="952398"/>
          <a:ext cx="635203" cy="635203"/>
        </a:xfrm>
        <a:prstGeom prst="ellipse">
          <a:avLst/>
        </a:prstGeom>
        <a:solidFill>
          <a:srgbClr val="F7A600"/>
        </a:solidFill>
        <a:ln w="25400" cap="flat" cmpd="sng" algn="ctr">
          <a:solidFill>
            <a:srgbClr val="F7A600"/>
          </a:solidFill>
          <a:prstDash val="solid"/>
        </a:ln>
        <a:effectLst/>
      </dsp:spPr>
      <dsp:style>
        <a:lnRef idx="2">
          <a:scrgbClr r="0" g="0" b="0"/>
        </a:lnRef>
        <a:fillRef idx="1">
          <a:scrgbClr r="0" g="0" b="0"/>
        </a:fillRef>
        <a:effectRef idx="0">
          <a:scrgbClr r="0" g="0" b="0"/>
        </a:effectRef>
        <a:fontRef idx="minor"/>
      </dsp:style>
    </dsp:sp>
    <dsp:sp modelId="{A5C13489-71F6-462D-9A83-A97CB7586BEF}">
      <dsp:nvSpPr>
        <dsp:cNvPr id="0" name=""/>
        <dsp:cNvSpPr/>
      </dsp:nvSpPr>
      <dsp:spPr>
        <a:xfrm>
          <a:off x="860432" y="1777918"/>
          <a:ext cx="5180380" cy="50816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latin typeface="Verdana" panose="020B0604030504040204" pitchFamily="34" charset="0"/>
              <a:ea typeface="Times New Roman" panose="02020603050405020304" pitchFamily="18" charset="0"/>
            </a:rPr>
            <a:t>Agrometeorological and climatological services </a:t>
          </a:r>
          <a:endParaRPr lang="en-US" sz="1500" kern="1200" dirty="0">
            <a:latin typeface="Arial" panose="020B0604020202020204" pitchFamily="34" charset="0"/>
            <a:ea typeface="Times New Roman" panose="02020603050405020304" pitchFamily="18" charset="0"/>
          </a:endParaRPr>
        </a:p>
      </dsp:txBody>
      <dsp:txXfrm>
        <a:off x="860432" y="1777918"/>
        <a:ext cx="5180380" cy="508162"/>
      </dsp:txXfrm>
    </dsp:sp>
    <dsp:sp modelId="{D70F9499-EFE3-44AE-B106-93EA288CF402}">
      <dsp:nvSpPr>
        <dsp:cNvPr id="0" name=""/>
        <dsp:cNvSpPr/>
      </dsp:nvSpPr>
      <dsp:spPr>
        <a:xfrm>
          <a:off x="542831" y="1714398"/>
          <a:ext cx="635203" cy="635203"/>
        </a:xfrm>
        <a:prstGeom prst="ellipse">
          <a:avLst/>
        </a:prstGeom>
        <a:solidFill>
          <a:srgbClr val="F7A600"/>
        </a:solidFill>
        <a:ln w="25400" cap="flat" cmpd="sng" algn="ctr">
          <a:solidFill>
            <a:srgbClr val="F7A600"/>
          </a:solidFill>
          <a:prstDash val="solid"/>
        </a:ln>
        <a:effectLst/>
      </dsp:spPr>
      <dsp:style>
        <a:lnRef idx="2">
          <a:scrgbClr r="0" g="0" b="0"/>
        </a:lnRef>
        <a:fillRef idx="1">
          <a:scrgbClr r="0" g="0" b="0"/>
        </a:fillRef>
        <a:effectRef idx="0">
          <a:scrgbClr r="0" g="0" b="0"/>
        </a:effectRef>
        <a:fontRef idx="minor"/>
      </dsp:style>
    </dsp:sp>
    <dsp:sp modelId="{C616804E-5489-44AA-BC8A-52C65274F727}">
      <dsp:nvSpPr>
        <dsp:cNvPr id="0" name=""/>
        <dsp:cNvSpPr/>
      </dsp:nvSpPr>
      <dsp:spPr>
        <a:xfrm>
          <a:off x="748672" y="2539918"/>
          <a:ext cx="5292140" cy="50816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latin typeface="Verdana" panose="020B0604030504040204" pitchFamily="34" charset="0"/>
              <a:ea typeface="Times New Roman" panose="02020603050405020304" pitchFamily="18" charset="0"/>
            </a:rPr>
            <a:t>Hydrological services </a:t>
          </a:r>
          <a:endParaRPr lang="en-US" sz="1500" kern="1200" dirty="0">
            <a:latin typeface="Arial" panose="020B0604020202020204" pitchFamily="34" charset="0"/>
            <a:ea typeface="Times New Roman" panose="02020603050405020304" pitchFamily="18" charset="0"/>
          </a:endParaRPr>
        </a:p>
      </dsp:txBody>
      <dsp:txXfrm>
        <a:off x="748672" y="2539918"/>
        <a:ext cx="5292140" cy="508162"/>
      </dsp:txXfrm>
    </dsp:sp>
    <dsp:sp modelId="{F1223EAE-C7FC-4304-BFCC-C84D147285AC}">
      <dsp:nvSpPr>
        <dsp:cNvPr id="0" name=""/>
        <dsp:cNvSpPr/>
      </dsp:nvSpPr>
      <dsp:spPr>
        <a:xfrm>
          <a:off x="431071" y="2476398"/>
          <a:ext cx="635203" cy="635203"/>
        </a:xfrm>
        <a:prstGeom prst="ellipse">
          <a:avLst/>
        </a:prstGeom>
        <a:solidFill>
          <a:srgbClr val="F7A600"/>
        </a:solidFill>
        <a:ln w="25400" cap="flat" cmpd="sng" algn="ctr">
          <a:solidFill>
            <a:srgbClr val="F7A600"/>
          </a:solidFill>
          <a:prstDash val="solid"/>
        </a:ln>
        <a:effectLst/>
      </dsp:spPr>
      <dsp:style>
        <a:lnRef idx="2">
          <a:scrgbClr r="0" g="0" b="0"/>
        </a:lnRef>
        <a:fillRef idx="1">
          <a:scrgbClr r="0" g="0" b="0"/>
        </a:fillRef>
        <a:effectRef idx="0">
          <a:scrgbClr r="0" g="0" b="0"/>
        </a:effectRef>
        <a:fontRef idx="minor"/>
      </dsp:style>
    </dsp:sp>
    <dsp:sp modelId="{1A4A25E9-B0A5-4116-A4F3-5105AD3F5515}">
      <dsp:nvSpPr>
        <dsp:cNvPr id="0" name=""/>
        <dsp:cNvSpPr/>
      </dsp:nvSpPr>
      <dsp:spPr>
        <a:xfrm>
          <a:off x="384538" y="3301918"/>
          <a:ext cx="5656275" cy="508162"/>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latin typeface="Verdana" panose="020B0604030504040204" pitchFamily="34" charset="0"/>
              <a:ea typeface="Times New Roman" panose="02020603050405020304" pitchFamily="18" charset="0"/>
            </a:rPr>
            <a:t>Public services and disaster risk reduction </a:t>
          </a:r>
          <a:endParaRPr lang="en-US" sz="1500" kern="1200"/>
        </a:p>
      </dsp:txBody>
      <dsp:txXfrm>
        <a:off x="384538" y="3301918"/>
        <a:ext cx="5656275" cy="508162"/>
      </dsp:txXfrm>
    </dsp:sp>
    <dsp:sp modelId="{793C92A1-5679-4C1F-B081-BAD1032013DB}">
      <dsp:nvSpPr>
        <dsp:cNvPr id="0" name=""/>
        <dsp:cNvSpPr/>
      </dsp:nvSpPr>
      <dsp:spPr>
        <a:xfrm>
          <a:off x="66936" y="3238398"/>
          <a:ext cx="635203" cy="635203"/>
        </a:xfrm>
        <a:prstGeom prst="ellipse">
          <a:avLst/>
        </a:prstGeom>
        <a:solidFill>
          <a:srgbClr val="F7A600"/>
        </a:solidFill>
        <a:ln w="25400" cap="flat" cmpd="sng" algn="ctr">
          <a:solidFill>
            <a:srgbClr val="F7A60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r>
              <a:rPr lang="en-GB"/>
              <a:t>WMO</a:t>
            </a:r>
          </a:p>
        </p:txBody>
      </p:sp>
      <p:sp>
        <p:nvSpPr>
          <p:cNvPr id="3" name="Datumsplatzhalt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r>
              <a:rPr lang="en-US"/>
              <a:t>3 June 2019</a:t>
            </a:r>
            <a:endParaRPr lang="en-GB"/>
          </a:p>
        </p:txBody>
      </p:sp>
      <p:sp>
        <p:nvSpPr>
          <p:cNvPr id="4" name="Fußzeilenplatzhalt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r>
              <a:rPr lang="en-GB"/>
              <a:t>WMO Space Programme</a:t>
            </a:r>
          </a:p>
        </p:txBody>
      </p:sp>
      <p:sp>
        <p:nvSpPr>
          <p:cNvPr id="5" name="Foliennummernplatzhalt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E511B534-F265-514D-9820-600F9EFC5EE8}" type="slidenum">
              <a:rPr lang="en-GB" smtClean="0"/>
              <a:t>‹#›</a:t>
            </a:fld>
            <a:endParaRPr lang="en-GB"/>
          </a:p>
        </p:txBody>
      </p:sp>
    </p:spTree>
    <p:extLst>
      <p:ext uri="{BB962C8B-B14F-4D97-AF65-F5344CB8AC3E}">
        <p14:creationId xmlns:p14="http://schemas.microsoft.com/office/powerpoint/2010/main" val="163863488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r>
              <a:rPr lang="en-GB"/>
              <a:t>WMO</a:t>
            </a: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r>
              <a:rPr lang="en-US"/>
              <a:t>3 June 2019</a:t>
            </a:r>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en-GB"/>
              <a:t>WMO Space Programme</a:t>
            </a: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259D8D6-1A17-4004-91C9-ACBFB6FD5C2D}" type="slidenum">
              <a:rPr lang="en-GB" smtClean="0"/>
              <a:t>‹#›</a:t>
            </a:fld>
            <a:endParaRPr lang="en-GB"/>
          </a:p>
        </p:txBody>
      </p:sp>
    </p:spTree>
    <p:extLst>
      <p:ext uri="{BB962C8B-B14F-4D97-AF65-F5344CB8AC3E}">
        <p14:creationId xmlns:p14="http://schemas.microsoft.com/office/powerpoint/2010/main" val="326966661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259D8D6-1A17-4004-91C9-ACBFB6FD5C2D}" type="slidenum">
              <a:rPr lang="en-GB" smtClean="0"/>
              <a:t>1</a:t>
            </a:fld>
            <a:endParaRPr lang="en-GB"/>
          </a:p>
        </p:txBody>
      </p:sp>
      <p:sp>
        <p:nvSpPr>
          <p:cNvPr id="5" name="Datumsplatzhalter 4"/>
          <p:cNvSpPr>
            <a:spLocks noGrp="1"/>
          </p:cNvSpPr>
          <p:nvPr>
            <p:ph type="dt" idx="11"/>
          </p:nvPr>
        </p:nvSpPr>
        <p:spPr/>
        <p:txBody>
          <a:bodyPr/>
          <a:lstStyle/>
          <a:p>
            <a:r>
              <a:rPr lang="en-US"/>
              <a:t>3 June 2019</a:t>
            </a:r>
            <a:endParaRPr lang="en-GB"/>
          </a:p>
        </p:txBody>
      </p:sp>
      <p:sp>
        <p:nvSpPr>
          <p:cNvPr id="6" name="Fußzeilenplatzhalter 5"/>
          <p:cNvSpPr>
            <a:spLocks noGrp="1"/>
          </p:cNvSpPr>
          <p:nvPr>
            <p:ph type="ftr" sz="quarter" idx="12"/>
          </p:nvPr>
        </p:nvSpPr>
        <p:spPr/>
        <p:txBody>
          <a:bodyPr/>
          <a:lstStyle/>
          <a:p>
            <a:r>
              <a:rPr lang="en-GB"/>
              <a:t>WMO Space Programme</a:t>
            </a:r>
          </a:p>
        </p:txBody>
      </p:sp>
      <p:sp>
        <p:nvSpPr>
          <p:cNvPr id="7" name="Kopfzeilenplatzhalter 6"/>
          <p:cNvSpPr>
            <a:spLocks noGrp="1"/>
          </p:cNvSpPr>
          <p:nvPr>
            <p:ph type="hdr" sz="quarter" idx="13"/>
          </p:nvPr>
        </p:nvSpPr>
        <p:spPr/>
        <p:txBody>
          <a:bodyPr/>
          <a:lstStyle/>
          <a:p>
            <a:r>
              <a:rPr lang="en-GB"/>
              <a:t>WMO</a:t>
            </a:r>
          </a:p>
        </p:txBody>
      </p:sp>
    </p:spTree>
    <p:extLst>
      <p:ext uri="{BB962C8B-B14F-4D97-AF65-F5344CB8AC3E}">
        <p14:creationId xmlns:p14="http://schemas.microsoft.com/office/powerpoint/2010/main" val="193171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259632" y="3289453"/>
            <a:ext cx="712088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5" name="Picture 4" descr="wmo2016_powerpoint_standard_v2_dark-1.jpg">
            <a:extLst>
              <a:ext uri="{FF2B5EF4-FFF2-40B4-BE49-F238E27FC236}">
                <a16:creationId xmlns:a16="http://schemas.microsoft.com/office/drawing/2014/main" id="{4899A432-252A-FE46-9549-70430F63B0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 y="0"/>
            <a:ext cx="9180000" cy="6887123"/>
          </a:xfrm>
          <a:prstGeom prst="rect">
            <a:avLst/>
          </a:prstGeom>
        </p:spPr>
      </p:pic>
      <p:sp>
        <p:nvSpPr>
          <p:cNvPr id="2" name="Titel 1"/>
          <p:cNvSpPr>
            <a:spLocks noGrp="1"/>
          </p:cNvSpPr>
          <p:nvPr>
            <p:ph type="title"/>
          </p:nvPr>
        </p:nvSpPr>
        <p:spPr>
          <a:xfrm>
            <a:off x="827584" y="1170464"/>
            <a:ext cx="7869560" cy="1826488"/>
          </a:xfrm>
        </p:spPr>
        <p:txBody>
          <a:bodyPr>
            <a:noAutofit/>
          </a:bodyPr>
          <a:lstStyle>
            <a:lvl1pPr>
              <a:defRPr lang="en-US" sz="3600" b="1" cap="all" smtClean="0">
                <a:solidFill>
                  <a:schemeClr val="bg1"/>
                </a:solidFill>
                <a:effectLst/>
              </a:defRPr>
            </a:lvl1pPr>
          </a:lstStyle>
          <a:p>
            <a:endParaRPr lang="en-GB" dirty="0"/>
          </a:p>
        </p:txBody>
      </p:sp>
    </p:spTree>
    <p:extLst>
      <p:ext uri="{BB962C8B-B14F-4D97-AF65-F5344CB8AC3E}">
        <p14:creationId xmlns:p14="http://schemas.microsoft.com/office/powerpoint/2010/main" val="57716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2657"/>
            <a:ext cx="2057400" cy="6192687"/>
          </a:xfrm>
        </p:spPr>
        <p:txBody>
          <a:bodyPr vert="eaVert"/>
          <a:lstStyle>
            <a:lvl1pPr>
              <a:defRPr b="1"/>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332657"/>
            <a:ext cx="6019800" cy="6192688"/>
          </a:xfrm>
        </p:spPr>
        <p:txBody>
          <a:bodyPr vert="eaVert"/>
          <a:lstStyle>
            <a:lvl1pPr marL="342900" indent="-342900">
              <a:buFont typeface="Wingdings"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umsplatzhalter 3"/>
          <p:cNvSpPr>
            <a:spLocks noGrp="1"/>
          </p:cNvSpPr>
          <p:nvPr>
            <p:ph type="dt" sz="half" idx="10"/>
          </p:nvPr>
        </p:nvSpPr>
        <p:spPr/>
        <p:txBody>
          <a:bodyPr/>
          <a:lstStyle/>
          <a:p>
            <a:r>
              <a:rPr lang="en-US" noProof="0"/>
              <a:t>11 September 2019</a:t>
            </a:r>
            <a:endParaRPr lang="en-GB" noProof="0" dirty="0"/>
          </a:p>
        </p:txBody>
      </p:sp>
      <p:sp>
        <p:nvSpPr>
          <p:cNvPr id="5" name="Fußzeilenplatzhalter 4"/>
          <p:cNvSpPr>
            <a:spLocks noGrp="1"/>
          </p:cNvSpPr>
          <p:nvPr>
            <p:ph type="ftr" sz="quarter" idx="11"/>
          </p:nvPr>
        </p:nvSpPr>
        <p:spPr/>
        <p:txBody>
          <a:bodyPr/>
          <a:lstStyle/>
          <a:p>
            <a:r>
              <a:rPr lang="en-GB"/>
              <a:t>2019 CEOS-SIT-TW</a:t>
            </a:r>
          </a:p>
        </p:txBody>
      </p:sp>
      <p:sp>
        <p:nvSpPr>
          <p:cNvPr id="6" name="Foliennummernplatzhalter 5"/>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174781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6" name="SmartArt Placeholder 5"/>
          <p:cNvSpPr>
            <a:spLocks noGrp="1"/>
          </p:cNvSpPr>
          <p:nvPr>
            <p:ph type="dgm" sz="quarter" idx="10"/>
          </p:nvPr>
        </p:nvSpPr>
        <p:spPr>
          <a:xfrm>
            <a:off x="468313" y="1124744"/>
            <a:ext cx="8218487" cy="5399881"/>
          </a:xfrm>
        </p:spPr>
        <p:txBody>
          <a:bodyPr/>
          <a:lstStyle>
            <a:lvl1pPr marL="342900" indent="-342900">
              <a:buFont typeface="Wingdings" charset="2"/>
              <a:buChar char="§"/>
              <a:defRPr/>
            </a:lvl1pPr>
          </a:lstStyle>
          <a:p>
            <a:endParaRPr lang="en-GB"/>
          </a:p>
        </p:txBody>
      </p:sp>
      <p:sp>
        <p:nvSpPr>
          <p:cNvPr id="3" name="Datumsplatzhalter 2"/>
          <p:cNvSpPr>
            <a:spLocks noGrp="1"/>
          </p:cNvSpPr>
          <p:nvPr>
            <p:ph type="dt" sz="half" idx="11"/>
          </p:nvPr>
        </p:nvSpPr>
        <p:spPr/>
        <p:txBody>
          <a:bodyPr/>
          <a:lstStyle/>
          <a:p>
            <a:r>
              <a:rPr lang="en-US" noProof="0"/>
              <a:t>11 September 2019</a:t>
            </a:r>
            <a:endParaRPr lang="en-GB" noProof="0" dirty="0"/>
          </a:p>
        </p:txBody>
      </p:sp>
      <p:sp>
        <p:nvSpPr>
          <p:cNvPr id="4" name="Fußzeilenplatzhalter 3"/>
          <p:cNvSpPr>
            <a:spLocks noGrp="1"/>
          </p:cNvSpPr>
          <p:nvPr>
            <p:ph type="ftr" sz="quarter" idx="12"/>
          </p:nvPr>
        </p:nvSpPr>
        <p:spPr/>
        <p:txBody>
          <a:bodyPr/>
          <a:lstStyle/>
          <a:p>
            <a:r>
              <a:rPr lang="en-GB"/>
              <a:t>2019 CEOS-SIT-TW</a:t>
            </a:r>
          </a:p>
        </p:txBody>
      </p:sp>
      <p:sp>
        <p:nvSpPr>
          <p:cNvPr id="5" name="Foliennummernplatzhalter 4"/>
          <p:cNvSpPr>
            <a:spLocks noGrp="1"/>
          </p:cNvSpPr>
          <p:nvPr>
            <p:ph type="sldNum" sz="quarter" idx="13"/>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777899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11"/>
          <p:cNvSpPr/>
          <p:nvPr userDrawn="1"/>
        </p:nvSpPr>
        <p:spPr>
          <a:xfrm>
            <a:off x="2735796" y="5661248"/>
            <a:ext cx="3672408" cy="969496"/>
          </a:xfrm>
          <a:prstGeom prst="rect">
            <a:avLst/>
          </a:prstGeom>
        </p:spPr>
        <p:txBody>
          <a:bodyPr wrap="square">
            <a:spAutoFit/>
          </a:bodyPr>
          <a:lstStyle/>
          <a:p>
            <a:pPr algn="ctr" fontAlgn="auto">
              <a:spcBef>
                <a:spcPts val="0"/>
              </a:spcBef>
              <a:spcAft>
                <a:spcPts val="0"/>
              </a:spcAft>
              <a:buClr>
                <a:srgbClr val="727CA3"/>
              </a:buClr>
              <a:buSzPct val="76000"/>
              <a:defRPr/>
            </a:pPr>
            <a:endParaRPr lang="en-GB" sz="1500" b="1">
              <a:solidFill>
                <a:schemeClr val="bg1"/>
              </a:solidFill>
              <a:latin typeface="+mj-lt"/>
            </a:endParaRPr>
          </a:p>
          <a:p>
            <a:pPr algn="ctr" fontAlgn="auto">
              <a:spcBef>
                <a:spcPts val="0"/>
              </a:spcBef>
              <a:spcAft>
                <a:spcPts val="0"/>
              </a:spcAft>
              <a:buClr>
                <a:srgbClr val="727CA3"/>
              </a:buClr>
              <a:buSzPct val="76000"/>
              <a:defRPr/>
            </a:pPr>
            <a:r>
              <a:rPr lang="en-GB" sz="1400">
                <a:solidFill>
                  <a:schemeClr val="bg1"/>
                </a:solidFill>
                <a:latin typeface="+mj-lt"/>
              </a:rPr>
              <a:t>United Nations Office for Outer Space Affairs</a:t>
            </a:r>
          </a:p>
          <a:p>
            <a:pPr algn="ctr" fontAlgn="auto">
              <a:spcBef>
                <a:spcPts val="0"/>
              </a:spcBef>
              <a:spcAft>
                <a:spcPts val="0"/>
              </a:spcAft>
              <a:buClr>
                <a:srgbClr val="727CA3"/>
              </a:buClr>
              <a:buSzPct val="76000"/>
              <a:defRPr/>
            </a:pPr>
            <a:r>
              <a:rPr lang="en-GB" sz="1400">
                <a:solidFill>
                  <a:schemeClr val="bg1"/>
                </a:solidFill>
                <a:latin typeface="+mj-lt"/>
              </a:rPr>
              <a:t>United Nations Office at Vienna</a:t>
            </a:r>
          </a:p>
          <a:p>
            <a:pPr algn="ctr" fontAlgn="auto">
              <a:spcBef>
                <a:spcPts val="0"/>
              </a:spcBef>
              <a:spcAft>
                <a:spcPts val="0"/>
              </a:spcAft>
              <a:buClr>
                <a:srgbClr val="727CA3"/>
              </a:buClr>
              <a:buSzPct val="76000"/>
              <a:defRPr/>
            </a:pPr>
            <a:r>
              <a:rPr lang="en-GB" sz="1400">
                <a:solidFill>
                  <a:schemeClr val="bg1"/>
                </a:solidFill>
                <a:latin typeface="+mj-lt"/>
              </a:rPr>
              <a:t>www.unoosa.org</a:t>
            </a:r>
          </a:p>
        </p:txBody>
      </p:sp>
      <p:sp>
        <p:nvSpPr>
          <p:cNvPr id="9" name="Rectangle 8"/>
          <p:cNvSpPr/>
          <p:nvPr userDrawn="1"/>
        </p:nvSpPr>
        <p:spPr>
          <a:xfrm>
            <a:off x="2030539" y="4542219"/>
            <a:ext cx="5228591" cy="276999"/>
          </a:xfrm>
          <a:prstGeom prst="rect">
            <a:avLst/>
          </a:prstGeom>
        </p:spPr>
        <p:txBody>
          <a:bodyPr wrap="square">
            <a:spAutoFit/>
          </a:bodyPr>
          <a:lstStyle/>
          <a:p>
            <a:pPr algn="ctr" fontAlgn="auto">
              <a:spcBef>
                <a:spcPts val="0"/>
              </a:spcBef>
              <a:spcAft>
                <a:spcPts val="0"/>
              </a:spcAft>
              <a:buClr>
                <a:srgbClr val="727CA3"/>
              </a:buClr>
              <a:buSzPct val="76000"/>
              <a:defRPr/>
            </a:pPr>
            <a:r>
              <a:rPr lang="en-GB" sz="1200" b="1" spc="-150">
                <a:solidFill>
                  <a:schemeClr val="bg1"/>
                </a:solidFill>
                <a:effectLst>
                  <a:outerShdw blurRad="38100" dist="38100" dir="2700000" algn="tl">
                    <a:srgbClr val="000000">
                      <a:alpha val="43137"/>
                    </a:srgbClr>
                  </a:outerShdw>
                </a:effectLst>
                <a:latin typeface="+mj-lt"/>
              </a:rPr>
              <a:t> </a:t>
            </a:r>
          </a:p>
        </p:txBody>
      </p:sp>
      <p:sp>
        <p:nvSpPr>
          <p:cNvPr id="13" name="Title 12"/>
          <p:cNvSpPr>
            <a:spLocks noGrp="1"/>
          </p:cNvSpPr>
          <p:nvPr>
            <p:ph type="title"/>
          </p:nvPr>
        </p:nvSpPr>
        <p:spPr/>
        <p:txBody>
          <a:bodyPr/>
          <a:lstStyle>
            <a:lvl1pPr>
              <a:defRPr b="1"/>
            </a:lvl1pPr>
          </a:lstStyle>
          <a:p>
            <a:r>
              <a:rPr lang="en-US" dirty="0"/>
              <a:t>Click to edit Master title style</a:t>
            </a:r>
            <a:endParaRPr lang="en-GB" dirty="0"/>
          </a:p>
        </p:txBody>
      </p:sp>
      <p:sp>
        <p:nvSpPr>
          <p:cNvPr id="15" name="Media Placeholder 14"/>
          <p:cNvSpPr>
            <a:spLocks noGrp="1"/>
          </p:cNvSpPr>
          <p:nvPr>
            <p:ph type="media" sz="quarter" idx="10"/>
          </p:nvPr>
        </p:nvSpPr>
        <p:spPr>
          <a:xfrm>
            <a:off x="457200" y="1124744"/>
            <a:ext cx="8218487" cy="5404049"/>
          </a:xfrm>
        </p:spPr>
        <p:txBody>
          <a:bodyPr/>
          <a:lstStyle>
            <a:lvl1pPr marL="342900" indent="-342900">
              <a:buFont typeface="Wingdings" charset="2"/>
              <a:buChar char="§"/>
              <a:defRPr/>
            </a:lvl1pPr>
          </a:lstStyle>
          <a:p>
            <a:endParaRPr lang="en-GB" noProof="0"/>
          </a:p>
        </p:txBody>
      </p:sp>
      <p:sp>
        <p:nvSpPr>
          <p:cNvPr id="2" name="Datumsplatzhalter 1"/>
          <p:cNvSpPr>
            <a:spLocks noGrp="1"/>
          </p:cNvSpPr>
          <p:nvPr>
            <p:ph type="dt" sz="half" idx="11"/>
          </p:nvPr>
        </p:nvSpPr>
        <p:spPr/>
        <p:txBody>
          <a:bodyPr/>
          <a:lstStyle/>
          <a:p>
            <a:r>
              <a:rPr lang="en-US" noProof="0"/>
              <a:t>11 September 2019</a:t>
            </a:r>
            <a:endParaRPr lang="en-GB" noProof="0" dirty="0"/>
          </a:p>
        </p:txBody>
      </p:sp>
      <p:sp>
        <p:nvSpPr>
          <p:cNvPr id="3" name="Fußzeilenplatzhalter 2"/>
          <p:cNvSpPr>
            <a:spLocks noGrp="1"/>
          </p:cNvSpPr>
          <p:nvPr>
            <p:ph type="ftr" sz="quarter" idx="12"/>
          </p:nvPr>
        </p:nvSpPr>
        <p:spPr/>
        <p:txBody>
          <a:bodyPr/>
          <a:lstStyle/>
          <a:p>
            <a:r>
              <a:rPr lang="en-GB"/>
              <a:t>2019 CEOS-SIT-TW</a:t>
            </a:r>
          </a:p>
        </p:txBody>
      </p:sp>
      <p:sp>
        <p:nvSpPr>
          <p:cNvPr id="4" name="Foliennummernplatzhalter 3"/>
          <p:cNvSpPr>
            <a:spLocks noGrp="1"/>
          </p:cNvSpPr>
          <p:nvPr>
            <p:ph type="sldNum" sz="quarter" idx="13"/>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112649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6"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Title 1">
            <a:extLst>
              <a:ext uri="{FF2B5EF4-FFF2-40B4-BE49-F238E27FC236}">
                <a16:creationId xmlns:a16="http://schemas.microsoft.com/office/drawing/2014/main" id="{FA28F34A-CD4A-F742-B0E3-EC66156AD42C}"/>
              </a:ext>
            </a:extLst>
          </p:cNvPr>
          <p:cNvSpPr txBox="1">
            <a:spLocks/>
          </p:cNvSpPr>
          <p:nvPr userDrawn="1"/>
        </p:nvSpPr>
        <p:spPr>
          <a:xfrm>
            <a:off x="457200" y="199310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0" dirty="0">
                <a:solidFill>
                  <a:schemeClr val="bg1"/>
                </a:solidFill>
              </a:rPr>
              <a:t>Thank you</a:t>
            </a:r>
          </a:p>
        </p:txBody>
      </p:sp>
    </p:spTree>
    <p:extLst>
      <p:ext uri="{BB962C8B-B14F-4D97-AF65-F5344CB8AC3E}">
        <p14:creationId xmlns:p14="http://schemas.microsoft.com/office/powerpoint/2010/main" val="1397496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6"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7" name="Picture 6" descr="wmo2016_powerpoint_standard_v2_dark-3.jpg">
            <a:extLst>
              <a:ext uri="{FF2B5EF4-FFF2-40B4-BE49-F238E27FC236}">
                <a16:creationId xmlns:a16="http://schemas.microsoft.com/office/drawing/2014/main" id="{F7AAABC6-1D51-224A-AF46-9D484E224B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p:spPr>
      </p:pic>
      <p:sp>
        <p:nvSpPr>
          <p:cNvPr id="10" name="Title 1">
            <a:extLst>
              <a:ext uri="{FF2B5EF4-FFF2-40B4-BE49-F238E27FC236}">
                <a16:creationId xmlns:a16="http://schemas.microsoft.com/office/drawing/2014/main" id="{FA28F34A-CD4A-F742-B0E3-EC66156AD42C}"/>
              </a:ext>
            </a:extLst>
          </p:cNvPr>
          <p:cNvSpPr txBox="1">
            <a:spLocks/>
          </p:cNvSpPr>
          <p:nvPr userDrawn="1"/>
        </p:nvSpPr>
        <p:spPr>
          <a:xfrm>
            <a:off x="457200" y="199310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a:solidFill>
                  <a:schemeClr val="bg1"/>
                </a:solidFill>
              </a:rPr>
              <a:t>Thank you</a:t>
            </a:r>
          </a:p>
        </p:txBody>
      </p:sp>
    </p:spTree>
    <p:extLst>
      <p:ext uri="{BB962C8B-B14F-4D97-AF65-F5344CB8AC3E}">
        <p14:creationId xmlns:p14="http://schemas.microsoft.com/office/powerpoint/2010/main" val="270683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328593"/>
          </a:xfrm>
        </p:spPr>
        <p:txBody>
          <a:bodyPr/>
          <a:lstStyle>
            <a:lvl1pPr marL="342900" indent="-342900">
              <a:buFont typeface="Wingdings" charset="2"/>
              <a:buChar char="§"/>
              <a:defRPr/>
            </a:lvl1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itel 3"/>
          <p:cNvSpPr>
            <a:spLocks noGrp="1"/>
          </p:cNvSpPr>
          <p:nvPr>
            <p:ph type="title" hasCustomPrompt="1"/>
          </p:nvPr>
        </p:nvSpPr>
        <p:spPr/>
        <p:txBody>
          <a:bodyPr/>
          <a:lstStyle>
            <a:lvl1pPr>
              <a:defRPr b="1"/>
            </a:lvl1pPr>
          </a:lstStyle>
          <a:p>
            <a:r>
              <a:rPr lang="en-US" dirty="0"/>
              <a:t>Click to edit Master title style</a:t>
            </a:r>
            <a:endParaRPr lang="en-GB" noProof="0" dirty="0"/>
          </a:p>
        </p:txBody>
      </p:sp>
      <p:sp>
        <p:nvSpPr>
          <p:cNvPr id="5" name="Datumsplatzhalter 4"/>
          <p:cNvSpPr>
            <a:spLocks noGrp="1"/>
          </p:cNvSpPr>
          <p:nvPr>
            <p:ph type="dt" sz="half" idx="10"/>
          </p:nvPr>
        </p:nvSpPr>
        <p:spPr/>
        <p:txBody>
          <a:bodyPr/>
          <a:lstStyle/>
          <a:p>
            <a:r>
              <a:rPr lang="en-US" noProof="0"/>
              <a:t>11 September 2019</a:t>
            </a:r>
            <a:endParaRPr lang="en-GB" noProof="0" dirty="0"/>
          </a:p>
        </p:txBody>
      </p:sp>
      <p:sp>
        <p:nvSpPr>
          <p:cNvPr id="6" name="Fußzeilenplatzhalter 5"/>
          <p:cNvSpPr>
            <a:spLocks noGrp="1"/>
          </p:cNvSpPr>
          <p:nvPr>
            <p:ph type="ftr" sz="quarter" idx="11"/>
          </p:nvPr>
        </p:nvSpPr>
        <p:spPr>
          <a:xfrm>
            <a:off x="2339752" y="6525344"/>
            <a:ext cx="4464496" cy="223792"/>
          </a:xfrm>
        </p:spPr>
        <p:txBody>
          <a:bodyPr/>
          <a:lstStyle/>
          <a:p>
            <a:r>
              <a:rPr lang="en-GB"/>
              <a:t>2019 CEOS-SIT-TW</a:t>
            </a:r>
            <a:endParaRPr lang="en-GB" dirty="0"/>
          </a:p>
        </p:txBody>
      </p:sp>
      <p:sp>
        <p:nvSpPr>
          <p:cNvPr id="7" name="Foliennummernplatzhalter 6"/>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283558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sz="half" idx="1"/>
          </p:nvPr>
        </p:nvSpPr>
        <p:spPr>
          <a:xfrm>
            <a:off x="457200" y="1124744"/>
            <a:ext cx="4038600" cy="5364971"/>
          </a:xfrm>
        </p:spPr>
        <p:txBody>
          <a:bodyPr/>
          <a:lstStyle>
            <a:lvl1pPr marL="342900" indent="-342900">
              <a:buFont typeface="Wingdings"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124745"/>
            <a:ext cx="4038600" cy="5364972"/>
          </a:xfrm>
        </p:spPr>
        <p:txBody>
          <a:bodyPr/>
          <a:lstStyle>
            <a:lvl1pPr marL="342900" indent="-342900">
              <a:buFont typeface="Wingdings"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r>
              <a:rPr lang="en-US" noProof="0"/>
              <a:t>11 September 2019</a:t>
            </a:r>
            <a:endParaRPr lang="en-GB" noProof="0" dirty="0"/>
          </a:p>
        </p:txBody>
      </p:sp>
      <p:sp>
        <p:nvSpPr>
          <p:cNvPr id="6" name="Fußzeilenplatzhalter 5"/>
          <p:cNvSpPr>
            <a:spLocks noGrp="1"/>
          </p:cNvSpPr>
          <p:nvPr>
            <p:ph type="ftr" sz="quarter" idx="11"/>
          </p:nvPr>
        </p:nvSpPr>
        <p:spPr/>
        <p:txBody>
          <a:bodyPr/>
          <a:lstStyle/>
          <a:p>
            <a:r>
              <a:rPr lang="en-GB"/>
              <a:t>2019 CEOS-SIT-TW</a:t>
            </a:r>
          </a:p>
        </p:txBody>
      </p:sp>
      <p:sp>
        <p:nvSpPr>
          <p:cNvPr id="7" name="Foliennummernplatzhalter 6"/>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423730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Text Placeholder 2"/>
          <p:cNvSpPr>
            <a:spLocks noGrp="1"/>
          </p:cNvSpPr>
          <p:nvPr>
            <p:ph type="body" idx="1"/>
          </p:nvPr>
        </p:nvSpPr>
        <p:spPr>
          <a:xfrm>
            <a:off x="457200" y="1124744"/>
            <a:ext cx="4040188" cy="72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4606"/>
            <a:ext cx="4040188" cy="45267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124744"/>
            <a:ext cx="4041775" cy="72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54606"/>
            <a:ext cx="4041775" cy="45267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r>
              <a:rPr lang="en-US" noProof="0"/>
              <a:t>11 September 2019</a:t>
            </a:r>
            <a:endParaRPr lang="en-GB" noProof="0" dirty="0"/>
          </a:p>
        </p:txBody>
      </p:sp>
      <p:sp>
        <p:nvSpPr>
          <p:cNvPr id="8" name="Fußzeilenplatzhalter 7"/>
          <p:cNvSpPr>
            <a:spLocks noGrp="1"/>
          </p:cNvSpPr>
          <p:nvPr>
            <p:ph type="ftr" sz="quarter" idx="11"/>
          </p:nvPr>
        </p:nvSpPr>
        <p:spPr/>
        <p:txBody>
          <a:bodyPr/>
          <a:lstStyle/>
          <a:p>
            <a:r>
              <a:rPr lang="en-GB"/>
              <a:t>2019 CEOS-SIT-TW</a:t>
            </a:r>
          </a:p>
        </p:txBody>
      </p:sp>
      <p:sp>
        <p:nvSpPr>
          <p:cNvPr id="9" name="Foliennummernplatzhalter 8"/>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106227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Datumsplatzhalter 2"/>
          <p:cNvSpPr>
            <a:spLocks noGrp="1"/>
          </p:cNvSpPr>
          <p:nvPr>
            <p:ph type="dt" sz="half" idx="10"/>
          </p:nvPr>
        </p:nvSpPr>
        <p:spPr/>
        <p:txBody>
          <a:bodyPr/>
          <a:lstStyle/>
          <a:p>
            <a:r>
              <a:rPr lang="en-US" noProof="0"/>
              <a:t>11 September 2019</a:t>
            </a:r>
            <a:endParaRPr lang="en-GB" noProof="0" dirty="0"/>
          </a:p>
        </p:txBody>
      </p:sp>
      <p:sp>
        <p:nvSpPr>
          <p:cNvPr id="4" name="Fußzeilenplatzhalter 3"/>
          <p:cNvSpPr>
            <a:spLocks noGrp="1"/>
          </p:cNvSpPr>
          <p:nvPr>
            <p:ph type="ftr" sz="quarter" idx="11"/>
          </p:nvPr>
        </p:nvSpPr>
        <p:spPr>
          <a:xfrm>
            <a:off x="0" y="6525344"/>
            <a:ext cx="9144000" cy="223792"/>
          </a:xfrm>
        </p:spPr>
        <p:txBody>
          <a:bodyPr/>
          <a:lstStyle/>
          <a:p>
            <a:r>
              <a:rPr lang="en-GB"/>
              <a:t>2019 CEOS-SIT-TW</a:t>
            </a:r>
          </a:p>
        </p:txBody>
      </p:sp>
      <p:sp>
        <p:nvSpPr>
          <p:cNvPr id="5" name="Foliennummernplatzhalter 4"/>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69658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noProof="0"/>
              <a:t>11 September 2019</a:t>
            </a:r>
            <a:endParaRPr lang="en-GB" noProof="0" dirty="0"/>
          </a:p>
        </p:txBody>
      </p:sp>
      <p:sp>
        <p:nvSpPr>
          <p:cNvPr id="3" name="Fußzeilenplatzhalter 2"/>
          <p:cNvSpPr>
            <a:spLocks noGrp="1"/>
          </p:cNvSpPr>
          <p:nvPr>
            <p:ph type="ftr" sz="quarter" idx="11"/>
          </p:nvPr>
        </p:nvSpPr>
        <p:spPr/>
        <p:txBody>
          <a:bodyPr/>
          <a:lstStyle/>
          <a:p>
            <a:r>
              <a:rPr lang="en-GB"/>
              <a:t>2019 CEOS-SIT-TW</a:t>
            </a:r>
          </a:p>
        </p:txBody>
      </p:sp>
      <p:sp>
        <p:nvSpPr>
          <p:cNvPr id="4" name="Foliennummernplatzhalter 3"/>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398908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916" y="343234"/>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343234"/>
            <a:ext cx="5111750" cy="61101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0915" y="1577292"/>
            <a:ext cx="3008313" cy="48760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umsplatzhalter 4"/>
          <p:cNvSpPr>
            <a:spLocks noGrp="1"/>
          </p:cNvSpPr>
          <p:nvPr>
            <p:ph type="dt" sz="half" idx="10"/>
          </p:nvPr>
        </p:nvSpPr>
        <p:spPr/>
        <p:txBody>
          <a:bodyPr/>
          <a:lstStyle/>
          <a:p>
            <a:r>
              <a:rPr lang="en-US" noProof="0"/>
              <a:t>11 September 2019</a:t>
            </a:r>
            <a:endParaRPr lang="en-GB" noProof="0" dirty="0"/>
          </a:p>
        </p:txBody>
      </p:sp>
      <p:sp>
        <p:nvSpPr>
          <p:cNvPr id="6" name="Fußzeilenplatzhalter 5"/>
          <p:cNvSpPr>
            <a:spLocks noGrp="1"/>
          </p:cNvSpPr>
          <p:nvPr>
            <p:ph type="ftr" sz="quarter" idx="11"/>
          </p:nvPr>
        </p:nvSpPr>
        <p:spPr/>
        <p:txBody>
          <a:bodyPr/>
          <a:lstStyle/>
          <a:p>
            <a:r>
              <a:rPr lang="en-GB"/>
              <a:t>2019 CEOS-SIT-TW</a:t>
            </a:r>
          </a:p>
        </p:txBody>
      </p:sp>
      <p:sp>
        <p:nvSpPr>
          <p:cNvPr id="7" name="Foliennummernplatzhalter 6"/>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423503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84577"/>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19675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951315"/>
            <a:ext cx="5486400" cy="5740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umsplatzhalter 4"/>
          <p:cNvSpPr>
            <a:spLocks noGrp="1"/>
          </p:cNvSpPr>
          <p:nvPr>
            <p:ph type="dt" sz="half" idx="10"/>
          </p:nvPr>
        </p:nvSpPr>
        <p:spPr/>
        <p:txBody>
          <a:bodyPr/>
          <a:lstStyle/>
          <a:p>
            <a:r>
              <a:rPr lang="en-US" noProof="0"/>
              <a:t>11 September 2019</a:t>
            </a:r>
            <a:endParaRPr lang="en-GB" noProof="0" dirty="0"/>
          </a:p>
        </p:txBody>
      </p:sp>
      <p:sp>
        <p:nvSpPr>
          <p:cNvPr id="6" name="Fußzeilenplatzhalter 5"/>
          <p:cNvSpPr>
            <a:spLocks noGrp="1"/>
          </p:cNvSpPr>
          <p:nvPr>
            <p:ph type="ftr" sz="quarter" idx="11"/>
          </p:nvPr>
        </p:nvSpPr>
        <p:spPr/>
        <p:txBody>
          <a:bodyPr/>
          <a:lstStyle/>
          <a:p>
            <a:r>
              <a:rPr lang="en-GB"/>
              <a:t>2019 CEOS-SIT-TW</a:t>
            </a:r>
          </a:p>
        </p:txBody>
      </p:sp>
      <p:sp>
        <p:nvSpPr>
          <p:cNvPr id="7" name="Foliennummernplatzhalter 6"/>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2960932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2760" y="1124744"/>
            <a:ext cx="8229600" cy="5400600"/>
          </a:xfrm>
        </p:spPr>
        <p:txBody>
          <a:bodyPr vert="eaVert"/>
          <a:lstStyle>
            <a:lvl1pPr marL="342900" indent="-342900">
              <a:buFont typeface="Wingdings"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umsplatzhalter 3"/>
          <p:cNvSpPr>
            <a:spLocks noGrp="1"/>
          </p:cNvSpPr>
          <p:nvPr>
            <p:ph type="dt" sz="half" idx="10"/>
          </p:nvPr>
        </p:nvSpPr>
        <p:spPr/>
        <p:txBody>
          <a:bodyPr/>
          <a:lstStyle/>
          <a:p>
            <a:r>
              <a:rPr lang="en-US" noProof="0"/>
              <a:t>11 September 2019</a:t>
            </a:r>
            <a:endParaRPr lang="en-GB" noProof="0" dirty="0"/>
          </a:p>
        </p:txBody>
      </p:sp>
      <p:sp>
        <p:nvSpPr>
          <p:cNvPr id="5" name="Fußzeilenplatzhalter 4"/>
          <p:cNvSpPr>
            <a:spLocks noGrp="1"/>
          </p:cNvSpPr>
          <p:nvPr>
            <p:ph type="ftr" sz="quarter" idx="11"/>
          </p:nvPr>
        </p:nvSpPr>
        <p:spPr/>
        <p:txBody>
          <a:bodyPr/>
          <a:lstStyle/>
          <a:p>
            <a:r>
              <a:rPr lang="en-GB"/>
              <a:t>2019 CEOS-SIT-TW</a:t>
            </a:r>
          </a:p>
        </p:txBody>
      </p:sp>
      <p:sp>
        <p:nvSpPr>
          <p:cNvPr id="6" name="Foliennummernplatzhalter 5"/>
          <p:cNvSpPr>
            <a:spLocks noGrp="1"/>
          </p:cNvSpPr>
          <p:nvPr>
            <p:ph type="sldNum" sz="quarter" idx="12"/>
          </p:nvPr>
        </p:nvSpPr>
        <p:spPr/>
        <p:txBody>
          <a:bodyPr/>
          <a:lstStyle/>
          <a:p>
            <a:fld id="{08C3E809-4BE0-FF45-8A54-F386BF18E701}" type="slidenum">
              <a:rPr lang="en-GB" smtClean="0"/>
              <a:t>‹#›</a:t>
            </a:fld>
            <a:endParaRPr lang="en-GB"/>
          </a:p>
        </p:txBody>
      </p:sp>
    </p:spTree>
    <p:extLst>
      <p:ext uri="{BB962C8B-B14F-4D97-AF65-F5344CB8AC3E}">
        <p14:creationId xmlns:p14="http://schemas.microsoft.com/office/powerpoint/2010/main" val="1819260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wmo2016_powerpoint_standard_2.jpg">
            <a:extLst>
              <a:ext uri="{FF2B5EF4-FFF2-40B4-BE49-F238E27FC236}">
                <a16:creationId xmlns:a16="http://schemas.microsoft.com/office/drawing/2014/main" id="{D6B2665A-D88F-DD49-9433-7A4F8BD78EC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5143500"/>
            <a:ext cx="649224" cy="1714500"/>
          </a:xfrm>
          <a:prstGeom prst="rect">
            <a:avLst/>
          </a:prstGeom>
        </p:spPr>
      </p:pic>
      <p:sp>
        <p:nvSpPr>
          <p:cNvPr id="2" name="Title Placeholder 1"/>
          <p:cNvSpPr>
            <a:spLocks noGrp="1"/>
          </p:cNvSpPr>
          <p:nvPr>
            <p:ph type="title"/>
          </p:nvPr>
        </p:nvSpPr>
        <p:spPr>
          <a:xfrm>
            <a:off x="457200" y="188640"/>
            <a:ext cx="8229600" cy="8033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124744"/>
            <a:ext cx="8229600" cy="52869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ußzeilenplatzhalter 14"/>
          <p:cNvSpPr>
            <a:spLocks noGrp="1"/>
          </p:cNvSpPr>
          <p:nvPr>
            <p:ph type="ftr" sz="quarter" idx="3"/>
          </p:nvPr>
        </p:nvSpPr>
        <p:spPr>
          <a:xfrm>
            <a:off x="2267744" y="6525344"/>
            <a:ext cx="4608512" cy="22379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2019 CEOS-SIT-TW</a:t>
            </a:r>
            <a:endParaRPr lang="en-GB" dirty="0"/>
          </a:p>
        </p:txBody>
      </p:sp>
      <p:sp>
        <p:nvSpPr>
          <p:cNvPr id="16" name="Foliennummernplatzhalter 15"/>
          <p:cNvSpPr>
            <a:spLocks noGrp="1"/>
          </p:cNvSpPr>
          <p:nvPr>
            <p:ph type="sldNum" sz="quarter" idx="4"/>
          </p:nvPr>
        </p:nvSpPr>
        <p:spPr>
          <a:xfrm>
            <a:off x="6629400" y="6525344"/>
            <a:ext cx="2057400" cy="223792"/>
          </a:xfrm>
          <a:prstGeom prst="rect">
            <a:avLst/>
          </a:prstGeom>
        </p:spPr>
        <p:txBody>
          <a:bodyPr vert="horz" lIns="91440" tIns="45720" rIns="91440" bIns="45720" rtlCol="0" anchor="ctr"/>
          <a:lstStyle>
            <a:lvl1pPr algn="r">
              <a:defRPr sz="1200">
                <a:solidFill>
                  <a:schemeClr val="tx1">
                    <a:tint val="75000"/>
                  </a:schemeClr>
                </a:solidFill>
              </a:defRPr>
            </a:lvl1pPr>
          </a:lstStyle>
          <a:p>
            <a:fld id="{08C3E809-4BE0-FF45-8A54-F386BF18E701}" type="slidenum">
              <a:rPr lang="en-GB" smtClean="0"/>
              <a:t>‹#›</a:t>
            </a:fld>
            <a:endParaRPr lang="en-GB" dirty="0"/>
          </a:p>
        </p:txBody>
      </p:sp>
      <p:sp>
        <p:nvSpPr>
          <p:cNvPr id="17" name="Datumsplatzhalter 16"/>
          <p:cNvSpPr>
            <a:spLocks noGrp="1"/>
          </p:cNvSpPr>
          <p:nvPr>
            <p:ph type="dt" sz="half" idx="2"/>
          </p:nvPr>
        </p:nvSpPr>
        <p:spPr>
          <a:xfrm>
            <a:off x="457200" y="6525344"/>
            <a:ext cx="2057400" cy="223792"/>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noProof="0"/>
              <a:t>11 September 2019</a:t>
            </a:r>
            <a:endParaRPr lang="en-GB" noProof="0" dirty="0"/>
          </a:p>
        </p:txBody>
      </p:sp>
    </p:spTree>
    <p:extLst>
      <p:ext uri="{BB962C8B-B14F-4D97-AF65-F5344CB8AC3E}">
        <p14:creationId xmlns:p14="http://schemas.microsoft.com/office/powerpoint/2010/main" val="3470458268"/>
      </p:ext>
    </p:extLst>
  </p:cSld>
  <p:clrMap bg1="lt1" tx1="dk1" bg2="lt2" tx2="dk2" accent1="accent1" accent2="accent2" accent3="accent3" accent4="accent4" accent5="accent5" accent6="accent6" hlink="hlink" folHlink="folHlink"/>
  <p:sldLayoutIdLst>
    <p:sldLayoutId id="2147483679" r:id="rId1"/>
    <p:sldLayoutId id="2147483667"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66" r:id="rId12"/>
    <p:sldLayoutId id="2147483678" r:id="rId13"/>
    <p:sldLayoutId id="2147483694" r:id="rId14"/>
  </p:sldLayoutIdLst>
  <p:hf hdr="0"/>
  <p:txStyles>
    <p:titleStyle>
      <a:lvl1pPr algn="ctr" defTabSz="914400" rtl="0" eaLnBrk="1" latinLnBrk="0" hangingPunct="1">
        <a:spcBef>
          <a:spcPct val="0"/>
        </a:spcBef>
        <a:buNone/>
        <a:defRPr sz="40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Wingdings"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gms-info.org/Agendas/WP/CGMS-47-WMO-WP-0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oscar.wmo.int/"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ighmountainsummit.wmo.int/" TargetMode="External"/><Relationship Id="rId2" Type="http://schemas.openxmlformats.org/officeDocument/2006/relationships/hyperlink" Target="https://www.oceandecade.org/" TargetMode="External"/><Relationship Id="rId1" Type="http://schemas.openxmlformats.org/officeDocument/2006/relationships/slideLayout" Target="../slideLayouts/slideLayout2.xml"/><Relationship Id="rId4" Type="http://schemas.openxmlformats.org/officeDocument/2006/relationships/hyperlink" Target="http://www.wmo.int/pages/prog/sat/pstg_en.ph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library.wmo.int/doc_num.php?explnum_id=9827#page=147" TargetMode="External"/><Relationship Id="rId3" Type="http://schemas.openxmlformats.org/officeDocument/2006/relationships/hyperlink" Target="https://library.wmo.int/doc_num.php?explnum_id=9827#page=123" TargetMode="External"/><Relationship Id="rId7" Type="http://schemas.openxmlformats.org/officeDocument/2006/relationships/hyperlink" Target="https://library.wmo.int/doc_num.php?explnum_id=9827#page=144" TargetMode="External"/><Relationship Id="rId2" Type="http://schemas.openxmlformats.org/officeDocument/2006/relationships/hyperlink" Target="https://library.wmo.int/doc_num.php?explnum_id=9827#page=120" TargetMode="External"/><Relationship Id="rId1" Type="http://schemas.openxmlformats.org/officeDocument/2006/relationships/slideLayout" Target="../slideLayouts/slideLayout2.xml"/><Relationship Id="rId6" Type="http://schemas.openxmlformats.org/officeDocument/2006/relationships/hyperlink" Target="https://library.wmo.int/doc_num.php?explnum_id=9827#page=137" TargetMode="External"/><Relationship Id="rId5" Type="http://schemas.openxmlformats.org/officeDocument/2006/relationships/hyperlink" Target="https://library.wmo.int/doc_num.php?explnum_id=9827#page=127" TargetMode="External"/><Relationship Id="rId10" Type="http://schemas.openxmlformats.org/officeDocument/2006/relationships/hyperlink" Target="https://library.wmo.int/index.php?lvl=notice_display&amp;id=15822" TargetMode="External"/><Relationship Id="rId4" Type="http://schemas.openxmlformats.org/officeDocument/2006/relationships/hyperlink" Target="https://library.wmo.int/doc_num.php?explnum_id=9827#page=125" TargetMode="External"/><Relationship Id="rId9" Type="http://schemas.openxmlformats.org/officeDocument/2006/relationships/hyperlink" Target="https://library.wmo.int/doc_num.php?explnum_id=9827#page=159"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library.wmo.int/doc_num.php?explnum_id=9827#page=184" TargetMode="External"/><Relationship Id="rId3" Type="http://schemas.openxmlformats.org/officeDocument/2006/relationships/hyperlink" Target="https://library.wmo.int/doc_num.php?explnum_id=9827#page=160" TargetMode="External"/><Relationship Id="rId7" Type="http://schemas.openxmlformats.org/officeDocument/2006/relationships/hyperlink" Target="https://library.wmo.int/doc_num.php?explnum_id=9827#page=178" TargetMode="External"/><Relationship Id="rId2" Type="http://schemas.openxmlformats.org/officeDocument/2006/relationships/hyperlink" Target="https://library.wmo.int/index.php?lvl=notice_display&amp;id=15822" TargetMode="External"/><Relationship Id="rId1" Type="http://schemas.openxmlformats.org/officeDocument/2006/relationships/slideLayout" Target="../slideLayouts/slideLayout2.xml"/><Relationship Id="rId6" Type="http://schemas.openxmlformats.org/officeDocument/2006/relationships/hyperlink" Target="https://library.wmo.int/doc_num.php?explnum_id=9827#page=177" TargetMode="External"/><Relationship Id="rId11" Type="http://schemas.openxmlformats.org/officeDocument/2006/relationships/hyperlink" Target="https://library.wmo.int/doc_num.php?explnum_id=9827#page=189" TargetMode="External"/><Relationship Id="rId5" Type="http://schemas.openxmlformats.org/officeDocument/2006/relationships/hyperlink" Target="https://library.wmo.int/doc_num.php?explnum_id=9827#page=173" TargetMode="External"/><Relationship Id="rId10" Type="http://schemas.openxmlformats.org/officeDocument/2006/relationships/hyperlink" Target="https://library.wmo.int/doc_num.php?explnum_id=9827#page=186" TargetMode="External"/><Relationship Id="rId4" Type="http://schemas.openxmlformats.org/officeDocument/2006/relationships/hyperlink" Target="https://library.wmo.int/doc_num.php?explnum_id=9827#page=168" TargetMode="External"/><Relationship Id="rId9" Type="http://schemas.openxmlformats.org/officeDocument/2006/relationships/hyperlink" Target="https://library.wmo.int/doc_num.php?explnum_id=9827#page=18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wmo.int/pages/prog/www/wigos/documents/WIGOS_Newsletter_Vol5_N3_July2019_v1.0.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s://library.wmo.int/index.php?lvl=notice_display&amp;id=12407"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hyperlink" Target="http://www.unoosa.org/oosa/en/ourwork/copuos/2019/index.html"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library.wmo.int/index.php?lvl=bulletin_display&amp;id=3977"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fi/imgres?imgurl=https://www.muhasebenews.com/wp-content/uploads/2017/04/worldin2050.jpg&amp;imgrefurl=https://www.muhasebenews.com/en/the-world-in-2050-study-predicts-turkey-to-be-the-11th-largest-economy-by-2050/&amp;docid=aj-wQohoBjdVIM&amp;tbnid=xo3LdcylRwCHXM:&amp;vet=1&amp;w=750&amp;h=450&amp;bih=643&amp;biw=1366&amp;ved=2ahUKEwiyu--UraveAhWH_qQKHSA7ALcQxiAoA3oECAEQFA&amp;iact=c&amp;ictx=1" TargetMode="Externa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8" Type="http://schemas.openxmlformats.org/officeDocument/2006/relationships/image" Target="https://ane4bf-datap1.s3-eu-west-1.amazonaws.com/wmocms/s3fs-public/article_bulletin/multimedia/62_1_www_2.jpg" TargetMode="External"/><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gif"/><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1.xml"/><Relationship Id="rId7" Type="http://schemas.openxmlformats.org/officeDocument/2006/relationships/image" Target="../media/image3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4.png"/><Relationship Id="rId4" Type="http://schemas.openxmlformats.org/officeDocument/2006/relationships/diagramQuickStyle" Target="../diagrams/quickStyle1.xml"/><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2.xml"/><Relationship Id="rId7" Type="http://schemas.openxmlformats.org/officeDocument/2006/relationships/image" Target="../media/image4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35.png"/><Relationship Id="rId4" Type="http://schemas.openxmlformats.org/officeDocument/2006/relationships/diagramQuickStyle" Target="../diagrams/quickStyle2.xml"/><Relationship Id="rId9"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hyperlink" Target="https://public.wmo.int/en/our-mandate/how-we-do-it/technical-commission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7.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public.wmo.int/en/governance-refor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hyperlink" Target="https://public.wmo.int/en/governance-reform/joint-wmo-ioc-collaborative-boar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55576" y="764704"/>
            <a:ext cx="9144000" cy="1826488"/>
          </a:xfrm>
        </p:spPr>
        <p:txBody>
          <a:bodyPr/>
          <a:lstStyle/>
          <a:p>
            <a:pPr algn="l">
              <a:spcAft>
                <a:spcPts val="1200"/>
              </a:spcAft>
            </a:pPr>
            <a:r>
              <a:rPr lang="en-GB" dirty="0">
                <a:solidFill>
                  <a:srgbClr val="00B0F0"/>
                </a:solidFill>
              </a:rPr>
              <a:t>WMO Realignment -  </a:t>
            </a:r>
            <a:br>
              <a:rPr lang="en-GB" dirty="0">
                <a:solidFill>
                  <a:srgbClr val="00B0F0"/>
                </a:solidFill>
              </a:rPr>
            </a:br>
            <a:r>
              <a:rPr lang="en-GB" dirty="0">
                <a:solidFill>
                  <a:srgbClr val="00B0F0"/>
                </a:solidFill>
              </a:rPr>
              <a:t>What do Changes to </a:t>
            </a:r>
            <a:br>
              <a:rPr lang="en-GB" dirty="0">
                <a:solidFill>
                  <a:srgbClr val="00B0F0"/>
                </a:solidFill>
              </a:rPr>
            </a:br>
            <a:r>
              <a:rPr lang="en-GB" dirty="0">
                <a:solidFill>
                  <a:srgbClr val="00B0F0"/>
                </a:solidFill>
              </a:rPr>
              <a:t>WMO Structure Mean to CEOS ?</a:t>
            </a:r>
            <a:br>
              <a:rPr lang="en-GB" dirty="0">
                <a:solidFill>
                  <a:srgbClr val="00B0F0"/>
                </a:solidFill>
              </a:rPr>
            </a:br>
            <a:endParaRPr lang="en-GB" dirty="0">
              <a:solidFill>
                <a:srgbClr val="00B0F0"/>
              </a:solidFill>
            </a:endParaRPr>
          </a:p>
        </p:txBody>
      </p:sp>
      <p:sp>
        <p:nvSpPr>
          <p:cNvPr id="9" name="Rectangle 8">
            <a:extLst>
              <a:ext uri="{FF2B5EF4-FFF2-40B4-BE49-F238E27FC236}">
                <a16:creationId xmlns:a16="http://schemas.microsoft.com/office/drawing/2014/main" id="{DA711EF0-4A22-7943-89E1-E304AD3CB28A}"/>
              </a:ext>
            </a:extLst>
          </p:cNvPr>
          <p:cNvSpPr/>
          <p:nvPr/>
        </p:nvSpPr>
        <p:spPr>
          <a:xfrm>
            <a:off x="2051720" y="2708920"/>
            <a:ext cx="4572000" cy="2062103"/>
          </a:xfrm>
          <a:prstGeom prst="rect">
            <a:avLst/>
          </a:prstGeom>
        </p:spPr>
        <p:txBody>
          <a:bodyPr>
            <a:spAutoFit/>
          </a:bodyPr>
          <a:lstStyle/>
          <a:p>
            <a:pPr>
              <a:spcBef>
                <a:spcPts val="0"/>
              </a:spcBef>
            </a:pPr>
            <a:r>
              <a:rPr lang="en-GB" sz="2400" b="1" dirty="0">
                <a:solidFill>
                  <a:schemeClr val="bg1"/>
                </a:solidFill>
              </a:rPr>
              <a:t>Werner Balogh</a:t>
            </a:r>
          </a:p>
          <a:p>
            <a:pPr>
              <a:spcBef>
                <a:spcPts val="0"/>
              </a:spcBef>
            </a:pPr>
            <a:r>
              <a:rPr lang="en-GB" sz="2400" b="1" dirty="0">
                <a:solidFill>
                  <a:schemeClr val="bg1"/>
                </a:solidFill>
              </a:rPr>
              <a:t>WMO Space Programme Office</a:t>
            </a:r>
          </a:p>
          <a:p>
            <a:pPr>
              <a:spcBef>
                <a:spcPts val="0"/>
              </a:spcBef>
            </a:pPr>
            <a:endParaRPr lang="en-GB" sz="2000" b="1" dirty="0">
              <a:solidFill>
                <a:schemeClr val="bg1"/>
              </a:solidFill>
            </a:endParaRPr>
          </a:p>
          <a:p>
            <a:pPr>
              <a:spcBef>
                <a:spcPts val="0"/>
              </a:spcBef>
            </a:pPr>
            <a:r>
              <a:rPr lang="en-GB" sz="2000" b="1" dirty="0">
                <a:solidFill>
                  <a:schemeClr val="bg1"/>
                </a:solidFill>
              </a:rPr>
              <a:t>2019 CEOS-SIT-TW</a:t>
            </a:r>
          </a:p>
          <a:p>
            <a:pPr>
              <a:spcBef>
                <a:spcPts val="0"/>
              </a:spcBef>
            </a:pPr>
            <a:r>
              <a:rPr lang="en-GB" sz="2000" b="1" dirty="0">
                <a:solidFill>
                  <a:schemeClr val="bg1"/>
                </a:solidFill>
              </a:rPr>
              <a:t>Fairbanks, Alaska, US</a:t>
            </a:r>
          </a:p>
          <a:p>
            <a:pPr>
              <a:spcBef>
                <a:spcPts val="0"/>
              </a:spcBef>
            </a:pPr>
            <a:r>
              <a:rPr lang="en-GB" sz="2000" b="1" dirty="0">
                <a:solidFill>
                  <a:schemeClr val="bg1"/>
                </a:solidFill>
              </a:rPr>
              <a:t>9-12 September 2019</a:t>
            </a:r>
          </a:p>
        </p:txBody>
      </p:sp>
    </p:spTree>
    <p:extLst>
      <p:ext uri="{BB962C8B-B14F-4D97-AF65-F5344CB8AC3E}">
        <p14:creationId xmlns:p14="http://schemas.microsoft.com/office/powerpoint/2010/main" val="334196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95447A2-D42E-5542-B850-ACA0AEB9E222}"/>
              </a:ext>
            </a:extLst>
          </p:cNvPr>
          <p:cNvSpPr>
            <a:spLocks noGrp="1"/>
          </p:cNvSpPr>
          <p:nvPr>
            <p:ph type="title"/>
          </p:nvPr>
        </p:nvSpPr>
        <p:spPr>
          <a:xfrm>
            <a:off x="0" y="188640"/>
            <a:ext cx="9144000" cy="803382"/>
          </a:xfrm>
        </p:spPr>
        <p:txBody>
          <a:bodyPr>
            <a:noAutofit/>
          </a:bodyPr>
          <a:lstStyle/>
          <a:p>
            <a:r>
              <a:rPr lang="en-GB" sz="3200" dirty="0"/>
              <a:t>WMO Application Areas - Earth System Approach</a:t>
            </a:r>
          </a:p>
        </p:txBody>
      </p:sp>
      <p:sp>
        <p:nvSpPr>
          <p:cNvPr id="4" name="Datumsplatzhalter 3">
            <a:extLst>
              <a:ext uri="{FF2B5EF4-FFF2-40B4-BE49-F238E27FC236}">
                <a16:creationId xmlns:a16="http://schemas.microsoft.com/office/drawing/2014/main" id="{6C339B47-7FAE-F443-AAA6-52799BC2FF53}"/>
              </a:ext>
            </a:extLst>
          </p:cNvPr>
          <p:cNvSpPr>
            <a:spLocks noGrp="1"/>
          </p:cNvSpPr>
          <p:nvPr>
            <p:ph type="dt" sz="half" idx="10"/>
          </p:nvPr>
        </p:nvSpPr>
        <p:spPr/>
        <p:txBody>
          <a:bodyPr/>
          <a:lstStyle/>
          <a:p>
            <a:r>
              <a:rPr lang="en-US" noProof="0"/>
              <a:t>11 September 2019</a:t>
            </a:r>
            <a:endParaRPr lang="en-GB" noProof="0"/>
          </a:p>
        </p:txBody>
      </p:sp>
      <p:sp>
        <p:nvSpPr>
          <p:cNvPr id="5" name="Fußzeilenplatzhalter 4">
            <a:extLst>
              <a:ext uri="{FF2B5EF4-FFF2-40B4-BE49-F238E27FC236}">
                <a16:creationId xmlns:a16="http://schemas.microsoft.com/office/drawing/2014/main" id="{32FA37FF-95C7-AE48-9C9E-7360F6894728}"/>
              </a:ext>
            </a:extLst>
          </p:cNvPr>
          <p:cNvSpPr>
            <a:spLocks noGrp="1"/>
          </p:cNvSpPr>
          <p:nvPr>
            <p:ph type="ftr" sz="quarter" idx="11"/>
          </p:nvPr>
        </p:nvSpPr>
        <p:spPr/>
        <p:txBody>
          <a:bodyPr/>
          <a:lstStyle/>
          <a:p>
            <a:r>
              <a:rPr lang="en-US"/>
              <a:t>2019 CEOS-SIT-TW</a:t>
            </a:r>
            <a:endParaRPr lang="en-GB"/>
          </a:p>
        </p:txBody>
      </p:sp>
      <p:sp>
        <p:nvSpPr>
          <p:cNvPr id="6" name="Foliennummernplatzhalter 5">
            <a:extLst>
              <a:ext uri="{FF2B5EF4-FFF2-40B4-BE49-F238E27FC236}">
                <a16:creationId xmlns:a16="http://schemas.microsoft.com/office/drawing/2014/main" id="{F10BBFFE-58C5-1744-9253-58E7B303CFCF}"/>
              </a:ext>
            </a:extLst>
          </p:cNvPr>
          <p:cNvSpPr>
            <a:spLocks noGrp="1"/>
          </p:cNvSpPr>
          <p:nvPr>
            <p:ph type="sldNum" sz="quarter" idx="12"/>
          </p:nvPr>
        </p:nvSpPr>
        <p:spPr/>
        <p:txBody>
          <a:bodyPr/>
          <a:lstStyle/>
          <a:p>
            <a:fld id="{08C3E809-4BE0-FF45-8A54-F386BF18E701}" type="slidenum">
              <a:rPr lang="en-GB" smtClean="0"/>
              <a:t>10</a:t>
            </a:fld>
            <a:endParaRPr lang="en-GB"/>
          </a:p>
        </p:txBody>
      </p:sp>
      <p:graphicFrame>
        <p:nvGraphicFramePr>
          <p:cNvPr id="7" name="Tabelle 6">
            <a:extLst>
              <a:ext uri="{FF2B5EF4-FFF2-40B4-BE49-F238E27FC236}">
                <a16:creationId xmlns:a16="http://schemas.microsoft.com/office/drawing/2014/main" id="{AB47CA1E-EA5F-6949-B864-8F68CC3142AE}"/>
              </a:ext>
            </a:extLst>
          </p:cNvPr>
          <p:cNvGraphicFramePr>
            <a:graphicFrameLocks noGrp="1"/>
          </p:cNvGraphicFramePr>
          <p:nvPr/>
        </p:nvGraphicFramePr>
        <p:xfrm>
          <a:off x="755576" y="1124744"/>
          <a:ext cx="7776864" cy="5191760"/>
        </p:xfrm>
        <a:graphic>
          <a:graphicData uri="http://schemas.openxmlformats.org/drawingml/2006/table">
            <a:tbl>
              <a:tblPr bandRow="1">
                <a:tableStyleId>{5C22544A-7EE6-4342-B048-85BDC9FD1C3A}</a:tableStyleId>
              </a:tblPr>
              <a:tblGrid>
                <a:gridCol w="792088">
                  <a:extLst>
                    <a:ext uri="{9D8B030D-6E8A-4147-A177-3AD203B41FA5}">
                      <a16:colId xmlns:a16="http://schemas.microsoft.com/office/drawing/2014/main" val="2379209443"/>
                    </a:ext>
                  </a:extLst>
                </a:gridCol>
                <a:gridCol w="6984776">
                  <a:extLst>
                    <a:ext uri="{9D8B030D-6E8A-4147-A177-3AD203B41FA5}">
                      <a16:colId xmlns:a16="http://schemas.microsoft.com/office/drawing/2014/main" val="588019564"/>
                    </a:ext>
                  </a:extLst>
                </a:gridCol>
              </a:tblGrid>
              <a:tr h="370840">
                <a:tc>
                  <a:txBody>
                    <a:bodyPr/>
                    <a:lstStyle/>
                    <a:p>
                      <a:pPr marL="0" lvl="0" indent="0" algn="r">
                        <a:buFont typeface="+mj-lt"/>
                        <a:buNone/>
                        <a:tabLst/>
                      </a:pPr>
                      <a:r>
                        <a:rPr lang="en-GB"/>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Global numerical weather prediction </a:t>
                      </a:r>
                    </a:p>
                  </a:txBody>
                  <a:tcPr/>
                </a:tc>
                <a:extLst>
                  <a:ext uri="{0D108BD9-81ED-4DB2-BD59-A6C34878D82A}">
                    <a16:rowId xmlns:a16="http://schemas.microsoft.com/office/drawing/2014/main" val="99442775"/>
                  </a:ext>
                </a:extLst>
              </a:tr>
              <a:tr h="370840">
                <a:tc>
                  <a:txBody>
                    <a:bodyPr/>
                    <a:lstStyle/>
                    <a:p>
                      <a:pPr marL="0" lvl="0" indent="0" algn="r">
                        <a:buFontTx/>
                        <a:buNone/>
                      </a:pPr>
                      <a:r>
                        <a:rPr lang="en-GB"/>
                        <a:t>2)</a:t>
                      </a:r>
                    </a:p>
                  </a:txBody>
                  <a:tcPr/>
                </a:tc>
                <a:tc>
                  <a:txBody>
                    <a:bodyPr/>
                    <a:lstStyle/>
                    <a:p>
                      <a:pPr marL="0" indent="0">
                        <a:spcBef>
                          <a:spcPts val="0"/>
                        </a:spcBef>
                        <a:spcAft>
                          <a:spcPts val="200"/>
                        </a:spcAft>
                        <a:buFont typeface="+mj-lt"/>
                        <a:buNone/>
                      </a:pPr>
                      <a:r>
                        <a:rPr lang="en-GB" sz="1800"/>
                        <a:t>High-resolution numerical weather prediction</a:t>
                      </a:r>
                    </a:p>
                  </a:txBody>
                  <a:tcPr/>
                </a:tc>
                <a:extLst>
                  <a:ext uri="{0D108BD9-81ED-4DB2-BD59-A6C34878D82A}">
                    <a16:rowId xmlns:a16="http://schemas.microsoft.com/office/drawing/2014/main" val="3722026263"/>
                  </a:ext>
                </a:extLst>
              </a:tr>
              <a:tr h="370840">
                <a:tc>
                  <a:txBody>
                    <a:bodyPr/>
                    <a:lstStyle/>
                    <a:p>
                      <a:pPr marL="0" lvl="0" indent="0" algn="r">
                        <a:buFontTx/>
                        <a:buNone/>
                      </a:pPr>
                      <a:r>
                        <a:rPr lang="en-GB"/>
                        <a:t>3)</a:t>
                      </a:r>
                    </a:p>
                  </a:txBody>
                  <a:tcPr/>
                </a:tc>
                <a:tc>
                  <a:txBody>
                    <a:bodyPr/>
                    <a:lstStyle/>
                    <a:p>
                      <a:pPr marL="0" indent="0">
                        <a:spcBef>
                          <a:spcPts val="0"/>
                        </a:spcBef>
                        <a:spcAft>
                          <a:spcPts val="200"/>
                        </a:spcAft>
                        <a:buFont typeface="+mj-lt"/>
                        <a:buNone/>
                      </a:pPr>
                      <a:r>
                        <a:rPr lang="en-GB" sz="1800"/>
                        <a:t>Nowcasting and very short range forecasting </a:t>
                      </a:r>
                    </a:p>
                  </a:txBody>
                  <a:tcPr/>
                </a:tc>
                <a:extLst>
                  <a:ext uri="{0D108BD9-81ED-4DB2-BD59-A6C34878D82A}">
                    <a16:rowId xmlns:a16="http://schemas.microsoft.com/office/drawing/2014/main" val="4188657941"/>
                  </a:ext>
                </a:extLst>
              </a:tr>
              <a:tr h="370840">
                <a:tc>
                  <a:txBody>
                    <a:bodyPr/>
                    <a:lstStyle/>
                    <a:p>
                      <a:pPr marL="0" indent="0" algn="r">
                        <a:buFont typeface="+mj-lt"/>
                        <a:buNone/>
                      </a:pPr>
                      <a:r>
                        <a:rPr lang="en-GB" dirty="0"/>
                        <a:t>4)</a:t>
                      </a:r>
                    </a:p>
                  </a:txBody>
                  <a:tcPr/>
                </a:tc>
                <a:tc>
                  <a:txBody>
                    <a:bodyPr/>
                    <a:lstStyle/>
                    <a:p>
                      <a:pPr marL="0" indent="0">
                        <a:spcBef>
                          <a:spcPts val="0"/>
                        </a:spcBef>
                        <a:spcAft>
                          <a:spcPts val="200"/>
                        </a:spcAft>
                        <a:buFont typeface="+mj-lt"/>
                        <a:buNone/>
                      </a:pPr>
                      <a:r>
                        <a:rPr lang="en-GB" sz="1800" dirty="0"/>
                        <a:t>Sub-seasonal to longer predictions </a:t>
                      </a:r>
                    </a:p>
                  </a:txBody>
                  <a:tcPr/>
                </a:tc>
                <a:extLst>
                  <a:ext uri="{0D108BD9-81ED-4DB2-BD59-A6C34878D82A}">
                    <a16:rowId xmlns:a16="http://schemas.microsoft.com/office/drawing/2014/main" val="1324118528"/>
                  </a:ext>
                </a:extLst>
              </a:tr>
              <a:tr h="370840">
                <a:tc>
                  <a:txBody>
                    <a:bodyPr/>
                    <a:lstStyle/>
                    <a:p>
                      <a:pPr marL="0" indent="0" algn="r">
                        <a:buFont typeface="+mj-lt"/>
                        <a:buNone/>
                      </a:pPr>
                      <a:r>
                        <a:rPr lang="en-GB"/>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Aeronautical meteorology </a:t>
                      </a:r>
                    </a:p>
                  </a:txBody>
                  <a:tcPr/>
                </a:tc>
                <a:extLst>
                  <a:ext uri="{0D108BD9-81ED-4DB2-BD59-A6C34878D82A}">
                    <a16:rowId xmlns:a16="http://schemas.microsoft.com/office/drawing/2014/main" val="2758945645"/>
                  </a:ext>
                </a:extLst>
              </a:tr>
              <a:tr h="370840">
                <a:tc>
                  <a:txBody>
                    <a:bodyPr/>
                    <a:lstStyle/>
                    <a:p>
                      <a:pPr marL="0" indent="0" algn="r">
                        <a:buFont typeface="+mj-lt"/>
                        <a:buNone/>
                      </a:pPr>
                      <a:r>
                        <a:rPr lang="en-GB"/>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Forecasting atmospheric composition</a:t>
                      </a:r>
                    </a:p>
                  </a:txBody>
                  <a:tcPr/>
                </a:tc>
                <a:extLst>
                  <a:ext uri="{0D108BD9-81ED-4DB2-BD59-A6C34878D82A}">
                    <a16:rowId xmlns:a16="http://schemas.microsoft.com/office/drawing/2014/main" val="1888342825"/>
                  </a:ext>
                </a:extLst>
              </a:tr>
              <a:tr h="370840">
                <a:tc>
                  <a:txBody>
                    <a:bodyPr/>
                    <a:lstStyle/>
                    <a:p>
                      <a:pPr marL="0" indent="0" algn="r">
                        <a:buFontTx/>
                        <a:buNone/>
                      </a:pPr>
                      <a:r>
                        <a:rPr lang="en-GB"/>
                        <a:t>7)</a:t>
                      </a:r>
                    </a:p>
                  </a:txBody>
                  <a:tcPr/>
                </a:tc>
                <a:tc>
                  <a:txBody>
                    <a:bodyPr/>
                    <a:lstStyle/>
                    <a:p>
                      <a:r>
                        <a:rPr lang="en-GB" sz="1800"/>
                        <a:t>Monitoring atmospheric composition</a:t>
                      </a:r>
                      <a:endParaRPr lang="en-GB"/>
                    </a:p>
                  </a:txBody>
                  <a:tcPr/>
                </a:tc>
                <a:extLst>
                  <a:ext uri="{0D108BD9-81ED-4DB2-BD59-A6C34878D82A}">
                    <a16:rowId xmlns:a16="http://schemas.microsoft.com/office/drawing/2014/main" val="3900686478"/>
                  </a:ext>
                </a:extLst>
              </a:tr>
              <a:tr h="370840">
                <a:tc>
                  <a:txBody>
                    <a:bodyPr/>
                    <a:lstStyle/>
                    <a:p>
                      <a:pPr marL="0" indent="0" algn="r">
                        <a:buFont typeface="+mj-lt"/>
                        <a:buNone/>
                      </a:pPr>
                      <a:r>
                        <a:rPr lang="en-GB"/>
                        <a:t>8)</a:t>
                      </a:r>
                    </a:p>
                  </a:txBody>
                  <a:tcPr/>
                </a:tc>
                <a:tc>
                  <a:txBody>
                    <a:bodyPr/>
                    <a:lstStyle/>
                    <a:p>
                      <a:r>
                        <a:rPr lang="en-GB" sz="1800"/>
                        <a:t>Atmospheric composition for urban applications</a:t>
                      </a:r>
                      <a:endParaRPr lang="en-GB"/>
                    </a:p>
                  </a:txBody>
                  <a:tcPr/>
                </a:tc>
                <a:extLst>
                  <a:ext uri="{0D108BD9-81ED-4DB2-BD59-A6C34878D82A}">
                    <a16:rowId xmlns:a16="http://schemas.microsoft.com/office/drawing/2014/main" val="817829455"/>
                  </a:ext>
                </a:extLst>
              </a:tr>
              <a:tr h="370840">
                <a:tc>
                  <a:txBody>
                    <a:bodyPr/>
                    <a:lstStyle/>
                    <a:p>
                      <a:pPr marL="0" lvl="0" indent="0" algn="r">
                        <a:buFontTx/>
                        <a:buNone/>
                      </a:pPr>
                      <a:r>
                        <a:rPr lang="en-GB"/>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Ocean applications </a:t>
                      </a:r>
                    </a:p>
                  </a:txBody>
                  <a:tcPr/>
                </a:tc>
                <a:extLst>
                  <a:ext uri="{0D108BD9-81ED-4DB2-BD59-A6C34878D82A}">
                    <a16:rowId xmlns:a16="http://schemas.microsoft.com/office/drawing/2014/main" val="1827179797"/>
                  </a:ext>
                </a:extLst>
              </a:tr>
              <a:tr h="370840">
                <a:tc>
                  <a:txBody>
                    <a:bodyPr/>
                    <a:lstStyle/>
                    <a:p>
                      <a:pPr marL="0" lvl="0" indent="0" algn="r">
                        <a:buFontTx/>
                        <a:buNone/>
                      </a:pPr>
                      <a:r>
                        <a:rPr lang="en-GB"/>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Agricultural meteorology </a:t>
                      </a:r>
                    </a:p>
                  </a:txBody>
                  <a:tcPr/>
                </a:tc>
                <a:extLst>
                  <a:ext uri="{0D108BD9-81ED-4DB2-BD59-A6C34878D82A}">
                    <a16:rowId xmlns:a16="http://schemas.microsoft.com/office/drawing/2014/main" val="2270133291"/>
                  </a:ext>
                </a:extLst>
              </a:tr>
              <a:tr h="370840">
                <a:tc>
                  <a:txBody>
                    <a:bodyPr/>
                    <a:lstStyle/>
                    <a:p>
                      <a:pPr marL="0" lvl="0" indent="0" algn="r">
                        <a:buFontTx/>
                        <a:buNone/>
                      </a:pPr>
                      <a:r>
                        <a:rPr lang="en-GB"/>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Hydrology </a:t>
                      </a:r>
                    </a:p>
                  </a:txBody>
                  <a:tcPr/>
                </a:tc>
                <a:extLst>
                  <a:ext uri="{0D108BD9-81ED-4DB2-BD59-A6C34878D82A}">
                    <a16:rowId xmlns:a16="http://schemas.microsoft.com/office/drawing/2014/main" val="2072251055"/>
                  </a:ext>
                </a:extLst>
              </a:tr>
              <a:tr h="370840">
                <a:tc>
                  <a:txBody>
                    <a:bodyPr/>
                    <a:lstStyle/>
                    <a:p>
                      <a:pPr marL="0" lvl="0" indent="0" algn="r">
                        <a:buFontTx/>
                        <a:buNone/>
                      </a:pPr>
                      <a:r>
                        <a:rPr lang="en-GB" dirty="0"/>
                        <a:t>12)</a:t>
                      </a:r>
                    </a:p>
                  </a:txBody>
                  <a:tcPr/>
                </a:tc>
                <a:tc>
                  <a:txBody>
                    <a:bodyPr/>
                    <a:lstStyle/>
                    <a:p>
                      <a:r>
                        <a:rPr lang="en-GB" sz="1800" dirty="0"/>
                        <a:t>Climate monitoring (GCOS)</a:t>
                      </a:r>
                      <a:endParaRPr lang="en-GB" dirty="0"/>
                    </a:p>
                  </a:txBody>
                  <a:tcPr/>
                </a:tc>
                <a:extLst>
                  <a:ext uri="{0D108BD9-81ED-4DB2-BD59-A6C34878D82A}">
                    <a16:rowId xmlns:a16="http://schemas.microsoft.com/office/drawing/2014/main" val="2943228430"/>
                  </a:ext>
                </a:extLst>
              </a:tr>
              <a:tr h="370840">
                <a:tc>
                  <a:txBody>
                    <a:bodyPr/>
                    <a:lstStyle/>
                    <a:p>
                      <a:pPr marL="0" lvl="0" indent="0" algn="r">
                        <a:buFontTx/>
                        <a:buNone/>
                      </a:pPr>
                      <a:r>
                        <a:rPr lang="en-GB"/>
                        <a:t>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Space weather</a:t>
                      </a:r>
                      <a:endParaRPr lang="en-GB" dirty="0"/>
                    </a:p>
                  </a:txBody>
                  <a:tcPr/>
                </a:tc>
                <a:extLst>
                  <a:ext uri="{0D108BD9-81ED-4DB2-BD59-A6C34878D82A}">
                    <a16:rowId xmlns:a16="http://schemas.microsoft.com/office/drawing/2014/main" val="2744618040"/>
                  </a:ext>
                </a:extLst>
              </a:tr>
              <a:tr h="370840">
                <a:tc>
                  <a:txBody>
                    <a:bodyPr/>
                    <a:lstStyle/>
                    <a:p>
                      <a:pPr marL="0" lvl="0" indent="0" algn="r">
                        <a:buFontTx/>
                        <a:buNone/>
                      </a:pPr>
                      <a:r>
                        <a:rPr lang="en-GB" dirty="0"/>
                        <a:t>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Climate science</a:t>
                      </a:r>
                    </a:p>
                  </a:txBody>
                  <a:tcPr/>
                </a:tc>
                <a:extLst>
                  <a:ext uri="{0D108BD9-81ED-4DB2-BD59-A6C34878D82A}">
                    <a16:rowId xmlns:a16="http://schemas.microsoft.com/office/drawing/2014/main" val="3581874821"/>
                  </a:ext>
                </a:extLst>
              </a:tr>
            </a:tbl>
          </a:graphicData>
        </a:graphic>
      </p:graphicFrame>
      <p:sp>
        <p:nvSpPr>
          <p:cNvPr id="2" name="Rectangle 1">
            <a:extLst>
              <a:ext uri="{FF2B5EF4-FFF2-40B4-BE49-F238E27FC236}">
                <a16:creationId xmlns:a16="http://schemas.microsoft.com/office/drawing/2014/main" id="{6DAA65DA-38AA-D549-8B2E-497670225326}"/>
              </a:ext>
            </a:extLst>
          </p:cNvPr>
          <p:cNvSpPr/>
          <p:nvPr/>
        </p:nvSpPr>
        <p:spPr>
          <a:xfrm>
            <a:off x="4788024" y="6263734"/>
            <a:ext cx="4572000" cy="261610"/>
          </a:xfrm>
          <a:prstGeom prst="rect">
            <a:avLst/>
          </a:prstGeom>
        </p:spPr>
        <p:txBody>
          <a:bodyPr>
            <a:spAutoFit/>
          </a:bodyPr>
          <a:lstStyle/>
          <a:p>
            <a:r>
              <a:rPr lang="en-GB" sz="1100" dirty="0"/>
              <a:t>See http://</a:t>
            </a:r>
            <a:r>
              <a:rPr lang="en-GB" sz="1100" dirty="0" err="1"/>
              <a:t>www.wmo.int</a:t>
            </a:r>
            <a:r>
              <a:rPr lang="en-GB" sz="1100" dirty="0"/>
              <a:t>/pages/prog/www/OSY/GOS-</a:t>
            </a:r>
            <a:r>
              <a:rPr lang="en-GB" sz="1100" dirty="0" err="1"/>
              <a:t>RRR.html</a:t>
            </a:r>
            <a:endParaRPr lang="en-GB" sz="1100" dirty="0"/>
          </a:p>
        </p:txBody>
      </p:sp>
    </p:spTree>
    <p:extLst>
      <p:ext uri="{BB962C8B-B14F-4D97-AF65-F5344CB8AC3E}">
        <p14:creationId xmlns:p14="http://schemas.microsoft.com/office/powerpoint/2010/main" val="211578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C819A-9DC7-3943-9CF1-62EB961805FD}"/>
              </a:ext>
            </a:extLst>
          </p:cNvPr>
          <p:cNvSpPr>
            <a:spLocks noGrp="1"/>
          </p:cNvSpPr>
          <p:nvPr>
            <p:ph idx="1"/>
          </p:nvPr>
        </p:nvSpPr>
        <p:spPr/>
        <p:txBody>
          <a:bodyPr/>
          <a:lstStyle/>
          <a:p>
            <a:r>
              <a:rPr lang="en-GB" dirty="0"/>
              <a:t>Backbone system with specified orbital configuration and measurement approaches (Group 1).</a:t>
            </a:r>
          </a:p>
          <a:p>
            <a:r>
              <a:rPr lang="en-GB" dirty="0"/>
              <a:t>Backbone system with open orbit configuration and flexibility to optimize the implementation (Group 2).</a:t>
            </a:r>
          </a:p>
          <a:p>
            <a:r>
              <a:rPr lang="en-GB" dirty="0">
                <a:highlight>
                  <a:srgbClr val="FFFF00"/>
                </a:highlight>
              </a:rPr>
              <a:t>Operational pathfinders, and technology and science demonstrators (Group 3).</a:t>
            </a:r>
          </a:p>
          <a:p>
            <a:r>
              <a:rPr lang="en-GB" dirty="0"/>
              <a:t>Additional capabilities (Group 4).</a:t>
            </a:r>
          </a:p>
        </p:txBody>
      </p:sp>
      <p:sp>
        <p:nvSpPr>
          <p:cNvPr id="3" name="Title 2">
            <a:extLst>
              <a:ext uri="{FF2B5EF4-FFF2-40B4-BE49-F238E27FC236}">
                <a16:creationId xmlns:a16="http://schemas.microsoft.com/office/drawing/2014/main" id="{A7404D1B-68D6-F949-A8FF-2980ABBF5848}"/>
              </a:ext>
            </a:extLst>
          </p:cNvPr>
          <p:cNvSpPr>
            <a:spLocks noGrp="1"/>
          </p:cNvSpPr>
          <p:nvPr>
            <p:ph type="title"/>
          </p:nvPr>
        </p:nvSpPr>
        <p:spPr/>
        <p:txBody>
          <a:bodyPr>
            <a:normAutofit/>
          </a:bodyPr>
          <a:lstStyle/>
          <a:p>
            <a:r>
              <a:rPr lang="en-GB"/>
              <a:t>Vision for WIGOS in 2040</a:t>
            </a:r>
          </a:p>
        </p:txBody>
      </p:sp>
      <p:sp>
        <p:nvSpPr>
          <p:cNvPr id="4" name="Date Placeholder 3">
            <a:extLst>
              <a:ext uri="{FF2B5EF4-FFF2-40B4-BE49-F238E27FC236}">
                <a16:creationId xmlns:a16="http://schemas.microsoft.com/office/drawing/2014/main" id="{B2C5D3C0-3C5E-A74F-86E6-60D9382757FF}"/>
              </a:ext>
            </a:extLst>
          </p:cNvPr>
          <p:cNvSpPr>
            <a:spLocks noGrp="1"/>
          </p:cNvSpPr>
          <p:nvPr>
            <p:ph type="dt" sz="half" idx="10"/>
          </p:nvPr>
        </p:nvSpPr>
        <p:spPr/>
        <p:txBody>
          <a:bodyPr/>
          <a:lstStyle/>
          <a:p>
            <a:r>
              <a:rPr lang="en-US" noProof="0"/>
              <a:t>11 September 2019</a:t>
            </a:r>
            <a:endParaRPr lang="en-GB" noProof="0"/>
          </a:p>
        </p:txBody>
      </p:sp>
      <p:sp>
        <p:nvSpPr>
          <p:cNvPr id="5" name="Footer Placeholder 4">
            <a:extLst>
              <a:ext uri="{FF2B5EF4-FFF2-40B4-BE49-F238E27FC236}">
                <a16:creationId xmlns:a16="http://schemas.microsoft.com/office/drawing/2014/main" id="{ECE40883-1BD7-E34D-94D0-4C8BC2761086}"/>
              </a:ext>
            </a:extLst>
          </p:cNvPr>
          <p:cNvSpPr>
            <a:spLocks noGrp="1"/>
          </p:cNvSpPr>
          <p:nvPr>
            <p:ph type="ftr" sz="quarter" idx="11"/>
          </p:nvPr>
        </p:nvSpPr>
        <p:spPr/>
        <p:txBody>
          <a:bodyPr/>
          <a:lstStyle/>
          <a:p>
            <a:r>
              <a:rPr lang="en-GB"/>
              <a:t>2019 CEOS-SIT-TW</a:t>
            </a:r>
          </a:p>
        </p:txBody>
      </p:sp>
      <p:sp>
        <p:nvSpPr>
          <p:cNvPr id="6" name="Slide Number Placeholder 5">
            <a:extLst>
              <a:ext uri="{FF2B5EF4-FFF2-40B4-BE49-F238E27FC236}">
                <a16:creationId xmlns:a16="http://schemas.microsoft.com/office/drawing/2014/main" id="{CEB53C62-05A8-9847-85DF-BED1F81AF37A}"/>
              </a:ext>
            </a:extLst>
          </p:cNvPr>
          <p:cNvSpPr>
            <a:spLocks noGrp="1"/>
          </p:cNvSpPr>
          <p:nvPr>
            <p:ph type="sldNum" sz="quarter" idx="12"/>
          </p:nvPr>
        </p:nvSpPr>
        <p:spPr/>
        <p:txBody>
          <a:bodyPr/>
          <a:lstStyle/>
          <a:p>
            <a:fld id="{08C3E809-4BE0-FF45-8A54-F386BF18E701}" type="slidenum">
              <a:rPr lang="en-GB" smtClean="0"/>
              <a:t>11</a:t>
            </a:fld>
            <a:endParaRPr lang="en-GB"/>
          </a:p>
        </p:txBody>
      </p:sp>
      <p:sp>
        <p:nvSpPr>
          <p:cNvPr id="7" name="Textfeld 6">
            <a:extLst>
              <a:ext uri="{FF2B5EF4-FFF2-40B4-BE49-F238E27FC236}">
                <a16:creationId xmlns:a16="http://schemas.microsoft.com/office/drawing/2014/main" id="{719DAF16-D558-7143-80AF-528ADB0A2A3C}"/>
              </a:ext>
            </a:extLst>
          </p:cNvPr>
          <p:cNvSpPr txBox="1"/>
          <p:nvPr/>
        </p:nvSpPr>
        <p:spPr>
          <a:xfrm>
            <a:off x="601216" y="6080504"/>
            <a:ext cx="8075240" cy="338554"/>
          </a:xfrm>
          <a:prstGeom prst="rect">
            <a:avLst/>
          </a:prstGeom>
          <a:solidFill>
            <a:srgbClr val="00B0F0"/>
          </a:solidFill>
        </p:spPr>
        <p:txBody>
          <a:bodyPr wrap="square" rtlCol="0">
            <a:spAutoFit/>
          </a:bodyPr>
          <a:lstStyle/>
          <a:p>
            <a:pPr algn="ctr"/>
            <a:r>
              <a:rPr lang="en-GB" sz="1600" b="1" dirty="0"/>
              <a:t>See </a:t>
            </a:r>
            <a:r>
              <a:rPr lang="en-GB" sz="1600" b="1" dirty="0">
                <a:hlinkClick r:id="rId2"/>
              </a:rPr>
              <a:t>https://www.cgms-info.org/Agendas/WP/CGMS-47-WMO-WP-02</a:t>
            </a:r>
            <a:endParaRPr lang="en-GB" sz="1600" b="1" dirty="0"/>
          </a:p>
        </p:txBody>
      </p:sp>
    </p:spTree>
    <p:extLst>
      <p:ext uri="{BB962C8B-B14F-4D97-AF65-F5344CB8AC3E}">
        <p14:creationId xmlns:p14="http://schemas.microsoft.com/office/powerpoint/2010/main" val="183615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ABEEA36-856C-8247-A3C4-6A9B467CAD78}"/>
              </a:ext>
            </a:extLst>
          </p:cNvPr>
          <p:cNvSpPr>
            <a:spLocks noGrp="1"/>
          </p:cNvSpPr>
          <p:nvPr>
            <p:ph type="title"/>
          </p:nvPr>
        </p:nvSpPr>
        <p:spPr>
          <a:xfrm>
            <a:off x="0" y="188640"/>
            <a:ext cx="9144000" cy="803382"/>
          </a:xfrm>
        </p:spPr>
        <p:txBody>
          <a:bodyPr>
            <a:noAutofit/>
          </a:bodyPr>
          <a:lstStyle/>
          <a:p>
            <a:r>
              <a:rPr lang="en-GB" sz="2800" dirty="0"/>
              <a:t>Observing System Capability Analysis and Review Tool</a:t>
            </a:r>
          </a:p>
        </p:txBody>
      </p:sp>
      <p:sp>
        <p:nvSpPr>
          <p:cNvPr id="4" name="Datumsplatzhalter 3">
            <a:extLst>
              <a:ext uri="{FF2B5EF4-FFF2-40B4-BE49-F238E27FC236}">
                <a16:creationId xmlns:a16="http://schemas.microsoft.com/office/drawing/2014/main" id="{74A421FD-1B44-E043-9EB0-2DD59D13E96A}"/>
              </a:ext>
            </a:extLst>
          </p:cNvPr>
          <p:cNvSpPr>
            <a:spLocks noGrp="1"/>
          </p:cNvSpPr>
          <p:nvPr>
            <p:ph type="dt" sz="half" idx="10"/>
          </p:nvPr>
        </p:nvSpPr>
        <p:spPr/>
        <p:txBody>
          <a:bodyPr/>
          <a:lstStyle/>
          <a:p>
            <a:r>
              <a:rPr lang="en-US" noProof="0"/>
              <a:t>11 September 2019</a:t>
            </a:r>
            <a:endParaRPr lang="en-GB" noProof="0" dirty="0"/>
          </a:p>
        </p:txBody>
      </p:sp>
      <p:sp>
        <p:nvSpPr>
          <p:cNvPr id="5" name="Fußzeilenplatzhalter 4">
            <a:extLst>
              <a:ext uri="{FF2B5EF4-FFF2-40B4-BE49-F238E27FC236}">
                <a16:creationId xmlns:a16="http://schemas.microsoft.com/office/drawing/2014/main" id="{1665329F-1974-5044-BDBD-F0117BB61CBB}"/>
              </a:ext>
            </a:extLst>
          </p:cNvPr>
          <p:cNvSpPr>
            <a:spLocks noGrp="1"/>
          </p:cNvSpPr>
          <p:nvPr>
            <p:ph type="ftr" sz="quarter" idx="11"/>
          </p:nvPr>
        </p:nvSpPr>
        <p:spPr/>
        <p:txBody>
          <a:bodyPr/>
          <a:lstStyle/>
          <a:p>
            <a:r>
              <a:rPr lang="en-GB"/>
              <a:t>2019 CEOS-SIT-TW</a:t>
            </a:r>
            <a:endParaRPr lang="en-GB" dirty="0"/>
          </a:p>
        </p:txBody>
      </p:sp>
      <p:sp>
        <p:nvSpPr>
          <p:cNvPr id="6" name="Foliennummernplatzhalter 5">
            <a:extLst>
              <a:ext uri="{FF2B5EF4-FFF2-40B4-BE49-F238E27FC236}">
                <a16:creationId xmlns:a16="http://schemas.microsoft.com/office/drawing/2014/main" id="{54D96862-6BC9-C34C-9A9C-BF5123706C00}"/>
              </a:ext>
            </a:extLst>
          </p:cNvPr>
          <p:cNvSpPr>
            <a:spLocks noGrp="1"/>
          </p:cNvSpPr>
          <p:nvPr>
            <p:ph type="sldNum" sz="quarter" idx="12"/>
          </p:nvPr>
        </p:nvSpPr>
        <p:spPr/>
        <p:txBody>
          <a:bodyPr/>
          <a:lstStyle/>
          <a:p>
            <a:fld id="{08C3E809-4BE0-FF45-8A54-F386BF18E701}" type="slidenum">
              <a:rPr lang="en-GB" smtClean="0"/>
              <a:t>12</a:t>
            </a:fld>
            <a:endParaRPr lang="en-GB"/>
          </a:p>
        </p:txBody>
      </p:sp>
      <p:pic>
        <p:nvPicPr>
          <p:cNvPr id="7" name="Grafik 6">
            <a:extLst>
              <a:ext uri="{FF2B5EF4-FFF2-40B4-BE49-F238E27FC236}">
                <a16:creationId xmlns:a16="http://schemas.microsoft.com/office/drawing/2014/main" id="{24D63149-4F56-9745-886A-50597F3CE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6378" y="992022"/>
            <a:ext cx="7271243" cy="5397714"/>
          </a:xfrm>
          <a:prstGeom prst="rect">
            <a:avLst/>
          </a:prstGeom>
        </p:spPr>
      </p:pic>
      <p:sp>
        <p:nvSpPr>
          <p:cNvPr id="8" name="Textfeld 7">
            <a:extLst>
              <a:ext uri="{FF2B5EF4-FFF2-40B4-BE49-F238E27FC236}">
                <a16:creationId xmlns:a16="http://schemas.microsoft.com/office/drawing/2014/main" id="{38FB023A-372C-AF48-BDED-DD448F8E9C70}"/>
              </a:ext>
            </a:extLst>
          </p:cNvPr>
          <p:cNvSpPr txBox="1"/>
          <p:nvPr/>
        </p:nvSpPr>
        <p:spPr>
          <a:xfrm>
            <a:off x="1090112" y="6120009"/>
            <a:ext cx="7056784" cy="369332"/>
          </a:xfrm>
          <a:prstGeom prst="rect">
            <a:avLst/>
          </a:prstGeom>
          <a:solidFill>
            <a:srgbClr val="00B0F0"/>
          </a:solidFill>
        </p:spPr>
        <p:txBody>
          <a:bodyPr wrap="square" rtlCol="0">
            <a:spAutoFit/>
          </a:bodyPr>
          <a:lstStyle/>
          <a:p>
            <a:pPr algn="ctr"/>
            <a:r>
              <a:rPr lang="en-GB" b="1" dirty="0"/>
              <a:t>See </a:t>
            </a:r>
            <a:r>
              <a:rPr lang="en-GB" b="1" dirty="0">
                <a:hlinkClick r:id="rId3"/>
              </a:rPr>
              <a:t>http://oscar.wmo.int</a:t>
            </a:r>
            <a:r>
              <a:rPr lang="en-GB" b="1" dirty="0"/>
              <a:t> </a:t>
            </a:r>
          </a:p>
        </p:txBody>
      </p:sp>
    </p:spTree>
    <p:extLst>
      <p:ext uri="{BB962C8B-B14F-4D97-AF65-F5344CB8AC3E}">
        <p14:creationId xmlns:p14="http://schemas.microsoft.com/office/powerpoint/2010/main" val="131348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A50DA0-F173-EF4D-9B09-516C4EF849FD}"/>
              </a:ext>
            </a:extLst>
          </p:cNvPr>
          <p:cNvSpPr>
            <a:spLocks noGrp="1"/>
          </p:cNvSpPr>
          <p:nvPr>
            <p:ph idx="1"/>
          </p:nvPr>
        </p:nvSpPr>
        <p:spPr/>
        <p:txBody>
          <a:bodyPr>
            <a:normAutofit fontScale="92500" lnSpcReduction="20000"/>
          </a:bodyPr>
          <a:lstStyle/>
          <a:p>
            <a:r>
              <a:rPr lang="en-US" dirty="0"/>
              <a:t>CEOS essential to support implementation of Earth System Approach</a:t>
            </a:r>
          </a:p>
          <a:p>
            <a:r>
              <a:rPr lang="en-US" dirty="0"/>
              <a:t>WIGOS, WIS and DPFS-new are core elements of </a:t>
            </a:r>
            <a:r>
              <a:rPr lang="en-US" b="1" dirty="0"/>
              <a:t>Earth System Watch (ESW)</a:t>
            </a:r>
            <a:r>
              <a:rPr lang="en-US" dirty="0"/>
              <a:t>, such as GOS, GTS and DPFS were core elements of </a:t>
            </a:r>
            <a:r>
              <a:rPr lang="en-US" b="1" dirty="0"/>
              <a:t>World Weather Watch (WWW)</a:t>
            </a:r>
          </a:p>
          <a:p>
            <a:r>
              <a:rPr lang="en-US" dirty="0"/>
              <a:t>CGMS supported and made possible WWW</a:t>
            </a:r>
          </a:p>
          <a:p>
            <a:r>
              <a:rPr lang="en-US" dirty="0"/>
              <a:t>CGMS </a:t>
            </a:r>
            <a:r>
              <a:rPr lang="en-US" b="1" dirty="0"/>
              <a:t>and</a:t>
            </a:r>
            <a:r>
              <a:rPr lang="en-US" dirty="0"/>
              <a:t> CEOS active participation will be required to enable ESW and to implement 2040 Vision</a:t>
            </a:r>
          </a:p>
          <a:p>
            <a:r>
              <a:rPr lang="en-US" dirty="0"/>
              <a:t>First step may be to formalize procedures for CEOS input to OSCAR and for finding ways to harmonize MIM and OSCAR</a:t>
            </a:r>
          </a:p>
        </p:txBody>
      </p:sp>
      <p:sp>
        <p:nvSpPr>
          <p:cNvPr id="3" name="Title 2">
            <a:extLst>
              <a:ext uri="{FF2B5EF4-FFF2-40B4-BE49-F238E27FC236}">
                <a16:creationId xmlns:a16="http://schemas.microsoft.com/office/drawing/2014/main" id="{F9197945-826C-AE4E-9713-6EA5E720D5C2}"/>
              </a:ext>
            </a:extLst>
          </p:cNvPr>
          <p:cNvSpPr>
            <a:spLocks noGrp="1"/>
          </p:cNvSpPr>
          <p:nvPr>
            <p:ph type="title"/>
          </p:nvPr>
        </p:nvSpPr>
        <p:spPr/>
        <p:txBody>
          <a:bodyPr/>
          <a:lstStyle/>
          <a:p>
            <a:r>
              <a:rPr lang="en-US" dirty="0"/>
              <a:t>WMO and CEOS</a:t>
            </a:r>
          </a:p>
        </p:txBody>
      </p:sp>
      <p:sp>
        <p:nvSpPr>
          <p:cNvPr id="4" name="Date Placeholder 3">
            <a:extLst>
              <a:ext uri="{FF2B5EF4-FFF2-40B4-BE49-F238E27FC236}">
                <a16:creationId xmlns:a16="http://schemas.microsoft.com/office/drawing/2014/main" id="{14343801-BB4D-404B-90B0-8C5F363716E0}"/>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AE21B432-732F-E440-A667-E8A489132E6E}"/>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FA0AE028-36A3-B847-85AC-F7CC81E3FC3F}"/>
              </a:ext>
            </a:extLst>
          </p:cNvPr>
          <p:cNvSpPr>
            <a:spLocks noGrp="1"/>
          </p:cNvSpPr>
          <p:nvPr>
            <p:ph type="sldNum" sz="quarter" idx="12"/>
          </p:nvPr>
        </p:nvSpPr>
        <p:spPr/>
        <p:txBody>
          <a:bodyPr/>
          <a:lstStyle/>
          <a:p>
            <a:fld id="{08C3E809-4BE0-FF45-8A54-F386BF18E701}" type="slidenum">
              <a:rPr lang="en-GB" smtClean="0"/>
              <a:t>13</a:t>
            </a:fld>
            <a:endParaRPr lang="en-GB"/>
          </a:p>
        </p:txBody>
      </p:sp>
    </p:spTree>
    <p:extLst>
      <p:ext uri="{BB962C8B-B14F-4D97-AF65-F5344CB8AC3E}">
        <p14:creationId xmlns:p14="http://schemas.microsoft.com/office/powerpoint/2010/main" val="3239130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603373-E073-DB48-9256-E34D0E37BCD1}"/>
              </a:ext>
            </a:extLst>
          </p:cNvPr>
          <p:cNvSpPr>
            <a:spLocks noGrp="1"/>
          </p:cNvSpPr>
          <p:nvPr>
            <p:ph idx="1"/>
          </p:nvPr>
        </p:nvSpPr>
        <p:spPr/>
        <p:txBody>
          <a:bodyPr>
            <a:normAutofit fontScale="92500" lnSpcReduction="20000"/>
          </a:bodyPr>
          <a:lstStyle/>
          <a:p>
            <a:r>
              <a:rPr lang="en-US" dirty="0"/>
              <a:t>WMO is interested in CEOS perspectives on plans aligned with the Ocean Decade Goals (see </a:t>
            </a:r>
            <a:r>
              <a:rPr lang="en-US" dirty="0">
                <a:hlinkClick r:id="rId2"/>
              </a:rPr>
              <a:t>https://www.oceandecade.org/</a:t>
            </a:r>
            <a:r>
              <a:rPr lang="en-US" dirty="0"/>
              <a:t>) as well as the GOOS 2030 Strategy</a:t>
            </a:r>
          </a:p>
          <a:p>
            <a:r>
              <a:rPr lang="en-US" dirty="0"/>
              <a:t>High Mountain Summit, Switzerland, from 29 to 31 October 2019 (see </a:t>
            </a:r>
            <a:r>
              <a:rPr lang="en-US" u="sng" dirty="0">
                <a:hlinkClick r:id="rId3" tooltip="https://highmountainsummit.wmo.int"/>
              </a:rPr>
              <a:t>https://highmountainsummit.wmo.int</a:t>
            </a:r>
            <a:r>
              <a:rPr lang="en-US" dirty="0"/>
              <a:t>).</a:t>
            </a:r>
          </a:p>
          <a:p>
            <a:pPr lvl="1"/>
            <a:r>
              <a:rPr lang="en-US" dirty="0"/>
              <a:t>Members of the Polar Space Task Group (PSTG) have been invited to attend and contribute to this high-level dialogue</a:t>
            </a:r>
          </a:p>
          <a:p>
            <a:pPr lvl="1"/>
            <a:r>
              <a:rPr lang="en-US" dirty="0"/>
              <a:t>See </a:t>
            </a:r>
            <a:r>
              <a:rPr lang="en-US" dirty="0">
                <a:hlinkClick r:id="rId4"/>
              </a:rPr>
              <a:t>http://www.wmo.int/pages/prog/sat/pstg_en.php</a:t>
            </a:r>
            <a:endParaRPr lang="en-US" dirty="0"/>
          </a:p>
          <a:p>
            <a:r>
              <a:rPr lang="en-US" dirty="0"/>
              <a:t>Strengthening </a:t>
            </a:r>
            <a:r>
              <a:rPr lang="en-US" dirty="0" err="1"/>
              <a:t>WGCapD</a:t>
            </a:r>
            <a:r>
              <a:rPr lang="en-US" dirty="0"/>
              <a:t> and WMO-CGMS </a:t>
            </a:r>
            <a:r>
              <a:rPr lang="en-US" dirty="0" err="1"/>
              <a:t>VLab</a:t>
            </a:r>
            <a:r>
              <a:rPr lang="en-US" dirty="0"/>
              <a:t> collaboration</a:t>
            </a:r>
          </a:p>
          <a:p>
            <a:pPr lvl="1"/>
            <a:endParaRPr lang="en-US" dirty="0"/>
          </a:p>
          <a:p>
            <a:endParaRPr lang="en-US" dirty="0"/>
          </a:p>
          <a:p>
            <a:endParaRPr lang="en-US" dirty="0"/>
          </a:p>
        </p:txBody>
      </p:sp>
      <p:sp>
        <p:nvSpPr>
          <p:cNvPr id="3" name="Title 2">
            <a:extLst>
              <a:ext uri="{FF2B5EF4-FFF2-40B4-BE49-F238E27FC236}">
                <a16:creationId xmlns:a16="http://schemas.microsoft.com/office/drawing/2014/main" id="{AE81E1CE-CC7F-C745-9CBE-425CDFC04AC3}"/>
              </a:ext>
            </a:extLst>
          </p:cNvPr>
          <p:cNvSpPr>
            <a:spLocks noGrp="1"/>
          </p:cNvSpPr>
          <p:nvPr>
            <p:ph type="title"/>
          </p:nvPr>
        </p:nvSpPr>
        <p:spPr/>
        <p:txBody>
          <a:bodyPr/>
          <a:lstStyle/>
          <a:p>
            <a:r>
              <a:rPr lang="en-US" dirty="0"/>
              <a:t>Other CEOS-WMO Points of Interest </a:t>
            </a:r>
          </a:p>
        </p:txBody>
      </p:sp>
      <p:sp>
        <p:nvSpPr>
          <p:cNvPr id="4" name="Date Placeholder 3">
            <a:extLst>
              <a:ext uri="{FF2B5EF4-FFF2-40B4-BE49-F238E27FC236}">
                <a16:creationId xmlns:a16="http://schemas.microsoft.com/office/drawing/2014/main" id="{EC47DC43-993A-754A-A5A3-19274F5D88E6}"/>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884B7B42-6B3D-144C-A096-7FA58B100851}"/>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3482E5D1-A308-474A-8159-225B6D5E4E39}"/>
              </a:ext>
            </a:extLst>
          </p:cNvPr>
          <p:cNvSpPr>
            <a:spLocks noGrp="1"/>
          </p:cNvSpPr>
          <p:nvPr>
            <p:ph type="sldNum" sz="quarter" idx="12"/>
          </p:nvPr>
        </p:nvSpPr>
        <p:spPr/>
        <p:txBody>
          <a:bodyPr/>
          <a:lstStyle/>
          <a:p>
            <a:fld id="{08C3E809-4BE0-FF45-8A54-F386BF18E701}" type="slidenum">
              <a:rPr lang="en-GB" smtClean="0"/>
              <a:t>14</a:t>
            </a:fld>
            <a:endParaRPr lang="en-GB"/>
          </a:p>
        </p:txBody>
      </p:sp>
    </p:spTree>
    <p:extLst>
      <p:ext uri="{BB962C8B-B14F-4D97-AF65-F5344CB8AC3E}">
        <p14:creationId xmlns:p14="http://schemas.microsoft.com/office/powerpoint/2010/main" val="3508573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CA8F5F-E28B-3C42-A290-E0190A0870B5}"/>
              </a:ext>
            </a:extLst>
          </p:cNvPr>
          <p:cNvSpPr>
            <a:spLocks noGrp="1"/>
          </p:cNvSpPr>
          <p:nvPr>
            <p:ph idx="1"/>
          </p:nvPr>
        </p:nvSpPr>
        <p:spPr/>
        <p:txBody>
          <a:bodyPr>
            <a:normAutofit/>
          </a:bodyPr>
          <a:lstStyle/>
          <a:p>
            <a:r>
              <a:rPr lang="en-US" dirty="0"/>
              <a:t>WMO has adopted Earth System Approach</a:t>
            </a:r>
          </a:p>
          <a:p>
            <a:r>
              <a:rPr lang="en-US" dirty="0"/>
              <a:t>WIGOS, WIS and DPFS-new are core elements of Earth System Watch (ESW)</a:t>
            </a:r>
          </a:p>
          <a:p>
            <a:r>
              <a:rPr lang="en-US" dirty="0"/>
              <a:t>Need for closer engagement and re-definition of WMO-CEOS partnership </a:t>
            </a:r>
          </a:p>
          <a:p>
            <a:r>
              <a:rPr lang="en-US" dirty="0"/>
              <a:t>First step is to develop a working process to ensure that CEOS agencies provide updated information to OSCAR/Space in a frequent and effective manner</a:t>
            </a:r>
          </a:p>
          <a:p>
            <a:pPr lvl="1"/>
            <a:endParaRPr lang="en-US" dirty="0"/>
          </a:p>
        </p:txBody>
      </p:sp>
      <p:sp>
        <p:nvSpPr>
          <p:cNvPr id="3" name="Title 2">
            <a:extLst>
              <a:ext uri="{FF2B5EF4-FFF2-40B4-BE49-F238E27FC236}">
                <a16:creationId xmlns:a16="http://schemas.microsoft.com/office/drawing/2014/main" id="{F14FC0A5-F964-2348-A318-B94CDB190A15}"/>
              </a:ext>
            </a:extLst>
          </p:cNvPr>
          <p:cNvSpPr>
            <a:spLocks noGrp="1"/>
          </p:cNvSpPr>
          <p:nvPr>
            <p:ph type="title"/>
          </p:nvPr>
        </p:nvSpPr>
        <p:spPr/>
        <p:txBody>
          <a:bodyPr/>
          <a:lstStyle/>
          <a:p>
            <a:r>
              <a:rPr lang="en-US" dirty="0"/>
              <a:t>Conclusions</a:t>
            </a:r>
          </a:p>
        </p:txBody>
      </p:sp>
      <p:sp>
        <p:nvSpPr>
          <p:cNvPr id="4" name="Date Placeholder 3">
            <a:extLst>
              <a:ext uri="{FF2B5EF4-FFF2-40B4-BE49-F238E27FC236}">
                <a16:creationId xmlns:a16="http://schemas.microsoft.com/office/drawing/2014/main" id="{6787F72F-9566-2644-829C-0DB91602423A}"/>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38935E9F-9E07-3B4A-A90E-548E3E6D2291}"/>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015F6CA0-A2CB-5644-AEF3-CE5C4E5EB59A}"/>
              </a:ext>
            </a:extLst>
          </p:cNvPr>
          <p:cNvSpPr>
            <a:spLocks noGrp="1"/>
          </p:cNvSpPr>
          <p:nvPr>
            <p:ph type="sldNum" sz="quarter" idx="12"/>
          </p:nvPr>
        </p:nvSpPr>
        <p:spPr/>
        <p:txBody>
          <a:bodyPr/>
          <a:lstStyle/>
          <a:p>
            <a:fld id="{08C3E809-4BE0-FF45-8A54-F386BF18E701}" type="slidenum">
              <a:rPr lang="en-GB" smtClean="0"/>
              <a:t>15</a:t>
            </a:fld>
            <a:endParaRPr lang="en-GB"/>
          </a:p>
        </p:txBody>
      </p:sp>
    </p:spTree>
    <p:extLst>
      <p:ext uri="{BB962C8B-B14F-4D97-AF65-F5344CB8AC3E}">
        <p14:creationId xmlns:p14="http://schemas.microsoft.com/office/powerpoint/2010/main" val="2410610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
            <a:extLst>
              <a:ext uri="{FF2B5EF4-FFF2-40B4-BE49-F238E27FC236}">
                <a16:creationId xmlns:a16="http://schemas.microsoft.com/office/drawing/2014/main" id="{1D17EB94-58FA-1B4E-8BE9-6545D2F83AFF}"/>
              </a:ext>
            </a:extLst>
          </p:cNvPr>
          <p:cNvSpPr/>
          <p:nvPr/>
        </p:nvSpPr>
        <p:spPr>
          <a:xfrm>
            <a:off x="2286000" y="3645024"/>
            <a:ext cx="4572000" cy="461665"/>
          </a:xfrm>
          <a:prstGeom prst="rect">
            <a:avLst/>
          </a:prstGeom>
        </p:spPr>
        <p:txBody>
          <a:bodyPr>
            <a:spAutoFit/>
          </a:bodyPr>
          <a:lstStyle/>
          <a:p>
            <a:pPr algn="ctr"/>
            <a:r>
              <a:rPr lang="en-US" sz="2400" b="1" dirty="0">
                <a:solidFill>
                  <a:schemeClr val="bg1"/>
                </a:solidFill>
              </a:rPr>
              <a:t>http://</a:t>
            </a:r>
            <a:r>
              <a:rPr lang="en-US" sz="2400" b="1" dirty="0" err="1">
                <a:solidFill>
                  <a:schemeClr val="bg1"/>
                </a:solidFill>
              </a:rPr>
              <a:t>www.wmo.int</a:t>
            </a:r>
            <a:r>
              <a:rPr lang="en-US" sz="2400" b="1" dirty="0">
                <a:solidFill>
                  <a:schemeClr val="bg1"/>
                </a:solidFill>
              </a:rPr>
              <a:t>/sat</a:t>
            </a:r>
          </a:p>
        </p:txBody>
      </p:sp>
    </p:spTree>
    <p:extLst>
      <p:ext uri="{BB962C8B-B14F-4D97-AF65-F5344CB8AC3E}">
        <p14:creationId xmlns:p14="http://schemas.microsoft.com/office/powerpoint/2010/main" val="2849602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0EDBBAB-939C-FE44-8B23-30DEBA5B132F}"/>
              </a:ext>
            </a:extLst>
          </p:cNvPr>
          <p:cNvSpPr>
            <a:spLocks noGrp="1"/>
          </p:cNvSpPr>
          <p:nvPr>
            <p:ph type="dt" sz="half" idx="10"/>
          </p:nvPr>
        </p:nvSpPr>
        <p:spPr/>
        <p:txBody>
          <a:bodyPr/>
          <a:lstStyle/>
          <a:p>
            <a:r>
              <a:rPr lang="en-US" noProof="0"/>
              <a:t>11 September 2019</a:t>
            </a:r>
            <a:endParaRPr lang="en-GB" noProof="0"/>
          </a:p>
        </p:txBody>
      </p:sp>
      <p:sp>
        <p:nvSpPr>
          <p:cNvPr id="3" name="Fußzeilenplatzhalter 2">
            <a:extLst>
              <a:ext uri="{FF2B5EF4-FFF2-40B4-BE49-F238E27FC236}">
                <a16:creationId xmlns:a16="http://schemas.microsoft.com/office/drawing/2014/main" id="{B2FE3FD8-3D03-2C45-A63B-F3CB6039E875}"/>
              </a:ext>
            </a:extLst>
          </p:cNvPr>
          <p:cNvSpPr>
            <a:spLocks noGrp="1"/>
          </p:cNvSpPr>
          <p:nvPr>
            <p:ph type="ftr" sz="quarter" idx="11"/>
          </p:nvPr>
        </p:nvSpPr>
        <p:spPr/>
        <p:txBody>
          <a:bodyPr/>
          <a:lstStyle/>
          <a:p>
            <a:r>
              <a:rPr lang="en-US"/>
              <a:t>2019 CEOS-SIT-TW</a:t>
            </a:r>
            <a:endParaRPr lang="en-GB"/>
          </a:p>
        </p:txBody>
      </p:sp>
      <p:sp>
        <p:nvSpPr>
          <p:cNvPr id="4" name="Foliennummernplatzhalter 3">
            <a:extLst>
              <a:ext uri="{FF2B5EF4-FFF2-40B4-BE49-F238E27FC236}">
                <a16:creationId xmlns:a16="http://schemas.microsoft.com/office/drawing/2014/main" id="{47E2F3C7-91DD-E54F-AD74-80FD376121A0}"/>
              </a:ext>
            </a:extLst>
          </p:cNvPr>
          <p:cNvSpPr>
            <a:spLocks noGrp="1"/>
          </p:cNvSpPr>
          <p:nvPr>
            <p:ph type="sldNum" sz="quarter" idx="12"/>
          </p:nvPr>
        </p:nvSpPr>
        <p:spPr/>
        <p:txBody>
          <a:bodyPr/>
          <a:lstStyle/>
          <a:p>
            <a:fld id="{08C3E809-4BE0-FF45-8A54-F386BF18E701}" type="slidenum">
              <a:rPr lang="en-GB" smtClean="0"/>
              <a:t>17</a:t>
            </a:fld>
            <a:endParaRPr lang="en-GB"/>
          </a:p>
        </p:txBody>
      </p:sp>
      <p:sp>
        <p:nvSpPr>
          <p:cNvPr id="5" name="Textfeld 4">
            <a:extLst>
              <a:ext uri="{FF2B5EF4-FFF2-40B4-BE49-F238E27FC236}">
                <a16:creationId xmlns:a16="http://schemas.microsoft.com/office/drawing/2014/main" id="{0A9E4954-CC14-9545-9538-EB69A7D39078}"/>
              </a:ext>
            </a:extLst>
          </p:cNvPr>
          <p:cNvSpPr txBox="1"/>
          <p:nvPr/>
        </p:nvSpPr>
        <p:spPr>
          <a:xfrm>
            <a:off x="16091" y="2705725"/>
            <a:ext cx="9144000" cy="1446550"/>
          </a:xfrm>
          <a:prstGeom prst="rect">
            <a:avLst/>
          </a:prstGeom>
          <a:noFill/>
        </p:spPr>
        <p:txBody>
          <a:bodyPr wrap="square" rtlCol="0">
            <a:spAutoFit/>
          </a:bodyPr>
          <a:lstStyle/>
          <a:p>
            <a:pPr algn="ctr"/>
            <a:r>
              <a:rPr lang="en-GB" sz="4400" b="1" dirty="0">
                <a:solidFill>
                  <a:schemeClr val="accent1"/>
                </a:solidFill>
                <a:latin typeface="+mj-lt"/>
              </a:rPr>
              <a:t>III. Other Key Cg-18 Outcomes </a:t>
            </a:r>
          </a:p>
          <a:p>
            <a:pPr algn="ctr"/>
            <a:r>
              <a:rPr lang="en-GB" sz="4400" b="1" dirty="0">
                <a:solidFill>
                  <a:schemeClr val="accent1"/>
                </a:solidFill>
                <a:latin typeface="+mj-lt"/>
              </a:rPr>
              <a:t>(Relevant to Observations) </a:t>
            </a:r>
            <a:endParaRPr lang="en-US" sz="4400" dirty="0"/>
          </a:p>
        </p:txBody>
      </p:sp>
    </p:spTree>
    <p:extLst>
      <p:ext uri="{BB962C8B-B14F-4D97-AF65-F5344CB8AC3E}">
        <p14:creationId xmlns:p14="http://schemas.microsoft.com/office/powerpoint/2010/main" val="1532418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643943-AE5D-BC42-B2AE-E3645C01D1FB}"/>
              </a:ext>
            </a:extLst>
          </p:cNvPr>
          <p:cNvSpPr>
            <a:spLocks noGrp="1"/>
          </p:cNvSpPr>
          <p:nvPr>
            <p:ph type="title"/>
          </p:nvPr>
        </p:nvSpPr>
        <p:spPr>
          <a:xfrm>
            <a:off x="0" y="188640"/>
            <a:ext cx="9144000" cy="803382"/>
          </a:xfrm>
        </p:spPr>
        <p:txBody>
          <a:bodyPr>
            <a:normAutofit/>
          </a:bodyPr>
          <a:lstStyle/>
          <a:p>
            <a:r>
              <a:rPr lang="en-US" dirty="0"/>
              <a:t>Selected Cg-18 Outcomes</a:t>
            </a:r>
          </a:p>
        </p:txBody>
      </p:sp>
      <p:sp>
        <p:nvSpPr>
          <p:cNvPr id="4" name="Date Placeholder 3">
            <a:extLst>
              <a:ext uri="{FF2B5EF4-FFF2-40B4-BE49-F238E27FC236}">
                <a16:creationId xmlns:a16="http://schemas.microsoft.com/office/drawing/2014/main" id="{9EF26104-EC40-9E40-97B8-21058D10AA3D}"/>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DA823204-5BB7-6947-AB26-805D59707401}"/>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E47170FA-E324-684A-BAEB-81E191A4829B}"/>
              </a:ext>
            </a:extLst>
          </p:cNvPr>
          <p:cNvSpPr>
            <a:spLocks noGrp="1"/>
          </p:cNvSpPr>
          <p:nvPr>
            <p:ph type="sldNum" sz="quarter" idx="12"/>
          </p:nvPr>
        </p:nvSpPr>
        <p:spPr/>
        <p:txBody>
          <a:bodyPr/>
          <a:lstStyle/>
          <a:p>
            <a:fld id="{08C3E809-4BE0-FF45-8A54-F386BF18E701}" type="slidenum">
              <a:rPr lang="en-GB" smtClean="0"/>
              <a:t>18</a:t>
            </a:fld>
            <a:endParaRPr lang="en-GB"/>
          </a:p>
        </p:txBody>
      </p:sp>
      <p:graphicFrame>
        <p:nvGraphicFramePr>
          <p:cNvPr id="7" name="Table 6">
            <a:extLst>
              <a:ext uri="{FF2B5EF4-FFF2-40B4-BE49-F238E27FC236}">
                <a16:creationId xmlns:a16="http://schemas.microsoft.com/office/drawing/2014/main" id="{AFED1B7A-2418-3B43-9649-C76CA85F927E}"/>
              </a:ext>
            </a:extLst>
          </p:cNvPr>
          <p:cNvGraphicFramePr>
            <a:graphicFrameLocks noGrp="1"/>
          </p:cNvGraphicFramePr>
          <p:nvPr>
            <p:extLst>
              <p:ext uri="{D42A27DB-BD31-4B8C-83A1-F6EECF244321}">
                <p14:modId xmlns:p14="http://schemas.microsoft.com/office/powerpoint/2010/main" val="577656623"/>
              </p:ext>
            </p:extLst>
          </p:nvPr>
        </p:nvGraphicFramePr>
        <p:xfrm>
          <a:off x="457200" y="908720"/>
          <a:ext cx="8229600" cy="5039998"/>
        </p:xfrm>
        <a:graphic>
          <a:graphicData uri="http://schemas.openxmlformats.org/drawingml/2006/table">
            <a:tbl>
              <a:tblPr bandRow="1">
                <a:tableStyleId>{5C22544A-7EE6-4342-B048-85BDC9FD1C3A}</a:tableStyleId>
              </a:tblPr>
              <a:tblGrid>
                <a:gridCol w="834829">
                  <a:extLst>
                    <a:ext uri="{9D8B030D-6E8A-4147-A177-3AD203B41FA5}">
                      <a16:colId xmlns:a16="http://schemas.microsoft.com/office/drawing/2014/main" val="3341535783"/>
                    </a:ext>
                  </a:extLst>
                </a:gridCol>
                <a:gridCol w="7394771">
                  <a:extLst>
                    <a:ext uri="{9D8B030D-6E8A-4147-A177-3AD203B41FA5}">
                      <a16:colId xmlns:a16="http://schemas.microsoft.com/office/drawing/2014/main" val="1557833701"/>
                    </a:ext>
                  </a:extLst>
                </a:gridCol>
              </a:tblGrid>
              <a:tr h="326485">
                <a:tc>
                  <a:txBody>
                    <a:bodyPr/>
                    <a:lstStyle/>
                    <a:p>
                      <a:pPr>
                        <a:lnSpc>
                          <a:spcPct val="115000"/>
                        </a:lnSpc>
                        <a:spcAft>
                          <a:spcPts val="600"/>
                        </a:spcAft>
                      </a:pPr>
                      <a:r>
                        <a:rPr lang="en-GB" sz="1800" u="sng" dirty="0">
                          <a:effectLst/>
                          <a:highlight>
                            <a:srgbClr val="FFFF00"/>
                          </a:highlight>
                          <a:hlinkClick r:id="rId2"/>
                        </a:rPr>
                        <a:t>34</a:t>
                      </a:r>
                      <a:endPar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GB" sz="1800" dirty="0">
                          <a:effectLst/>
                          <a:highlight>
                            <a:srgbClr val="FFFF00"/>
                          </a:highlight>
                        </a:rPr>
                        <a:t>Global Basic Observing Network (GBON)</a:t>
                      </a:r>
                      <a:endPar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646552279"/>
                  </a:ext>
                </a:extLst>
              </a:tr>
              <a:tr h="326485">
                <a:tc>
                  <a:txBody>
                    <a:bodyPr/>
                    <a:lstStyle/>
                    <a:p>
                      <a:pPr>
                        <a:lnSpc>
                          <a:spcPct val="115000"/>
                        </a:lnSpc>
                        <a:spcAft>
                          <a:spcPts val="600"/>
                        </a:spcAft>
                      </a:pPr>
                      <a:r>
                        <a:rPr lang="en-GB" sz="1800" u="sng" dirty="0">
                          <a:effectLst/>
                          <a:hlinkClick r:id="rId3"/>
                        </a:rPr>
                        <a:t>35</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GB" sz="1800" dirty="0">
                          <a:effectLst/>
                        </a:rPr>
                        <a:t>WMO Integrated Global Observing System station identifiers</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637470755"/>
                  </a:ext>
                </a:extLst>
              </a:tr>
              <a:tr h="1020233">
                <a:tc>
                  <a:txBody>
                    <a:bodyPr/>
                    <a:lstStyle/>
                    <a:p>
                      <a:pPr>
                        <a:lnSpc>
                          <a:spcPct val="115000"/>
                        </a:lnSpc>
                        <a:spcAft>
                          <a:spcPts val="600"/>
                        </a:spcAft>
                      </a:pPr>
                      <a:r>
                        <a:rPr lang="en-GB" sz="1800" u="sng" dirty="0">
                          <a:effectLst/>
                          <a:hlinkClick r:id="rId4"/>
                        </a:rPr>
                        <a:t>36</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GB" sz="1800" dirty="0">
                          <a:effectLst/>
                        </a:rPr>
                        <a:t>Amendments to the Technical Regulations (WMO-No. 49), Volume I, Part I – WMO Integrated Global Observing System, and to the Manual on the WMO Integrated Global Observing System (WMO-No. 1160)</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813523395"/>
                  </a:ext>
                </a:extLst>
              </a:tr>
              <a:tr h="673359">
                <a:tc>
                  <a:txBody>
                    <a:bodyPr/>
                    <a:lstStyle/>
                    <a:p>
                      <a:pPr>
                        <a:lnSpc>
                          <a:spcPct val="115000"/>
                        </a:lnSpc>
                        <a:spcAft>
                          <a:spcPts val="600"/>
                        </a:spcAft>
                      </a:pPr>
                      <a:r>
                        <a:rPr lang="en-GB" sz="1800" u="sng" dirty="0">
                          <a:effectLst/>
                          <a:highlight>
                            <a:srgbClr val="FFFF00"/>
                          </a:highlight>
                          <a:hlinkClick r:id="rId5"/>
                        </a:rPr>
                        <a:t>37</a:t>
                      </a:r>
                      <a:endPar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GB" sz="1800" dirty="0">
                          <a:effectLst/>
                          <a:highlight>
                            <a:srgbClr val="FFFF00"/>
                          </a:highlight>
                        </a:rPr>
                        <a:t>The WMO Integrated Global Observing System transition to operational status commencing in 2020</a:t>
                      </a:r>
                      <a:endPar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449382643"/>
                  </a:ext>
                </a:extLst>
              </a:tr>
              <a:tr h="326485">
                <a:tc>
                  <a:txBody>
                    <a:bodyPr/>
                    <a:lstStyle/>
                    <a:p>
                      <a:pPr>
                        <a:lnSpc>
                          <a:spcPct val="115000"/>
                        </a:lnSpc>
                        <a:spcAft>
                          <a:spcPts val="600"/>
                        </a:spcAft>
                      </a:pPr>
                      <a:r>
                        <a:rPr lang="en-GB" sz="1800" u="sng" dirty="0">
                          <a:effectLst/>
                          <a:highlight>
                            <a:srgbClr val="FFFF00"/>
                          </a:highlight>
                          <a:hlinkClick r:id="rId6"/>
                        </a:rPr>
                        <a:t>38</a:t>
                      </a:r>
                      <a:endPar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GB" sz="1800" dirty="0">
                          <a:effectLst/>
                          <a:highlight>
                            <a:srgbClr val="FFFF00"/>
                          </a:highlight>
                        </a:rPr>
                        <a:t>Vision for the WMO Integrated Global Observing System in 2040</a:t>
                      </a:r>
                      <a:endPar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835866527"/>
                  </a:ext>
                </a:extLst>
              </a:tr>
              <a:tr h="1020233">
                <a:tc>
                  <a:txBody>
                    <a:bodyPr/>
                    <a:lstStyle/>
                    <a:p>
                      <a:pPr>
                        <a:lnSpc>
                          <a:spcPct val="115000"/>
                        </a:lnSpc>
                        <a:spcAft>
                          <a:spcPts val="600"/>
                        </a:spcAft>
                      </a:pPr>
                      <a:r>
                        <a:rPr lang="en-GB" sz="1800" u="sng" dirty="0">
                          <a:effectLst/>
                          <a:hlinkClick r:id="rId7"/>
                        </a:rPr>
                        <a:t>40</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GB" sz="1800" dirty="0">
                          <a:effectLst/>
                        </a:rPr>
                        <a:t>Members’ contribution to the actions specified in the Implementation Plan for the Evolution of Global Observing Systems, in the context of the future WMO Integrated Global Observing System Implementation Plan</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432675990"/>
                  </a:ext>
                </a:extLst>
              </a:tr>
              <a:tr h="326485">
                <a:tc>
                  <a:txBody>
                    <a:bodyPr/>
                    <a:lstStyle/>
                    <a:p>
                      <a:pPr>
                        <a:lnSpc>
                          <a:spcPct val="115000"/>
                        </a:lnSpc>
                        <a:spcAft>
                          <a:spcPts val="600"/>
                        </a:spcAft>
                      </a:pPr>
                      <a:r>
                        <a:rPr lang="en-GB" sz="1800" u="sng" dirty="0">
                          <a:effectLst/>
                          <a:hlinkClick r:id="rId8"/>
                        </a:rPr>
                        <a:t>42</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GB" sz="1800" dirty="0">
                          <a:effectLst/>
                        </a:rPr>
                        <a:t>Radio frequencies for meteorological and related environmental activities</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244145106"/>
                  </a:ext>
                </a:extLst>
              </a:tr>
              <a:tr h="1020233">
                <a:tc>
                  <a:txBody>
                    <a:bodyPr/>
                    <a:lstStyle/>
                    <a:p>
                      <a:pPr>
                        <a:lnSpc>
                          <a:spcPct val="115000"/>
                        </a:lnSpc>
                        <a:spcAft>
                          <a:spcPts val="600"/>
                        </a:spcAft>
                      </a:pPr>
                      <a:r>
                        <a:rPr lang="en-GB" sz="1800" u="sng" dirty="0">
                          <a:effectLst/>
                          <a:highlight>
                            <a:srgbClr val="FFFF00"/>
                          </a:highlight>
                          <a:hlinkClick r:id="rId9"/>
                        </a:rPr>
                        <a:t>46</a:t>
                      </a:r>
                      <a:endPar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GB" sz="1800" dirty="0">
                          <a:effectLst/>
                          <a:highlight>
                            <a:srgbClr val="FFFF00"/>
                          </a:highlight>
                        </a:rPr>
                        <a:t>Future collaboration between WMO and the Intergovernmental Oceanographic Commission on facilitating oceanographic observations in coastal regions in support of Earth system prediction and climate services</a:t>
                      </a:r>
                      <a:endPar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241336391"/>
                  </a:ext>
                </a:extLst>
              </a:tr>
            </a:tbl>
          </a:graphicData>
        </a:graphic>
      </p:graphicFrame>
      <p:sp>
        <p:nvSpPr>
          <p:cNvPr id="8" name="Textfeld 6">
            <a:extLst>
              <a:ext uri="{FF2B5EF4-FFF2-40B4-BE49-F238E27FC236}">
                <a16:creationId xmlns:a16="http://schemas.microsoft.com/office/drawing/2014/main" id="{1C8A9E61-BD58-B947-878A-520436AE949D}"/>
              </a:ext>
            </a:extLst>
          </p:cNvPr>
          <p:cNvSpPr txBox="1"/>
          <p:nvPr/>
        </p:nvSpPr>
        <p:spPr>
          <a:xfrm>
            <a:off x="647564" y="6113100"/>
            <a:ext cx="7848872" cy="307777"/>
          </a:xfrm>
          <a:prstGeom prst="rect">
            <a:avLst/>
          </a:prstGeom>
          <a:solidFill>
            <a:srgbClr val="00B0F0"/>
          </a:solidFill>
        </p:spPr>
        <p:txBody>
          <a:bodyPr wrap="square" rtlCol="0">
            <a:spAutoFit/>
          </a:bodyPr>
          <a:lstStyle/>
          <a:p>
            <a:pPr algn="ctr"/>
            <a:r>
              <a:rPr lang="en-GB" sz="1400" b="1" dirty="0"/>
              <a:t>See </a:t>
            </a:r>
            <a:r>
              <a:rPr lang="en-GB" sz="1400" b="1" dirty="0">
                <a:hlinkClick r:id="rId10"/>
              </a:rPr>
              <a:t>https://library.wmo.int/index.php?lvl=notice_display&amp;id=15822</a:t>
            </a:r>
            <a:r>
              <a:rPr lang="en-GB" sz="1400" b="1" dirty="0"/>
              <a:t> (WMO No.508)</a:t>
            </a:r>
          </a:p>
        </p:txBody>
      </p:sp>
    </p:spTree>
    <p:extLst>
      <p:ext uri="{BB962C8B-B14F-4D97-AF65-F5344CB8AC3E}">
        <p14:creationId xmlns:p14="http://schemas.microsoft.com/office/powerpoint/2010/main" val="901029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643943-AE5D-BC42-B2AE-E3645C01D1FB}"/>
              </a:ext>
            </a:extLst>
          </p:cNvPr>
          <p:cNvSpPr>
            <a:spLocks noGrp="1"/>
          </p:cNvSpPr>
          <p:nvPr>
            <p:ph type="title"/>
          </p:nvPr>
        </p:nvSpPr>
        <p:spPr>
          <a:xfrm>
            <a:off x="0" y="188640"/>
            <a:ext cx="9144000" cy="803382"/>
          </a:xfrm>
        </p:spPr>
        <p:txBody>
          <a:bodyPr>
            <a:normAutofit/>
          </a:bodyPr>
          <a:lstStyle/>
          <a:p>
            <a:r>
              <a:rPr lang="en-US" dirty="0"/>
              <a:t>Selected Cg-18 Outcomes</a:t>
            </a:r>
          </a:p>
        </p:txBody>
      </p:sp>
      <p:sp>
        <p:nvSpPr>
          <p:cNvPr id="4" name="Date Placeholder 3">
            <a:extLst>
              <a:ext uri="{FF2B5EF4-FFF2-40B4-BE49-F238E27FC236}">
                <a16:creationId xmlns:a16="http://schemas.microsoft.com/office/drawing/2014/main" id="{9EF26104-EC40-9E40-97B8-21058D10AA3D}"/>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DA823204-5BB7-6947-AB26-805D59707401}"/>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E47170FA-E324-684A-BAEB-81E191A4829B}"/>
              </a:ext>
            </a:extLst>
          </p:cNvPr>
          <p:cNvSpPr>
            <a:spLocks noGrp="1"/>
          </p:cNvSpPr>
          <p:nvPr>
            <p:ph type="sldNum" sz="quarter" idx="12"/>
          </p:nvPr>
        </p:nvSpPr>
        <p:spPr/>
        <p:txBody>
          <a:bodyPr/>
          <a:lstStyle/>
          <a:p>
            <a:fld id="{08C3E809-4BE0-FF45-8A54-F386BF18E701}" type="slidenum">
              <a:rPr lang="en-GB" smtClean="0"/>
              <a:t>19</a:t>
            </a:fld>
            <a:endParaRPr lang="en-GB"/>
          </a:p>
        </p:txBody>
      </p:sp>
      <p:sp>
        <p:nvSpPr>
          <p:cNvPr id="8" name="Textfeld 6">
            <a:extLst>
              <a:ext uri="{FF2B5EF4-FFF2-40B4-BE49-F238E27FC236}">
                <a16:creationId xmlns:a16="http://schemas.microsoft.com/office/drawing/2014/main" id="{1C8A9E61-BD58-B947-878A-520436AE949D}"/>
              </a:ext>
            </a:extLst>
          </p:cNvPr>
          <p:cNvSpPr txBox="1"/>
          <p:nvPr/>
        </p:nvSpPr>
        <p:spPr>
          <a:xfrm>
            <a:off x="647564" y="6113100"/>
            <a:ext cx="7848872" cy="307777"/>
          </a:xfrm>
          <a:prstGeom prst="rect">
            <a:avLst/>
          </a:prstGeom>
          <a:solidFill>
            <a:srgbClr val="00B0F0"/>
          </a:solidFill>
        </p:spPr>
        <p:txBody>
          <a:bodyPr wrap="square" rtlCol="0">
            <a:spAutoFit/>
          </a:bodyPr>
          <a:lstStyle/>
          <a:p>
            <a:pPr algn="ctr"/>
            <a:r>
              <a:rPr lang="en-GB" sz="1400" b="1" dirty="0"/>
              <a:t>See </a:t>
            </a:r>
            <a:r>
              <a:rPr lang="en-GB" sz="1400" b="1" dirty="0">
                <a:hlinkClick r:id="rId2"/>
              </a:rPr>
              <a:t>https://library.wmo.int/index.php?lvl=notice_display&amp;id=15822</a:t>
            </a:r>
            <a:r>
              <a:rPr lang="en-GB" sz="1400" b="1" dirty="0"/>
              <a:t> (WMO No.508)</a:t>
            </a:r>
          </a:p>
        </p:txBody>
      </p:sp>
      <p:graphicFrame>
        <p:nvGraphicFramePr>
          <p:cNvPr id="9" name="Table 8">
            <a:extLst>
              <a:ext uri="{FF2B5EF4-FFF2-40B4-BE49-F238E27FC236}">
                <a16:creationId xmlns:a16="http://schemas.microsoft.com/office/drawing/2014/main" id="{82928CAE-724E-F048-9793-954AE1D97431}"/>
              </a:ext>
            </a:extLst>
          </p:cNvPr>
          <p:cNvGraphicFramePr>
            <a:graphicFrameLocks noGrp="1"/>
          </p:cNvGraphicFramePr>
          <p:nvPr>
            <p:extLst>
              <p:ext uri="{D42A27DB-BD31-4B8C-83A1-F6EECF244321}">
                <p14:modId xmlns:p14="http://schemas.microsoft.com/office/powerpoint/2010/main" val="3162989158"/>
              </p:ext>
            </p:extLst>
          </p:nvPr>
        </p:nvGraphicFramePr>
        <p:xfrm>
          <a:off x="457200" y="1125538"/>
          <a:ext cx="8229600" cy="4925574"/>
        </p:xfrm>
        <a:graphic>
          <a:graphicData uri="http://schemas.openxmlformats.org/drawingml/2006/table">
            <a:tbl>
              <a:tblPr bandRow="1">
                <a:tableStyleId>{5C22544A-7EE6-4342-B048-85BDC9FD1C3A}</a:tableStyleId>
              </a:tblPr>
              <a:tblGrid>
                <a:gridCol w="834829">
                  <a:extLst>
                    <a:ext uri="{9D8B030D-6E8A-4147-A177-3AD203B41FA5}">
                      <a16:colId xmlns:a16="http://schemas.microsoft.com/office/drawing/2014/main" val="1770562514"/>
                    </a:ext>
                  </a:extLst>
                </a:gridCol>
                <a:gridCol w="7394771">
                  <a:extLst>
                    <a:ext uri="{9D8B030D-6E8A-4147-A177-3AD203B41FA5}">
                      <a16:colId xmlns:a16="http://schemas.microsoft.com/office/drawing/2014/main" val="320183808"/>
                    </a:ext>
                  </a:extLst>
                </a:gridCol>
              </a:tblGrid>
              <a:tr h="911893">
                <a:tc>
                  <a:txBody>
                    <a:bodyPr/>
                    <a:lstStyle/>
                    <a:p>
                      <a:pPr>
                        <a:lnSpc>
                          <a:spcPct val="115000"/>
                        </a:lnSpc>
                        <a:spcAft>
                          <a:spcPts val="600"/>
                        </a:spcAft>
                      </a:pPr>
                      <a:r>
                        <a:rPr lang="en-GB" sz="1800" u="sng" dirty="0">
                          <a:effectLst/>
                          <a:hlinkClick r:id="rId3"/>
                        </a:rPr>
                        <a:t>47</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GB" sz="1800" dirty="0">
                          <a:effectLst/>
                        </a:rPr>
                        <a:t>Ocean observations in support of Earth system prediction, and WMO support to the Global Ocean Observing System Strategy 2030 (including Tropical Pacific Observing System 2020)</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245932166"/>
                  </a:ext>
                </a:extLst>
              </a:tr>
              <a:tr h="409576">
                <a:tc>
                  <a:txBody>
                    <a:bodyPr/>
                    <a:lstStyle/>
                    <a:p>
                      <a:pPr>
                        <a:lnSpc>
                          <a:spcPct val="115000"/>
                        </a:lnSpc>
                        <a:spcAft>
                          <a:spcPts val="600"/>
                        </a:spcAft>
                      </a:pPr>
                      <a:r>
                        <a:rPr lang="en-GB" sz="1800" u="sng" dirty="0">
                          <a:effectLst/>
                          <a:hlinkClick r:id="rId4"/>
                        </a:rPr>
                        <a:t>49</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GB" sz="1800" dirty="0">
                          <a:effectLst/>
                        </a:rPr>
                        <a:t>Antarctic Observing Network</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04063389"/>
                  </a:ext>
                </a:extLst>
              </a:tr>
              <a:tr h="409576">
                <a:tc>
                  <a:txBody>
                    <a:bodyPr/>
                    <a:lstStyle/>
                    <a:p>
                      <a:pPr>
                        <a:lnSpc>
                          <a:spcPct val="115000"/>
                        </a:lnSpc>
                        <a:spcAft>
                          <a:spcPts val="600"/>
                        </a:spcAft>
                      </a:pPr>
                      <a:r>
                        <a:rPr lang="en-GB" sz="1800" u="sng" dirty="0">
                          <a:effectLst/>
                          <a:hlinkClick r:id="rId5"/>
                        </a:rPr>
                        <a:t>50</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GB" sz="1800" dirty="0">
                          <a:effectLst/>
                        </a:rPr>
                        <a:t>Pre-operational phase of the Global Cryosphere Watch</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564204513"/>
                  </a:ext>
                </a:extLst>
              </a:tr>
              <a:tr h="409576">
                <a:tc>
                  <a:txBody>
                    <a:bodyPr/>
                    <a:lstStyle/>
                    <a:p>
                      <a:pPr>
                        <a:lnSpc>
                          <a:spcPct val="115000"/>
                        </a:lnSpc>
                        <a:spcAft>
                          <a:spcPts val="600"/>
                        </a:spcAft>
                      </a:pPr>
                      <a:r>
                        <a:rPr lang="en-GB" sz="1800" u="sng" dirty="0">
                          <a:effectLst/>
                          <a:highlight>
                            <a:srgbClr val="FFFF00"/>
                          </a:highlight>
                          <a:hlinkClick r:id="rId6"/>
                        </a:rPr>
                        <a:t>51</a:t>
                      </a:r>
                      <a:endPar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GB" sz="1800" dirty="0">
                          <a:effectLst/>
                          <a:highlight>
                            <a:srgbClr val="FFFF00"/>
                          </a:highlight>
                        </a:rPr>
                        <a:t>Implementation of the architecture for climate monitoring from space</a:t>
                      </a:r>
                      <a:endPar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577669843"/>
                  </a:ext>
                </a:extLst>
              </a:tr>
              <a:tr h="601855">
                <a:tc>
                  <a:txBody>
                    <a:bodyPr/>
                    <a:lstStyle/>
                    <a:p>
                      <a:pPr>
                        <a:lnSpc>
                          <a:spcPct val="115000"/>
                        </a:lnSpc>
                        <a:spcAft>
                          <a:spcPts val="600"/>
                        </a:spcAft>
                      </a:pPr>
                      <a:r>
                        <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hlinkClick r:id="rId7"/>
                        </a:rPr>
                        <a:t>52</a:t>
                      </a:r>
                      <a:endPar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rPr>
                        <a:t>Strategy for the Virtual Laboratory for Education and Training in Satellite Meteorology 2020–2024</a:t>
                      </a:r>
                    </a:p>
                  </a:txBody>
                  <a:tcPr marL="68580" marR="68580" marT="0" marB="0"/>
                </a:tc>
                <a:extLst>
                  <a:ext uri="{0D108BD9-81ED-4DB2-BD59-A6C34878D82A}">
                    <a16:rowId xmlns:a16="http://schemas.microsoft.com/office/drawing/2014/main" val="2166778672"/>
                  </a:ext>
                </a:extLst>
              </a:tr>
              <a:tr h="409576">
                <a:tc>
                  <a:txBody>
                    <a:bodyPr/>
                    <a:lstStyle/>
                    <a:p>
                      <a:pPr>
                        <a:lnSpc>
                          <a:spcPct val="115000"/>
                        </a:lnSpc>
                        <a:spcAft>
                          <a:spcPts val="600"/>
                        </a:spcAft>
                      </a:pPr>
                      <a:r>
                        <a:rPr lang="en-US" sz="1800" dirty="0">
                          <a:effectLst/>
                          <a:latin typeface="Calibri" panose="020F0502020204030204" pitchFamily="34" charset="0"/>
                          <a:ea typeface="SimSun" panose="02010600030101010101" pitchFamily="2" charset="-122"/>
                          <a:cs typeface="Arial" panose="020B0604020202020204" pitchFamily="34" charset="0"/>
                          <a:hlinkClick r:id="rId8"/>
                        </a:rPr>
                        <a:t>53</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US" sz="1800" dirty="0">
                          <a:effectLst/>
                          <a:latin typeface="Calibri" panose="020F0502020204030204" pitchFamily="34" charset="0"/>
                          <a:ea typeface="SimSun" panose="02010600030101010101" pitchFamily="2" charset="-122"/>
                          <a:cs typeface="Arial" panose="020B0604020202020204" pitchFamily="34" charset="0"/>
                        </a:rPr>
                        <a:t>Four-year plan for WMO activities related to space weather 2020–2023</a:t>
                      </a:r>
                    </a:p>
                  </a:txBody>
                  <a:tcPr marL="68580" marR="68580" marT="0" marB="0"/>
                </a:tc>
                <a:extLst>
                  <a:ext uri="{0D108BD9-81ED-4DB2-BD59-A6C34878D82A}">
                    <a16:rowId xmlns:a16="http://schemas.microsoft.com/office/drawing/2014/main" val="1407185805"/>
                  </a:ext>
                </a:extLst>
              </a:tr>
              <a:tr h="911893">
                <a:tc>
                  <a:txBody>
                    <a:bodyPr/>
                    <a:lstStyle/>
                    <a:p>
                      <a:pPr>
                        <a:lnSpc>
                          <a:spcPct val="115000"/>
                        </a:lnSpc>
                        <a:spcAft>
                          <a:spcPts val="600"/>
                        </a:spcAft>
                      </a:pPr>
                      <a:r>
                        <a:rPr lang="en-US" sz="1800" dirty="0">
                          <a:effectLst/>
                          <a:latin typeface="Calibri" panose="020F0502020204030204" pitchFamily="34" charset="0"/>
                          <a:ea typeface="SimSun" panose="02010600030101010101" pitchFamily="2" charset="-122"/>
                          <a:cs typeface="Arial" panose="020B0604020202020204" pitchFamily="34" charset="0"/>
                          <a:hlinkClick r:id="rId9"/>
                        </a:rPr>
                        <a:t>54</a:t>
                      </a:r>
                      <a:endParaRPr lang="en-US"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US" sz="1800" dirty="0">
                          <a:effectLst/>
                          <a:latin typeface="Calibri" panose="020F0502020204030204" pitchFamily="34" charset="0"/>
                          <a:ea typeface="SimSun" panose="02010600030101010101" pitchFamily="2" charset="-122"/>
                          <a:cs typeface="Arial" panose="020B0604020202020204" pitchFamily="34" charset="0"/>
                        </a:rPr>
                        <a:t>Implementation plan of the regional operational subproject for space-based monitoring of weather and climate extremes in East Asia and the Western Pacific</a:t>
                      </a:r>
                    </a:p>
                  </a:txBody>
                  <a:tcPr marL="68580" marR="68580" marT="0" marB="0"/>
                </a:tc>
                <a:extLst>
                  <a:ext uri="{0D108BD9-81ED-4DB2-BD59-A6C34878D82A}">
                    <a16:rowId xmlns:a16="http://schemas.microsoft.com/office/drawing/2014/main" val="2319805889"/>
                  </a:ext>
                </a:extLst>
              </a:tr>
              <a:tr h="409576">
                <a:tc>
                  <a:txBody>
                    <a:bodyPr/>
                    <a:lstStyle/>
                    <a:p>
                      <a:pPr>
                        <a:lnSpc>
                          <a:spcPct val="115000"/>
                        </a:lnSpc>
                        <a:spcAft>
                          <a:spcPts val="600"/>
                        </a:spcAft>
                      </a:pPr>
                      <a:r>
                        <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hlinkClick r:id="rId10"/>
                        </a:rPr>
                        <a:t>55</a:t>
                      </a:r>
                      <a:endPar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rPr>
                        <a:t>Emerging data issues</a:t>
                      </a:r>
                    </a:p>
                  </a:txBody>
                  <a:tcPr marL="68580" marR="68580" marT="0" marB="0"/>
                </a:tc>
                <a:extLst>
                  <a:ext uri="{0D108BD9-81ED-4DB2-BD59-A6C34878D82A}">
                    <a16:rowId xmlns:a16="http://schemas.microsoft.com/office/drawing/2014/main" val="1718264394"/>
                  </a:ext>
                </a:extLst>
              </a:tr>
              <a:tr h="409576">
                <a:tc>
                  <a:txBody>
                    <a:bodyPr/>
                    <a:lstStyle/>
                    <a:p>
                      <a:pPr>
                        <a:lnSpc>
                          <a:spcPct val="115000"/>
                        </a:lnSpc>
                        <a:spcAft>
                          <a:spcPts val="600"/>
                        </a:spcAft>
                      </a:pPr>
                      <a:r>
                        <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hlinkClick r:id="rId11"/>
                        </a:rPr>
                        <a:t>56</a:t>
                      </a:r>
                      <a:endPar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600"/>
                        </a:spcAft>
                      </a:pPr>
                      <a:r>
                        <a:rPr lang="en-US" sz="1800" dirty="0">
                          <a:effectLst/>
                          <a:highlight>
                            <a:srgbClr val="FFFF00"/>
                          </a:highlight>
                          <a:latin typeface="Calibri" panose="020F0502020204030204" pitchFamily="34" charset="0"/>
                          <a:ea typeface="SimSun" panose="02010600030101010101" pitchFamily="2" charset="-122"/>
                          <a:cs typeface="Arial" panose="020B0604020202020204" pitchFamily="34" charset="0"/>
                        </a:rPr>
                        <a:t>Data policies and practices</a:t>
                      </a:r>
                    </a:p>
                  </a:txBody>
                  <a:tcPr marL="68580" marR="68580" marT="0" marB="0"/>
                </a:tc>
                <a:extLst>
                  <a:ext uri="{0D108BD9-81ED-4DB2-BD59-A6C34878D82A}">
                    <a16:rowId xmlns:a16="http://schemas.microsoft.com/office/drawing/2014/main" val="162245783"/>
                  </a:ext>
                </a:extLst>
              </a:tr>
            </a:tbl>
          </a:graphicData>
        </a:graphic>
      </p:graphicFrame>
    </p:spTree>
    <p:extLst>
      <p:ext uri="{BB962C8B-B14F-4D97-AF65-F5344CB8AC3E}">
        <p14:creationId xmlns:p14="http://schemas.microsoft.com/office/powerpoint/2010/main" val="247040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A933C-B782-B54F-991A-AC32705BAA63}"/>
              </a:ext>
            </a:extLst>
          </p:cNvPr>
          <p:cNvSpPr>
            <a:spLocks noGrp="1"/>
          </p:cNvSpPr>
          <p:nvPr>
            <p:ph idx="1"/>
          </p:nvPr>
        </p:nvSpPr>
        <p:spPr>
          <a:xfrm>
            <a:off x="904796" y="1196751"/>
            <a:ext cx="8229600" cy="5328593"/>
          </a:xfrm>
        </p:spPr>
        <p:txBody>
          <a:bodyPr>
            <a:normAutofit/>
          </a:bodyPr>
          <a:lstStyle/>
          <a:p>
            <a:pPr marL="571500" indent="-571500">
              <a:spcAft>
                <a:spcPts val="2400"/>
              </a:spcAft>
              <a:buFont typeface="+mj-lt"/>
              <a:buAutoNum type="romanUcPeriod"/>
            </a:pPr>
            <a:r>
              <a:rPr lang="en-US" dirty="0"/>
              <a:t>WMO Governance Reform</a:t>
            </a:r>
          </a:p>
          <a:p>
            <a:pPr marL="571500" indent="-571500">
              <a:spcAft>
                <a:spcPts val="2400"/>
              </a:spcAft>
              <a:buFont typeface="+mj-lt"/>
              <a:buAutoNum type="romanUcPeriod"/>
            </a:pPr>
            <a:r>
              <a:rPr lang="en-US" dirty="0"/>
              <a:t>WMO and CEOS</a:t>
            </a:r>
          </a:p>
          <a:p>
            <a:pPr marL="571500" indent="-571500">
              <a:spcAft>
                <a:spcPts val="2400"/>
              </a:spcAft>
              <a:buFont typeface="+mj-lt"/>
              <a:buAutoNum type="romanUcPeriod"/>
            </a:pPr>
            <a:r>
              <a:rPr lang="en-US" dirty="0"/>
              <a:t>Other Key Cg-18 Outcomes</a:t>
            </a:r>
          </a:p>
          <a:p>
            <a:pPr marL="571500" indent="-571500">
              <a:spcAft>
                <a:spcPts val="2400"/>
              </a:spcAft>
              <a:buFont typeface="+mj-lt"/>
              <a:buAutoNum type="romanUcPeriod"/>
            </a:pPr>
            <a:r>
              <a:rPr lang="en-US" dirty="0"/>
              <a:t>WMO Space </a:t>
            </a:r>
            <a:r>
              <a:rPr lang="en-US" dirty="0" err="1"/>
              <a:t>Programme</a:t>
            </a:r>
            <a:r>
              <a:rPr lang="en-US" dirty="0"/>
              <a:t> Updates</a:t>
            </a:r>
          </a:p>
          <a:p>
            <a:pPr marL="571500" indent="-571500">
              <a:spcAft>
                <a:spcPts val="2400"/>
              </a:spcAft>
              <a:buFont typeface="+mj-lt"/>
              <a:buAutoNum type="romanUcPeriod"/>
            </a:pPr>
            <a:r>
              <a:rPr lang="de-AT" dirty="0"/>
              <a:t>Backup </a:t>
            </a:r>
            <a:r>
              <a:rPr lang="de-AT" dirty="0" err="1"/>
              <a:t>Slides</a:t>
            </a:r>
            <a:endParaRPr lang="en-GB" dirty="0"/>
          </a:p>
          <a:p>
            <a:pPr marL="571500" indent="-571500">
              <a:buFont typeface="+mj-lt"/>
              <a:buAutoNum type="romanUcPeriod"/>
            </a:pPr>
            <a:endParaRPr lang="en-US" dirty="0"/>
          </a:p>
        </p:txBody>
      </p:sp>
      <p:sp>
        <p:nvSpPr>
          <p:cNvPr id="3" name="Title 2">
            <a:extLst>
              <a:ext uri="{FF2B5EF4-FFF2-40B4-BE49-F238E27FC236}">
                <a16:creationId xmlns:a16="http://schemas.microsoft.com/office/drawing/2014/main" id="{BEECE113-056D-904E-8871-8EB1D6F03360}"/>
              </a:ext>
            </a:extLst>
          </p:cNvPr>
          <p:cNvSpPr>
            <a:spLocks noGrp="1"/>
          </p:cNvSpPr>
          <p:nvPr>
            <p:ph type="title"/>
          </p:nvPr>
        </p:nvSpPr>
        <p:spPr/>
        <p:txBody>
          <a:bodyPr/>
          <a:lstStyle/>
          <a:p>
            <a:r>
              <a:rPr lang="en-GB" dirty="0"/>
              <a:t>Contents</a:t>
            </a:r>
          </a:p>
        </p:txBody>
      </p:sp>
      <p:sp>
        <p:nvSpPr>
          <p:cNvPr id="4" name="Date Placeholder 3">
            <a:extLst>
              <a:ext uri="{FF2B5EF4-FFF2-40B4-BE49-F238E27FC236}">
                <a16:creationId xmlns:a16="http://schemas.microsoft.com/office/drawing/2014/main" id="{DDA4CB52-4924-334D-B894-B166D237856C}"/>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B3012841-C333-914B-A5CC-492C93CF76BC}"/>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AC20807E-858A-C847-AFA2-42ED745609AC}"/>
              </a:ext>
            </a:extLst>
          </p:cNvPr>
          <p:cNvSpPr>
            <a:spLocks noGrp="1"/>
          </p:cNvSpPr>
          <p:nvPr>
            <p:ph type="sldNum" sz="quarter" idx="12"/>
          </p:nvPr>
        </p:nvSpPr>
        <p:spPr/>
        <p:txBody>
          <a:bodyPr/>
          <a:lstStyle/>
          <a:p>
            <a:fld id="{08C3E809-4BE0-FF45-8A54-F386BF18E701}" type="slidenum">
              <a:rPr lang="en-GB" smtClean="0"/>
              <a:t>2</a:t>
            </a:fld>
            <a:endParaRPr lang="en-GB"/>
          </a:p>
        </p:txBody>
      </p:sp>
    </p:spTree>
    <p:extLst>
      <p:ext uri="{BB962C8B-B14F-4D97-AF65-F5344CB8AC3E}">
        <p14:creationId xmlns:p14="http://schemas.microsoft.com/office/powerpoint/2010/main" val="2117047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AA0ABC-E1CB-E949-AE20-1B4DC053FA5F}"/>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t>National WIGOS implementation:</a:t>
            </a:r>
          </a:p>
          <a:p>
            <a:pPr marL="514350" indent="-514350">
              <a:buFont typeface="+mj-lt"/>
              <a:buAutoNum type="arabicPeriod"/>
            </a:pPr>
            <a:r>
              <a:rPr lang="en-US" dirty="0"/>
              <a:t>Implementation of the Global Basic Observing Network and the Regional Basic Observing Networks; </a:t>
            </a:r>
          </a:p>
          <a:p>
            <a:pPr marL="514350" indent="-514350">
              <a:buFont typeface="+mj-lt"/>
              <a:buAutoNum type="arabicPeriod"/>
            </a:pPr>
            <a:r>
              <a:rPr lang="en-US" dirty="0"/>
              <a:t>Operational deployment of the WIGOS Data Quality Monitoring System; </a:t>
            </a:r>
          </a:p>
          <a:p>
            <a:pPr marL="514350" indent="-514350">
              <a:buFont typeface="+mj-lt"/>
              <a:buAutoNum type="arabicPeriod"/>
            </a:pPr>
            <a:r>
              <a:rPr lang="en-US" dirty="0"/>
              <a:t>Operational deployment of Regional WIGOS </a:t>
            </a:r>
            <a:r>
              <a:rPr lang="en-US" dirty="0" err="1"/>
              <a:t>Centres</a:t>
            </a:r>
            <a:r>
              <a:rPr lang="en-US" dirty="0"/>
              <a:t>;</a:t>
            </a:r>
          </a:p>
          <a:p>
            <a:pPr marL="514350" indent="-514350">
              <a:buFont typeface="+mj-lt"/>
              <a:buAutoNum type="arabicPeriod"/>
            </a:pPr>
            <a:r>
              <a:rPr lang="en-US" dirty="0">
                <a:highlight>
                  <a:srgbClr val="FFFF00"/>
                </a:highlight>
              </a:rPr>
              <a:t>Further development of the OSCAR databases and integration with other system elements; </a:t>
            </a:r>
          </a:p>
          <a:p>
            <a:pPr marL="514350" indent="-514350">
              <a:buFont typeface="+mj-lt"/>
              <a:buAutoNum type="arabicPeriod"/>
            </a:pPr>
            <a:r>
              <a:rPr lang="en-US" dirty="0"/>
              <a:t>Fostering a culture of compliance with the WIGOS technical regulations;</a:t>
            </a:r>
          </a:p>
          <a:p>
            <a:pPr marL="514350" indent="-514350">
              <a:buFont typeface="+mj-lt"/>
              <a:buAutoNum type="arabicPeriod"/>
            </a:pPr>
            <a:endParaRPr lang="en-US" dirty="0"/>
          </a:p>
          <a:p>
            <a:pPr marL="514350" indent="-514350">
              <a:buFont typeface="+mj-lt"/>
              <a:buAutoNum type="arabicPeriod"/>
            </a:pPr>
            <a:endParaRPr lang="en-US" dirty="0"/>
          </a:p>
        </p:txBody>
      </p:sp>
      <p:sp>
        <p:nvSpPr>
          <p:cNvPr id="3" name="Title 2">
            <a:extLst>
              <a:ext uri="{FF2B5EF4-FFF2-40B4-BE49-F238E27FC236}">
                <a16:creationId xmlns:a16="http://schemas.microsoft.com/office/drawing/2014/main" id="{28AECB42-12F8-1147-8F4A-FAF828E95FA2}"/>
              </a:ext>
            </a:extLst>
          </p:cNvPr>
          <p:cNvSpPr>
            <a:spLocks noGrp="1"/>
          </p:cNvSpPr>
          <p:nvPr>
            <p:ph type="title"/>
          </p:nvPr>
        </p:nvSpPr>
        <p:spPr/>
        <p:txBody>
          <a:bodyPr/>
          <a:lstStyle/>
          <a:p>
            <a:r>
              <a:rPr lang="en-US" dirty="0"/>
              <a:t>37(Cg-18) – WIGOS Operational</a:t>
            </a:r>
          </a:p>
        </p:txBody>
      </p:sp>
      <p:sp>
        <p:nvSpPr>
          <p:cNvPr id="4" name="Date Placeholder 3">
            <a:extLst>
              <a:ext uri="{FF2B5EF4-FFF2-40B4-BE49-F238E27FC236}">
                <a16:creationId xmlns:a16="http://schemas.microsoft.com/office/drawing/2014/main" id="{33607BCC-E427-D549-99BA-8A5ADFBD5713}"/>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D22E24DA-C021-CC46-954C-2DF839E5A1A2}"/>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C2924D80-7F1D-054B-A137-8DFAB29906B1}"/>
              </a:ext>
            </a:extLst>
          </p:cNvPr>
          <p:cNvSpPr>
            <a:spLocks noGrp="1"/>
          </p:cNvSpPr>
          <p:nvPr>
            <p:ph type="sldNum" sz="quarter" idx="12"/>
          </p:nvPr>
        </p:nvSpPr>
        <p:spPr/>
        <p:txBody>
          <a:bodyPr/>
          <a:lstStyle/>
          <a:p>
            <a:fld id="{08C3E809-4BE0-FF45-8A54-F386BF18E701}" type="slidenum">
              <a:rPr lang="en-GB" smtClean="0"/>
              <a:t>20</a:t>
            </a:fld>
            <a:endParaRPr lang="en-GB"/>
          </a:p>
        </p:txBody>
      </p:sp>
      <p:sp>
        <p:nvSpPr>
          <p:cNvPr id="7" name="Textfeld 6">
            <a:extLst>
              <a:ext uri="{FF2B5EF4-FFF2-40B4-BE49-F238E27FC236}">
                <a16:creationId xmlns:a16="http://schemas.microsoft.com/office/drawing/2014/main" id="{D06A9020-7871-5E4F-B284-535D56C525FE}"/>
              </a:ext>
            </a:extLst>
          </p:cNvPr>
          <p:cNvSpPr txBox="1"/>
          <p:nvPr/>
        </p:nvSpPr>
        <p:spPr>
          <a:xfrm>
            <a:off x="647564" y="6113100"/>
            <a:ext cx="7848872" cy="276999"/>
          </a:xfrm>
          <a:prstGeom prst="rect">
            <a:avLst/>
          </a:prstGeom>
          <a:solidFill>
            <a:srgbClr val="00B0F0"/>
          </a:solidFill>
        </p:spPr>
        <p:txBody>
          <a:bodyPr wrap="square" rtlCol="0">
            <a:spAutoFit/>
          </a:bodyPr>
          <a:lstStyle/>
          <a:p>
            <a:pPr algn="ctr"/>
            <a:r>
              <a:rPr lang="en-GB" sz="1200" b="1" dirty="0"/>
              <a:t>See </a:t>
            </a:r>
            <a:r>
              <a:rPr lang="en-GB" sz="1200" b="1" dirty="0">
                <a:hlinkClick r:id="rId2"/>
              </a:rPr>
              <a:t>https://www.wmo.int/pages/prog/www/wigos/documents/WIGOS_Newsletter_Vol5_N3_July2019_v1.0.pdf</a:t>
            </a:r>
            <a:endParaRPr lang="en-GB" sz="1200" b="1" dirty="0"/>
          </a:p>
        </p:txBody>
      </p:sp>
    </p:spTree>
    <p:extLst>
      <p:ext uri="{BB962C8B-B14F-4D97-AF65-F5344CB8AC3E}">
        <p14:creationId xmlns:p14="http://schemas.microsoft.com/office/powerpoint/2010/main" val="125644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0EDBBAB-939C-FE44-8B23-30DEBA5B132F}"/>
              </a:ext>
            </a:extLst>
          </p:cNvPr>
          <p:cNvSpPr>
            <a:spLocks noGrp="1"/>
          </p:cNvSpPr>
          <p:nvPr>
            <p:ph type="dt" sz="half" idx="10"/>
          </p:nvPr>
        </p:nvSpPr>
        <p:spPr/>
        <p:txBody>
          <a:bodyPr/>
          <a:lstStyle/>
          <a:p>
            <a:r>
              <a:rPr lang="en-US" noProof="0"/>
              <a:t>11 September 2019</a:t>
            </a:r>
            <a:endParaRPr lang="en-GB" noProof="0"/>
          </a:p>
        </p:txBody>
      </p:sp>
      <p:sp>
        <p:nvSpPr>
          <p:cNvPr id="3" name="Fußzeilenplatzhalter 2">
            <a:extLst>
              <a:ext uri="{FF2B5EF4-FFF2-40B4-BE49-F238E27FC236}">
                <a16:creationId xmlns:a16="http://schemas.microsoft.com/office/drawing/2014/main" id="{B2FE3FD8-3D03-2C45-A63B-F3CB6039E875}"/>
              </a:ext>
            </a:extLst>
          </p:cNvPr>
          <p:cNvSpPr>
            <a:spLocks noGrp="1"/>
          </p:cNvSpPr>
          <p:nvPr>
            <p:ph type="ftr" sz="quarter" idx="11"/>
          </p:nvPr>
        </p:nvSpPr>
        <p:spPr/>
        <p:txBody>
          <a:bodyPr/>
          <a:lstStyle/>
          <a:p>
            <a:r>
              <a:rPr lang="en-US"/>
              <a:t>2019 CEOS-SIT-TW</a:t>
            </a:r>
            <a:endParaRPr lang="en-GB"/>
          </a:p>
        </p:txBody>
      </p:sp>
      <p:sp>
        <p:nvSpPr>
          <p:cNvPr id="4" name="Foliennummernplatzhalter 3">
            <a:extLst>
              <a:ext uri="{FF2B5EF4-FFF2-40B4-BE49-F238E27FC236}">
                <a16:creationId xmlns:a16="http://schemas.microsoft.com/office/drawing/2014/main" id="{47E2F3C7-91DD-E54F-AD74-80FD376121A0}"/>
              </a:ext>
            </a:extLst>
          </p:cNvPr>
          <p:cNvSpPr>
            <a:spLocks noGrp="1"/>
          </p:cNvSpPr>
          <p:nvPr>
            <p:ph type="sldNum" sz="quarter" idx="12"/>
          </p:nvPr>
        </p:nvSpPr>
        <p:spPr/>
        <p:txBody>
          <a:bodyPr/>
          <a:lstStyle/>
          <a:p>
            <a:fld id="{08C3E809-4BE0-FF45-8A54-F386BF18E701}" type="slidenum">
              <a:rPr lang="en-GB" smtClean="0"/>
              <a:t>21</a:t>
            </a:fld>
            <a:endParaRPr lang="en-GB"/>
          </a:p>
        </p:txBody>
      </p:sp>
      <p:sp>
        <p:nvSpPr>
          <p:cNvPr id="5" name="Textfeld 4">
            <a:extLst>
              <a:ext uri="{FF2B5EF4-FFF2-40B4-BE49-F238E27FC236}">
                <a16:creationId xmlns:a16="http://schemas.microsoft.com/office/drawing/2014/main" id="{0A9E4954-CC14-9545-9538-EB69A7D39078}"/>
              </a:ext>
            </a:extLst>
          </p:cNvPr>
          <p:cNvSpPr txBox="1"/>
          <p:nvPr/>
        </p:nvSpPr>
        <p:spPr>
          <a:xfrm>
            <a:off x="16091" y="2705725"/>
            <a:ext cx="9144000" cy="769441"/>
          </a:xfrm>
          <a:prstGeom prst="rect">
            <a:avLst/>
          </a:prstGeom>
          <a:noFill/>
        </p:spPr>
        <p:txBody>
          <a:bodyPr wrap="square" rtlCol="0">
            <a:spAutoFit/>
          </a:bodyPr>
          <a:lstStyle/>
          <a:p>
            <a:pPr algn="ctr"/>
            <a:r>
              <a:rPr lang="en-GB" sz="4400" b="1" dirty="0">
                <a:solidFill>
                  <a:schemeClr val="accent1"/>
                </a:solidFill>
                <a:latin typeface="+mj-lt"/>
              </a:rPr>
              <a:t>IV. WMO Space Programme Updates</a:t>
            </a:r>
          </a:p>
        </p:txBody>
      </p:sp>
    </p:spTree>
    <p:extLst>
      <p:ext uri="{BB962C8B-B14F-4D97-AF65-F5344CB8AC3E}">
        <p14:creationId xmlns:p14="http://schemas.microsoft.com/office/powerpoint/2010/main" val="294644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7FC35B-B664-4548-9C51-E671545BC1B9}"/>
              </a:ext>
            </a:extLst>
          </p:cNvPr>
          <p:cNvSpPr>
            <a:spLocks noGrp="1"/>
          </p:cNvSpPr>
          <p:nvPr>
            <p:ph type="title"/>
          </p:nvPr>
        </p:nvSpPr>
        <p:spPr>
          <a:xfrm>
            <a:off x="457200" y="188640"/>
            <a:ext cx="8229600" cy="803382"/>
          </a:xfrm>
          <a:prstGeom prst="rect">
            <a:avLst/>
          </a:prstGeom>
        </p:spPr>
        <p:txBody>
          <a:bodyPr anchor="ctr">
            <a:normAutofit/>
          </a:bodyPr>
          <a:lstStyle/>
          <a:p>
            <a:r>
              <a:rPr lang="en-US" dirty="0"/>
              <a:t>CIMO Guide Update 2018 edition</a:t>
            </a:r>
          </a:p>
        </p:txBody>
      </p:sp>
      <p:sp>
        <p:nvSpPr>
          <p:cNvPr id="2" name="Content Placeholder 1">
            <a:extLst>
              <a:ext uri="{FF2B5EF4-FFF2-40B4-BE49-F238E27FC236}">
                <a16:creationId xmlns:a16="http://schemas.microsoft.com/office/drawing/2014/main" id="{D6941ACA-C553-8B42-B555-9C4BC4220133}"/>
              </a:ext>
            </a:extLst>
          </p:cNvPr>
          <p:cNvSpPr>
            <a:spLocks noGrp="1"/>
          </p:cNvSpPr>
          <p:nvPr>
            <p:ph sz="half" idx="1"/>
          </p:nvPr>
        </p:nvSpPr>
        <p:spPr>
          <a:xfrm>
            <a:off x="457200" y="1124744"/>
            <a:ext cx="4038600" cy="5364971"/>
          </a:xfrm>
          <a:prstGeom prst="rect">
            <a:avLst/>
          </a:prstGeom>
        </p:spPr>
        <p:txBody>
          <a:bodyPr>
            <a:normAutofit fontScale="92500" lnSpcReduction="10000"/>
          </a:bodyPr>
          <a:lstStyle/>
          <a:p>
            <a:r>
              <a:rPr lang="en-US" dirty="0"/>
              <a:t>CIMO Guide Volume IV, 2018 edition, is now published and available in WMO library in all WMO official languages.</a:t>
            </a:r>
          </a:p>
          <a:p>
            <a:r>
              <a:rPr lang="en-US" dirty="0"/>
              <a:t>CEOS Members may wish to review and provide feedback to WMO.</a:t>
            </a:r>
          </a:p>
          <a:p>
            <a:r>
              <a:rPr lang="en-US" dirty="0"/>
              <a:t>Next revision to be published 2020.</a:t>
            </a:r>
          </a:p>
          <a:p>
            <a:r>
              <a:rPr lang="en-US" dirty="0"/>
              <a:t>See </a:t>
            </a:r>
            <a:r>
              <a:rPr lang="en-US" dirty="0">
                <a:hlinkClick r:id="rId2"/>
              </a:rPr>
              <a:t>https://library.wmo.int/index.php?lvl=notice_display&amp;id=12407</a:t>
            </a:r>
            <a:endParaRPr lang="en-US" dirty="0"/>
          </a:p>
          <a:p>
            <a:pPr marL="0" indent="0">
              <a:buNone/>
            </a:pPr>
            <a:endParaRPr lang="en-US" dirty="0"/>
          </a:p>
        </p:txBody>
      </p:sp>
      <p:pic>
        <p:nvPicPr>
          <p:cNvPr id="7" name="Picture 6">
            <a:extLst>
              <a:ext uri="{FF2B5EF4-FFF2-40B4-BE49-F238E27FC236}">
                <a16:creationId xmlns:a16="http://schemas.microsoft.com/office/drawing/2014/main" id="{604F92CB-D604-B745-AC9A-0CDCB5953545}"/>
              </a:ext>
            </a:extLst>
          </p:cNvPr>
          <p:cNvPicPr>
            <a:picLocks noChangeAspect="1"/>
          </p:cNvPicPr>
          <p:nvPr/>
        </p:nvPicPr>
        <p:blipFill>
          <a:blip r:embed="rId3"/>
          <a:stretch>
            <a:fillRect/>
          </a:stretch>
        </p:blipFill>
        <p:spPr>
          <a:xfrm>
            <a:off x="4769796" y="1124745"/>
            <a:ext cx="3795408" cy="5364972"/>
          </a:xfrm>
          <a:prstGeom prst="rect">
            <a:avLst/>
          </a:prstGeom>
          <a:noFill/>
        </p:spPr>
      </p:pic>
      <p:sp>
        <p:nvSpPr>
          <p:cNvPr id="4" name="Date Placeholder 3">
            <a:extLst>
              <a:ext uri="{FF2B5EF4-FFF2-40B4-BE49-F238E27FC236}">
                <a16:creationId xmlns:a16="http://schemas.microsoft.com/office/drawing/2014/main" id="{45393EFC-72CA-F644-8C5D-7ABEEA2DA144}"/>
              </a:ext>
            </a:extLst>
          </p:cNvPr>
          <p:cNvSpPr>
            <a:spLocks noGrp="1"/>
          </p:cNvSpPr>
          <p:nvPr>
            <p:ph type="dt" sz="half" idx="10"/>
          </p:nvPr>
        </p:nvSpPr>
        <p:spPr>
          <a:xfrm>
            <a:off x="457200" y="6525344"/>
            <a:ext cx="2057400" cy="223792"/>
          </a:xfrm>
          <a:prstGeom prst="rect">
            <a:avLst/>
          </a:prstGeom>
        </p:spPr>
        <p:txBody>
          <a:bodyPr anchor="ctr">
            <a:normAutofit/>
          </a:bodyPr>
          <a:lstStyle/>
          <a:p>
            <a:pPr>
              <a:lnSpc>
                <a:spcPct val="90000"/>
              </a:lnSpc>
              <a:spcAft>
                <a:spcPts val="600"/>
              </a:spcAft>
            </a:pPr>
            <a:r>
              <a:rPr lang="en-US" sz="900" noProof="0"/>
              <a:t>11 September 2019</a:t>
            </a:r>
            <a:endParaRPr lang="en-GB" sz="900" noProof="0"/>
          </a:p>
        </p:txBody>
      </p:sp>
      <p:sp>
        <p:nvSpPr>
          <p:cNvPr id="5" name="Footer Placeholder 4">
            <a:extLst>
              <a:ext uri="{FF2B5EF4-FFF2-40B4-BE49-F238E27FC236}">
                <a16:creationId xmlns:a16="http://schemas.microsoft.com/office/drawing/2014/main" id="{574FD981-1E91-F44B-AADD-96C824C0443F}"/>
              </a:ext>
            </a:extLst>
          </p:cNvPr>
          <p:cNvSpPr>
            <a:spLocks noGrp="1"/>
          </p:cNvSpPr>
          <p:nvPr>
            <p:ph type="ftr" sz="quarter" idx="11"/>
          </p:nvPr>
        </p:nvSpPr>
        <p:spPr>
          <a:xfrm>
            <a:off x="2267744" y="6525344"/>
            <a:ext cx="4608512" cy="223792"/>
          </a:xfrm>
          <a:prstGeom prst="rect">
            <a:avLst/>
          </a:prstGeom>
        </p:spPr>
        <p:txBody>
          <a:bodyPr anchor="ctr">
            <a:normAutofit/>
          </a:bodyPr>
          <a:lstStyle/>
          <a:p>
            <a:pPr>
              <a:lnSpc>
                <a:spcPct val="90000"/>
              </a:lnSpc>
              <a:spcAft>
                <a:spcPts val="600"/>
              </a:spcAft>
            </a:pPr>
            <a:r>
              <a:rPr lang="en-GB" sz="900"/>
              <a:t>2019 CEOS-SIT-TW</a:t>
            </a:r>
          </a:p>
        </p:txBody>
      </p:sp>
      <p:sp>
        <p:nvSpPr>
          <p:cNvPr id="6" name="Slide Number Placeholder 5">
            <a:extLst>
              <a:ext uri="{FF2B5EF4-FFF2-40B4-BE49-F238E27FC236}">
                <a16:creationId xmlns:a16="http://schemas.microsoft.com/office/drawing/2014/main" id="{B2B9BA79-31DD-CD4E-BDE6-DEFD2618657A}"/>
              </a:ext>
            </a:extLst>
          </p:cNvPr>
          <p:cNvSpPr>
            <a:spLocks noGrp="1"/>
          </p:cNvSpPr>
          <p:nvPr>
            <p:ph type="sldNum" sz="quarter" idx="12"/>
          </p:nvPr>
        </p:nvSpPr>
        <p:spPr>
          <a:xfrm>
            <a:off x="6629400" y="6525344"/>
            <a:ext cx="2057400" cy="223792"/>
          </a:xfrm>
          <a:prstGeom prst="rect">
            <a:avLst/>
          </a:prstGeom>
        </p:spPr>
        <p:txBody>
          <a:bodyPr anchor="ctr">
            <a:normAutofit/>
          </a:bodyPr>
          <a:lstStyle/>
          <a:p>
            <a:pPr>
              <a:lnSpc>
                <a:spcPct val="90000"/>
              </a:lnSpc>
              <a:spcAft>
                <a:spcPts val="600"/>
              </a:spcAft>
            </a:pPr>
            <a:fld id="{08C3E809-4BE0-FF45-8A54-F386BF18E701}" type="slidenum">
              <a:rPr lang="en-GB" sz="900" smtClean="0"/>
              <a:pPr>
                <a:lnSpc>
                  <a:spcPct val="90000"/>
                </a:lnSpc>
                <a:spcAft>
                  <a:spcPts val="600"/>
                </a:spcAft>
              </a:pPr>
              <a:t>22</a:t>
            </a:fld>
            <a:endParaRPr lang="en-GB" sz="900"/>
          </a:p>
        </p:txBody>
      </p:sp>
    </p:spTree>
    <p:extLst>
      <p:ext uri="{BB962C8B-B14F-4D97-AF65-F5344CB8AC3E}">
        <p14:creationId xmlns:p14="http://schemas.microsoft.com/office/powerpoint/2010/main" val="4092312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E6AB-0F3D-B346-9949-20531908F1D8}"/>
              </a:ext>
            </a:extLst>
          </p:cNvPr>
          <p:cNvSpPr>
            <a:spLocks noGrp="1"/>
          </p:cNvSpPr>
          <p:nvPr>
            <p:ph type="title"/>
          </p:nvPr>
        </p:nvSpPr>
        <p:spPr>
          <a:xfrm>
            <a:off x="0" y="188640"/>
            <a:ext cx="9144000" cy="803382"/>
          </a:xfrm>
        </p:spPr>
        <p:txBody>
          <a:bodyPr>
            <a:normAutofit/>
          </a:bodyPr>
          <a:lstStyle/>
          <a:p>
            <a:r>
              <a:rPr lang="en-US" dirty="0"/>
              <a:t>WMO Annual Reporting to UNCOPUOS</a:t>
            </a:r>
          </a:p>
        </p:txBody>
      </p:sp>
      <p:sp>
        <p:nvSpPr>
          <p:cNvPr id="3" name="Content Placeholder 2">
            <a:extLst>
              <a:ext uri="{FF2B5EF4-FFF2-40B4-BE49-F238E27FC236}">
                <a16:creationId xmlns:a16="http://schemas.microsoft.com/office/drawing/2014/main" id="{E933C4F4-667F-6D47-B551-09E17200ADC7}"/>
              </a:ext>
            </a:extLst>
          </p:cNvPr>
          <p:cNvSpPr>
            <a:spLocks noGrp="1"/>
          </p:cNvSpPr>
          <p:nvPr>
            <p:ph sz="half" idx="1"/>
          </p:nvPr>
        </p:nvSpPr>
        <p:spPr/>
        <p:txBody>
          <a:bodyPr>
            <a:normAutofit lnSpcReduction="10000"/>
          </a:bodyPr>
          <a:lstStyle/>
          <a:p>
            <a:r>
              <a:rPr lang="en-US" dirty="0"/>
              <a:t>Sixty-second session (12-21 June 2019)</a:t>
            </a:r>
          </a:p>
          <a:p>
            <a:r>
              <a:rPr lang="en-US" dirty="0"/>
              <a:t>WMO Statements (also noting CEOS Work) under</a:t>
            </a:r>
          </a:p>
          <a:p>
            <a:pPr lvl="1"/>
            <a:r>
              <a:rPr lang="en-US" dirty="0"/>
              <a:t>General Exchange of Views</a:t>
            </a:r>
          </a:p>
          <a:p>
            <a:pPr lvl="1"/>
            <a:r>
              <a:rPr lang="en-US" dirty="0"/>
              <a:t>Space and Climate Change</a:t>
            </a:r>
          </a:p>
          <a:p>
            <a:r>
              <a:rPr lang="en-US" dirty="0"/>
              <a:t>See </a:t>
            </a:r>
            <a:r>
              <a:rPr lang="en-US" dirty="0">
                <a:hlinkClick r:id="rId2"/>
              </a:rPr>
              <a:t>http://www.unoosa.org/oosa/en/ourwork/copuos/2019/index.html</a:t>
            </a:r>
            <a:endParaRPr lang="en-US" dirty="0"/>
          </a:p>
          <a:p>
            <a:endParaRPr lang="en-US" dirty="0"/>
          </a:p>
        </p:txBody>
      </p:sp>
      <p:pic>
        <p:nvPicPr>
          <p:cNvPr id="8" name="Content Placeholder 7">
            <a:extLst>
              <a:ext uri="{FF2B5EF4-FFF2-40B4-BE49-F238E27FC236}">
                <a16:creationId xmlns:a16="http://schemas.microsoft.com/office/drawing/2014/main" id="{2F2D2985-FBCD-3E46-A207-E42C63B067B9}"/>
              </a:ext>
            </a:extLst>
          </p:cNvPr>
          <p:cNvPicPr>
            <a:picLocks noGrp="1" noChangeAspect="1"/>
          </p:cNvPicPr>
          <p:nvPr>
            <p:ph sz="half" idx="2"/>
          </p:nvPr>
        </p:nvPicPr>
        <p:blipFill>
          <a:blip r:embed="rId3"/>
          <a:stretch>
            <a:fillRect/>
          </a:stretch>
        </p:blipFill>
        <p:spPr>
          <a:xfrm>
            <a:off x="4772205" y="1125538"/>
            <a:ext cx="3790589" cy="5364162"/>
          </a:xfrm>
          <a:ln>
            <a:solidFill>
              <a:schemeClr val="tx1"/>
            </a:solidFill>
          </a:ln>
        </p:spPr>
      </p:pic>
      <p:sp>
        <p:nvSpPr>
          <p:cNvPr id="5" name="Date Placeholder 4">
            <a:extLst>
              <a:ext uri="{FF2B5EF4-FFF2-40B4-BE49-F238E27FC236}">
                <a16:creationId xmlns:a16="http://schemas.microsoft.com/office/drawing/2014/main" id="{191E5191-447B-AE48-82BF-399BD9CF5B57}"/>
              </a:ext>
            </a:extLst>
          </p:cNvPr>
          <p:cNvSpPr>
            <a:spLocks noGrp="1"/>
          </p:cNvSpPr>
          <p:nvPr>
            <p:ph type="dt" sz="half" idx="10"/>
          </p:nvPr>
        </p:nvSpPr>
        <p:spPr/>
        <p:txBody>
          <a:bodyPr/>
          <a:lstStyle/>
          <a:p>
            <a:r>
              <a:rPr lang="en-US" noProof="0"/>
              <a:t>11 September 2019</a:t>
            </a:r>
            <a:endParaRPr lang="en-GB" noProof="0" dirty="0"/>
          </a:p>
        </p:txBody>
      </p:sp>
      <p:sp>
        <p:nvSpPr>
          <p:cNvPr id="6" name="Footer Placeholder 5">
            <a:extLst>
              <a:ext uri="{FF2B5EF4-FFF2-40B4-BE49-F238E27FC236}">
                <a16:creationId xmlns:a16="http://schemas.microsoft.com/office/drawing/2014/main" id="{3DAB4692-44DC-8446-9761-0C16609A508F}"/>
              </a:ext>
            </a:extLst>
          </p:cNvPr>
          <p:cNvSpPr>
            <a:spLocks noGrp="1"/>
          </p:cNvSpPr>
          <p:nvPr>
            <p:ph type="ftr" sz="quarter" idx="11"/>
          </p:nvPr>
        </p:nvSpPr>
        <p:spPr/>
        <p:txBody>
          <a:bodyPr/>
          <a:lstStyle/>
          <a:p>
            <a:r>
              <a:rPr lang="en-GB"/>
              <a:t>2019 CEOS-SIT-TW</a:t>
            </a:r>
          </a:p>
        </p:txBody>
      </p:sp>
      <p:sp>
        <p:nvSpPr>
          <p:cNvPr id="7" name="Slide Number Placeholder 6">
            <a:extLst>
              <a:ext uri="{FF2B5EF4-FFF2-40B4-BE49-F238E27FC236}">
                <a16:creationId xmlns:a16="http://schemas.microsoft.com/office/drawing/2014/main" id="{B6C80A79-43C7-2C46-A9B8-8D3BF23FC418}"/>
              </a:ext>
            </a:extLst>
          </p:cNvPr>
          <p:cNvSpPr>
            <a:spLocks noGrp="1"/>
          </p:cNvSpPr>
          <p:nvPr>
            <p:ph type="sldNum" sz="quarter" idx="12"/>
          </p:nvPr>
        </p:nvSpPr>
        <p:spPr/>
        <p:txBody>
          <a:bodyPr/>
          <a:lstStyle/>
          <a:p>
            <a:fld id="{08C3E809-4BE0-FF45-8A54-F386BF18E701}" type="slidenum">
              <a:rPr lang="en-GB" smtClean="0"/>
              <a:t>23</a:t>
            </a:fld>
            <a:endParaRPr lang="en-GB"/>
          </a:p>
        </p:txBody>
      </p:sp>
    </p:spTree>
    <p:extLst>
      <p:ext uri="{BB962C8B-B14F-4D97-AF65-F5344CB8AC3E}">
        <p14:creationId xmlns:p14="http://schemas.microsoft.com/office/powerpoint/2010/main" val="3608121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0EDBBAB-939C-FE44-8B23-30DEBA5B132F}"/>
              </a:ext>
            </a:extLst>
          </p:cNvPr>
          <p:cNvSpPr>
            <a:spLocks noGrp="1"/>
          </p:cNvSpPr>
          <p:nvPr>
            <p:ph type="dt" sz="half" idx="10"/>
          </p:nvPr>
        </p:nvSpPr>
        <p:spPr/>
        <p:txBody>
          <a:bodyPr/>
          <a:lstStyle/>
          <a:p>
            <a:r>
              <a:rPr lang="en-US" noProof="0"/>
              <a:t>11 September 2019</a:t>
            </a:r>
            <a:endParaRPr lang="en-GB" noProof="0"/>
          </a:p>
        </p:txBody>
      </p:sp>
      <p:sp>
        <p:nvSpPr>
          <p:cNvPr id="3" name="Fußzeilenplatzhalter 2">
            <a:extLst>
              <a:ext uri="{FF2B5EF4-FFF2-40B4-BE49-F238E27FC236}">
                <a16:creationId xmlns:a16="http://schemas.microsoft.com/office/drawing/2014/main" id="{B2FE3FD8-3D03-2C45-A63B-F3CB6039E875}"/>
              </a:ext>
            </a:extLst>
          </p:cNvPr>
          <p:cNvSpPr>
            <a:spLocks noGrp="1"/>
          </p:cNvSpPr>
          <p:nvPr>
            <p:ph type="ftr" sz="quarter" idx="11"/>
          </p:nvPr>
        </p:nvSpPr>
        <p:spPr/>
        <p:txBody>
          <a:bodyPr/>
          <a:lstStyle/>
          <a:p>
            <a:r>
              <a:rPr lang="en-US"/>
              <a:t>2019 CEOS-SIT-TW</a:t>
            </a:r>
            <a:endParaRPr lang="en-GB"/>
          </a:p>
        </p:txBody>
      </p:sp>
      <p:sp>
        <p:nvSpPr>
          <p:cNvPr id="4" name="Foliennummernplatzhalter 3">
            <a:extLst>
              <a:ext uri="{FF2B5EF4-FFF2-40B4-BE49-F238E27FC236}">
                <a16:creationId xmlns:a16="http://schemas.microsoft.com/office/drawing/2014/main" id="{47E2F3C7-91DD-E54F-AD74-80FD376121A0}"/>
              </a:ext>
            </a:extLst>
          </p:cNvPr>
          <p:cNvSpPr>
            <a:spLocks noGrp="1"/>
          </p:cNvSpPr>
          <p:nvPr>
            <p:ph type="sldNum" sz="quarter" idx="12"/>
          </p:nvPr>
        </p:nvSpPr>
        <p:spPr/>
        <p:txBody>
          <a:bodyPr/>
          <a:lstStyle/>
          <a:p>
            <a:fld id="{08C3E809-4BE0-FF45-8A54-F386BF18E701}" type="slidenum">
              <a:rPr lang="en-GB" smtClean="0"/>
              <a:t>24</a:t>
            </a:fld>
            <a:endParaRPr lang="en-GB"/>
          </a:p>
        </p:txBody>
      </p:sp>
      <p:sp>
        <p:nvSpPr>
          <p:cNvPr id="5" name="Textfeld 4">
            <a:extLst>
              <a:ext uri="{FF2B5EF4-FFF2-40B4-BE49-F238E27FC236}">
                <a16:creationId xmlns:a16="http://schemas.microsoft.com/office/drawing/2014/main" id="{0A9E4954-CC14-9545-9538-EB69A7D39078}"/>
              </a:ext>
            </a:extLst>
          </p:cNvPr>
          <p:cNvSpPr txBox="1"/>
          <p:nvPr/>
        </p:nvSpPr>
        <p:spPr>
          <a:xfrm>
            <a:off x="16091" y="2705725"/>
            <a:ext cx="9144000" cy="769441"/>
          </a:xfrm>
          <a:prstGeom prst="rect">
            <a:avLst/>
          </a:prstGeom>
          <a:noFill/>
        </p:spPr>
        <p:txBody>
          <a:bodyPr wrap="square" rtlCol="0">
            <a:spAutoFit/>
          </a:bodyPr>
          <a:lstStyle/>
          <a:p>
            <a:pPr algn="ctr"/>
            <a:r>
              <a:rPr lang="en-GB" sz="4400" b="1" dirty="0">
                <a:solidFill>
                  <a:schemeClr val="accent1"/>
                </a:solidFill>
                <a:latin typeface="+mj-lt"/>
              </a:rPr>
              <a:t>V. Backup Slides</a:t>
            </a:r>
          </a:p>
        </p:txBody>
      </p:sp>
    </p:spTree>
    <p:extLst>
      <p:ext uri="{BB962C8B-B14F-4D97-AF65-F5344CB8AC3E}">
        <p14:creationId xmlns:p14="http://schemas.microsoft.com/office/powerpoint/2010/main" val="1545250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785CC3-A920-9D49-AFF1-FF182833D5ED}"/>
              </a:ext>
            </a:extLst>
          </p:cNvPr>
          <p:cNvSpPr>
            <a:spLocks noGrp="1"/>
          </p:cNvSpPr>
          <p:nvPr>
            <p:ph type="title"/>
          </p:nvPr>
        </p:nvSpPr>
        <p:spPr/>
        <p:txBody>
          <a:bodyPr/>
          <a:lstStyle/>
          <a:p>
            <a:r>
              <a:rPr lang="en-US" dirty="0"/>
              <a:t>18</a:t>
            </a:r>
            <a:r>
              <a:rPr lang="en-US" baseline="30000" dirty="0"/>
              <a:t>th</a:t>
            </a:r>
            <a:r>
              <a:rPr lang="en-US" dirty="0"/>
              <a:t> World Meteorological Congress</a:t>
            </a:r>
          </a:p>
        </p:txBody>
      </p:sp>
      <p:sp>
        <p:nvSpPr>
          <p:cNvPr id="4" name="Date Placeholder 3">
            <a:extLst>
              <a:ext uri="{FF2B5EF4-FFF2-40B4-BE49-F238E27FC236}">
                <a16:creationId xmlns:a16="http://schemas.microsoft.com/office/drawing/2014/main" id="{E79FC9C6-6B97-B247-8230-67284594610E}"/>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C65492A3-0A68-544C-947D-AA06D3447DF8}"/>
              </a:ext>
            </a:extLst>
          </p:cNvPr>
          <p:cNvSpPr>
            <a:spLocks noGrp="1"/>
          </p:cNvSpPr>
          <p:nvPr>
            <p:ph type="ftr" sz="quarter" idx="11"/>
          </p:nvPr>
        </p:nvSpPr>
        <p:spPr/>
        <p:txBody>
          <a:bodyPr/>
          <a:lstStyle/>
          <a:p>
            <a:r>
              <a:rPr lang="en-GB" dirty="0"/>
              <a:t>2019 CEOS-SIT-TW</a:t>
            </a:r>
          </a:p>
        </p:txBody>
      </p:sp>
      <p:sp>
        <p:nvSpPr>
          <p:cNvPr id="6" name="Slide Number Placeholder 5">
            <a:extLst>
              <a:ext uri="{FF2B5EF4-FFF2-40B4-BE49-F238E27FC236}">
                <a16:creationId xmlns:a16="http://schemas.microsoft.com/office/drawing/2014/main" id="{252C0B2C-BA53-754A-BCB4-9E0A569F3F44}"/>
              </a:ext>
            </a:extLst>
          </p:cNvPr>
          <p:cNvSpPr>
            <a:spLocks noGrp="1"/>
          </p:cNvSpPr>
          <p:nvPr>
            <p:ph type="sldNum" sz="quarter" idx="12"/>
          </p:nvPr>
        </p:nvSpPr>
        <p:spPr/>
        <p:txBody>
          <a:bodyPr/>
          <a:lstStyle/>
          <a:p>
            <a:fld id="{08C3E809-4BE0-FF45-8A54-F386BF18E701}" type="slidenum">
              <a:rPr lang="en-GB" smtClean="0"/>
              <a:t>25</a:t>
            </a:fld>
            <a:endParaRPr lang="en-GB"/>
          </a:p>
        </p:txBody>
      </p:sp>
      <p:pic>
        <p:nvPicPr>
          <p:cNvPr id="8" name="Picture 7">
            <a:extLst>
              <a:ext uri="{FF2B5EF4-FFF2-40B4-BE49-F238E27FC236}">
                <a16:creationId xmlns:a16="http://schemas.microsoft.com/office/drawing/2014/main" id="{6773D0CA-2719-1C48-B520-0899C6951FB3}"/>
              </a:ext>
            </a:extLst>
          </p:cNvPr>
          <p:cNvPicPr>
            <a:picLocks noChangeAspect="1"/>
          </p:cNvPicPr>
          <p:nvPr/>
        </p:nvPicPr>
        <p:blipFill>
          <a:blip r:embed="rId2"/>
          <a:stretch>
            <a:fillRect/>
          </a:stretch>
        </p:blipFill>
        <p:spPr>
          <a:xfrm>
            <a:off x="457200" y="1052737"/>
            <a:ext cx="8302039" cy="5139731"/>
          </a:xfrm>
          <a:prstGeom prst="rect">
            <a:avLst/>
          </a:prstGeom>
        </p:spPr>
      </p:pic>
      <p:sp>
        <p:nvSpPr>
          <p:cNvPr id="9" name="Textfeld 6">
            <a:extLst>
              <a:ext uri="{FF2B5EF4-FFF2-40B4-BE49-F238E27FC236}">
                <a16:creationId xmlns:a16="http://schemas.microsoft.com/office/drawing/2014/main" id="{312DF9A0-420C-0442-8CAD-940757C462F5}"/>
              </a:ext>
            </a:extLst>
          </p:cNvPr>
          <p:cNvSpPr txBox="1"/>
          <p:nvPr/>
        </p:nvSpPr>
        <p:spPr>
          <a:xfrm>
            <a:off x="683568" y="6217567"/>
            <a:ext cx="8075240" cy="307777"/>
          </a:xfrm>
          <a:prstGeom prst="rect">
            <a:avLst/>
          </a:prstGeom>
          <a:solidFill>
            <a:srgbClr val="00B0F0"/>
          </a:solidFill>
        </p:spPr>
        <p:txBody>
          <a:bodyPr wrap="square" rtlCol="0">
            <a:spAutoFit/>
          </a:bodyPr>
          <a:lstStyle/>
          <a:p>
            <a:pPr algn="ctr"/>
            <a:r>
              <a:rPr lang="en-GB" sz="1400" b="1" dirty="0"/>
              <a:t>See </a:t>
            </a:r>
            <a:r>
              <a:rPr lang="en-GB" sz="1400" b="1" dirty="0">
                <a:hlinkClick r:id="rId3"/>
              </a:rPr>
              <a:t>https://library.wmo.int/index.php?lvl=bulletin_display&amp;id=3977</a:t>
            </a:r>
            <a:endParaRPr lang="en-GB" sz="1400" b="1" dirty="0"/>
          </a:p>
        </p:txBody>
      </p:sp>
    </p:spTree>
    <p:extLst>
      <p:ext uri="{BB962C8B-B14F-4D97-AF65-F5344CB8AC3E}">
        <p14:creationId xmlns:p14="http://schemas.microsoft.com/office/powerpoint/2010/main" val="1237289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BD4EE9-CA4D-8E4A-B545-DA47CB6A2DDD}"/>
              </a:ext>
            </a:extLst>
          </p:cNvPr>
          <p:cNvSpPr>
            <a:spLocks noGrp="1"/>
          </p:cNvSpPr>
          <p:nvPr>
            <p:ph type="title"/>
          </p:nvPr>
        </p:nvSpPr>
        <p:spPr/>
        <p:txBody>
          <a:bodyPr>
            <a:normAutofit/>
          </a:bodyPr>
          <a:lstStyle/>
          <a:p>
            <a:r>
              <a:rPr lang="en-US" dirty="0"/>
              <a:t>CONSTITUENT BODY REFORM (CBR)</a:t>
            </a:r>
          </a:p>
        </p:txBody>
      </p:sp>
      <p:sp>
        <p:nvSpPr>
          <p:cNvPr id="4" name="Date Placeholder 3">
            <a:extLst>
              <a:ext uri="{FF2B5EF4-FFF2-40B4-BE49-F238E27FC236}">
                <a16:creationId xmlns:a16="http://schemas.microsoft.com/office/drawing/2014/main" id="{5DEAAD04-2D48-1347-BED8-AE44B4C58E3C}"/>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C75B6D5C-3593-314B-AA9E-665D8368202B}"/>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E9AD62AF-ED1B-3445-BFE4-A91EF36DD2B2}"/>
              </a:ext>
            </a:extLst>
          </p:cNvPr>
          <p:cNvSpPr>
            <a:spLocks noGrp="1"/>
          </p:cNvSpPr>
          <p:nvPr>
            <p:ph type="sldNum" sz="quarter" idx="12"/>
          </p:nvPr>
        </p:nvSpPr>
        <p:spPr/>
        <p:txBody>
          <a:bodyPr/>
          <a:lstStyle/>
          <a:p>
            <a:fld id="{08C3E809-4BE0-FF45-8A54-F386BF18E701}" type="slidenum">
              <a:rPr lang="en-GB" smtClean="0"/>
              <a:t>26</a:t>
            </a:fld>
            <a:endParaRPr lang="en-GB"/>
          </a:p>
        </p:txBody>
      </p:sp>
      <p:grpSp>
        <p:nvGrpSpPr>
          <p:cNvPr id="7" name="Group 6">
            <a:extLst>
              <a:ext uri="{FF2B5EF4-FFF2-40B4-BE49-F238E27FC236}">
                <a16:creationId xmlns:a16="http://schemas.microsoft.com/office/drawing/2014/main" id="{19BB73E6-C254-DE4D-969A-17C8679490E5}"/>
              </a:ext>
            </a:extLst>
          </p:cNvPr>
          <p:cNvGrpSpPr/>
          <p:nvPr/>
        </p:nvGrpSpPr>
        <p:grpSpPr>
          <a:xfrm>
            <a:off x="3754343" y="2075288"/>
            <a:ext cx="5334001" cy="2885425"/>
            <a:chOff x="3810000" y="1995778"/>
            <a:chExt cx="4528665" cy="2628000"/>
          </a:xfrm>
        </p:grpSpPr>
        <p:sp>
          <p:nvSpPr>
            <p:cNvPr id="8" name="Rectangle 7">
              <a:extLst>
                <a:ext uri="{FF2B5EF4-FFF2-40B4-BE49-F238E27FC236}">
                  <a16:creationId xmlns:a16="http://schemas.microsoft.com/office/drawing/2014/main" id="{DFB758FD-E204-284C-B70F-E9AA802634C1}"/>
                </a:ext>
              </a:extLst>
            </p:cNvPr>
            <p:cNvSpPr/>
            <p:nvPr/>
          </p:nvSpPr>
          <p:spPr>
            <a:xfrm>
              <a:off x="3810000" y="1995778"/>
              <a:ext cx="3808665" cy="2628000"/>
            </a:xfrm>
            <a:prstGeom prst="rect">
              <a:avLst/>
            </a:prstGeom>
            <a:solidFill>
              <a:srgbClr val="1352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14">
              <a:extLst>
                <a:ext uri="{FF2B5EF4-FFF2-40B4-BE49-F238E27FC236}">
                  <a16:creationId xmlns:a16="http://schemas.microsoft.com/office/drawing/2014/main" id="{91F36C29-DD18-534A-8E71-2D992747A90C}"/>
                </a:ext>
              </a:extLst>
            </p:cNvPr>
            <p:cNvSpPr/>
            <p:nvPr/>
          </p:nvSpPr>
          <p:spPr>
            <a:xfrm rot="5400000">
              <a:off x="6664665" y="2949778"/>
              <a:ext cx="2628000" cy="720000"/>
            </a:xfrm>
            <a:prstGeom prst="triangle">
              <a:avLst/>
            </a:prstGeom>
            <a:solidFill>
              <a:srgbClr val="1352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00B85822-C3BD-C04F-9850-4A94280AA5EC}"/>
              </a:ext>
            </a:extLst>
          </p:cNvPr>
          <p:cNvSpPr/>
          <p:nvPr/>
        </p:nvSpPr>
        <p:spPr>
          <a:xfrm>
            <a:off x="1" y="1381446"/>
            <a:ext cx="9143999" cy="90877"/>
          </a:xfrm>
          <a:prstGeom prst="rect">
            <a:avLst/>
          </a:prstGeom>
          <a:solidFill>
            <a:srgbClr val="13529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Ähnliches Foto">
            <a:hlinkClick r:id="rId2"/>
            <a:extLst>
              <a:ext uri="{FF2B5EF4-FFF2-40B4-BE49-F238E27FC236}">
                <a16:creationId xmlns:a16="http://schemas.microsoft.com/office/drawing/2014/main" id="{BA57C19A-6FEF-EB45-A75A-3A0E808C5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818" y="2377439"/>
            <a:ext cx="3201110" cy="192066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F75E56B-D047-1F4E-B272-39A130309B02}"/>
              </a:ext>
            </a:extLst>
          </p:cNvPr>
          <p:cNvSpPr/>
          <p:nvPr/>
        </p:nvSpPr>
        <p:spPr>
          <a:xfrm>
            <a:off x="1975565" y="5437270"/>
            <a:ext cx="5136471" cy="646331"/>
          </a:xfrm>
          <a:prstGeom prst="rect">
            <a:avLst/>
          </a:prstGeom>
        </p:spPr>
        <p:txBody>
          <a:bodyPr wrap="none">
            <a:spAutoFit/>
          </a:bodyPr>
          <a:lstStyle/>
          <a:p>
            <a:r>
              <a:rPr lang="en-US" sz="3600" b="1" dirty="0">
                <a:solidFill>
                  <a:srgbClr val="13529F"/>
                </a:solidFill>
                <a:latin typeface="+mj-lt"/>
              </a:rPr>
              <a:t>WMO for the 21</a:t>
            </a:r>
            <a:r>
              <a:rPr lang="en-US" sz="3600" b="1" baseline="30000" dirty="0">
                <a:solidFill>
                  <a:srgbClr val="13529F"/>
                </a:solidFill>
                <a:latin typeface="+mj-lt"/>
              </a:rPr>
              <a:t>st</a:t>
            </a:r>
            <a:r>
              <a:rPr lang="en-US" sz="3600" b="1" dirty="0">
                <a:solidFill>
                  <a:srgbClr val="13529F"/>
                </a:solidFill>
                <a:latin typeface="+mj-lt"/>
              </a:rPr>
              <a:t> Century</a:t>
            </a:r>
            <a:endParaRPr lang="en-US" sz="3600" dirty="0">
              <a:solidFill>
                <a:srgbClr val="13529F"/>
              </a:solidFill>
              <a:latin typeface="+mj-lt"/>
            </a:endParaRPr>
          </a:p>
        </p:txBody>
      </p:sp>
      <p:sp>
        <p:nvSpPr>
          <p:cNvPr id="13" name="TextBox 12">
            <a:extLst>
              <a:ext uri="{FF2B5EF4-FFF2-40B4-BE49-F238E27FC236}">
                <a16:creationId xmlns:a16="http://schemas.microsoft.com/office/drawing/2014/main" id="{E25BD742-12AD-C942-9078-DF49408B4E74}"/>
              </a:ext>
            </a:extLst>
          </p:cNvPr>
          <p:cNvSpPr txBox="1"/>
          <p:nvPr/>
        </p:nvSpPr>
        <p:spPr>
          <a:xfrm>
            <a:off x="4986817" y="4376704"/>
            <a:ext cx="3201111" cy="523220"/>
          </a:xfrm>
          <a:prstGeom prst="rect">
            <a:avLst/>
          </a:prstGeom>
          <a:noFill/>
        </p:spPr>
        <p:txBody>
          <a:bodyPr wrap="square" rtlCol="0">
            <a:spAutoFit/>
          </a:bodyPr>
          <a:lstStyle/>
          <a:p>
            <a:pPr algn="ctr"/>
            <a:r>
              <a:rPr lang="fr-CH" sz="2800" dirty="0">
                <a:solidFill>
                  <a:schemeClr val="bg1"/>
                </a:solidFill>
              </a:rPr>
              <a:t>2050</a:t>
            </a:r>
            <a:endParaRPr lang="en-US" sz="2800" dirty="0">
              <a:solidFill>
                <a:schemeClr val="bg1"/>
              </a:solidFill>
            </a:endParaRPr>
          </a:p>
        </p:txBody>
      </p:sp>
      <p:grpSp>
        <p:nvGrpSpPr>
          <p:cNvPr id="14" name="Group 13">
            <a:extLst>
              <a:ext uri="{FF2B5EF4-FFF2-40B4-BE49-F238E27FC236}">
                <a16:creationId xmlns:a16="http://schemas.microsoft.com/office/drawing/2014/main" id="{880074D9-5E42-5F43-ABC2-D4D6EDC6A1A6}"/>
              </a:ext>
            </a:extLst>
          </p:cNvPr>
          <p:cNvGrpSpPr/>
          <p:nvPr/>
        </p:nvGrpSpPr>
        <p:grpSpPr>
          <a:xfrm>
            <a:off x="120596" y="2076619"/>
            <a:ext cx="4769490" cy="2885425"/>
            <a:chOff x="120596" y="2005060"/>
            <a:chExt cx="4769490" cy="3029446"/>
          </a:xfrm>
        </p:grpSpPr>
        <p:sp>
          <p:nvSpPr>
            <p:cNvPr id="15" name="Isosceles Triangle 17">
              <a:extLst>
                <a:ext uri="{FF2B5EF4-FFF2-40B4-BE49-F238E27FC236}">
                  <a16:creationId xmlns:a16="http://schemas.microsoft.com/office/drawing/2014/main" id="{2B0C8BB8-BDCC-8942-BAF6-D88056270599}"/>
                </a:ext>
              </a:extLst>
            </p:cNvPr>
            <p:cNvSpPr/>
            <p:nvPr/>
          </p:nvSpPr>
          <p:spPr>
            <a:xfrm rot="5400000">
              <a:off x="2951344" y="3095764"/>
              <a:ext cx="3029446" cy="848038"/>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E51221-5A82-3047-9928-0D2460B5423D}"/>
                </a:ext>
              </a:extLst>
            </p:cNvPr>
            <p:cNvSpPr/>
            <p:nvPr/>
          </p:nvSpPr>
          <p:spPr>
            <a:xfrm>
              <a:off x="120596" y="2005060"/>
              <a:ext cx="3921452" cy="30294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9F7C4E8D-8012-3F4E-81DE-EBAC596147C1}"/>
              </a:ext>
            </a:extLst>
          </p:cNvPr>
          <p:cNvSpPr/>
          <p:nvPr/>
        </p:nvSpPr>
        <p:spPr>
          <a:xfrm>
            <a:off x="70044" y="2075288"/>
            <a:ext cx="3851408" cy="2885425"/>
          </a:xfrm>
          <a:prstGeom prst="rect">
            <a:avLst/>
          </a:prstGeom>
          <a:solidFill>
            <a:srgbClr val="1352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Isosceles Triangle 10">
            <a:extLst>
              <a:ext uri="{FF2B5EF4-FFF2-40B4-BE49-F238E27FC236}">
                <a16:creationId xmlns:a16="http://schemas.microsoft.com/office/drawing/2014/main" id="{DA398EAF-5B36-754B-8E09-924F45DB5ED5}"/>
              </a:ext>
            </a:extLst>
          </p:cNvPr>
          <p:cNvSpPr/>
          <p:nvPr/>
        </p:nvSpPr>
        <p:spPr>
          <a:xfrm rot="5400000">
            <a:off x="2902758" y="3093982"/>
            <a:ext cx="2885425" cy="848038"/>
          </a:xfrm>
          <a:prstGeom prst="triangle">
            <a:avLst/>
          </a:prstGeom>
          <a:solidFill>
            <a:srgbClr val="1352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D01CE34-D983-F841-B6C7-2E2DD871C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986" y="2377057"/>
            <a:ext cx="2976950" cy="1916647"/>
          </a:xfrm>
          <a:prstGeom prst="rect">
            <a:avLst/>
          </a:prstGeom>
        </p:spPr>
      </p:pic>
      <p:sp>
        <p:nvSpPr>
          <p:cNvPr id="20" name="TextBox 19">
            <a:extLst>
              <a:ext uri="{FF2B5EF4-FFF2-40B4-BE49-F238E27FC236}">
                <a16:creationId xmlns:a16="http://schemas.microsoft.com/office/drawing/2014/main" id="{3D213901-730D-A845-BB30-F7C9D7ED0139}"/>
              </a:ext>
            </a:extLst>
          </p:cNvPr>
          <p:cNvSpPr txBox="1"/>
          <p:nvPr/>
        </p:nvSpPr>
        <p:spPr>
          <a:xfrm>
            <a:off x="523986" y="4376704"/>
            <a:ext cx="2976950" cy="523220"/>
          </a:xfrm>
          <a:prstGeom prst="rect">
            <a:avLst/>
          </a:prstGeom>
          <a:noFill/>
        </p:spPr>
        <p:txBody>
          <a:bodyPr wrap="square" rtlCol="0">
            <a:spAutoFit/>
          </a:bodyPr>
          <a:lstStyle/>
          <a:p>
            <a:pPr algn="ctr"/>
            <a:r>
              <a:rPr lang="fr-CH" sz="2800" dirty="0">
                <a:solidFill>
                  <a:schemeClr val="bg1"/>
                </a:solidFill>
              </a:rPr>
              <a:t>1873</a:t>
            </a:r>
            <a:endParaRPr lang="en-US" sz="2800" dirty="0">
              <a:solidFill>
                <a:schemeClr val="bg1"/>
              </a:solidFill>
            </a:endParaRPr>
          </a:p>
        </p:txBody>
      </p:sp>
    </p:spTree>
    <p:extLst>
      <p:ext uri="{BB962C8B-B14F-4D97-AF65-F5344CB8AC3E}">
        <p14:creationId xmlns:p14="http://schemas.microsoft.com/office/powerpoint/2010/main" val="32310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7B99A-D672-D045-AA1F-983775F14205}"/>
              </a:ext>
            </a:extLst>
          </p:cNvPr>
          <p:cNvSpPr>
            <a:spLocks noGrp="1"/>
          </p:cNvSpPr>
          <p:nvPr>
            <p:ph type="title"/>
          </p:nvPr>
        </p:nvSpPr>
        <p:spPr>
          <a:xfrm>
            <a:off x="457200" y="188640"/>
            <a:ext cx="8229600" cy="803382"/>
          </a:xfrm>
        </p:spPr>
        <p:txBody>
          <a:bodyPr>
            <a:normAutofit/>
          </a:bodyPr>
          <a:lstStyle/>
          <a:p>
            <a:r>
              <a:rPr lang="en-US" dirty="0">
                <a:solidFill>
                  <a:srgbClr val="005BAA"/>
                </a:solidFill>
              </a:rPr>
              <a:t>Global Developments</a:t>
            </a:r>
            <a:endParaRPr lang="en-US" dirty="0"/>
          </a:p>
        </p:txBody>
      </p:sp>
      <p:sp>
        <p:nvSpPr>
          <p:cNvPr id="4" name="Date Placeholder 3">
            <a:extLst>
              <a:ext uri="{FF2B5EF4-FFF2-40B4-BE49-F238E27FC236}">
                <a16:creationId xmlns:a16="http://schemas.microsoft.com/office/drawing/2014/main" id="{9F46DE7A-4CD3-834C-BDAF-D3D94F66FB75}"/>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EE4A695E-7A51-104E-9357-C162C1BF7239}"/>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DBA76532-C461-9041-BF8C-86460036D0B6}"/>
              </a:ext>
            </a:extLst>
          </p:cNvPr>
          <p:cNvSpPr>
            <a:spLocks noGrp="1"/>
          </p:cNvSpPr>
          <p:nvPr>
            <p:ph type="sldNum" sz="quarter" idx="12"/>
          </p:nvPr>
        </p:nvSpPr>
        <p:spPr/>
        <p:txBody>
          <a:bodyPr/>
          <a:lstStyle/>
          <a:p>
            <a:fld id="{08C3E809-4BE0-FF45-8A54-F386BF18E701}" type="slidenum">
              <a:rPr lang="en-GB" smtClean="0"/>
              <a:t>27</a:t>
            </a:fld>
            <a:endParaRPr lang="en-GB"/>
          </a:p>
        </p:txBody>
      </p:sp>
      <p:grpSp>
        <p:nvGrpSpPr>
          <p:cNvPr id="192" name="Group 191">
            <a:extLst>
              <a:ext uri="{FF2B5EF4-FFF2-40B4-BE49-F238E27FC236}">
                <a16:creationId xmlns:a16="http://schemas.microsoft.com/office/drawing/2014/main" id="{61816D62-669F-6B4E-AAF3-2C6D45119010}"/>
              </a:ext>
            </a:extLst>
          </p:cNvPr>
          <p:cNvGrpSpPr/>
          <p:nvPr/>
        </p:nvGrpSpPr>
        <p:grpSpPr>
          <a:xfrm>
            <a:off x="486910" y="897925"/>
            <a:ext cx="8565325" cy="5918228"/>
            <a:chOff x="274796" y="1020115"/>
            <a:chExt cx="8565325" cy="5918228"/>
          </a:xfrm>
        </p:grpSpPr>
        <p:sp>
          <p:nvSpPr>
            <p:cNvPr id="7" name="Rectangle 6">
              <a:extLst>
                <a:ext uri="{FF2B5EF4-FFF2-40B4-BE49-F238E27FC236}">
                  <a16:creationId xmlns:a16="http://schemas.microsoft.com/office/drawing/2014/main" id="{42B38FC5-CED1-A64A-90BB-E8969A208557}"/>
                </a:ext>
              </a:extLst>
            </p:cNvPr>
            <p:cNvSpPr/>
            <p:nvPr/>
          </p:nvSpPr>
          <p:spPr>
            <a:xfrm>
              <a:off x="3382730" y="5097118"/>
              <a:ext cx="684000" cy="851558"/>
            </a:xfrm>
            <a:prstGeom prst="rect">
              <a:avLst/>
            </a:prstGeom>
            <a:solidFill>
              <a:srgbClr val="76B944">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0BF9407F-5884-8F45-BD57-E4F5FD691487}"/>
                </a:ext>
              </a:extLst>
            </p:cNvPr>
            <p:cNvCxnSpPr/>
            <p:nvPr/>
          </p:nvCxnSpPr>
          <p:spPr>
            <a:xfrm>
              <a:off x="7729547" y="1361968"/>
              <a:ext cx="638" cy="5400000"/>
            </a:xfrm>
            <a:prstGeom prst="line">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6D07958-6756-B540-A896-4C02EBB59EC9}"/>
                </a:ext>
              </a:extLst>
            </p:cNvPr>
            <p:cNvSpPr txBox="1"/>
            <p:nvPr/>
          </p:nvSpPr>
          <p:spPr>
            <a:xfrm>
              <a:off x="7812181" y="5322693"/>
              <a:ext cx="1027940" cy="346249"/>
            </a:xfrm>
            <a:prstGeom prst="rect">
              <a:avLst/>
            </a:prstGeom>
            <a:solidFill>
              <a:schemeClr val="bg1">
                <a:alpha val="75000"/>
              </a:schemeClr>
            </a:solidFill>
          </p:spPr>
          <p:txBody>
            <a:bodyPr wrap="square" lIns="0" tIns="0" rIns="0" bIns="0" rtlCol="0">
              <a:spAutoFit/>
            </a:bodyPr>
            <a:lstStyle/>
            <a:p>
              <a:pPr marL="108000" indent="-108000">
                <a:lnSpc>
                  <a:spcPts val="900"/>
                </a:lnSpc>
                <a:buClr>
                  <a:srgbClr val="70BF54"/>
                </a:buClr>
                <a:buFont typeface="Wingdings" panose="05000000000000000000" pitchFamily="2" charset="2"/>
                <a:buChar char="l"/>
              </a:pPr>
              <a:r>
                <a:rPr lang="en-US" sz="800" dirty="0"/>
                <a:t>WMO Integrated Global Observing System</a:t>
              </a:r>
            </a:p>
          </p:txBody>
        </p:sp>
        <p:sp>
          <p:nvSpPr>
            <p:cNvPr id="10" name="TextBox 9">
              <a:extLst>
                <a:ext uri="{FF2B5EF4-FFF2-40B4-BE49-F238E27FC236}">
                  <a16:creationId xmlns:a16="http://schemas.microsoft.com/office/drawing/2014/main" id="{9CA4385B-3B39-9A4E-BCB8-FD0973FCE02C}"/>
                </a:ext>
              </a:extLst>
            </p:cNvPr>
            <p:cNvSpPr txBox="1"/>
            <p:nvPr/>
          </p:nvSpPr>
          <p:spPr>
            <a:xfrm>
              <a:off x="4665223" y="1625876"/>
              <a:ext cx="762414" cy="380874"/>
            </a:xfrm>
            <a:prstGeom prst="rect">
              <a:avLst/>
            </a:prstGeom>
            <a:noFill/>
          </p:spPr>
          <p:txBody>
            <a:bodyPr wrap="square" lIns="0" tIns="0" rIns="0" bIns="0" rtlCol="0">
              <a:spAutoFit/>
            </a:bodyPr>
            <a:lstStyle/>
            <a:p>
              <a:pPr marL="108000" indent="-108000">
                <a:lnSpc>
                  <a:spcPts val="900"/>
                </a:lnSpc>
                <a:buClr>
                  <a:srgbClr val="00B5D5"/>
                </a:buClr>
                <a:buFont typeface="Wingdings" panose="05000000000000000000" pitchFamily="2" charset="2"/>
                <a:buChar char="l"/>
              </a:pPr>
              <a:r>
                <a:rPr lang="en-US" sz="800" dirty="0"/>
                <a:t>First World Climate </a:t>
              </a:r>
              <a:br>
                <a:rPr lang="en-US" sz="800" dirty="0"/>
              </a:br>
              <a:r>
                <a:rPr lang="en-US" sz="800" dirty="0"/>
                <a:t>Conference</a:t>
              </a:r>
            </a:p>
          </p:txBody>
        </p:sp>
        <p:sp>
          <p:nvSpPr>
            <p:cNvPr id="11" name="Rectangle 10">
              <a:extLst>
                <a:ext uri="{FF2B5EF4-FFF2-40B4-BE49-F238E27FC236}">
                  <a16:creationId xmlns:a16="http://schemas.microsoft.com/office/drawing/2014/main" id="{47754369-96C0-7545-9AA1-16E589BF3080}"/>
                </a:ext>
              </a:extLst>
            </p:cNvPr>
            <p:cNvSpPr/>
            <p:nvPr/>
          </p:nvSpPr>
          <p:spPr>
            <a:xfrm>
              <a:off x="1762125" y="1245359"/>
              <a:ext cx="720000" cy="1047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2395E0-DD3A-3F4E-A90A-04E49979BD77}"/>
                </a:ext>
              </a:extLst>
            </p:cNvPr>
            <p:cNvSpPr/>
            <p:nvPr/>
          </p:nvSpPr>
          <p:spPr>
            <a:xfrm>
              <a:off x="2539895" y="1245359"/>
              <a:ext cx="720000" cy="1047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D745A1-E98F-344A-89C0-6C0D1AF7C33F}"/>
                </a:ext>
              </a:extLst>
            </p:cNvPr>
            <p:cNvSpPr/>
            <p:nvPr/>
          </p:nvSpPr>
          <p:spPr>
            <a:xfrm>
              <a:off x="3317664" y="1245359"/>
              <a:ext cx="720000" cy="1047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46DE024-71C2-0946-9023-E0EC59BCC009}"/>
                </a:ext>
              </a:extLst>
            </p:cNvPr>
            <p:cNvSpPr/>
            <p:nvPr/>
          </p:nvSpPr>
          <p:spPr>
            <a:xfrm>
              <a:off x="4095433" y="1245359"/>
              <a:ext cx="720000" cy="1047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BBEEF17-ECDD-3944-8706-C6DCF3588F3E}"/>
                </a:ext>
              </a:extLst>
            </p:cNvPr>
            <p:cNvSpPr/>
            <p:nvPr/>
          </p:nvSpPr>
          <p:spPr>
            <a:xfrm>
              <a:off x="4873202" y="1245359"/>
              <a:ext cx="720000" cy="1047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6D33213-167B-4A41-B9B5-E1BA58A1EF9F}"/>
                </a:ext>
              </a:extLst>
            </p:cNvPr>
            <p:cNvSpPr/>
            <p:nvPr/>
          </p:nvSpPr>
          <p:spPr>
            <a:xfrm>
              <a:off x="5650971" y="1245359"/>
              <a:ext cx="720000" cy="1047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404C70-0DD4-C14E-8965-5E533221270C}"/>
                </a:ext>
              </a:extLst>
            </p:cNvPr>
            <p:cNvSpPr/>
            <p:nvPr/>
          </p:nvSpPr>
          <p:spPr>
            <a:xfrm>
              <a:off x="6428740" y="1245359"/>
              <a:ext cx="720000" cy="1047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3FC1D9D-8712-4F49-A082-5323C954770A}"/>
                </a:ext>
              </a:extLst>
            </p:cNvPr>
            <p:cNvSpPr/>
            <p:nvPr/>
          </p:nvSpPr>
          <p:spPr>
            <a:xfrm>
              <a:off x="7206509" y="1245359"/>
              <a:ext cx="720000" cy="1047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676099E-8235-784A-863F-6BC473EBE7D5}"/>
                </a:ext>
              </a:extLst>
            </p:cNvPr>
            <p:cNvSpPr/>
            <p:nvPr/>
          </p:nvSpPr>
          <p:spPr>
            <a:xfrm>
              <a:off x="7984275" y="1245359"/>
              <a:ext cx="720000" cy="1047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02FB140-A15A-4942-9D97-F4558D0D493F}"/>
                </a:ext>
              </a:extLst>
            </p:cNvPr>
            <p:cNvSpPr txBox="1"/>
            <p:nvPr/>
          </p:nvSpPr>
          <p:spPr>
            <a:xfrm>
              <a:off x="1760552" y="1020116"/>
              <a:ext cx="721574" cy="276999"/>
            </a:xfrm>
            <a:prstGeom prst="rect">
              <a:avLst/>
            </a:prstGeom>
            <a:noFill/>
          </p:spPr>
          <p:txBody>
            <a:bodyPr wrap="square" rtlCol="0">
              <a:spAutoFit/>
            </a:bodyPr>
            <a:lstStyle/>
            <a:p>
              <a:pPr algn="ctr"/>
              <a:r>
                <a:rPr lang="en-US" sz="1200" dirty="0"/>
                <a:t>1940s</a:t>
              </a:r>
            </a:p>
          </p:txBody>
        </p:sp>
        <p:sp>
          <p:nvSpPr>
            <p:cNvPr id="21" name="TextBox 20">
              <a:extLst>
                <a:ext uri="{FF2B5EF4-FFF2-40B4-BE49-F238E27FC236}">
                  <a16:creationId xmlns:a16="http://schemas.microsoft.com/office/drawing/2014/main" id="{C550107E-C0F4-394E-91D8-BA7858312A01}"/>
                </a:ext>
              </a:extLst>
            </p:cNvPr>
            <p:cNvSpPr txBox="1"/>
            <p:nvPr/>
          </p:nvSpPr>
          <p:spPr>
            <a:xfrm>
              <a:off x="2542407" y="1020116"/>
              <a:ext cx="717488" cy="276999"/>
            </a:xfrm>
            <a:prstGeom prst="rect">
              <a:avLst/>
            </a:prstGeom>
            <a:noFill/>
          </p:spPr>
          <p:txBody>
            <a:bodyPr wrap="square" rtlCol="0">
              <a:spAutoFit/>
            </a:bodyPr>
            <a:lstStyle/>
            <a:p>
              <a:pPr algn="ctr"/>
              <a:r>
                <a:rPr lang="en-US" sz="1200" dirty="0"/>
                <a:t>1950s</a:t>
              </a:r>
            </a:p>
          </p:txBody>
        </p:sp>
        <p:sp>
          <p:nvSpPr>
            <p:cNvPr id="22" name="TextBox 21">
              <a:extLst>
                <a:ext uri="{FF2B5EF4-FFF2-40B4-BE49-F238E27FC236}">
                  <a16:creationId xmlns:a16="http://schemas.microsoft.com/office/drawing/2014/main" id="{9C4A83BF-7747-5449-85BC-A9F13C11F663}"/>
                </a:ext>
              </a:extLst>
            </p:cNvPr>
            <p:cNvSpPr txBox="1"/>
            <p:nvPr/>
          </p:nvSpPr>
          <p:spPr>
            <a:xfrm>
              <a:off x="3327414" y="1020116"/>
              <a:ext cx="710250" cy="276999"/>
            </a:xfrm>
            <a:prstGeom prst="rect">
              <a:avLst/>
            </a:prstGeom>
            <a:noFill/>
          </p:spPr>
          <p:txBody>
            <a:bodyPr wrap="square" rtlCol="0">
              <a:spAutoFit/>
            </a:bodyPr>
            <a:lstStyle/>
            <a:p>
              <a:pPr algn="ctr"/>
              <a:r>
                <a:rPr lang="en-US" sz="1200" dirty="0"/>
                <a:t>1960s</a:t>
              </a:r>
            </a:p>
          </p:txBody>
        </p:sp>
        <p:sp>
          <p:nvSpPr>
            <p:cNvPr id="23" name="TextBox 22">
              <a:extLst>
                <a:ext uri="{FF2B5EF4-FFF2-40B4-BE49-F238E27FC236}">
                  <a16:creationId xmlns:a16="http://schemas.microsoft.com/office/drawing/2014/main" id="{6CBDC418-EEF5-CE45-8641-8C810D9B572D}"/>
                </a:ext>
              </a:extLst>
            </p:cNvPr>
            <p:cNvSpPr txBox="1"/>
            <p:nvPr/>
          </p:nvSpPr>
          <p:spPr>
            <a:xfrm>
              <a:off x="4109269" y="1020115"/>
              <a:ext cx="706164" cy="276999"/>
            </a:xfrm>
            <a:prstGeom prst="rect">
              <a:avLst/>
            </a:prstGeom>
            <a:noFill/>
          </p:spPr>
          <p:txBody>
            <a:bodyPr wrap="square" rtlCol="0">
              <a:spAutoFit/>
            </a:bodyPr>
            <a:lstStyle/>
            <a:p>
              <a:pPr algn="ctr"/>
              <a:r>
                <a:rPr lang="en-US" sz="1200" dirty="0"/>
                <a:t>1970s</a:t>
              </a:r>
            </a:p>
          </p:txBody>
        </p:sp>
        <p:sp>
          <p:nvSpPr>
            <p:cNvPr id="24" name="TextBox 23">
              <a:extLst>
                <a:ext uri="{FF2B5EF4-FFF2-40B4-BE49-F238E27FC236}">
                  <a16:creationId xmlns:a16="http://schemas.microsoft.com/office/drawing/2014/main" id="{083FA12E-C16B-0545-9FC7-66642F147CF1}"/>
                </a:ext>
              </a:extLst>
            </p:cNvPr>
            <p:cNvSpPr txBox="1"/>
            <p:nvPr/>
          </p:nvSpPr>
          <p:spPr>
            <a:xfrm>
              <a:off x="4895852" y="1020115"/>
              <a:ext cx="697350" cy="276999"/>
            </a:xfrm>
            <a:prstGeom prst="rect">
              <a:avLst/>
            </a:prstGeom>
            <a:noFill/>
          </p:spPr>
          <p:txBody>
            <a:bodyPr wrap="square" rtlCol="0">
              <a:spAutoFit/>
            </a:bodyPr>
            <a:lstStyle/>
            <a:p>
              <a:pPr algn="ctr"/>
              <a:r>
                <a:rPr lang="en-US" sz="1200" dirty="0"/>
                <a:t>1980s</a:t>
              </a:r>
            </a:p>
          </p:txBody>
        </p:sp>
        <p:sp>
          <p:nvSpPr>
            <p:cNvPr id="25" name="TextBox 24">
              <a:extLst>
                <a:ext uri="{FF2B5EF4-FFF2-40B4-BE49-F238E27FC236}">
                  <a16:creationId xmlns:a16="http://schemas.microsoft.com/office/drawing/2014/main" id="{93FDCC6B-47F7-3345-9992-82A64CD338E6}"/>
                </a:ext>
              </a:extLst>
            </p:cNvPr>
            <p:cNvSpPr txBox="1"/>
            <p:nvPr/>
          </p:nvSpPr>
          <p:spPr>
            <a:xfrm>
              <a:off x="5650971" y="1020115"/>
              <a:ext cx="720000" cy="276999"/>
            </a:xfrm>
            <a:prstGeom prst="rect">
              <a:avLst/>
            </a:prstGeom>
            <a:noFill/>
          </p:spPr>
          <p:txBody>
            <a:bodyPr wrap="square" rtlCol="0">
              <a:spAutoFit/>
            </a:bodyPr>
            <a:lstStyle/>
            <a:p>
              <a:pPr algn="ctr"/>
              <a:r>
                <a:rPr lang="en-US" sz="1200" dirty="0"/>
                <a:t>1990s</a:t>
              </a:r>
            </a:p>
          </p:txBody>
        </p:sp>
        <p:sp>
          <p:nvSpPr>
            <p:cNvPr id="26" name="TextBox 25">
              <a:extLst>
                <a:ext uri="{FF2B5EF4-FFF2-40B4-BE49-F238E27FC236}">
                  <a16:creationId xmlns:a16="http://schemas.microsoft.com/office/drawing/2014/main" id="{82075030-1CF8-5F4B-A983-FD570B09FA69}"/>
                </a:ext>
              </a:extLst>
            </p:cNvPr>
            <p:cNvSpPr txBox="1"/>
            <p:nvPr/>
          </p:nvSpPr>
          <p:spPr>
            <a:xfrm>
              <a:off x="6428740" y="1020115"/>
              <a:ext cx="720000" cy="276999"/>
            </a:xfrm>
            <a:prstGeom prst="rect">
              <a:avLst/>
            </a:prstGeom>
            <a:noFill/>
          </p:spPr>
          <p:txBody>
            <a:bodyPr wrap="square" rtlCol="0">
              <a:spAutoFit/>
            </a:bodyPr>
            <a:lstStyle/>
            <a:p>
              <a:pPr algn="ctr"/>
              <a:r>
                <a:rPr lang="en-US" sz="1200" dirty="0"/>
                <a:t>2000s</a:t>
              </a:r>
            </a:p>
          </p:txBody>
        </p:sp>
        <p:sp>
          <p:nvSpPr>
            <p:cNvPr id="27" name="TextBox 26">
              <a:extLst>
                <a:ext uri="{FF2B5EF4-FFF2-40B4-BE49-F238E27FC236}">
                  <a16:creationId xmlns:a16="http://schemas.microsoft.com/office/drawing/2014/main" id="{5860258B-4BBD-6A4C-8B58-9E04F0D15430}"/>
                </a:ext>
              </a:extLst>
            </p:cNvPr>
            <p:cNvSpPr txBox="1"/>
            <p:nvPr/>
          </p:nvSpPr>
          <p:spPr>
            <a:xfrm>
              <a:off x="7206509" y="1020115"/>
              <a:ext cx="720000" cy="276999"/>
            </a:xfrm>
            <a:prstGeom prst="rect">
              <a:avLst/>
            </a:prstGeom>
            <a:noFill/>
          </p:spPr>
          <p:txBody>
            <a:bodyPr wrap="square" rtlCol="0">
              <a:spAutoFit/>
            </a:bodyPr>
            <a:lstStyle/>
            <a:p>
              <a:pPr algn="ctr"/>
              <a:r>
                <a:rPr lang="en-US" sz="1200" dirty="0"/>
                <a:t>2010s</a:t>
              </a:r>
            </a:p>
          </p:txBody>
        </p:sp>
        <p:sp>
          <p:nvSpPr>
            <p:cNvPr id="28" name="TextBox 27">
              <a:extLst>
                <a:ext uri="{FF2B5EF4-FFF2-40B4-BE49-F238E27FC236}">
                  <a16:creationId xmlns:a16="http://schemas.microsoft.com/office/drawing/2014/main" id="{27B4C1A8-C732-0744-9300-E5696E82E3E4}"/>
                </a:ext>
              </a:extLst>
            </p:cNvPr>
            <p:cNvSpPr txBox="1"/>
            <p:nvPr/>
          </p:nvSpPr>
          <p:spPr>
            <a:xfrm>
              <a:off x="7984275" y="1020115"/>
              <a:ext cx="702525" cy="276999"/>
            </a:xfrm>
            <a:prstGeom prst="rect">
              <a:avLst/>
            </a:prstGeom>
            <a:noFill/>
          </p:spPr>
          <p:txBody>
            <a:bodyPr wrap="square" rtlCol="0">
              <a:spAutoFit/>
            </a:bodyPr>
            <a:lstStyle/>
            <a:p>
              <a:pPr algn="ctr"/>
              <a:r>
                <a:rPr lang="en-US" sz="1200" dirty="0"/>
                <a:t>2020s</a:t>
              </a:r>
            </a:p>
          </p:txBody>
        </p:sp>
        <p:sp>
          <p:nvSpPr>
            <p:cNvPr id="29" name="TextBox 28">
              <a:extLst>
                <a:ext uri="{FF2B5EF4-FFF2-40B4-BE49-F238E27FC236}">
                  <a16:creationId xmlns:a16="http://schemas.microsoft.com/office/drawing/2014/main" id="{E77E2734-F294-9E42-B4ED-215E3C3E0472}"/>
                </a:ext>
              </a:extLst>
            </p:cNvPr>
            <p:cNvSpPr txBox="1"/>
            <p:nvPr/>
          </p:nvSpPr>
          <p:spPr>
            <a:xfrm>
              <a:off x="760426" y="1409685"/>
              <a:ext cx="1125527" cy="430887"/>
            </a:xfrm>
            <a:prstGeom prst="rect">
              <a:avLst/>
            </a:prstGeom>
            <a:noFill/>
          </p:spPr>
          <p:txBody>
            <a:bodyPr wrap="square" rtlCol="0">
              <a:spAutoFit/>
            </a:bodyPr>
            <a:lstStyle/>
            <a:p>
              <a:r>
                <a:rPr lang="en-US" sz="1050" b="1" dirty="0"/>
                <a:t>INTERNATIONAL AGENDA</a:t>
              </a:r>
            </a:p>
          </p:txBody>
        </p:sp>
        <p:sp>
          <p:nvSpPr>
            <p:cNvPr id="30" name="TextBox 29">
              <a:extLst>
                <a:ext uri="{FF2B5EF4-FFF2-40B4-BE49-F238E27FC236}">
                  <a16:creationId xmlns:a16="http://schemas.microsoft.com/office/drawing/2014/main" id="{7D01E87E-15C9-534E-A3B1-486DA2137794}"/>
                </a:ext>
              </a:extLst>
            </p:cNvPr>
            <p:cNvSpPr txBox="1"/>
            <p:nvPr/>
          </p:nvSpPr>
          <p:spPr>
            <a:xfrm>
              <a:off x="760426" y="2292851"/>
              <a:ext cx="1125527" cy="415498"/>
            </a:xfrm>
            <a:prstGeom prst="rect">
              <a:avLst/>
            </a:prstGeom>
            <a:noFill/>
          </p:spPr>
          <p:txBody>
            <a:bodyPr wrap="square" rtlCol="0">
              <a:spAutoFit/>
            </a:bodyPr>
            <a:lstStyle/>
            <a:p>
              <a:r>
                <a:rPr lang="en-US" sz="1050" b="1" dirty="0"/>
                <a:t>INTERNATIONAL FRAMEWORKS</a:t>
              </a:r>
            </a:p>
          </p:txBody>
        </p:sp>
        <p:sp>
          <p:nvSpPr>
            <p:cNvPr id="31" name="TextBox 30">
              <a:extLst>
                <a:ext uri="{FF2B5EF4-FFF2-40B4-BE49-F238E27FC236}">
                  <a16:creationId xmlns:a16="http://schemas.microsoft.com/office/drawing/2014/main" id="{E2D9DC3C-E18E-DD4D-B3D1-53B08EDFD098}"/>
                </a:ext>
              </a:extLst>
            </p:cNvPr>
            <p:cNvSpPr txBox="1"/>
            <p:nvPr/>
          </p:nvSpPr>
          <p:spPr>
            <a:xfrm>
              <a:off x="760426" y="6010181"/>
              <a:ext cx="1125527" cy="430887"/>
            </a:xfrm>
            <a:prstGeom prst="rect">
              <a:avLst/>
            </a:prstGeom>
            <a:noFill/>
          </p:spPr>
          <p:txBody>
            <a:bodyPr wrap="square" rtlCol="0">
              <a:spAutoFit/>
            </a:bodyPr>
            <a:lstStyle/>
            <a:p>
              <a:r>
                <a:rPr lang="en-US" sz="1050" b="1" dirty="0"/>
                <a:t>TECHNOLOGY</a:t>
              </a:r>
            </a:p>
            <a:p>
              <a:r>
                <a:rPr lang="en-US" sz="1050" b="1" dirty="0"/>
                <a:t>TRENDS</a:t>
              </a:r>
            </a:p>
          </p:txBody>
        </p:sp>
        <p:sp>
          <p:nvSpPr>
            <p:cNvPr id="32" name="Rectangle 31">
              <a:extLst>
                <a:ext uri="{FF2B5EF4-FFF2-40B4-BE49-F238E27FC236}">
                  <a16:creationId xmlns:a16="http://schemas.microsoft.com/office/drawing/2014/main" id="{F3663932-C542-FB4A-9D87-4D004D2CC1B5}"/>
                </a:ext>
              </a:extLst>
            </p:cNvPr>
            <p:cNvSpPr/>
            <p:nvPr/>
          </p:nvSpPr>
          <p:spPr>
            <a:xfrm>
              <a:off x="1762125" y="1996762"/>
              <a:ext cx="6942149" cy="1047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6FECC9-E94D-2545-9456-FF92D1517707}"/>
                </a:ext>
              </a:extLst>
            </p:cNvPr>
            <p:cNvSpPr txBox="1"/>
            <p:nvPr/>
          </p:nvSpPr>
          <p:spPr>
            <a:xfrm>
              <a:off x="2040251" y="1474183"/>
              <a:ext cx="535274" cy="230832"/>
            </a:xfrm>
            <a:prstGeom prst="rect">
              <a:avLst/>
            </a:prstGeom>
            <a:noFill/>
          </p:spPr>
          <p:txBody>
            <a:bodyPr wrap="square" lIns="0" tIns="0" rIns="0" bIns="0" rtlCol="0">
              <a:spAutoFit/>
            </a:bodyPr>
            <a:lstStyle/>
            <a:p>
              <a:pPr marL="108000" indent="-108000">
                <a:lnSpc>
                  <a:spcPts val="900"/>
                </a:lnSpc>
                <a:buClr>
                  <a:srgbClr val="00B5D5"/>
                </a:buClr>
                <a:buFont typeface="Wingdings" panose="05000000000000000000" pitchFamily="2" charset="2"/>
                <a:buChar char="l"/>
              </a:pPr>
              <a:r>
                <a:rPr lang="en-US" sz="800" dirty="0"/>
                <a:t>United </a:t>
              </a:r>
              <a:br>
                <a:rPr lang="en-US" sz="800" dirty="0"/>
              </a:br>
              <a:r>
                <a:rPr lang="en-US" sz="800" dirty="0"/>
                <a:t>Nations</a:t>
              </a:r>
            </a:p>
          </p:txBody>
        </p:sp>
        <p:sp>
          <p:nvSpPr>
            <p:cNvPr id="34" name="Oval 33">
              <a:extLst>
                <a:ext uri="{FF2B5EF4-FFF2-40B4-BE49-F238E27FC236}">
                  <a16:creationId xmlns:a16="http://schemas.microsoft.com/office/drawing/2014/main" id="{64EF0ED9-734B-6244-B2C1-2C1F0A134AF9}"/>
                </a:ext>
              </a:extLst>
            </p:cNvPr>
            <p:cNvSpPr/>
            <p:nvPr/>
          </p:nvSpPr>
          <p:spPr>
            <a:xfrm>
              <a:off x="349277" y="1416035"/>
              <a:ext cx="411149" cy="411149"/>
            </a:xfrm>
            <a:prstGeom prst="ellipse">
              <a:avLst/>
            </a:prstGeom>
            <a:solidFill>
              <a:srgbClr val="00B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2C38F68-CEC8-8E44-A8BA-C67ABC3DAB74}"/>
                </a:ext>
              </a:extLst>
            </p:cNvPr>
            <p:cNvSpPr/>
            <p:nvPr/>
          </p:nvSpPr>
          <p:spPr>
            <a:xfrm>
              <a:off x="1762125" y="2748681"/>
              <a:ext cx="6942149" cy="1047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23AD06B-FB80-AB46-83E8-CBA5556091B1}"/>
                </a:ext>
              </a:extLst>
            </p:cNvPr>
            <p:cNvSpPr/>
            <p:nvPr/>
          </p:nvSpPr>
          <p:spPr>
            <a:xfrm>
              <a:off x="1762125" y="3449057"/>
              <a:ext cx="6942149" cy="1047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50FD0F7-08B3-054F-BFA9-C15B2D52D5FD}"/>
                </a:ext>
              </a:extLst>
            </p:cNvPr>
            <p:cNvSpPr/>
            <p:nvPr/>
          </p:nvSpPr>
          <p:spPr>
            <a:xfrm>
              <a:off x="1762125" y="4168856"/>
              <a:ext cx="6942149" cy="1047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97A6768-DE1F-5C4A-ACED-758C944BD03E}"/>
                </a:ext>
              </a:extLst>
            </p:cNvPr>
            <p:cNvSpPr/>
            <p:nvPr/>
          </p:nvSpPr>
          <p:spPr>
            <a:xfrm>
              <a:off x="1744651" y="5941789"/>
              <a:ext cx="6942149" cy="1047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14FD7B9-EC18-E746-909F-5DD76C90A9EB}"/>
                </a:ext>
              </a:extLst>
            </p:cNvPr>
            <p:cNvSpPr/>
            <p:nvPr/>
          </p:nvSpPr>
          <p:spPr>
            <a:xfrm>
              <a:off x="1744651" y="6472956"/>
              <a:ext cx="6942149" cy="1047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BE2162-2551-8642-87FD-823C4EF645BB}"/>
                </a:ext>
              </a:extLst>
            </p:cNvPr>
            <p:cNvSpPr/>
            <p:nvPr/>
          </p:nvSpPr>
          <p:spPr>
            <a:xfrm>
              <a:off x="349277" y="2296141"/>
              <a:ext cx="411149" cy="411149"/>
            </a:xfrm>
            <a:prstGeom prst="ellipse">
              <a:avLst/>
            </a:prstGeom>
            <a:solidFill>
              <a:srgbClr val="008F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32BF1BC-FF8D-914F-85CB-B2FC263492D8}"/>
                </a:ext>
              </a:extLst>
            </p:cNvPr>
            <p:cNvSpPr/>
            <p:nvPr/>
          </p:nvSpPr>
          <p:spPr>
            <a:xfrm>
              <a:off x="349277" y="6029919"/>
              <a:ext cx="411149" cy="411149"/>
            </a:xfrm>
            <a:prstGeom prst="ellipse">
              <a:avLst/>
            </a:prstGeom>
            <a:solidFill>
              <a:srgbClr val="ED6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084F672-533C-D642-ABBD-122319FB2711}"/>
                </a:ext>
              </a:extLst>
            </p:cNvPr>
            <p:cNvSpPr txBox="1"/>
            <p:nvPr/>
          </p:nvSpPr>
          <p:spPr>
            <a:xfrm>
              <a:off x="6420180" y="2172201"/>
              <a:ext cx="1153913" cy="230832"/>
            </a:xfrm>
            <a:prstGeom prst="rect">
              <a:avLst/>
            </a:prstGeom>
            <a:noFill/>
          </p:spPr>
          <p:txBody>
            <a:bodyPr wrap="square" lIns="0" tIns="0" rIns="0" bIns="0" rtlCol="0">
              <a:spAutoFit/>
            </a:bodyPr>
            <a:lstStyle/>
            <a:p>
              <a:pPr marL="108000" indent="-108000">
                <a:lnSpc>
                  <a:spcPts val="900"/>
                </a:lnSpc>
                <a:buClr>
                  <a:srgbClr val="008F91"/>
                </a:buClr>
                <a:buFont typeface="Wingdings" panose="05000000000000000000" pitchFamily="2" charset="2"/>
                <a:buChar char="l"/>
              </a:pPr>
              <a:r>
                <a:rPr lang="en-US" sz="800" dirty="0"/>
                <a:t>UN Millennium Development Goals</a:t>
              </a:r>
            </a:p>
          </p:txBody>
        </p:sp>
        <p:cxnSp>
          <p:nvCxnSpPr>
            <p:cNvPr id="43" name="Straight Connector 42">
              <a:extLst>
                <a:ext uri="{FF2B5EF4-FFF2-40B4-BE49-F238E27FC236}">
                  <a16:creationId xmlns:a16="http://schemas.microsoft.com/office/drawing/2014/main" id="{342C9362-9D2B-E143-9BA5-21BC94154D71}"/>
                </a:ext>
              </a:extLst>
            </p:cNvPr>
            <p:cNvCxnSpPr/>
            <p:nvPr/>
          </p:nvCxnSpPr>
          <p:spPr>
            <a:xfrm>
              <a:off x="2086302" y="2009462"/>
              <a:ext cx="72000" cy="0"/>
            </a:xfrm>
            <a:prstGeom prst="line">
              <a:avLst/>
            </a:prstGeom>
            <a:ln>
              <a:solidFill>
                <a:srgbClr val="00B5D5"/>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C8DE0759-CC3C-1E45-9273-6B64D9D3698C}"/>
                </a:ext>
              </a:extLst>
            </p:cNvPr>
            <p:cNvCxnSpPr/>
            <p:nvPr/>
          </p:nvCxnSpPr>
          <p:spPr>
            <a:xfrm>
              <a:off x="6453132" y="2758762"/>
              <a:ext cx="1116000" cy="0"/>
            </a:xfrm>
            <a:prstGeom prst="line">
              <a:avLst/>
            </a:prstGeom>
            <a:ln>
              <a:solidFill>
                <a:srgbClr val="008F9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35800E3-79DC-C44D-8A7A-5A76D6AC06B3}"/>
                </a:ext>
              </a:extLst>
            </p:cNvPr>
            <p:cNvCxnSpPr/>
            <p:nvPr/>
          </p:nvCxnSpPr>
          <p:spPr>
            <a:xfrm>
              <a:off x="6453132" y="2242012"/>
              <a:ext cx="638" cy="504000"/>
            </a:xfrm>
            <a:prstGeom prst="line">
              <a:avLst/>
            </a:prstGeom>
            <a:ln w="3175">
              <a:solidFill>
                <a:srgbClr val="008F9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DB8FBC0-4F95-BA43-BE03-19CB3A5AB0C7}"/>
                </a:ext>
              </a:extLst>
            </p:cNvPr>
            <p:cNvCxnSpPr/>
            <p:nvPr/>
          </p:nvCxnSpPr>
          <p:spPr>
            <a:xfrm>
              <a:off x="6769859" y="2800037"/>
              <a:ext cx="777600" cy="0"/>
            </a:xfrm>
            <a:prstGeom prst="line">
              <a:avLst/>
            </a:prstGeom>
            <a:ln>
              <a:solidFill>
                <a:srgbClr val="008F91"/>
              </a:solidFill>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99452816-1479-5A47-B3BE-AAC30F7CB11F}"/>
                </a:ext>
              </a:extLst>
            </p:cNvPr>
            <p:cNvSpPr txBox="1"/>
            <p:nvPr/>
          </p:nvSpPr>
          <p:spPr>
            <a:xfrm>
              <a:off x="6738109" y="2416816"/>
              <a:ext cx="752288" cy="230832"/>
            </a:xfrm>
            <a:prstGeom prst="rect">
              <a:avLst/>
            </a:prstGeom>
            <a:noFill/>
          </p:spPr>
          <p:txBody>
            <a:bodyPr wrap="square" lIns="0" tIns="0" rIns="0" bIns="0" rtlCol="0">
              <a:spAutoFit/>
            </a:bodyPr>
            <a:lstStyle/>
            <a:p>
              <a:pPr marL="108000" indent="-108000">
                <a:lnSpc>
                  <a:spcPts val="900"/>
                </a:lnSpc>
                <a:buClr>
                  <a:srgbClr val="008F91"/>
                </a:buClr>
                <a:buFont typeface="Wingdings" panose="05000000000000000000" pitchFamily="2" charset="2"/>
                <a:buChar char="l"/>
              </a:pPr>
              <a:r>
                <a:rPr lang="en-US" sz="800" dirty="0"/>
                <a:t>Hyogo Framework</a:t>
              </a:r>
            </a:p>
          </p:txBody>
        </p:sp>
        <p:sp>
          <p:nvSpPr>
            <p:cNvPr id="48" name="TextBox 47">
              <a:extLst>
                <a:ext uri="{FF2B5EF4-FFF2-40B4-BE49-F238E27FC236}">
                  <a16:creationId xmlns:a16="http://schemas.microsoft.com/office/drawing/2014/main" id="{752CCC17-D24E-FB46-83E6-694294BDE6F7}"/>
                </a:ext>
              </a:extLst>
            </p:cNvPr>
            <p:cNvSpPr txBox="1"/>
            <p:nvPr/>
          </p:nvSpPr>
          <p:spPr>
            <a:xfrm>
              <a:off x="7533808" y="2159501"/>
              <a:ext cx="1153913" cy="512961"/>
            </a:xfrm>
            <a:prstGeom prst="rect">
              <a:avLst/>
            </a:prstGeom>
            <a:solidFill>
              <a:schemeClr val="bg1">
                <a:alpha val="75000"/>
              </a:schemeClr>
            </a:solidFill>
          </p:spPr>
          <p:txBody>
            <a:bodyPr wrap="square" lIns="0" tIns="0" rIns="0" bIns="0" rtlCol="0">
              <a:spAutoFit/>
            </a:bodyPr>
            <a:lstStyle/>
            <a:p>
              <a:pPr marL="108000" indent="-108000">
                <a:lnSpc>
                  <a:spcPts val="900"/>
                </a:lnSpc>
                <a:spcAft>
                  <a:spcPts val="200"/>
                </a:spcAft>
                <a:buClr>
                  <a:srgbClr val="008F91"/>
                </a:buClr>
                <a:buFont typeface="Wingdings" panose="05000000000000000000" pitchFamily="2" charset="2"/>
                <a:buChar char="l"/>
              </a:pPr>
              <a:r>
                <a:rPr lang="en-US" sz="800" dirty="0"/>
                <a:t>Sustainable Development Goals</a:t>
              </a:r>
            </a:p>
            <a:p>
              <a:pPr marL="108000" indent="-108000">
                <a:lnSpc>
                  <a:spcPts val="900"/>
                </a:lnSpc>
                <a:spcAft>
                  <a:spcPts val="200"/>
                </a:spcAft>
                <a:buClr>
                  <a:srgbClr val="008F91"/>
                </a:buClr>
                <a:buFont typeface="Wingdings" panose="05000000000000000000" pitchFamily="2" charset="2"/>
                <a:buChar char="l"/>
              </a:pPr>
              <a:r>
                <a:rPr lang="en-US" sz="800" dirty="0"/>
                <a:t>Sendai Agreement</a:t>
              </a:r>
            </a:p>
            <a:p>
              <a:pPr marL="108000" indent="-108000">
                <a:lnSpc>
                  <a:spcPts val="900"/>
                </a:lnSpc>
                <a:spcAft>
                  <a:spcPts val="200"/>
                </a:spcAft>
                <a:buClr>
                  <a:srgbClr val="008F91"/>
                </a:buClr>
                <a:buFont typeface="Wingdings" panose="05000000000000000000" pitchFamily="2" charset="2"/>
                <a:buChar char="l"/>
              </a:pPr>
              <a:r>
                <a:rPr lang="en-US" sz="800" dirty="0"/>
                <a:t>Paris Agreement</a:t>
              </a:r>
            </a:p>
          </p:txBody>
        </p:sp>
        <p:cxnSp>
          <p:nvCxnSpPr>
            <p:cNvPr id="49" name="Straight Connector 48">
              <a:extLst>
                <a:ext uri="{FF2B5EF4-FFF2-40B4-BE49-F238E27FC236}">
                  <a16:creationId xmlns:a16="http://schemas.microsoft.com/office/drawing/2014/main" id="{898BDCA0-4A95-A744-916F-5935B4536D76}"/>
                </a:ext>
              </a:extLst>
            </p:cNvPr>
            <p:cNvCxnSpPr/>
            <p:nvPr/>
          </p:nvCxnSpPr>
          <p:spPr>
            <a:xfrm>
              <a:off x="7565558" y="2758762"/>
              <a:ext cx="1137600" cy="0"/>
            </a:xfrm>
            <a:prstGeom prst="line">
              <a:avLst/>
            </a:prstGeom>
            <a:ln>
              <a:solidFill>
                <a:srgbClr val="008F9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CD7C192-CFCD-5145-B82C-77949F787928}"/>
                </a:ext>
              </a:extLst>
            </p:cNvPr>
            <p:cNvCxnSpPr/>
            <p:nvPr/>
          </p:nvCxnSpPr>
          <p:spPr>
            <a:xfrm>
              <a:off x="7565558" y="2184862"/>
              <a:ext cx="638" cy="648000"/>
            </a:xfrm>
            <a:prstGeom prst="line">
              <a:avLst/>
            </a:prstGeom>
            <a:ln w="3175">
              <a:solidFill>
                <a:srgbClr val="008F9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FAB0D17-6076-FD4E-B4BA-50271B13BA2D}"/>
                </a:ext>
              </a:extLst>
            </p:cNvPr>
            <p:cNvCxnSpPr/>
            <p:nvPr/>
          </p:nvCxnSpPr>
          <p:spPr>
            <a:xfrm>
              <a:off x="7565558" y="2841312"/>
              <a:ext cx="1137600" cy="0"/>
            </a:xfrm>
            <a:prstGeom prst="line">
              <a:avLst/>
            </a:prstGeom>
            <a:ln>
              <a:solidFill>
                <a:srgbClr val="008F9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2115AB52-E8CB-674C-934B-B0108E2BA033}"/>
                </a:ext>
              </a:extLst>
            </p:cNvPr>
            <p:cNvCxnSpPr/>
            <p:nvPr/>
          </p:nvCxnSpPr>
          <p:spPr>
            <a:xfrm>
              <a:off x="7565558" y="2800037"/>
              <a:ext cx="1137600" cy="0"/>
            </a:xfrm>
            <a:prstGeom prst="line">
              <a:avLst/>
            </a:prstGeom>
            <a:ln>
              <a:solidFill>
                <a:srgbClr val="008F9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C3CBC04-D3B3-904F-B60C-149B182240A6}"/>
                </a:ext>
              </a:extLst>
            </p:cNvPr>
            <p:cNvCxnSpPr/>
            <p:nvPr/>
          </p:nvCxnSpPr>
          <p:spPr>
            <a:xfrm>
              <a:off x="6769859" y="2441132"/>
              <a:ext cx="638" cy="360000"/>
            </a:xfrm>
            <a:prstGeom prst="line">
              <a:avLst/>
            </a:prstGeom>
            <a:ln w="3175">
              <a:solidFill>
                <a:srgbClr val="008F9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CF8ED7F4-11E8-AE40-B58B-E7EE9E2FE898}"/>
                </a:ext>
              </a:extLst>
            </p:cNvPr>
            <p:cNvCxnSpPr/>
            <p:nvPr/>
          </p:nvCxnSpPr>
          <p:spPr>
            <a:xfrm>
              <a:off x="5746221" y="2758762"/>
              <a:ext cx="468000" cy="0"/>
            </a:xfrm>
            <a:prstGeom prst="line">
              <a:avLst/>
            </a:prstGeom>
            <a:ln>
              <a:solidFill>
                <a:srgbClr val="008F9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6A8E432-8F91-F445-9781-905962E3C84C}"/>
                </a:ext>
              </a:extLst>
            </p:cNvPr>
            <p:cNvCxnSpPr/>
            <p:nvPr/>
          </p:nvCxnSpPr>
          <p:spPr>
            <a:xfrm>
              <a:off x="5746221" y="2292862"/>
              <a:ext cx="638" cy="468000"/>
            </a:xfrm>
            <a:prstGeom prst="line">
              <a:avLst/>
            </a:prstGeom>
            <a:ln w="3175">
              <a:solidFill>
                <a:srgbClr val="008F9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216C304-AD5A-7146-85E0-195075241DB2}"/>
                </a:ext>
              </a:extLst>
            </p:cNvPr>
            <p:cNvCxnSpPr/>
            <p:nvPr/>
          </p:nvCxnSpPr>
          <p:spPr>
            <a:xfrm>
              <a:off x="5139525" y="2758762"/>
              <a:ext cx="468000" cy="0"/>
            </a:xfrm>
            <a:prstGeom prst="line">
              <a:avLst/>
            </a:prstGeom>
            <a:ln>
              <a:solidFill>
                <a:srgbClr val="008F9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6368F03-FA5D-DA43-B4EC-7D9CEEF86E39}"/>
                </a:ext>
              </a:extLst>
            </p:cNvPr>
            <p:cNvCxnSpPr/>
            <p:nvPr/>
          </p:nvCxnSpPr>
          <p:spPr>
            <a:xfrm>
              <a:off x="5139525" y="2292862"/>
              <a:ext cx="638" cy="468000"/>
            </a:xfrm>
            <a:prstGeom prst="line">
              <a:avLst/>
            </a:prstGeom>
            <a:ln w="3175">
              <a:solidFill>
                <a:srgbClr val="008F9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7632CE2-B9E5-A24C-A954-0E12F9F594A3}"/>
                </a:ext>
              </a:extLst>
            </p:cNvPr>
            <p:cNvCxnSpPr/>
            <p:nvPr/>
          </p:nvCxnSpPr>
          <p:spPr>
            <a:xfrm>
              <a:off x="3317664" y="3462272"/>
              <a:ext cx="1764000" cy="0"/>
            </a:xfrm>
            <a:prstGeom prst="line">
              <a:avLst/>
            </a:prstGeom>
            <a:ln>
              <a:solidFill>
                <a:srgbClr val="FAA61A"/>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07B1005-932A-9544-A532-1114B4B8DFDA}"/>
                </a:ext>
              </a:extLst>
            </p:cNvPr>
            <p:cNvCxnSpPr/>
            <p:nvPr/>
          </p:nvCxnSpPr>
          <p:spPr>
            <a:xfrm>
              <a:off x="3317664" y="2965402"/>
              <a:ext cx="638" cy="504000"/>
            </a:xfrm>
            <a:prstGeom prst="line">
              <a:avLst/>
            </a:prstGeom>
            <a:ln w="3175">
              <a:solidFill>
                <a:srgbClr val="FAA61A"/>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D1F16D7A-FDB8-264D-A8EC-272AFB034FF7}"/>
                </a:ext>
              </a:extLst>
            </p:cNvPr>
            <p:cNvSpPr txBox="1"/>
            <p:nvPr/>
          </p:nvSpPr>
          <p:spPr>
            <a:xfrm>
              <a:off x="3282964" y="2938669"/>
              <a:ext cx="1202230" cy="230832"/>
            </a:xfrm>
            <a:prstGeom prst="rect">
              <a:avLst/>
            </a:prstGeom>
            <a:noFill/>
          </p:spPr>
          <p:txBody>
            <a:bodyPr wrap="square" lIns="0" tIns="0" rIns="0" bIns="0" rtlCol="0">
              <a:spAutoFit/>
            </a:bodyPr>
            <a:lstStyle/>
            <a:p>
              <a:pPr marL="108000" indent="-108000">
                <a:lnSpc>
                  <a:spcPts val="900"/>
                </a:lnSpc>
                <a:buClr>
                  <a:srgbClr val="FAA61A"/>
                </a:buClr>
                <a:buFont typeface="Wingdings" panose="05000000000000000000" pitchFamily="2" charset="2"/>
                <a:buChar char="l"/>
              </a:pPr>
              <a:r>
                <a:rPr lang="en-US" sz="800" dirty="0"/>
                <a:t>Rise of Modern Environmentalism</a:t>
              </a:r>
            </a:p>
          </p:txBody>
        </p:sp>
        <p:cxnSp>
          <p:nvCxnSpPr>
            <p:cNvPr id="61" name="Straight Connector 60">
              <a:extLst>
                <a:ext uri="{FF2B5EF4-FFF2-40B4-BE49-F238E27FC236}">
                  <a16:creationId xmlns:a16="http://schemas.microsoft.com/office/drawing/2014/main" id="{2F673E23-D5D0-1F40-8F6C-065DEE7A5D39}"/>
                </a:ext>
              </a:extLst>
            </p:cNvPr>
            <p:cNvCxnSpPr/>
            <p:nvPr/>
          </p:nvCxnSpPr>
          <p:spPr>
            <a:xfrm>
              <a:off x="5139525" y="3462272"/>
              <a:ext cx="1368000" cy="0"/>
            </a:xfrm>
            <a:prstGeom prst="line">
              <a:avLst/>
            </a:prstGeom>
            <a:ln>
              <a:solidFill>
                <a:srgbClr val="FAA61A"/>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C9DFE25A-9AB8-A14D-9548-097F37940480}"/>
                </a:ext>
              </a:extLst>
            </p:cNvPr>
            <p:cNvCxnSpPr/>
            <p:nvPr/>
          </p:nvCxnSpPr>
          <p:spPr>
            <a:xfrm>
              <a:off x="5139525" y="2965402"/>
              <a:ext cx="638" cy="504000"/>
            </a:xfrm>
            <a:prstGeom prst="line">
              <a:avLst/>
            </a:prstGeom>
            <a:ln w="3175">
              <a:solidFill>
                <a:srgbClr val="FAA61A"/>
              </a:solidFill>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F427A0A8-D778-714C-B131-B11A50AD820A}"/>
                </a:ext>
              </a:extLst>
            </p:cNvPr>
            <p:cNvSpPr txBox="1"/>
            <p:nvPr/>
          </p:nvSpPr>
          <p:spPr>
            <a:xfrm>
              <a:off x="5104825" y="2938669"/>
              <a:ext cx="1197969" cy="230832"/>
            </a:xfrm>
            <a:prstGeom prst="rect">
              <a:avLst/>
            </a:prstGeom>
            <a:noFill/>
          </p:spPr>
          <p:txBody>
            <a:bodyPr wrap="square" lIns="0" tIns="0" rIns="0" bIns="0" rtlCol="0">
              <a:spAutoFit/>
            </a:bodyPr>
            <a:lstStyle/>
            <a:p>
              <a:pPr marL="108000" indent="-108000">
                <a:lnSpc>
                  <a:spcPts val="900"/>
                </a:lnSpc>
                <a:buClr>
                  <a:srgbClr val="FAA61A"/>
                </a:buClr>
                <a:buFont typeface="Wingdings" panose="05000000000000000000" pitchFamily="2" charset="2"/>
                <a:buChar char="l"/>
              </a:pPr>
              <a:r>
                <a:rPr lang="en-US" sz="800" dirty="0"/>
                <a:t>Rise of Sustainable Development Movement</a:t>
              </a:r>
            </a:p>
          </p:txBody>
        </p:sp>
        <p:cxnSp>
          <p:nvCxnSpPr>
            <p:cNvPr id="64" name="Straight Connector 63">
              <a:extLst>
                <a:ext uri="{FF2B5EF4-FFF2-40B4-BE49-F238E27FC236}">
                  <a16:creationId xmlns:a16="http://schemas.microsoft.com/office/drawing/2014/main" id="{9B8094BC-B90F-4048-AD95-0046DA812DE0}"/>
                </a:ext>
              </a:extLst>
            </p:cNvPr>
            <p:cNvCxnSpPr/>
            <p:nvPr/>
          </p:nvCxnSpPr>
          <p:spPr>
            <a:xfrm>
              <a:off x="6523825" y="3462272"/>
              <a:ext cx="972000" cy="0"/>
            </a:xfrm>
            <a:prstGeom prst="line">
              <a:avLst/>
            </a:prstGeom>
            <a:ln>
              <a:solidFill>
                <a:srgbClr val="FAA61A"/>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ACF36C75-1168-7B49-9D49-483395D3F076}"/>
                </a:ext>
              </a:extLst>
            </p:cNvPr>
            <p:cNvCxnSpPr/>
            <p:nvPr/>
          </p:nvCxnSpPr>
          <p:spPr>
            <a:xfrm>
              <a:off x="6523825" y="2965402"/>
              <a:ext cx="638" cy="504000"/>
            </a:xfrm>
            <a:prstGeom prst="line">
              <a:avLst/>
            </a:prstGeom>
            <a:ln w="3175">
              <a:solidFill>
                <a:srgbClr val="FAA61A"/>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00CB3E7E-D963-5447-A3AA-F0F116393655}"/>
                </a:ext>
              </a:extLst>
            </p:cNvPr>
            <p:cNvSpPr txBox="1"/>
            <p:nvPr/>
          </p:nvSpPr>
          <p:spPr>
            <a:xfrm>
              <a:off x="6495475" y="2938669"/>
              <a:ext cx="979583" cy="346249"/>
            </a:xfrm>
            <a:prstGeom prst="rect">
              <a:avLst/>
            </a:prstGeom>
            <a:noFill/>
          </p:spPr>
          <p:txBody>
            <a:bodyPr wrap="square" lIns="0" tIns="0" rIns="0" bIns="0" rtlCol="0">
              <a:spAutoFit/>
            </a:bodyPr>
            <a:lstStyle/>
            <a:p>
              <a:pPr marL="108000" indent="-108000">
                <a:lnSpc>
                  <a:spcPts val="900"/>
                </a:lnSpc>
                <a:buClr>
                  <a:srgbClr val="FAA61A"/>
                </a:buClr>
                <a:buFont typeface="Wingdings" panose="05000000000000000000" pitchFamily="2" charset="2"/>
                <a:buChar char="l"/>
              </a:pPr>
              <a:r>
                <a:rPr lang="en-US" sz="800" dirty="0"/>
                <a:t>Social License</a:t>
              </a:r>
              <a:br>
                <a:rPr lang="en-US" sz="800" dirty="0"/>
              </a:br>
              <a:r>
                <a:rPr lang="en-US" sz="800" dirty="0"/>
                <a:t>(local communities and stakeholders)</a:t>
              </a:r>
            </a:p>
          </p:txBody>
        </p:sp>
        <p:grpSp>
          <p:nvGrpSpPr>
            <p:cNvPr id="67" name="Group 66">
              <a:extLst>
                <a:ext uri="{FF2B5EF4-FFF2-40B4-BE49-F238E27FC236}">
                  <a16:creationId xmlns:a16="http://schemas.microsoft.com/office/drawing/2014/main" id="{98C657E5-1210-E94A-9A7A-1F61386DAEDD}"/>
                </a:ext>
              </a:extLst>
            </p:cNvPr>
            <p:cNvGrpSpPr/>
            <p:nvPr/>
          </p:nvGrpSpPr>
          <p:grpSpPr>
            <a:xfrm>
              <a:off x="6813132" y="6714262"/>
              <a:ext cx="1833468" cy="224081"/>
              <a:chOff x="6925046" y="6401706"/>
              <a:chExt cx="1833468" cy="224081"/>
            </a:xfrm>
          </p:grpSpPr>
          <p:sp>
            <p:nvSpPr>
              <p:cNvPr id="68" name="Rectangle 67">
                <a:extLst>
                  <a:ext uri="{FF2B5EF4-FFF2-40B4-BE49-F238E27FC236}">
                    <a16:creationId xmlns:a16="http://schemas.microsoft.com/office/drawing/2014/main" id="{7578EADD-0834-0742-910C-4962B915CD65}"/>
                  </a:ext>
                </a:extLst>
              </p:cNvPr>
              <p:cNvSpPr/>
              <p:nvPr/>
            </p:nvSpPr>
            <p:spPr>
              <a:xfrm>
                <a:off x="6925046" y="6401706"/>
                <a:ext cx="1833468" cy="22408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69E58CE9-A587-A948-A454-45D308EA6EA7}"/>
                  </a:ext>
                </a:extLst>
              </p:cNvPr>
              <p:cNvSpPr txBox="1"/>
              <p:nvPr/>
            </p:nvSpPr>
            <p:spPr>
              <a:xfrm>
                <a:off x="6995383" y="6424611"/>
                <a:ext cx="1692794" cy="169277"/>
              </a:xfrm>
              <a:prstGeom prst="rect">
                <a:avLst/>
              </a:prstGeom>
              <a:noFill/>
            </p:spPr>
            <p:txBody>
              <a:bodyPr wrap="square" lIns="0" tIns="0" rIns="0" bIns="0" rtlCol="0">
                <a:spAutoFit/>
              </a:bodyPr>
              <a:lstStyle/>
              <a:p>
                <a:pPr algn="ctr">
                  <a:spcAft>
                    <a:spcPts val="200"/>
                  </a:spcAft>
                  <a:buClr>
                    <a:srgbClr val="FF0000"/>
                  </a:buClr>
                </a:pPr>
                <a:r>
                  <a:rPr lang="en-US" sz="1100" b="1" dirty="0">
                    <a:solidFill>
                      <a:schemeClr val="bg1"/>
                    </a:solidFill>
                  </a:rPr>
                  <a:t>CO</a:t>
                </a:r>
                <a:r>
                  <a:rPr lang="en-US" sz="1100" b="1" baseline="-25000" dirty="0">
                    <a:solidFill>
                      <a:schemeClr val="bg1"/>
                    </a:solidFill>
                  </a:rPr>
                  <a:t>2</a:t>
                </a:r>
                <a:r>
                  <a:rPr lang="en-US" sz="1100" b="1" dirty="0">
                    <a:solidFill>
                      <a:schemeClr val="bg1"/>
                    </a:solidFill>
                  </a:rPr>
                  <a:t> levels  passed 400 ppm</a:t>
                </a:r>
              </a:p>
            </p:txBody>
          </p:sp>
        </p:grpSp>
        <p:cxnSp>
          <p:nvCxnSpPr>
            <p:cNvPr id="70" name="Straight Connector 69">
              <a:extLst>
                <a:ext uri="{FF2B5EF4-FFF2-40B4-BE49-F238E27FC236}">
                  <a16:creationId xmlns:a16="http://schemas.microsoft.com/office/drawing/2014/main" id="{9D4E6D31-F400-2F41-A1B1-12986A5B260E}"/>
                </a:ext>
              </a:extLst>
            </p:cNvPr>
            <p:cNvCxnSpPr/>
            <p:nvPr/>
          </p:nvCxnSpPr>
          <p:spPr>
            <a:xfrm>
              <a:off x="2086302" y="1536253"/>
              <a:ext cx="0" cy="468000"/>
            </a:xfrm>
            <a:prstGeom prst="line">
              <a:avLst/>
            </a:prstGeom>
            <a:ln w="3175">
              <a:solidFill>
                <a:srgbClr val="00B5D5"/>
              </a:solidFill>
            </a:ln>
            <a:effectLst/>
          </p:spPr>
          <p:style>
            <a:lnRef idx="2">
              <a:schemeClr val="accent1"/>
            </a:lnRef>
            <a:fillRef idx="0">
              <a:schemeClr val="accent1"/>
            </a:fillRef>
            <a:effectRef idx="1">
              <a:schemeClr val="accent1"/>
            </a:effectRef>
            <a:fontRef idx="minor">
              <a:schemeClr val="tx1"/>
            </a:fontRef>
          </p:style>
        </p:cxnSp>
        <p:grpSp>
          <p:nvGrpSpPr>
            <p:cNvPr id="71" name="Group 70">
              <a:extLst>
                <a:ext uri="{FF2B5EF4-FFF2-40B4-BE49-F238E27FC236}">
                  <a16:creationId xmlns:a16="http://schemas.microsoft.com/office/drawing/2014/main" id="{8103C007-C840-D24B-B082-BF4F9E00A0F0}"/>
                </a:ext>
              </a:extLst>
            </p:cNvPr>
            <p:cNvGrpSpPr/>
            <p:nvPr/>
          </p:nvGrpSpPr>
          <p:grpSpPr>
            <a:xfrm>
              <a:off x="2516968" y="1474183"/>
              <a:ext cx="824417" cy="535279"/>
              <a:chOff x="2612980" y="1113921"/>
              <a:chExt cx="824417" cy="535279"/>
            </a:xfrm>
          </p:grpSpPr>
          <p:cxnSp>
            <p:nvCxnSpPr>
              <p:cNvPr id="72" name="Straight Connector 71">
                <a:extLst>
                  <a:ext uri="{FF2B5EF4-FFF2-40B4-BE49-F238E27FC236}">
                    <a16:creationId xmlns:a16="http://schemas.microsoft.com/office/drawing/2014/main" id="{2E131F8D-4586-AA4C-8E8F-157777361B2C}"/>
                  </a:ext>
                </a:extLst>
              </p:cNvPr>
              <p:cNvCxnSpPr/>
              <p:nvPr/>
            </p:nvCxnSpPr>
            <p:spPr>
              <a:xfrm>
                <a:off x="2651809" y="1649200"/>
                <a:ext cx="72000" cy="0"/>
              </a:xfrm>
              <a:prstGeom prst="line">
                <a:avLst/>
              </a:prstGeom>
              <a:ln>
                <a:solidFill>
                  <a:srgbClr val="00B5D5"/>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0AE2CA4D-B48A-8442-8050-AFDDB727015C}"/>
                  </a:ext>
                </a:extLst>
              </p:cNvPr>
              <p:cNvCxnSpPr/>
              <p:nvPr/>
            </p:nvCxnSpPr>
            <p:spPr>
              <a:xfrm>
                <a:off x="2651809" y="1175991"/>
                <a:ext cx="0" cy="468000"/>
              </a:xfrm>
              <a:prstGeom prst="line">
                <a:avLst/>
              </a:prstGeom>
              <a:ln w="3175">
                <a:solidFill>
                  <a:srgbClr val="00B5D5"/>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2CD66251-AF26-7E42-A80E-58829EA81D18}"/>
                  </a:ext>
                </a:extLst>
              </p:cNvPr>
              <p:cNvSpPr txBox="1"/>
              <p:nvPr/>
            </p:nvSpPr>
            <p:spPr>
              <a:xfrm>
                <a:off x="2612980" y="1113921"/>
                <a:ext cx="824417" cy="115416"/>
              </a:xfrm>
              <a:prstGeom prst="rect">
                <a:avLst/>
              </a:prstGeom>
              <a:noFill/>
            </p:spPr>
            <p:txBody>
              <a:bodyPr wrap="square" lIns="0" tIns="0" rIns="0" bIns="0" rtlCol="0">
                <a:spAutoFit/>
              </a:bodyPr>
              <a:lstStyle/>
              <a:p>
                <a:pPr marL="108000" indent="-108000">
                  <a:lnSpc>
                    <a:spcPts val="900"/>
                  </a:lnSpc>
                  <a:buClr>
                    <a:srgbClr val="00B5D5"/>
                  </a:buClr>
                  <a:buFont typeface="Wingdings" panose="05000000000000000000" pitchFamily="2" charset="2"/>
                  <a:buChar char="l"/>
                </a:pPr>
                <a:r>
                  <a:rPr lang="en-US" sz="800" dirty="0"/>
                  <a:t>WMO</a:t>
                </a:r>
              </a:p>
            </p:txBody>
          </p:sp>
        </p:grpSp>
        <p:grpSp>
          <p:nvGrpSpPr>
            <p:cNvPr id="75" name="Group 74">
              <a:extLst>
                <a:ext uri="{FF2B5EF4-FFF2-40B4-BE49-F238E27FC236}">
                  <a16:creationId xmlns:a16="http://schemas.microsoft.com/office/drawing/2014/main" id="{C0DFAA14-10AF-E343-886C-F5850D4F6F53}"/>
                </a:ext>
              </a:extLst>
            </p:cNvPr>
            <p:cNvGrpSpPr/>
            <p:nvPr/>
          </p:nvGrpSpPr>
          <p:grpSpPr>
            <a:xfrm>
              <a:off x="4175223" y="1474183"/>
              <a:ext cx="824417" cy="535279"/>
              <a:chOff x="4167872" y="1113921"/>
              <a:chExt cx="824417" cy="535279"/>
            </a:xfrm>
          </p:grpSpPr>
          <p:cxnSp>
            <p:nvCxnSpPr>
              <p:cNvPr id="76" name="Straight Connector 75">
                <a:extLst>
                  <a:ext uri="{FF2B5EF4-FFF2-40B4-BE49-F238E27FC236}">
                    <a16:creationId xmlns:a16="http://schemas.microsoft.com/office/drawing/2014/main" id="{B83015B3-DBAB-3D43-8B2B-AC965C058A9D}"/>
                  </a:ext>
                </a:extLst>
              </p:cNvPr>
              <p:cNvCxnSpPr/>
              <p:nvPr/>
            </p:nvCxnSpPr>
            <p:spPr>
              <a:xfrm>
                <a:off x="4204384" y="1649200"/>
                <a:ext cx="72000" cy="0"/>
              </a:xfrm>
              <a:prstGeom prst="line">
                <a:avLst/>
              </a:prstGeom>
              <a:ln>
                <a:solidFill>
                  <a:srgbClr val="00B5D5"/>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90111C7-E521-1D4E-9D2E-60A8AAAF8E61}"/>
                  </a:ext>
                </a:extLst>
              </p:cNvPr>
              <p:cNvCxnSpPr/>
              <p:nvPr/>
            </p:nvCxnSpPr>
            <p:spPr>
              <a:xfrm>
                <a:off x="4204384" y="1175991"/>
                <a:ext cx="0" cy="468000"/>
              </a:xfrm>
              <a:prstGeom prst="line">
                <a:avLst/>
              </a:prstGeom>
              <a:ln w="3175">
                <a:solidFill>
                  <a:srgbClr val="00B5D5"/>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FFA2EE9A-8DFD-364E-8FDE-EB73C4605517}"/>
                  </a:ext>
                </a:extLst>
              </p:cNvPr>
              <p:cNvSpPr txBox="1"/>
              <p:nvPr/>
            </p:nvSpPr>
            <p:spPr>
              <a:xfrm>
                <a:off x="4167872" y="1113921"/>
                <a:ext cx="824417" cy="115416"/>
              </a:xfrm>
              <a:prstGeom prst="rect">
                <a:avLst/>
              </a:prstGeom>
              <a:noFill/>
            </p:spPr>
            <p:txBody>
              <a:bodyPr wrap="square" lIns="0" tIns="0" rIns="0" bIns="0" rtlCol="0">
                <a:spAutoFit/>
              </a:bodyPr>
              <a:lstStyle/>
              <a:p>
                <a:pPr marL="108000" indent="-108000">
                  <a:lnSpc>
                    <a:spcPts val="900"/>
                  </a:lnSpc>
                  <a:buClr>
                    <a:srgbClr val="00B5D5"/>
                  </a:buClr>
                  <a:buFont typeface="Wingdings" panose="05000000000000000000" pitchFamily="2" charset="2"/>
                  <a:buChar char="l"/>
                </a:pPr>
                <a:r>
                  <a:rPr lang="en-US" sz="800" dirty="0"/>
                  <a:t>UNEP</a:t>
                </a:r>
              </a:p>
            </p:txBody>
          </p:sp>
        </p:grpSp>
        <p:grpSp>
          <p:nvGrpSpPr>
            <p:cNvPr id="79" name="Group 78">
              <a:extLst>
                <a:ext uri="{FF2B5EF4-FFF2-40B4-BE49-F238E27FC236}">
                  <a16:creationId xmlns:a16="http://schemas.microsoft.com/office/drawing/2014/main" id="{54743508-4831-E442-8F74-E39694110591}"/>
                </a:ext>
              </a:extLst>
            </p:cNvPr>
            <p:cNvGrpSpPr/>
            <p:nvPr/>
          </p:nvGrpSpPr>
          <p:grpSpPr>
            <a:xfrm>
              <a:off x="5321120" y="1474183"/>
              <a:ext cx="824417" cy="535279"/>
              <a:chOff x="5480740" y="1113921"/>
              <a:chExt cx="824417" cy="535279"/>
            </a:xfrm>
          </p:grpSpPr>
          <p:cxnSp>
            <p:nvCxnSpPr>
              <p:cNvPr id="80" name="Straight Connector 79">
                <a:extLst>
                  <a:ext uri="{FF2B5EF4-FFF2-40B4-BE49-F238E27FC236}">
                    <a16:creationId xmlns:a16="http://schemas.microsoft.com/office/drawing/2014/main" id="{52CC1565-59F1-334E-AF3D-802C7BDA3FA2}"/>
                  </a:ext>
                </a:extLst>
              </p:cNvPr>
              <p:cNvCxnSpPr/>
              <p:nvPr/>
            </p:nvCxnSpPr>
            <p:spPr>
              <a:xfrm>
                <a:off x="5520038" y="1649200"/>
                <a:ext cx="72000" cy="0"/>
              </a:xfrm>
              <a:prstGeom prst="line">
                <a:avLst/>
              </a:prstGeom>
              <a:ln>
                <a:solidFill>
                  <a:srgbClr val="00B5D5"/>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9DB5D3E8-6464-5943-8CB5-2F4B05E324D1}"/>
                  </a:ext>
                </a:extLst>
              </p:cNvPr>
              <p:cNvCxnSpPr/>
              <p:nvPr/>
            </p:nvCxnSpPr>
            <p:spPr>
              <a:xfrm>
                <a:off x="5520038" y="1168040"/>
                <a:ext cx="0" cy="468000"/>
              </a:xfrm>
              <a:prstGeom prst="line">
                <a:avLst/>
              </a:prstGeom>
              <a:ln w="3175">
                <a:solidFill>
                  <a:srgbClr val="00B5D5"/>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95113CE2-392F-E04D-8E48-3D7140FE1EC1}"/>
                  </a:ext>
                </a:extLst>
              </p:cNvPr>
              <p:cNvSpPr txBox="1"/>
              <p:nvPr/>
            </p:nvSpPr>
            <p:spPr>
              <a:xfrm>
                <a:off x="5480740" y="1113921"/>
                <a:ext cx="824417" cy="115416"/>
              </a:xfrm>
              <a:prstGeom prst="rect">
                <a:avLst/>
              </a:prstGeom>
              <a:noFill/>
            </p:spPr>
            <p:txBody>
              <a:bodyPr wrap="square" lIns="0" tIns="0" rIns="0" bIns="0" rtlCol="0">
                <a:spAutoFit/>
              </a:bodyPr>
              <a:lstStyle/>
              <a:p>
                <a:pPr marL="108000" indent="-108000">
                  <a:lnSpc>
                    <a:spcPts val="900"/>
                  </a:lnSpc>
                  <a:buClr>
                    <a:srgbClr val="00B5D5"/>
                  </a:buClr>
                  <a:buFont typeface="Wingdings" panose="05000000000000000000" pitchFamily="2" charset="2"/>
                  <a:buChar char="l"/>
                </a:pPr>
                <a:r>
                  <a:rPr lang="en-US" sz="800" dirty="0"/>
                  <a:t>IPCC</a:t>
                </a:r>
              </a:p>
            </p:txBody>
          </p:sp>
        </p:grpSp>
        <p:sp>
          <p:nvSpPr>
            <p:cNvPr id="83" name="TextBox 82">
              <a:extLst>
                <a:ext uri="{FF2B5EF4-FFF2-40B4-BE49-F238E27FC236}">
                  <a16:creationId xmlns:a16="http://schemas.microsoft.com/office/drawing/2014/main" id="{1694C075-79F3-3943-8659-1188B922B260}"/>
                </a:ext>
              </a:extLst>
            </p:cNvPr>
            <p:cNvSpPr txBox="1"/>
            <p:nvPr/>
          </p:nvSpPr>
          <p:spPr>
            <a:xfrm>
              <a:off x="5805115" y="1608124"/>
              <a:ext cx="1192423" cy="397545"/>
            </a:xfrm>
            <a:prstGeom prst="rect">
              <a:avLst/>
            </a:prstGeom>
            <a:noFill/>
          </p:spPr>
          <p:txBody>
            <a:bodyPr wrap="square" lIns="0" tIns="0" rIns="0" bIns="0" rtlCol="0">
              <a:spAutoFit/>
            </a:bodyPr>
            <a:lstStyle/>
            <a:p>
              <a:pPr marL="108000" indent="-108000">
                <a:lnSpc>
                  <a:spcPts val="900"/>
                </a:lnSpc>
                <a:spcAft>
                  <a:spcPts val="400"/>
                </a:spcAft>
                <a:buClr>
                  <a:srgbClr val="00B5D5"/>
                </a:buClr>
                <a:buFont typeface="Wingdings" panose="05000000000000000000" pitchFamily="2" charset="2"/>
                <a:buChar char="l"/>
              </a:pPr>
              <a:r>
                <a:rPr lang="en-US" sz="800" dirty="0"/>
                <a:t>UNFCCC</a:t>
              </a:r>
            </a:p>
            <a:p>
              <a:pPr marL="108000" indent="-108000">
                <a:lnSpc>
                  <a:spcPts val="900"/>
                </a:lnSpc>
                <a:spcAft>
                  <a:spcPts val="400"/>
                </a:spcAft>
                <a:buClr>
                  <a:srgbClr val="00B5D5"/>
                </a:buClr>
                <a:buFont typeface="Wingdings" panose="05000000000000000000" pitchFamily="2" charset="2"/>
                <a:buChar char="l"/>
              </a:pPr>
              <a:r>
                <a:rPr lang="en-US" sz="800" dirty="0"/>
                <a:t>Global Climate </a:t>
              </a:r>
              <a:br>
                <a:rPr lang="en-US" sz="800" dirty="0"/>
              </a:br>
              <a:r>
                <a:rPr lang="en-US" sz="800" dirty="0"/>
                <a:t>Observing System</a:t>
              </a:r>
            </a:p>
          </p:txBody>
        </p:sp>
        <p:sp>
          <p:nvSpPr>
            <p:cNvPr id="84" name="TextBox 83">
              <a:extLst>
                <a:ext uri="{FF2B5EF4-FFF2-40B4-BE49-F238E27FC236}">
                  <a16:creationId xmlns:a16="http://schemas.microsoft.com/office/drawing/2014/main" id="{B4FBF51B-2679-5E4C-81D7-CC91A6D2682F}"/>
                </a:ext>
              </a:extLst>
            </p:cNvPr>
            <p:cNvSpPr txBox="1"/>
            <p:nvPr/>
          </p:nvSpPr>
          <p:spPr>
            <a:xfrm>
              <a:off x="5108414" y="2257504"/>
              <a:ext cx="638446" cy="230832"/>
            </a:xfrm>
            <a:prstGeom prst="rect">
              <a:avLst/>
            </a:prstGeom>
            <a:noFill/>
          </p:spPr>
          <p:txBody>
            <a:bodyPr wrap="square" lIns="0" tIns="0" rIns="0" bIns="0" rtlCol="0">
              <a:spAutoFit/>
            </a:bodyPr>
            <a:lstStyle/>
            <a:p>
              <a:pPr marL="108000" indent="-108000">
                <a:lnSpc>
                  <a:spcPts val="900"/>
                </a:lnSpc>
                <a:spcAft>
                  <a:spcPts val="200"/>
                </a:spcAft>
                <a:buClr>
                  <a:srgbClr val="008F91"/>
                </a:buClr>
                <a:buFont typeface="Wingdings" panose="05000000000000000000" pitchFamily="2" charset="2"/>
                <a:buChar char="l"/>
              </a:pPr>
              <a:r>
                <a:rPr lang="en-US" sz="800" dirty="0"/>
                <a:t>Montreal</a:t>
              </a:r>
              <a:br>
                <a:rPr lang="en-US" sz="800" dirty="0"/>
              </a:br>
              <a:r>
                <a:rPr lang="en-US" sz="800" dirty="0"/>
                <a:t>Protocol</a:t>
              </a:r>
            </a:p>
          </p:txBody>
        </p:sp>
        <p:sp>
          <p:nvSpPr>
            <p:cNvPr id="85" name="TextBox 84">
              <a:extLst>
                <a:ext uri="{FF2B5EF4-FFF2-40B4-BE49-F238E27FC236}">
                  <a16:creationId xmlns:a16="http://schemas.microsoft.com/office/drawing/2014/main" id="{0CEF96FE-D77A-5C46-BA7C-D7B732CCCE66}"/>
                </a:ext>
              </a:extLst>
            </p:cNvPr>
            <p:cNvSpPr txBox="1"/>
            <p:nvPr/>
          </p:nvSpPr>
          <p:spPr>
            <a:xfrm>
              <a:off x="5705448" y="2257504"/>
              <a:ext cx="638446" cy="230832"/>
            </a:xfrm>
            <a:prstGeom prst="rect">
              <a:avLst/>
            </a:prstGeom>
            <a:noFill/>
          </p:spPr>
          <p:txBody>
            <a:bodyPr wrap="square" lIns="0" tIns="0" rIns="0" bIns="0" rtlCol="0">
              <a:spAutoFit/>
            </a:bodyPr>
            <a:lstStyle/>
            <a:p>
              <a:pPr marL="108000" indent="-108000">
                <a:lnSpc>
                  <a:spcPts val="900"/>
                </a:lnSpc>
                <a:spcAft>
                  <a:spcPts val="200"/>
                </a:spcAft>
                <a:buClr>
                  <a:srgbClr val="008F91"/>
                </a:buClr>
                <a:buFont typeface="Wingdings" panose="05000000000000000000" pitchFamily="2" charset="2"/>
                <a:buChar char="l"/>
              </a:pPr>
              <a:r>
                <a:rPr lang="en-US" sz="800" dirty="0"/>
                <a:t>Kyoto</a:t>
              </a:r>
              <a:br>
                <a:rPr lang="en-US" sz="800" dirty="0"/>
              </a:br>
              <a:r>
                <a:rPr lang="en-US" sz="800" dirty="0"/>
                <a:t>Protocol</a:t>
              </a:r>
            </a:p>
          </p:txBody>
        </p:sp>
        <p:cxnSp>
          <p:nvCxnSpPr>
            <p:cNvPr id="86" name="Straight Connector 85">
              <a:extLst>
                <a:ext uri="{FF2B5EF4-FFF2-40B4-BE49-F238E27FC236}">
                  <a16:creationId xmlns:a16="http://schemas.microsoft.com/office/drawing/2014/main" id="{424B132C-FAB4-C943-8A17-BC85AE1DF42A}"/>
                </a:ext>
              </a:extLst>
            </p:cNvPr>
            <p:cNvCxnSpPr/>
            <p:nvPr/>
          </p:nvCxnSpPr>
          <p:spPr>
            <a:xfrm>
              <a:off x="4865764" y="4183914"/>
              <a:ext cx="2016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5D9CAAF-A93D-3744-9B4B-3E3AB5976EC8}"/>
                </a:ext>
              </a:extLst>
            </p:cNvPr>
            <p:cNvCxnSpPr/>
            <p:nvPr/>
          </p:nvCxnSpPr>
          <p:spPr>
            <a:xfrm>
              <a:off x="4865764" y="3960434"/>
              <a:ext cx="638" cy="216000"/>
            </a:xfrm>
            <a:prstGeom prst="line">
              <a:avLst/>
            </a:prstGeom>
            <a:ln w="3175">
              <a:solidFill>
                <a:srgbClr val="7030A0"/>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D1308B6C-300A-1242-A0C9-738248A2A400}"/>
                </a:ext>
              </a:extLst>
            </p:cNvPr>
            <p:cNvSpPr txBox="1"/>
            <p:nvPr/>
          </p:nvSpPr>
          <p:spPr>
            <a:xfrm>
              <a:off x="4831064" y="3917173"/>
              <a:ext cx="1758500" cy="115416"/>
            </a:xfrm>
            <a:prstGeom prst="rect">
              <a:avLst/>
            </a:prstGeom>
            <a:noFill/>
          </p:spPr>
          <p:txBody>
            <a:bodyPr wrap="square" lIns="0" tIns="0" rIns="0" bIns="0" rtlCol="0">
              <a:spAutoFit/>
            </a:bodyPr>
            <a:lstStyle/>
            <a:p>
              <a:pPr marL="108000" indent="-108000">
                <a:lnSpc>
                  <a:spcPts val="900"/>
                </a:lnSpc>
                <a:buClr>
                  <a:srgbClr val="7030A0"/>
                </a:buClr>
                <a:buFont typeface="Wingdings" panose="05000000000000000000" pitchFamily="2" charset="2"/>
                <a:buChar char="l"/>
              </a:pPr>
              <a:r>
                <a:rPr lang="en-US" sz="800" dirty="0"/>
                <a:t>Globalization</a:t>
              </a:r>
            </a:p>
          </p:txBody>
        </p:sp>
        <p:cxnSp>
          <p:nvCxnSpPr>
            <p:cNvPr id="89" name="Straight Connector 88">
              <a:extLst>
                <a:ext uri="{FF2B5EF4-FFF2-40B4-BE49-F238E27FC236}">
                  <a16:creationId xmlns:a16="http://schemas.microsoft.com/office/drawing/2014/main" id="{002BBFD5-4AF1-5546-839F-4F3C4AC96261}"/>
                </a:ext>
              </a:extLst>
            </p:cNvPr>
            <p:cNvCxnSpPr/>
            <p:nvPr/>
          </p:nvCxnSpPr>
          <p:spPr>
            <a:xfrm>
              <a:off x="6922800" y="4183914"/>
              <a:ext cx="1296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D575E424-81A6-9E4E-A27F-190C87EE901F}"/>
                </a:ext>
              </a:extLst>
            </p:cNvPr>
            <p:cNvSpPr txBox="1"/>
            <p:nvPr/>
          </p:nvSpPr>
          <p:spPr>
            <a:xfrm>
              <a:off x="6888100" y="3921450"/>
              <a:ext cx="1758500" cy="126958"/>
            </a:xfrm>
            <a:prstGeom prst="rect">
              <a:avLst/>
            </a:prstGeom>
            <a:solidFill>
              <a:schemeClr val="bg1">
                <a:alpha val="75000"/>
              </a:schemeClr>
            </a:solidFill>
          </p:spPr>
          <p:txBody>
            <a:bodyPr wrap="square" lIns="0" tIns="0" rIns="0" bIns="0" rtlCol="0">
              <a:spAutoFit/>
            </a:bodyPr>
            <a:lstStyle/>
            <a:p>
              <a:pPr marL="108000" indent="-108000">
                <a:lnSpc>
                  <a:spcPts val="900"/>
                </a:lnSpc>
                <a:buClr>
                  <a:srgbClr val="7030A0"/>
                </a:buClr>
                <a:buFont typeface="Wingdings" panose="05000000000000000000" pitchFamily="2" charset="2"/>
                <a:buChar char="l"/>
              </a:pPr>
              <a:r>
                <a:rPr lang="en-US" sz="800" dirty="0"/>
                <a:t>Global Financial Crisis</a:t>
              </a:r>
            </a:p>
          </p:txBody>
        </p:sp>
        <p:cxnSp>
          <p:nvCxnSpPr>
            <p:cNvPr id="91" name="Straight Connector 90">
              <a:extLst>
                <a:ext uri="{FF2B5EF4-FFF2-40B4-BE49-F238E27FC236}">
                  <a16:creationId xmlns:a16="http://schemas.microsoft.com/office/drawing/2014/main" id="{D816029B-1195-424D-97E6-B0F08295C364}"/>
                </a:ext>
              </a:extLst>
            </p:cNvPr>
            <p:cNvCxnSpPr/>
            <p:nvPr/>
          </p:nvCxnSpPr>
          <p:spPr>
            <a:xfrm>
              <a:off x="2548670" y="4180154"/>
              <a:ext cx="1296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EC41F686-C57E-A447-8078-69FA26AB3DF4}"/>
                </a:ext>
              </a:extLst>
            </p:cNvPr>
            <p:cNvCxnSpPr/>
            <p:nvPr/>
          </p:nvCxnSpPr>
          <p:spPr>
            <a:xfrm>
              <a:off x="2548670" y="3964154"/>
              <a:ext cx="638" cy="216000"/>
            </a:xfrm>
            <a:prstGeom prst="line">
              <a:avLst/>
            </a:prstGeom>
            <a:ln w="3175">
              <a:solidFill>
                <a:srgbClr val="7030A0"/>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6B965F70-AE04-B14E-AB4E-53CD8AEB9A18}"/>
                </a:ext>
              </a:extLst>
            </p:cNvPr>
            <p:cNvSpPr txBox="1"/>
            <p:nvPr/>
          </p:nvSpPr>
          <p:spPr>
            <a:xfrm>
              <a:off x="2516968" y="3917015"/>
              <a:ext cx="1097983" cy="230832"/>
            </a:xfrm>
            <a:prstGeom prst="rect">
              <a:avLst/>
            </a:prstGeom>
            <a:noFill/>
          </p:spPr>
          <p:txBody>
            <a:bodyPr wrap="square" lIns="0" tIns="0" rIns="0" bIns="0" rtlCol="0">
              <a:spAutoFit/>
            </a:bodyPr>
            <a:lstStyle/>
            <a:p>
              <a:pPr marL="108000" indent="-108000">
                <a:lnSpc>
                  <a:spcPts val="900"/>
                </a:lnSpc>
                <a:buClr>
                  <a:srgbClr val="7030A0"/>
                </a:buClr>
                <a:buFont typeface="Wingdings" panose="05000000000000000000" pitchFamily="2" charset="2"/>
                <a:buChar char="l"/>
              </a:pPr>
              <a:r>
                <a:rPr lang="en-US" sz="800" dirty="0"/>
                <a:t>Government Owned and Operated</a:t>
              </a:r>
            </a:p>
          </p:txBody>
        </p:sp>
        <p:cxnSp>
          <p:nvCxnSpPr>
            <p:cNvPr id="94" name="Straight Connector 93">
              <a:extLst>
                <a:ext uri="{FF2B5EF4-FFF2-40B4-BE49-F238E27FC236}">
                  <a16:creationId xmlns:a16="http://schemas.microsoft.com/office/drawing/2014/main" id="{A4FCF237-49D7-D945-A2EB-D992AC7A5264}"/>
                </a:ext>
              </a:extLst>
            </p:cNvPr>
            <p:cNvCxnSpPr/>
            <p:nvPr/>
          </p:nvCxnSpPr>
          <p:spPr>
            <a:xfrm>
              <a:off x="4317064" y="4219909"/>
              <a:ext cx="2052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A975273B-5B65-2F46-8E9F-6166E5E3D2A6}"/>
                </a:ext>
              </a:extLst>
            </p:cNvPr>
            <p:cNvCxnSpPr/>
            <p:nvPr/>
          </p:nvCxnSpPr>
          <p:spPr>
            <a:xfrm>
              <a:off x="4317064" y="3807973"/>
              <a:ext cx="638" cy="396000"/>
            </a:xfrm>
            <a:prstGeom prst="line">
              <a:avLst/>
            </a:prstGeom>
            <a:ln w="3175">
              <a:solidFill>
                <a:srgbClr val="7030A0"/>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7EFD76D9-56D3-2D49-B614-BE974E21A90E}"/>
                </a:ext>
              </a:extLst>
            </p:cNvPr>
            <p:cNvSpPr txBox="1"/>
            <p:nvPr/>
          </p:nvSpPr>
          <p:spPr>
            <a:xfrm>
              <a:off x="4282364" y="3751223"/>
              <a:ext cx="1758500" cy="115416"/>
            </a:xfrm>
            <a:prstGeom prst="rect">
              <a:avLst/>
            </a:prstGeom>
            <a:noFill/>
          </p:spPr>
          <p:txBody>
            <a:bodyPr wrap="square" lIns="0" tIns="0" rIns="0" bIns="0" rtlCol="0">
              <a:spAutoFit/>
            </a:bodyPr>
            <a:lstStyle/>
            <a:p>
              <a:pPr marL="108000" indent="-108000">
                <a:lnSpc>
                  <a:spcPts val="900"/>
                </a:lnSpc>
                <a:buClr>
                  <a:srgbClr val="7030A0"/>
                </a:buClr>
                <a:buFont typeface="Wingdings" panose="05000000000000000000" pitchFamily="2" charset="2"/>
                <a:buChar char="l"/>
              </a:pPr>
              <a:r>
                <a:rPr lang="en-US" sz="800" dirty="0"/>
                <a:t>Privatization</a:t>
              </a:r>
            </a:p>
          </p:txBody>
        </p:sp>
        <p:cxnSp>
          <p:nvCxnSpPr>
            <p:cNvPr id="97" name="Straight Connector 96">
              <a:extLst>
                <a:ext uri="{FF2B5EF4-FFF2-40B4-BE49-F238E27FC236}">
                  <a16:creationId xmlns:a16="http://schemas.microsoft.com/office/drawing/2014/main" id="{D3F8738B-7449-E540-9978-7C07E5F2CB84}"/>
                </a:ext>
              </a:extLst>
            </p:cNvPr>
            <p:cNvCxnSpPr/>
            <p:nvPr/>
          </p:nvCxnSpPr>
          <p:spPr>
            <a:xfrm>
              <a:off x="6453132" y="4219909"/>
              <a:ext cx="22500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876134FD-9E48-2F43-A543-7089F6E213DD}"/>
                </a:ext>
              </a:extLst>
            </p:cNvPr>
            <p:cNvSpPr txBox="1"/>
            <p:nvPr/>
          </p:nvSpPr>
          <p:spPr>
            <a:xfrm>
              <a:off x="6420180" y="3751223"/>
              <a:ext cx="2122700" cy="115416"/>
            </a:xfrm>
            <a:prstGeom prst="rect">
              <a:avLst/>
            </a:prstGeom>
            <a:solidFill>
              <a:schemeClr val="bg1">
                <a:alpha val="75000"/>
              </a:schemeClr>
            </a:solidFill>
          </p:spPr>
          <p:txBody>
            <a:bodyPr wrap="square" lIns="0" tIns="0" rIns="0" bIns="0" rtlCol="0">
              <a:spAutoFit/>
            </a:bodyPr>
            <a:lstStyle/>
            <a:p>
              <a:pPr marL="108000" indent="-108000">
                <a:lnSpc>
                  <a:spcPts val="900"/>
                </a:lnSpc>
                <a:buClr>
                  <a:srgbClr val="7030A0"/>
                </a:buClr>
                <a:buFont typeface="Wingdings" panose="05000000000000000000" pitchFamily="2" charset="2"/>
                <a:buChar char="l"/>
              </a:pPr>
              <a:r>
                <a:rPr lang="en-US" sz="800" dirty="0"/>
                <a:t>Sustainability, less government spending</a:t>
              </a:r>
            </a:p>
          </p:txBody>
        </p:sp>
        <p:cxnSp>
          <p:nvCxnSpPr>
            <p:cNvPr id="99" name="Straight Connector 98">
              <a:extLst>
                <a:ext uri="{FF2B5EF4-FFF2-40B4-BE49-F238E27FC236}">
                  <a16:creationId xmlns:a16="http://schemas.microsoft.com/office/drawing/2014/main" id="{3A3E641E-50B6-2B44-843F-FC4A66585789}"/>
                </a:ext>
              </a:extLst>
            </p:cNvPr>
            <p:cNvCxnSpPr/>
            <p:nvPr/>
          </p:nvCxnSpPr>
          <p:spPr>
            <a:xfrm>
              <a:off x="4612609" y="5988749"/>
              <a:ext cx="972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D97474D2-EA77-E24E-B65E-F0A7F09514CC}"/>
                </a:ext>
              </a:extLst>
            </p:cNvPr>
            <p:cNvCxnSpPr/>
            <p:nvPr/>
          </p:nvCxnSpPr>
          <p:spPr>
            <a:xfrm>
              <a:off x="4612609" y="5387320"/>
              <a:ext cx="638" cy="612000"/>
            </a:xfrm>
            <a:prstGeom prst="line">
              <a:avLst/>
            </a:prstGeom>
            <a:ln w="3175">
              <a:solidFill>
                <a:srgbClr val="70BF54"/>
              </a:solidFill>
            </a:ln>
            <a:effectLst/>
          </p:spPr>
          <p:style>
            <a:lnRef idx="2">
              <a:schemeClr val="accent1"/>
            </a:lnRef>
            <a:fillRef idx="0">
              <a:schemeClr val="accent1"/>
            </a:fillRef>
            <a:effectRef idx="1">
              <a:schemeClr val="accent1"/>
            </a:effectRef>
            <a:fontRef idx="minor">
              <a:schemeClr val="tx1"/>
            </a:fontRef>
          </p:style>
        </p:cxnSp>
        <p:sp>
          <p:nvSpPr>
            <p:cNvPr id="101" name="TextBox 100">
              <a:extLst>
                <a:ext uri="{FF2B5EF4-FFF2-40B4-BE49-F238E27FC236}">
                  <a16:creationId xmlns:a16="http://schemas.microsoft.com/office/drawing/2014/main" id="{0131970E-0BD8-194F-9220-F5F48A0DC5D5}"/>
                </a:ext>
              </a:extLst>
            </p:cNvPr>
            <p:cNvSpPr txBox="1"/>
            <p:nvPr/>
          </p:nvSpPr>
          <p:spPr>
            <a:xfrm>
              <a:off x="4576308" y="5330866"/>
              <a:ext cx="1434663" cy="115416"/>
            </a:xfrm>
            <a:prstGeom prst="rect">
              <a:avLst/>
            </a:prstGeom>
            <a:noFill/>
          </p:spPr>
          <p:txBody>
            <a:bodyPr wrap="square" lIns="0" tIns="0" rIns="0" bIns="0" rtlCol="0">
              <a:spAutoFit/>
            </a:bodyPr>
            <a:lstStyle/>
            <a:p>
              <a:pPr marL="108000" indent="-108000">
                <a:lnSpc>
                  <a:spcPts val="900"/>
                </a:lnSpc>
                <a:buClr>
                  <a:srgbClr val="70BF54"/>
                </a:buClr>
                <a:buFont typeface="Wingdings" panose="05000000000000000000" pitchFamily="2" charset="2"/>
                <a:buChar char="l"/>
              </a:pPr>
              <a:r>
                <a:rPr lang="en-US" sz="800" dirty="0"/>
                <a:t>Numerical Weather Prediction</a:t>
              </a:r>
            </a:p>
          </p:txBody>
        </p:sp>
        <p:cxnSp>
          <p:nvCxnSpPr>
            <p:cNvPr id="102" name="Straight Connector 101">
              <a:extLst>
                <a:ext uri="{FF2B5EF4-FFF2-40B4-BE49-F238E27FC236}">
                  <a16:creationId xmlns:a16="http://schemas.microsoft.com/office/drawing/2014/main" id="{D9A8C208-0EF5-1D4B-9D3C-D0FF386C40CB}"/>
                </a:ext>
              </a:extLst>
            </p:cNvPr>
            <p:cNvCxnSpPr/>
            <p:nvPr/>
          </p:nvCxnSpPr>
          <p:spPr>
            <a:xfrm>
              <a:off x="7535064" y="5992491"/>
              <a:ext cx="972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F3F37AF8-7E28-5144-B669-B3670E116317}"/>
                </a:ext>
              </a:extLst>
            </p:cNvPr>
            <p:cNvSpPr txBox="1"/>
            <p:nvPr/>
          </p:nvSpPr>
          <p:spPr>
            <a:xfrm>
              <a:off x="7501951" y="5145996"/>
              <a:ext cx="979583" cy="115416"/>
            </a:xfrm>
            <a:prstGeom prst="rect">
              <a:avLst/>
            </a:prstGeom>
            <a:solidFill>
              <a:schemeClr val="bg1">
                <a:alpha val="75000"/>
              </a:schemeClr>
            </a:solidFill>
          </p:spPr>
          <p:txBody>
            <a:bodyPr wrap="square" lIns="0" tIns="0" rIns="0" bIns="0" rtlCol="0">
              <a:spAutoFit/>
            </a:bodyPr>
            <a:lstStyle/>
            <a:p>
              <a:pPr marL="108000" indent="-108000">
                <a:lnSpc>
                  <a:spcPts val="900"/>
                </a:lnSpc>
                <a:buClr>
                  <a:srgbClr val="70BF54"/>
                </a:buClr>
                <a:buFont typeface="Wingdings" panose="05000000000000000000" pitchFamily="2" charset="2"/>
                <a:buChar char="l"/>
              </a:pPr>
              <a:r>
                <a:rPr lang="en-US" sz="800" dirty="0"/>
                <a:t>Seamless Prediction</a:t>
              </a:r>
            </a:p>
          </p:txBody>
        </p:sp>
        <p:cxnSp>
          <p:nvCxnSpPr>
            <p:cNvPr id="104" name="Straight Connector 103">
              <a:extLst>
                <a:ext uri="{FF2B5EF4-FFF2-40B4-BE49-F238E27FC236}">
                  <a16:creationId xmlns:a16="http://schemas.microsoft.com/office/drawing/2014/main" id="{EBA1DB5F-6FE9-D14A-972F-594D02079278}"/>
                </a:ext>
              </a:extLst>
            </p:cNvPr>
            <p:cNvCxnSpPr/>
            <p:nvPr/>
          </p:nvCxnSpPr>
          <p:spPr>
            <a:xfrm>
              <a:off x="1744651" y="6490240"/>
              <a:ext cx="1296000" cy="0"/>
            </a:xfrm>
            <a:prstGeom prst="line">
              <a:avLst/>
            </a:prstGeom>
            <a:ln>
              <a:solidFill>
                <a:srgbClr val="ED6E25"/>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1427D96-DE59-DA4B-B449-79659DB88B93}"/>
                </a:ext>
              </a:extLst>
            </p:cNvPr>
            <p:cNvCxnSpPr/>
            <p:nvPr/>
          </p:nvCxnSpPr>
          <p:spPr>
            <a:xfrm>
              <a:off x="1744651" y="6238240"/>
              <a:ext cx="638" cy="252000"/>
            </a:xfrm>
            <a:prstGeom prst="line">
              <a:avLst/>
            </a:prstGeom>
            <a:ln w="3175">
              <a:solidFill>
                <a:srgbClr val="ED6E25"/>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5C8432FC-C49E-D84C-BBF3-BD0A242FA768}"/>
                </a:ext>
              </a:extLst>
            </p:cNvPr>
            <p:cNvSpPr txBox="1"/>
            <p:nvPr/>
          </p:nvSpPr>
          <p:spPr>
            <a:xfrm>
              <a:off x="1709951" y="6181695"/>
              <a:ext cx="1163694" cy="230832"/>
            </a:xfrm>
            <a:prstGeom prst="rect">
              <a:avLst/>
            </a:prstGeom>
            <a:noFill/>
          </p:spPr>
          <p:txBody>
            <a:bodyPr wrap="square" lIns="0" tIns="0" rIns="0" bIns="0" rtlCol="0">
              <a:spAutoFit/>
            </a:bodyPr>
            <a:lstStyle/>
            <a:p>
              <a:pPr marL="108000" indent="-108000">
                <a:lnSpc>
                  <a:spcPts val="900"/>
                </a:lnSpc>
                <a:buClr>
                  <a:srgbClr val="ED6E25"/>
                </a:buClr>
                <a:buFont typeface="Wingdings" panose="05000000000000000000" pitchFamily="2" charset="2"/>
                <a:buChar char="l"/>
              </a:pPr>
              <a:r>
                <a:rPr lang="en-US" sz="800" dirty="0"/>
                <a:t>Airborne and Shipping Geophysics</a:t>
              </a:r>
            </a:p>
          </p:txBody>
        </p:sp>
        <p:cxnSp>
          <p:nvCxnSpPr>
            <p:cNvPr id="107" name="Straight Connector 106">
              <a:extLst>
                <a:ext uri="{FF2B5EF4-FFF2-40B4-BE49-F238E27FC236}">
                  <a16:creationId xmlns:a16="http://schemas.microsoft.com/office/drawing/2014/main" id="{C574EF7B-A4F0-DA4F-9582-18E447144C91}"/>
                </a:ext>
              </a:extLst>
            </p:cNvPr>
            <p:cNvCxnSpPr/>
            <p:nvPr/>
          </p:nvCxnSpPr>
          <p:spPr>
            <a:xfrm>
              <a:off x="3649651" y="6490240"/>
              <a:ext cx="1656000" cy="0"/>
            </a:xfrm>
            <a:prstGeom prst="line">
              <a:avLst/>
            </a:prstGeom>
            <a:ln>
              <a:solidFill>
                <a:srgbClr val="ED6E25"/>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8B0B5030-C767-2C42-9365-C08A7D45BD7A}"/>
                </a:ext>
              </a:extLst>
            </p:cNvPr>
            <p:cNvCxnSpPr/>
            <p:nvPr/>
          </p:nvCxnSpPr>
          <p:spPr>
            <a:xfrm>
              <a:off x="3649651" y="6238240"/>
              <a:ext cx="638" cy="252000"/>
            </a:xfrm>
            <a:prstGeom prst="line">
              <a:avLst/>
            </a:prstGeom>
            <a:ln w="3175">
              <a:solidFill>
                <a:srgbClr val="ED6E25"/>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00CF5582-338E-0040-8E7D-6DFD32C0EC16}"/>
                </a:ext>
              </a:extLst>
            </p:cNvPr>
            <p:cNvSpPr txBox="1"/>
            <p:nvPr/>
          </p:nvSpPr>
          <p:spPr>
            <a:xfrm>
              <a:off x="3614951" y="6181695"/>
              <a:ext cx="1690700" cy="115416"/>
            </a:xfrm>
            <a:prstGeom prst="rect">
              <a:avLst/>
            </a:prstGeom>
            <a:noFill/>
          </p:spPr>
          <p:txBody>
            <a:bodyPr wrap="square" lIns="0" tIns="0" rIns="0" bIns="0" rtlCol="0">
              <a:spAutoFit/>
            </a:bodyPr>
            <a:lstStyle/>
            <a:p>
              <a:pPr marL="108000" indent="-108000">
                <a:lnSpc>
                  <a:spcPts val="900"/>
                </a:lnSpc>
                <a:buClr>
                  <a:srgbClr val="ED6E25"/>
                </a:buClr>
                <a:buFont typeface="Wingdings" panose="05000000000000000000" pitchFamily="2" charset="2"/>
                <a:buChar char="l"/>
              </a:pPr>
              <a:r>
                <a:rPr lang="en-US" sz="800" dirty="0"/>
                <a:t>Satellite Revolution</a:t>
              </a:r>
            </a:p>
          </p:txBody>
        </p:sp>
        <p:cxnSp>
          <p:nvCxnSpPr>
            <p:cNvPr id="110" name="Straight Connector 109">
              <a:extLst>
                <a:ext uri="{FF2B5EF4-FFF2-40B4-BE49-F238E27FC236}">
                  <a16:creationId xmlns:a16="http://schemas.microsoft.com/office/drawing/2014/main" id="{60967F43-0B78-0E41-A579-BC6BDC271176}"/>
                </a:ext>
              </a:extLst>
            </p:cNvPr>
            <p:cNvCxnSpPr/>
            <p:nvPr/>
          </p:nvCxnSpPr>
          <p:spPr>
            <a:xfrm>
              <a:off x="5326051" y="6564382"/>
              <a:ext cx="1656000" cy="0"/>
            </a:xfrm>
            <a:prstGeom prst="line">
              <a:avLst/>
            </a:prstGeom>
            <a:ln>
              <a:solidFill>
                <a:srgbClr val="ED6E25"/>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B356C05B-E8A6-674B-9FB1-646630A9EDF3}"/>
                </a:ext>
              </a:extLst>
            </p:cNvPr>
            <p:cNvCxnSpPr/>
            <p:nvPr/>
          </p:nvCxnSpPr>
          <p:spPr>
            <a:xfrm>
              <a:off x="5326051" y="6204382"/>
              <a:ext cx="638" cy="360000"/>
            </a:xfrm>
            <a:prstGeom prst="line">
              <a:avLst/>
            </a:prstGeom>
            <a:ln w="3175">
              <a:solidFill>
                <a:srgbClr val="ED6E25"/>
              </a:solidFill>
            </a:ln>
            <a:effectLst/>
          </p:spPr>
          <p:style>
            <a:lnRef idx="2">
              <a:schemeClr val="accent1"/>
            </a:lnRef>
            <a:fillRef idx="0">
              <a:schemeClr val="accent1"/>
            </a:fillRef>
            <a:effectRef idx="1">
              <a:schemeClr val="accent1"/>
            </a:effectRef>
            <a:fontRef idx="minor">
              <a:schemeClr val="tx1"/>
            </a:fontRef>
          </p:style>
        </p:cxnSp>
        <p:sp>
          <p:nvSpPr>
            <p:cNvPr id="112" name="TextBox 111">
              <a:extLst>
                <a:ext uri="{FF2B5EF4-FFF2-40B4-BE49-F238E27FC236}">
                  <a16:creationId xmlns:a16="http://schemas.microsoft.com/office/drawing/2014/main" id="{E594F668-B648-3A47-B39C-DB3D829F6ECA}"/>
                </a:ext>
              </a:extLst>
            </p:cNvPr>
            <p:cNvSpPr txBox="1"/>
            <p:nvPr/>
          </p:nvSpPr>
          <p:spPr>
            <a:xfrm>
              <a:off x="5291351" y="6181695"/>
              <a:ext cx="1690700" cy="115416"/>
            </a:xfrm>
            <a:prstGeom prst="rect">
              <a:avLst/>
            </a:prstGeom>
            <a:noFill/>
          </p:spPr>
          <p:txBody>
            <a:bodyPr wrap="square" lIns="0" tIns="0" rIns="0" bIns="0" rtlCol="0">
              <a:spAutoFit/>
            </a:bodyPr>
            <a:lstStyle/>
            <a:p>
              <a:pPr marL="108000" indent="-108000">
                <a:lnSpc>
                  <a:spcPts val="900"/>
                </a:lnSpc>
                <a:buClr>
                  <a:srgbClr val="ED6E25"/>
                </a:buClr>
                <a:buFont typeface="Wingdings" panose="05000000000000000000" pitchFamily="2" charset="2"/>
                <a:buChar char="l"/>
              </a:pPr>
              <a:r>
                <a:rPr lang="en-US" sz="800" dirty="0"/>
                <a:t>Digital Revolution</a:t>
              </a:r>
            </a:p>
          </p:txBody>
        </p:sp>
        <p:cxnSp>
          <p:nvCxnSpPr>
            <p:cNvPr id="113" name="Straight Connector 112">
              <a:extLst>
                <a:ext uri="{FF2B5EF4-FFF2-40B4-BE49-F238E27FC236}">
                  <a16:creationId xmlns:a16="http://schemas.microsoft.com/office/drawing/2014/main" id="{03FCE3F2-E2E7-704D-943D-9CD039765B0E}"/>
                </a:ext>
              </a:extLst>
            </p:cNvPr>
            <p:cNvCxnSpPr/>
            <p:nvPr/>
          </p:nvCxnSpPr>
          <p:spPr>
            <a:xfrm>
              <a:off x="6453132" y="6531818"/>
              <a:ext cx="756000" cy="0"/>
            </a:xfrm>
            <a:prstGeom prst="line">
              <a:avLst/>
            </a:prstGeom>
            <a:ln>
              <a:solidFill>
                <a:srgbClr val="ED6E25"/>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9BFB8EE-D163-0343-AF0B-EE4C13BA7F47}"/>
                </a:ext>
              </a:extLst>
            </p:cNvPr>
            <p:cNvCxnSpPr/>
            <p:nvPr/>
          </p:nvCxnSpPr>
          <p:spPr>
            <a:xfrm>
              <a:off x="6453132" y="6243818"/>
              <a:ext cx="638" cy="288000"/>
            </a:xfrm>
            <a:prstGeom prst="line">
              <a:avLst/>
            </a:prstGeom>
            <a:ln w="3175">
              <a:solidFill>
                <a:srgbClr val="ED6E25"/>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76BC09DF-0A63-794C-8FE9-6D4604278A08}"/>
                </a:ext>
              </a:extLst>
            </p:cNvPr>
            <p:cNvSpPr txBox="1"/>
            <p:nvPr/>
          </p:nvSpPr>
          <p:spPr>
            <a:xfrm>
              <a:off x="6420180" y="6181695"/>
              <a:ext cx="1266028" cy="115416"/>
            </a:xfrm>
            <a:prstGeom prst="rect">
              <a:avLst/>
            </a:prstGeom>
            <a:noFill/>
          </p:spPr>
          <p:txBody>
            <a:bodyPr wrap="square" lIns="0" tIns="0" rIns="0" bIns="0" rtlCol="0">
              <a:spAutoFit/>
            </a:bodyPr>
            <a:lstStyle/>
            <a:p>
              <a:pPr marL="108000" indent="-108000">
                <a:lnSpc>
                  <a:spcPts val="900"/>
                </a:lnSpc>
                <a:buClr>
                  <a:srgbClr val="ED6E25"/>
                </a:buClr>
                <a:buFont typeface="Wingdings" panose="05000000000000000000" pitchFamily="2" charset="2"/>
                <a:buChar char="l"/>
              </a:pPr>
              <a:r>
                <a:rPr lang="en-US" sz="800" dirty="0"/>
                <a:t>Internet and Smart Mobile</a:t>
              </a:r>
            </a:p>
          </p:txBody>
        </p:sp>
        <p:cxnSp>
          <p:nvCxnSpPr>
            <p:cNvPr id="116" name="Straight Connector 115">
              <a:extLst>
                <a:ext uri="{FF2B5EF4-FFF2-40B4-BE49-F238E27FC236}">
                  <a16:creationId xmlns:a16="http://schemas.microsoft.com/office/drawing/2014/main" id="{A0FB5C8C-53CE-A14F-9443-814A459F4B20}"/>
                </a:ext>
              </a:extLst>
            </p:cNvPr>
            <p:cNvCxnSpPr/>
            <p:nvPr/>
          </p:nvCxnSpPr>
          <p:spPr>
            <a:xfrm>
              <a:off x="6815965" y="6490240"/>
              <a:ext cx="756000" cy="0"/>
            </a:xfrm>
            <a:prstGeom prst="line">
              <a:avLst/>
            </a:prstGeom>
            <a:ln>
              <a:solidFill>
                <a:srgbClr val="ED6E25"/>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99393431-8CF7-6642-8C11-19D5B18D1008}"/>
                </a:ext>
              </a:extLst>
            </p:cNvPr>
            <p:cNvCxnSpPr/>
            <p:nvPr/>
          </p:nvCxnSpPr>
          <p:spPr>
            <a:xfrm>
              <a:off x="6815965" y="6354866"/>
              <a:ext cx="638" cy="144000"/>
            </a:xfrm>
            <a:prstGeom prst="line">
              <a:avLst/>
            </a:prstGeom>
            <a:ln w="3175">
              <a:solidFill>
                <a:srgbClr val="ED6E25"/>
              </a:solidFill>
            </a:ln>
            <a:effectLst/>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8812145B-B38D-DB4B-8015-A1AD27F6B9CA}"/>
                </a:ext>
              </a:extLst>
            </p:cNvPr>
            <p:cNvSpPr txBox="1"/>
            <p:nvPr/>
          </p:nvSpPr>
          <p:spPr>
            <a:xfrm>
              <a:off x="6785214" y="6333223"/>
              <a:ext cx="1114100" cy="126958"/>
            </a:xfrm>
            <a:prstGeom prst="rect">
              <a:avLst/>
            </a:prstGeom>
            <a:noFill/>
          </p:spPr>
          <p:txBody>
            <a:bodyPr wrap="square" lIns="0" tIns="0" rIns="0" bIns="0" rtlCol="0">
              <a:spAutoFit/>
            </a:bodyPr>
            <a:lstStyle/>
            <a:p>
              <a:pPr marL="108000" indent="-108000">
                <a:lnSpc>
                  <a:spcPts val="900"/>
                </a:lnSpc>
                <a:buClr>
                  <a:srgbClr val="ED6E25"/>
                </a:buClr>
                <a:buFont typeface="Wingdings" panose="05000000000000000000" pitchFamily="2" charset="2"/>
                <a:buChar char="l"/>
              </a:pPr>
              <a:r>
                <a:rPr lang="en-US" sz="800" dirty="0"/>
                <a:t>Crowdsourcing</a:t>
              </a:r>
            </a:p>
          </p:txBody>
        </p:sp>
        <p:pic>
          <p:nvPicPr>
            <p:cNvPr id="119" name="Picture 118">
              <a:extLst>
                <a:ext uri="{FF2B5EF4-FFF2-40B4-BE49-F238E27FC236}">
                  <a16:creationId xmlns:a16="http://schemas.microsoft.com/office/drawing/2014/main" id="{0CE6B387-DD1A-9847-9461-5A6F0FA261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147" y="1463071"/>
              <a:ext cx="299409" cy="299409"/>
            </a:xfrm>
            <a:prstGeom prst="rect">
              <a:avLst/>
            </a:prstGeom>
          </p:spPr>
        </p:pic>
        <p:pic>
          <p:nvPicPr>
            <p:cNvPr id="120" name="Picture 119">
              <a:extLst>
                <a:ext uri="{FF2B5EF4-FFF2-40B4-BE49-F238E27FC236}">
                  <a16:creationId xmlns:a16="http://schemas.microsoft.com/office/drawing/2014/main" id="{7285027A-4CB7-4547-AAE7-D1BA24342B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451" y="2353706"/>
              <a:ext cx="298800" cy="298800"/>
            </a:xfrm>
            <a:prstGeom prst="rect">
              <a:avLst/>
            </a:prstGeom>
          </p:spPr>
        </p:pic>
        <p:grpSp>
          <p:nvGrpSpPr>
            <p:cNvPr id="121" name="Group 120">
              <a:extLst>
                <a:ext uri="{FF2B5EF4-FFF2-40B4-BE49-F238E27FC236}">
                  <a16:creationId xmlns:a16="http://schemas.microsoft.com/office/drawing/2014/main" id="{6C29780B-DC6C-3A4A-9677-7D82D3ED4450}"/>
                </a:ext>
              </a:extLst>
            </p:cNvPr>
            <p:cNvGrpSpPr/>
            <p:nvPr/>
          </p:nvGrpSpPr>
          <p:grpSpPr>
            <a:xfrm>
              <a:off x="349277" y="2993187"/>
              <a:ext cx="1536676" cy="430887"/>
              <a:chOff x="461191" y="2676055"/>
              <a:chExt cx="1536676" cy="430887"/>
            </a:xfrm>
          </p:grpSpPr>
          <p:sp>
            <p:nvSpPr>
              <p:cNvPr id="122" name="TextBox 121">
                <a:extLst>
                  <a:ext uri="{FF2B5EF4-FFF2-40B4-BE49-F238E27FC236}">
                    <a16:creationId xmlns:a16="http://schemas.microsoft.com/office/drawing/2014/main" id="{1212BB89-9B87-044E-A4D6-EA7A33B342CD}"/>
                  </a:ext>
                </a:extLst>
              </p:cNvPr>
              <p:cNvSpPr txBox="1"/>
              <p:nvPr/>
            </p:nvSpPr>
            <p:spPr>
              <a:xfrm>
                <a:off x="872340" y="2676055"/>
                <a:ext cx="1125527" cy="430887"/>
              </a:xfrm>
              <a:prstGeom prst="rect">
                <a:avLst/>
              </a:prstGeom>
              <a:noFill/>
            </p:spPr>
            <p:txBody>
              <a:bodyPr wrap="square" rtlCol="0">
                <a:spAutoFit/>
              </a:bodyPr>
              <a:lstStyle/>
              <a:p>
                <a:r>
                  <a:rPr lang="en-US" sz="1050" b="1" dirty="0"/>
                  <a:t>SOCIAL</a:t>
                </a:r>
              </a:p>
              <a:p>
                <a:r>
                  <a:rPr lang="en-US" sz="1050" b="1" dirty="0"/>
                  <a:t>TRENDS</a:t>
                </a:r>
              </a:p>
            </p:txBody>
          </p:sp>
          <p:sp>
            <p:nvSpPr>
              <p:cNvPr id="123" name="Oval 122">
                <a:extLst>
                  <a:ext uri="{FF2B5EF4-FFF2-40B4-BE49-F238E27FC236}">
                    <a16:creationId xmlns:a16="http://schemas.microsoft.com/office/drawing/2014/main" id="{7A75BFC6-1276-FB45-8D3B-24E0CA59E78F}"/>
                  </a:ext>
                </a:extLst>
              </p:cNvPr>
              <p:cNvSpPr/>
              <p:nvPr/>
            </p:nvSpPr>
            <p:spPr>
              <a:xfrm>
                <a:off x="461191" y="2682635"/>
                <a:ext cx="411149" cy="411149"/>
              </a:xfrm>
              <a:prstGeom prst="ellipse">
                <a:avLst/>
              </a:prstGeom>
              <a:solidFill>
                <a:srgbClr val="FAA6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BDD39C0C-1C4E-8843-8EE3-2C47922362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365" y="2766482"/>
                <a:ext cx="298800" cy="247340"/>
              </a:xfrm>
              <a:prstGeom prst="rect">
                <a:avLst/>
              </a:prstGeom>
            </p:spPr>
          </p:pic>
        </p:grpSp>
        <p:sp>
          <p:nvSpPr>
            <p:cNvPr id="125" name="TextBox 124">
              <a:extLst>
                <a:ext uri="{FF2B5EF4-FFF2-40B4-BE49-F238E27FC236}">
                  <a16:creationId xmlns:a16="http://schemas.microsoft.com/office/drawing/2014/main" id="{F9433B24-B709-D041-8149-A90488462136}"/>
                </a:ext>
              </a:extLst>
            </p:cNvPr>
            <p:cNvSpPr txBox="1"/>
            <p:nvPr/>
          </p:nvSpPr>
          <p:spPr>
            <a:xfrm>
              <a:off x="760426" y="3617047"/>
              <a:ext cx="1125527" cy="577081"/>
            </a:xfrm>
            <a:prstGeom prst="rect">
              <a:avLst/>
            </a:prstGeom>
            <a:noFill/>
          </p:spPr>
          <p:txBody>
            <a:bodyPr wrap="square" rtlCol="0">
              <a:spAutoFit/>
            </a:bodyPr>
            <a:lstStyle/>
            <a:p>
              <a:r>
                <a:rPr lang="en-US" sz="1050" b="1" dirty="0"/>
                <a:t>ECONOMIC &amp; POLITICAL</a:t>
              </a:r>
            </a:p>
            <a:p>
              <a:r>
                <a:rPr lang="en-US" sz="1050" b="1" dirty="0"/>
                <a:t>TRENDS</a:t>
              </a:r>
            </a:p>
          </p:txBody>
        </p:sp>
        <p:sp>
          <p:nvSpPr>
            <p:cNvPr id="126" name="Oval 125">
              <a:extLst>
                <a:ext uri="{FF2B5EF4-FFF2-40B4-BE49-F238E27FC236}">
                  <a16:creationId xmlns:a16="http://schemas.microsoft.com/office/drawing/2014/main" id="{95CC85B8-4C2B-4B47-A21F-11719E14CCC7}"/>
                </a:ext>
              </a:extLst>
            </p:cNvPr>
            <p:cNvSpPr/>
            <p:nvPr/>
          </p:nvSpPr>
          <p:spPr>
            <a:xfrm>
              <a:off x="349277" y="3690525"/>
              <a:ext cx="411149" cy="411149"/>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A445EDBB-6393-DC4A-91C8-C6DD863498F8}"/>
                </a:ext>
              </a:extLst>
            </p:cNvPr>
            <p:cNvGrpSpPr/>
            <p:nvPr/>
          </p:nvGrpSpPr>
          <p:grpSpPr>
            <a:xfrm>
              <a:off x="349277" y="5025317"/>
              <a:ext cx="1536676" cy="468757"/>
              <a:chOff x="461191" y="4701733"/>
              <a:chExt cx="1536676" cy="468757"/>
            </a:xfrm>
          </p:grpSpPr>
          <p:sp>
            <p:nvSpPr>
              <p:cNvPr id="128" name="TextBox 127">
                <a:extLst>
                  <a:ext uri="{FF2B5EF4-FFF2-40B4-BE49-F238E27FC236}">
                    <a16:creationId xmlns:a16="http://schemas.microsoft.com/office/drawing/2014/main" id="{7A3D24B0-96A0-304C-BFFC-9814A603DA1F}"/>
                  </a:ext>
                </a:extLst>
              </p:cNvPr>
              <p:cNvSpPr txBox="1"/>
              <p:nvPr/>
            </p:nvSpPr>
            <p:spPr>
              <a:xfrm>
                <a:off x="872340" y="4701733"/>
                <a:ext cx="1125527" cy="430887"/>
              </a:xfrm>
              <a:prstGeom prst="rect">
                <a:avLst/>
              </a:prstGeom>
              <a:noFill/>
            </p:spPr>
            <p:txBody>
              <a:bodyPr wrap="square" rtlCol="0">
                <a:spAutoFit/>
              </a:bodyPr>
              <a:lstStyle/>
              <a:p>
                <a:r>
                  <a:rPr lang="en-US" sz="1050" b="1" dirty="0"/>
                  <a:t>SCIENTIFIC</a:t>
                </a:r>
              </a:p>
              <a:p>
                <a:r>
                  <a:rPr lang="en-US" sz="1050" b="1" dirty="0"/>
                  <a:t>TRENDS</a:t>
                </a:r>
              </a:p>
            </p:txBody>
          </p:sp>
          <p:sp>
            <p:nvSpPr>
              <p:cNvPr id="129" name="Oval 128">
                <a:extLst>
                  <a:ext uri="{FF2B5EF4-FFF2-40B4-BE49-F238E27FC236}">
                    <a16:creationId xmlns:a16="http://schemas.microsoft.com/office/drawing/2014/main" id="{70F9D64B-7B27-6741-8503-FCF5EEBE4259}"/>
                  </a:ext>
                </a:extLst>
              </p:cNvPr>
              <p:cNvSpPr/>
              <p:nvPr/>
            </p:nvSpPr>
            <p:spPr>
              <a:xfrm>
                <a:off x="461191" y="4718183"/>
                <a:ext cx="411149" cy="411149"/>
              </a:xfrm>
              <a:prstGeom prst="ellipse">
                <a:avLst/>
              </a:prstGeom>
              <a:solidFill>
                <a:srgbClr val="70B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0" name="Picture 129">
                <a:extLst>
                  <a:ext uri="{FF2B5EF4-FFF2-40B4-BE49-F238E27FC236}">
                    <a16:creationId xmlns:a16="http://schemas.microsoft.com/office/drawing/2014/main" id="{9020BCD3-6FE6-2840-9F08-96A3B9DF20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661" y="4765490"/>
                <a:ext cx="324000" cy="405000"/>
              </a:xfrm>
              <a:prstGeom prst="rect">
                <a:avLst/>
              </a:prstGeom>
            </p:spPr>
          </p:pic>
        </p:grpSp>
        <p:pic>
          <p:nvPicPr>
            <p:cNvPr id="131" name="Picture 130">
              <a:extLst>
                <a:ext uri="{FF2B5EF4-FFF2-40B4-BE49-F238E27FC236}">
                  <a16:creationId xmlns:a16="http://schemas.microsoft.com/office/drawing/2014/main" id="{5AB0A632-0CDD-094E-8E08-4E44621864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857" y="6109117"/>
              <a:ext cx="259200" cy="324000"/>
            </a:xfrm>
            <a:prstGeom prst="rect">
              <a:avLst/>
            </a:prstGeom>
          </p:spPr>
        </p:pic>
        <p:sp>
          <p:nvSpPr>
            <p:cNvPr id="132" name="TextBox 131">
              <a:extLst>
                <a:ext uri="{FF2B5EF4-FFF2-40B4-BE49-F238E27FC236}">
                  <a16:creationId xmlns:a16="http://schemas.microsoft.com/office/drawing/2014/main" id="{38B85F21-FFB0-0846-A9CB-59C0E4615609}"/>
                </a:ext>
              </a:extLst>
            </p:cNvPr>
            <p:cNvSpPr txBox="1"/>
            <p:nvPr/>
          </p:nvSpPr>
          <p:spPr>
            <a:xfrm>
              <a:off x="3410848" y="5597580"/>
              <a:ext cx="718379" cy="346249"/>
            </a:xfrm>
            <a:prstGeom prst="rect">
              <a:avLst/>
            </a:prstGeom>
            <a:noFill/>
          </p:spPr>
          <p:txBody>
            <a:bodyPr wrap="square" lIns="0" tIns="0" rIns="0" bIns="0" rtlCol="0">
              <a:spAutoFit/>
            </a:bodyPr>
            <a:lstStyle/>
            <a:p>
              <a:pPr marL="108000" indent="-108000">
                <a:lnSpc>
                  <a:spcPts val="900"/>
                </a:lnSpc>
                <a:buClr>
                  <a:srgbClr val="70BF54"/>
                </a:buClr>
                <a:buFont typeface="Wingdings" panose="05000000000000000000" pitchFamily="2" charset="2"/>
                <a:buChar char="l"/>
              </a:pPr>
              <a:r>
                <a:rPr lang="en-US" sz="800" dirty="0"/>
                <a:t>TIROS-1, </a:t>
              </a:r>
              <a:br>
                <a:rPr lang="en-US" sz="800" dirty="0"/>
              </a:br>
              <a:r>
                <a:rPr lang="en-US" sz="800" dirty="0"/>
                <a:t>1st Weather Satellite</a:t>
              </a:r>
            </a:p>
          </p:txBody>
        </p:sp>
        <p:cxnSp>
          <p:nvCxnSpPr>
            <p:cNvPr id="133" name="Straight Connector 132">
              <a:extLst>
                <a:ext uri="{FF2B5EF4-FFF2-40B4-BE49-F238E27FC236}">
                  <a16:creationId xmlns:a16="http://schemas.microsoft.com/office/drawing/2014/main" id="{A59F1FD9-8C95-564C-84D7-ACB6DD74D033}"/>
                </a:ext>
              </a:extLst>
            </p:cNvPr>
            <p:cNvCxnSpPr/>
            <p:nvPr/>
          </p:nvCxnSpPr>
          <p:spPr>
            <a:xfrm>
              <a:off x="3446350" y="5952299"/>
              <a:ext cx="72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E57EAB69-ED78-C742-908F-F8D153702CBB}"/>
                </a:ext>
              </a:extLst>
            </p:cNvPr>
            <p:cNvCxnSpPr/>
            <p:nvPr/>
          </p:nvCxnSpPr>
          <p:spPr>
            <a:xfrm>
              <a:off x="3446350" y="5664299"/>
              <a:ext cx="638" cy="288000"/>
            </a:xfrm>
            <a:prstGeom prst="line">
              <a:avLst/>
            </a:prstGeom>
            <a:ln w="3175">
              <a:solidFill>
                <a:srgbClr val="70BF54"/>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D4B7DF0B-9CF0-7347-9DDF-A370EF9FADE8}"/>
                </a:ext>
              </a:extLst>
            </p:cNvPr>
            <p:cNvCxnSpPr/>
            <p:nvPr/>
          </p:nvCxnSpPr>
          <p:spPr>
            <a:xfrm>
              <a:off x="4342464" y="6027274"/>
              <a:ext cx="576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7C51C024-1E24-9D42-9DB9-483AA92F6BB7}"/>
                </a:ext>
              </a:extLst>
            </p:cNvPr>
            <p:cNvCxnSpPr/>
            <p:nvPr/>
          </p:nvCxnSpPr>
          <p:spPr>
            <a:xfrm>
              <a:off x="4342464" y="4994646"/>
              <a:ext cx="638" cy="1044000"/>
            </a:xfrm>
            <a:prstGeom prst="line">
              <a:avLst/>
            </a:prstGeom>
            <a:ln w="3175">
              <a:solidFill>
                <a:srgbClr val="70BF54"/>
              </a:solidFill>
            </a:ln>
            <a:effectLst/>
          </p:spPr>
          <p:style>
            <a:lnRef idx="2">
              <a:schemeClr val="accent1"/>
            </a:lnRef>
            <a:fillRef idx="0">
              <a:schemeClr val="accent1"/>
            </a:fillRef>
            <a:effectRef idx="1">
              <a:schemeClr val="accent1"/>
            </a:effectRef>
            <a:fontRef idx="minor">
              <a:schemeClr val="tx1"/>
            </a:fontRef>
          </p:style>
        </p:cxnSp>
        <p:sp>
          <p:nvSpPr>
            <p:cNvPr id="137" name="TextBox 136">
              <a:extLst>
                <a:ext uri="{FF2B5EF4-FFF2-40B4-BE49-F238E27FC236}">
                  <a16:creationId xmlns:a16="http://schemas.microsoft.com/office/drawing/2014/main" id="{AE7AE330-0154-424F-949A-35AC10655DB8}"/>
                </a:ext>
              </a:extLst>
            </p:cNvPr>
            <p:cNvSpPr txBox="1"/>
            <p:nvPr/>
          </p:nvSpPr>
          <p:spPr>
            <a:xfrm>
              <a:off x="4307437" y="4953479"/>
              <a:ext cx="1906784" cy="123111"/>
            </a:xfrm>
            <a:prstGeom prst="rect">
              <a:avLst/>
            </a:prstGeom>
            <a:noFill/>
          </p:spPr>
          <p:txBody>
            <a:bodyPr wrap="square" lIns="0" tIns="0" rIns="0" bIns="0" rtlCol="0">
              <a:spAutoFit/>
            </a:bodyPr>
            <a:lstStyle/>
            <a:p>
              <a:pPr marL="108000" indent="-108000">
                <a:buClr>
                  <a:srgbClr val="76B944"/>
                </a:buClr>
                <a:buFont typeface="Wingdings" panose="05000000000000000000" pitchFamily="2" charset="2"/>
                <a:buChar char="l"/>
              </a:pPr>
              <a:r>
                <a:rPr lang="en-US" sz="800" dirty="0"/>
                <a:t>Global Atmospheric Research Program</a:t>
              </a:r>
            </a:p>
          </p:txBody>
        </p:sp>
        <p:cxnSp>
          <p:nvCxnSpPr>
            <p:cNvPr id="138" name="Straight Connector 137">
              <a:extLst>
                <a:ext uri="{FF2B5EF4-FFF2-40B4-BE49-F238E27FC236}">
                  <a16:creationId xmlns:a16="http://schemas.microsoft.com/office/drawing/2014/main" id="{182091EA-10A9-4F4E-B69A-C1E4CDFEBBE5}"/>
                </a:ext>
              </a:extLst>
            </p:cNvPr>
            <p:cNvCxnSpPr/>
            <p:nvPr/>
          </p:nvCxnSpPr>
          <p:spPr>
            <a:xfrm>
              <a:off x="6453132" y="5990272"/>
              <a:ext cx="720000" cy="0"/>
            </a:xfrm>
            <a:prstGeom prst="line">
              <a:avLst/>
            </a:prstGeom>
            <a:ln>
              <a:solidFill>
                <a:srgbClr val="76B944"/>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845B45DA-0B5D-8948-8FFB-9E7318148344}"/>
                </a:ext>
              </a:extLst>
            </p:cNvPr>
            <p:cNvCxnSpPr/>
            <p:nvPr/>
          </p:nvCxnSpPr>
          <p:spPr>
            <a:xfrm>
              <a:off x="6453132" y="5810272"/>
              <a:ext cx="0" cy="180000"/>
            </a:xfrm>
            <a:prstGeom prst="line">
              <a:avLst/>
            </a:prstGeom>
            <a:ln w="3175">
              <a:solidFill>
                <a:srgbClr val="76B944"/>
              </a:solidFill>
            </a:ln>
            <a:effectLst/>
          </p:spPr>
          <p:style>
            <a:lnRef idx="2">
              <a:schemeClr val="accent1"/>
            </a:lnRef>
            <a:fillRef idx="0">
              <a:schemeClr val="accent1"/>
            </a:fillRef>
            <a:effectRef idx="1">
              <a:schemeClr val="accent1"/>
            </a:effectRef>
            <a:fontRef idx="minor">
              <a:schemeClr val="tx1"/>
            </a:fontRef>
          </p:style>
        </p:cxnSp>
        <p:sp>
          <p:nvSpPr>
            <p:cNvPr id="140" name="TextBox 139">
              <a:extLst>
                <a:ext uri="{FF2B5EF4-FFF2-40B4-BE49-F238E27FC236}">
                  <a16:creationId xmlns:a16="http://schemas.microsoft.com/office/drawing/2014/main" id="{9BE45B74-0984-E342-B909-665558161FC6}"/>
                </a:ext>
              </a:extLst>
            </p:cNvPr>
            <p:cNvSpPr txBox="1"/>
            <p:nvPr/>
          </p:nvSpPr>
          <p:spPr>
            <a:xfrm>
              <a:off x="6420180" y="5780500"/>
              <a:ext cx="824417" cy="115416"/>
            </a:xfrm>
            <a:prstGeom prst="rect">
              <a:avLst/>
            </a:prstGeom>
            <a:noFill/>
          </p:spPr>
          <p:txBody>
            <a:bodyPr wrap="square" lIns="0" tIns="0" rIns="0" bIns="0" rtlCol="0">
              <a:spAutoFit/>
            </a:bodyPr>
            <a:lstStyle/>
            <a:p>
              <a:pPr marL="108000" indent="-108000">
                <a:lnSpc>
                  <a:spcPts val="900"/>
                </a:lnSpc>
                <a:buClr>
                  <a:srgbClr val="76B944"/>
                </a:buClr>
                <a:buFont typeface="Wingdings" panose="05000000000000000000" pitchFamily="2" charset="2"/>
                <a:buChar char="l"/>
              </a:pPr>
              <a:r>
                <a:rPr lang="en-US" sz="800" dirty="0"/>
                <a:t>THORPEX</a:t>
              </a:r>
            </a:p>
          </p:txBody>
        </p:sp>
        <p:cxnSp>
          <p:nvCxnSpPr>
            <p:cNvPr id="141" name="Straight Connector 140">
              <a:extLst>
                <a:ext uri="{FF2B5EF4-FFF2-40B4-BE49-F238E27FC236}">
                  <a16:creationId xmlns:a16="http://schemas.microsoft.com/office/drawing/2014/main" id="{0FF6A69E-9102-4340-B26C-676B1647CF57}"/>
                </a:ext>
              </a:extLst>
            </p:cNvPr>
            <p:cNvCxnSpPr/>
            <p:nvPr/>
          </p:nvCxnSpPr>
          <p:spPr>
            <a:xfrm>
              <a:off x="4700725" y="2011001"/>
              <a:ext cx="72000" cy="0"/>
            </a:xfrm>
            <a:prstGeom prst="line">
              <a:avLst/>
            </a:prstGeom>
            <a:ln>
              <a:solidFill>
                <a:srgbClr val="00B5D5"/>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50289A5E-5752-E943-BBCC-2B6A6F5E06F8}"/>
                </a:ext>
              </a:extLst>
            </p:cNvPr>
            <p:cNvCxnSpPr/>
            <p:nvPr/>
          </p:nvCxnSpPr>
          <p:spPr>
            <a:xfrm>
              <a:off x="4700725" y="1654493"/>
              <a:ext cx="638" cy="360000"/>
            </a:xfrm>
            <a:prstGeom prst="line">
              <a:avLst/>
            </a:prstGeom>
            <a:ln w="3175">
              <a:solidFill>
                <a:srgbClr val="00B5D5"/>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6A185372-77FC-7F45-BFF8-53E530C6DD53}"/>
                </a:ext>
              </a:extLst>
            </p:cNvPr>
            <p:cNvCxnSpPr/>
            <p:nvPr/>
          </p:nvCxnSpPr>
          <p:spPr>
            <a:xfrm>
              <a:off x="5694424" y="2011407"/>
              <a:ext cx="72000" cy="0"/>
            </a:xfrm>
            <a:prstGeom prst="line">
              <a:avLst/>
            </a:prstGeom>
            <a:ln>
              <a:solidFill>
                <a:srgbClr val="00B5D5"/>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49C40045-A140-904B-B1E1-CA9B1E0F9663}"/>
                </a:ext>
              </a:extLst>
            </p:cNvPr>
            <p:cNvCxnSpPr/>
            <p:nvPr/>
          </p:nvCxnSpPr>
          <p:spPr>
            <a:xfrm>
              <a:off x="5694424" y="1431020"/>
              <a:ext cx="638" cy="576000"/>
            </a:xfrm>
            <a:prstGeom prst="line">
              <a:avLst/>
            </a:prstGeom>
            <a:ln w="3175">
              <a:solidFill>
                <a:srgbClr val="00B5D5"/>
              </a:solidFill>
            </a:ln>
            <a:effectLst/>
          </p:spPr>
          <p:style>
            <a:lnRef idx="2">
              <a:schemeClr val="accent1"/>
            </a:lnRef>
            <a:fillRef idx="0">
              <a:schemeClr val="accent1"/>
            </a:fillRef>
            <a:effectRef idx="1">
              <a:schemeClr val="accent1"/>
            </a:effectRef>
            <a:fontRef idx="minor">
              <a:schemeClr val="tx1"/>
            </a:fontRef>
          </p:style>
        </p:cxnSp>
        <p:sp>
          <p:nvSpPr>
            <p:cNvPr id="145" name="TextBox 144">
              <a:extLst>
                <a:ext uri="{FF2B5EF4-FFF2-40B4-BE49-F238E27FC236}">
                  <a16:creationId xmlns:a16="http://schemas.microsoft.com/office/drawing/2014/main" id="{C56484A0-E785-CD49-9B9B-C1DDE118F21A}"/>
                </a:ext>
              </a:extLst>
            </p:cNvPr>
            <p:cNvSpPr txBox="1"/>
            <p:nvPr/>
          </p:nvSpPr>
          <p:spPr>
            <a:xfrm>
              <a:off x="5666871" y="1356336"/>
              <a:ext cx="1087139" cy="230832"/>
            </a:xfrm>
            <a:prstGeom prst="rect">
              <a:avLst/>
            </a:prstGeom>
            <a:noFill/>
          </p:spPr>
          <p:txBody>
            <a:bodyPr wrap="square" lIns="0" tIns="0" rIns="0" bIns="0" rtlCol="0">
              <a:spAutoFit/>
            </a:bodyPr>
            <a:lstStyle/>
            <a:p>
              <a:pPr marL="108000" indent="-108000">
                <a:lnSpc>
                  <a:spcPts val="900"/>
                </a:lnSpc>
                <a:buClr>
                  <a:srgbClr val="00B5D5"/>
                </a:buClr>
                <a:buFont typeface="Wingdings" panose="05000000000000000000" pitchFamily="2" charset="2"/>
                <a:buChar char="l"/>
              </a:pPr>
              <a:r>
                <a:rPr lang="en-US" sz="800" dirty="0"/>
                <a:t>Second World </a:t>
              </a:r>
              <a:br>
                <a:rPr lang="en-US" sz="800" dirty="0"/>
              </a:br>
              <a:r>
                <a:rPr lang="en-US" sz="800" dirty="0"/>
                <a:t>Climate Conference</a:t>
              </a:r>
            </a:p>
          </p:txBody>
        </p:sp>
        <p:cxnSp>
          <p:nvCxnSpPr>
            <p:cNvPr id="146" name="Straight Connector 145">
              <a:extLst>
                <a:ext uri="{FF2B5EF4-FFF2-40B4-BE49-F238E27FC236}">
                  <a16:creationId xmlns:a16="http://schemas.microsoft.com/office/drawing/2014/main" id="{FA1BF11D-BC0C-9C4B-9B35-0EBD5CE24465}"/>
                </a:ext>
              </a:extLst>
            </p:cNvPr>
            <p:cNvCxnSpPr/>
            <p:nvPr/>
          </p:nvCxnSpPr>
          <p:spPr>
            <a:xfrm>
              <a:off x="5840012" y="1661091"/>
              <a:ext cx="0" cy="396000"/>
            </a:xfrm>
            <a:prstGeom prst="line">
              <a:avLst/>
            </a:prstGeom>
            <a:ln w="3175">
              <a:solidFill>
                <a:srgbClr val="00B5D5"/>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297A730D-A588-7E40-8746-65180A34342F}"/>
                </a:ext>
              </a:extLst>
            </p:cNvPr>
            <p:cNvCxnSpPr/>
            <p:nvPr/>
          </p:nvCxnSpPr>
          <p:spPr>
            <a:xfrm>
              <a:off x="5840012" y="2009462"/>
              <a:ext cx="75600" cy="0"/>
            </a:xfrm>
            <a:prstGeom prst="line">
              <a:avLst/>
            </a:prstGeom>
            <a:ln>
              <a:solidFill>
                <a:srgbClr val="00B5D5"/>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8C743C33-5FDB-D44F-A3F0-379F56A953AD}"/>
                </a:ext>
              </a:extLst>
            </p:cNvPr>
            <p:cNvCxnSpPr/>
            <p:nvPr/>
          </p:nvCxnSpPr>
          <p:spPr>
            <a:xfrm>
              <a:off x="7050633" y="2012337"/>
              <a:ext cx="72000" cy="0"/>
            </a:xfrm>
            <a:prstGeom prst="line">
              <a:avLst/>
            </a:prstGeom>
            <a:ln>
              <a:solidFill>
                <a:srgbClr val="00B5D5"/>
              </a:solidFill>
            </a:ln>
          </p:spPr>
          <p:style>
            <a:lnRef idx="2">
              <a:schemeClr val="accent1"/>
            </a:lnRef>
            <a:fillRef idx="0">
              <a:schemeClr val="accent1"/>
            </a:fillRef>
            <a:effectRef idx="1">
              <a:schemeClr val="accent1"/>
            </a:effectRef>
            <a:fontRef idx="minor">
              <a:schemeClr val="tx1"/>
            </a:fontRef>
          </p:style>
        </p:cxnSp>
        <p:sp>
          <p:nvSpPr>
            <p:cNvPr id="149" name="TextBox 148">
              <a:extLst>
                <a:ext uri="{FF2B5EF4-FFF2-40B4-BE49-F238E27FC236}">
                  <a16:creationId xmlns:a16="http://schemas.microsoft.com/office/drawing/2014/main" id="{283B02DC-43D9-1348-8093-FFE821D8603C}"/>
                </a:ext>
              </a:extLst>
            </p:cNvPr>
            <p:cNvSpPr txBox="1"/>
            <p:nvPr/>
          </p:nvSpPr>
          <p:spPr>
            <a:xfrm>
              <a:off x="7015131" y="1625876"/>
              <a:ext cx="792444" cy="230832"/>
            </a:xfrm>
            <a:prstGeom prst="rect">
              <a:avLst/>
            </a:prstGeom>
            <a:solidFill>
              <a:schemeClr val="bg1">
                <a:alpha val="75000"/>
              </a:schemeClr>
            </a:solidFill>
          </p:spPr>
          <p:txBody>
            <a:bodyPr wrap="square" lIns="0" tIns="0" rIns="0" bIns="0" rtlCol="0">
              <a:spAutoFit/>
            </a:bodyPr>
            <a:lstStyle/>
            <a:p>
              <a:pPr marL="108000" indent="-108000">
                <a:lnSpc>
                  <a:spcPts val="900"/>
                </a:lnSpc>
                <a:buClr>
                  <a:srgbClr val="00B5D5"/>
                </a:buClr>
                <a:buFont typeface="Wingdings" panose="05000000000000000000" pitchFamily="2" charset="2"/>
                <a:buChar char="l"/>
              </a:pPr>
              <a:r>
                <a:rPr lang="en-US" sz="800" dirty="0"/>
                <a:t>World Climate </a:t>
              </a:r>
              <a:br>
                <a:rPr lang="en-US" sz="800" dirty="0"/>
              </a:br>
              <a:r>
                <a:rPr lang="en-US" sz="800" dirty="0"/>
                <a:t>Conference-3</a:t>
              </a:r>
            </a:p>
          </p:txBody>
        </p:sp>
        <p:cxnSp>
          <p:nvCxnSpPr>
            <p:cNvPr id="150" name="Straight Connector 149">
              <a:extLst>
                <a:ext uri="{FF2B5EF4-FFF2-40B4-BE49-F238E27FC236}">
                  <a16:creationId xmlns:a16="http://schemas.microsoft.com/office/drawing/2014/main" id="{74F0652C-B8F5-374F-A340-4D3B8F644ABF}"/>
                </a:ext>
              </a:extLst>
            </p:cNvPr>
            <p:cNvCxnSpPr/>
            <p:nvPr/>
          </p:nvCxnSpPr>
          <p:spPr>
            <a:xfrm>
              <a:off x="7269771" y="5954248"/>
              <a:ext cx="72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0825EED9-FF42-3345-B210-E58E23FCD8A7}"/>
                </a:ext>
              </a:extLst>
            </p:cNvPr>
            <p:cNvSpPr txBox="1"/>
            <p:nvPr/>
          </p:nvSpPr>
          <p:spPr>
            <a:xfrm>
              <a:off x="7234270" y="4584313"/>
              <a:ext cx="984530" cy="230832"/>
            </a:xfrm>
            <a:prstGeom prst="rect">
              <a:avLst/>
            </a:prstGeom>
            <a:solidFill>
              <a:schemeClr val="bg1">
                <a:alpha val="75000"/>
              </a:schemeClr>
            </a:solidFill>
          </p:spPr>
          <p:txBody>
            <a:bodyPr wrap="square" lIns="0" tIns="0" rIns="0" bIns="0" rtlCol="0">
              <a:spAutoFit/>
            </a:bodyPr>
            <a:lstStyle/>
            <a:p>
              <a:pPr marL="108000" indent="-108000">
                <a:lnSpc>
                  <a:spcPts val="900"/>
                </a:lnSpc>
                <a:buClr>
                  <a:srgbClr val="70BF54"/>
                </a:buClr>
                <a:buFont typeface="Wingdings" panose="05000000000000000000" pitchFamily="2" charset="2"/>
                <a:buChar char="l"/>
              </a:pPr>
              <a:r>
                <a:rPr lang="en-US" sz="800" dirty="0"/>
                <a:t>Global Framework for Climate Services</a:t>
              </a:r>
            </a:p>
          </p:txBody>
        </p:sp>
        <p:cxnSp>
          <p:nvCxnSpPr>
            <p:cNvPr id="152" name="Straight Connector 151">
              <a:extLst>
                <a:ext uri="{FF2B5EF4-FFF2-40B4-BE49-F238E27FC236}">
                  <a16:creationId xmlns:a16="http://schemas.microsoft.com/office/drawing/2014/main" id="{A20005E4-384C-6F42-8963-F2609BC5BA59}"/>
                </a:ext>
              </a:extLst>
            </p:cNvPr>
            <p:cNvCxnSpPr/>
            <p:nvPr/>
          </p:nvCxnSpPr>
          <p:spPr>
            <a:xfrm>
              <a:off x="6996900" y="5954248"/>
              <a:ext cx="252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sp>
          <p:nvSpPr>
            <p:cNvPr id="153" name="TextBox 152">
              <a:extLst>
                <a:ext uri="{FF2B5EF4-FFF2-40B4-BE49-F238E27FC236}">
                  <a16:creationId xmlns:a16="http://schemas.microsoft.com/office/drawing/2014/main" id="{65118347-DF5E-4A4C-B9F0-52639599BBE6}"/>
                </a:ext>
              </a:extLst>
            </p:cNvPr>
            <p:cNvSpPr txBox="1"/>
            <p:nvPr/>
          </p:nvSpPr>
          <p:spPr>
            <a:xfrm>
              <a:off x="6968550" y="4380217"/>
              <a:ext cx="1678050" cy="115416"/>
            </a:xfrm>
            <a:prstGeom prst="rect">
              <a:avLst/>
            </a:prstGeom>
            <a:solidFill>
              <a:schemeClr val="bg1">
                <a:alpha val="75000"/>
              </a:schemeClr>
            </a:solidFill>
          </p:spPr>
          <p:txBody>
            <a:bodyPr wrap="square" lIns="0" tIns="0" rIns="0" bIns="0" rtlCol="0">
              <a:spAutoFit/>
            </a:bodyPr>
            <a:lstStyle/>
            <a:p>
              <a:pPr marL="108000" indent="-108000">
                <a:lnSpc>
                  <a:spcPts val="900"/>
                </a:lnSpc>
                <a:buClr>
                  <a:srgbClr val="70BF54"/>
                </a:buClr>
                <a:buFont typeface="Wingdings" panose="05000000000000000000" pitchFamily="2" charset="2"/>
                <a:buChar char="l"/>
              </a:pPr>
              <a:r>
                <a:rPr lang="en-US" sz="800" dirty="0"/>
                <a:t>4th International Polar Years</a:t>
              </a:r>
            </a:p>
          </p:txBody>
        </p:sp>
        <p:cxnSp>
          <p:nvCxnSpPr>
            <p:cNvPr id="154" name="Straight Connector 153">
              <a:extLst>
                <a:ext uri="{FF2B5EF4-FFF2-40B4-BE49-F238E27FC236}">
                  <a16:creationId xmlns:a16="http://schemas.microsoft.com/office/drawing/2014/main" id="{F5F9F95B-920D-1E43-8BCE-B8D2CDF670EE}"/>
                </a:ext>
              </a:extLst>
            </p:cNvPr>
            <p:cNvCxnSpPr/>
            <p:nvPr/>
          </p:nvCxnSpPr>
          <p:spPr>
            <a:xfrm>
              <a:off x="5840012" y="2052678"/>
              <a:ext cx="75600" cy="0"/>
            </a:xfrm>
            <a:prstGeom prst="line">
              <a:avLst/>
            </a:prstGeom>
            <a:ln>
              <a:solidFill>
                <a:srgbClr val="00B5D5"/>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6EF8E05E-5162-D441-AFE4-D85C2ED6A61C}"/>
                </a:ext>
              </a:extLst>
            </p:cNvPr>
            <p:cNvCxnSpPr/>
            <p:nvPr/>
          </p:nvCxnSpPr>
          <p:spPr>
            <a:xfrm>
              <a:off x="4100051" y="5956483"/>
              <a:ext cx="72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381B234B-17AE-EE4A-B098-A3AEF99D11AD}"/>
                </a:ext>
              </a:extLst>
            </p:cNvPr>
            <p:cNvCxnSpPr/>
            <p:nvPr/>
          </p:nvCxnSpPr>
          <p:spPr>
            <a:xfrm>
              <a:off x="4100051" y="4877879"/>
              <a:ext cx="638" cy="1080000"/>
            </a:xfrm>
            <a:prstGeom prst="line">
              <a:avLst/>
            </a:prstGeom>
            <a:ln w="3175">
              <a:solidFill>
                <a:srgbClr val="70BF54"/>
              </a:solidFill>
            </a:ln>
            <a:effectLst/>
          </p:spPr>
          <p:style>
            <a:lnRef idx="2">
              <a:schemeClr val="accent1"/>
            </a:lnRef>
            <a:fillRef idx="0">
              <a:schemeClr val="accent1"/>
            </a:fillRef>
            <a:effectRef idx="1">
              <a:schemeClr val="accent1"/>
            </a:effectRef>
            <a:fontRef idx="minor">
              <a:schemeClr val="tx1"/>
            </a:fontRef>
          </p:style>
        </p:cxnSp>
        <p:sp>
          <p:nvSpPr>
            <p:cNvPr id="157" name="TextBox 156">
              <a:extLst>
                <a:ext uri="{FF2B5EF4-FFF2-40B4-BE49-F238E27FC236}">
                  <a16:creationId xmlns:a16="http://schemas.microsoft.com/office/drawing/2014/main" id="{834EC0FD-C690-F646-BC5D-41C28A88771F}"/>
                </a:ext>
              </a:extLst>
            </p:cNvPr>
            <p:cNvSpPr txBox="1"/>
            <p:nvPr/>
          </p:nvSpPr>
          <p:spPr>
            <a:xfrm>
              <a:off x="4064550" y="4825567"/>
              <a:ext cx="2152714" cy="115416"/>
            </a:xfrm>
            <a:prstGeom prst="rect">
              <a:avLst/>
            </a:prstGeom>
            <a:noFill/>
          </p:spPr>
          <p:txBody>
            <a:bodyPr wrap="square" lIns="0" tIns="0" rIns="0" bIns="0" rtlCol="0">
              <a:spAutoFit/>
            </a:bodyPr>
            <a:lstStyle/>
            <a:p>
              <a:pPr marL="108000" indent="-108000">
                <a:lnSpc>
                  <a:spcPts val="900"/>
                </a:lnSpc>
                <a:spcAft>
                  <a:spcPts val="400"/>
                </a:spcAft>
                <a:buClr>
                  <a:srgbClr val="70BF54"/>
                </a:buClr>
                <a:buFont typeface="Wingdings" panose="05000000000000000000" pitchFamily="2" charset="2"/>
                <a:buChar char="l"/>
              </a:pPr>
              <a:r>
                <a:rPr lang="en-US" sz="800" dirty="0"/>
                <a:t>Background Air Pollution Monitoring Network </a:t>
              </a:r>
            </a:p>
          </p:txBody>
        </p:sp>
        <p:cxnSp>
          <p:nvCxnSpPr>
            <p:cNvPr id="158" name="Straight Connector 157">
              <a:extLst>
                <a:ext uri="{FF2B5EF4-FFF2-40B4-BE49-F238E27FC236}">
                  <a16:creationId xmlns:a16="http://schemas.microsoft.com/office/drawing/2014/main" id="{CC99AB1B-8482-FD46-832F-DFE91A836C2A}"/>
                </a:ext>
              </a:extLst>
            </p:cNvPr>
            <p:cNvCxnSpPr/>
            <p:nvPr/>
          </p:nvCxnSpPr>
          <p:spPr>
            <a:xfrm>
              <a:off x="5794355" y="5954495"/>
              <a:ext cx="72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CA2B8E34-BAF7-304A-AAD3-02F7614DEC0C}"/>
                </a:ext>
              </a:extLst>
            </p:cNvPr>
            <p:cNvCxnSpPr/>
            <p:nvPr/>
          </p:nvCxnSpPr>
          <p:spPr>
            <a:xfrm>
              <a:off x="5794355" y="5635994"/>
              <a:ext cx="638" cy="324000"/>
            </a:xfrm>
            <a:prstGeom prst="line">
              <a:avLst/>
            </a:prstGeom>
            <a:ln w="3175">
              <a:solidFill>
                <a:srgbClr val="70BF54"/>
              </a:solidFill>
            </a:ln>
            <a:effectLst/>
          </p:spPr>
          <p:style>
            <a:lnRef idx="2">
              <a:schemeClr val="accent1"/>
            </a:lnRef>
            <a:fillRef idx="0">
              <a:schemeClr val="accent1"/>
            </a:fillRef>
            <a:effectRef idx="1">
              <a:schemeClr val="accent1"/>
            </a:effectRef>
            <a:fontRef idx="minor">
              <a:schemeClr val="tx1"/>
            </a:fontRef>
          </p:style>
        </p:cxnSp>
        <p:sp>
          <p:nvSpPr>
            <p:cNvPr id="160" name="TextBox 159">
              <a:extLst>
                <a:ext uri="{FF2B5EF4-FFF2-40B4-BE49-F238E27FC236}">
                  <a16:creationId xmlns:a16="http://schemas.microsoft.com/office/drawing/2014/main" id="{7F609D16-5B84-0840-ACCF-DB5C42D7CCA0}"/>
                </a:ext>
              </a:extLst>
            </p:cNvPr>
            <p:cNvSpPr txBox="1"/>
            <p:nvPr/>
          </p:nvSpPr>
          <p:spPr>
            <a:xfrm>
              <a:off x="5758854" y="5607694"/>
              <a:ext cx="1122910" cy="230832"/>
            </a:xfrm>
            <a:prstGeom prst="rect">
              <a:avLst/>
            </a:prstGeom>
            <a:noFill/>
          </p:spPr>
          <p:txBody>
            <a:bodyPr wrap="square" lIns="0" tIns="0" rIns="0" bIns="0" rtlCol="0">
              <a:spAutoFit/>
            </a:bodyPr>
            <a:lstStyle/>
            <a:p>
              <a:pPr marL="108000" indent="-108000">
                <a:lnSpc>
                  <a:spcPts val="900"/>
                </a:lnSpc>
                <a:spcAft>
                  <a:spcPts val="400"/>
                </a:spcAft>
                <a:buClr>
                  <a:srgbClr val="70BF54"/>
                </a:buClr>
                <a:buFont typeface="Wingdings" panose="05000000000000000000" pitchFamily="2" charset="2"/>
                <a:buChar char="l"/>
              </a:pPr>
              <a:r>
                <a:rPr lang="en-US" sz="800" dirty="0"/>
                <a:t>Global Atmosphere Watch</a:t>
              </a:r>
            </a:p>
          </p:txBody>
        </p:sp>
        <p:cxnSp>
          <p:nvCxnSpPr>
            <p:cNvPr id="161" name="Straight Connector 160">
              <a:extLst>
                <a:ext uri="{FF2B5EF4-FFF2-40B4-BE49-F238E27FC236}">
                  <a16:creationId xmlns:a16="http://schemas.microsoft.com/office/drawing/2014/main" id="{D4DD76ED-C343-9C41-862F-8EA696536733}"/>
                </a:ext>
              </a:extLst>
            </p:cNvPr>
            <p:cNvCxnSpPr/>
            <p:nvPr/>
          </p:nvCxnSpPr>
          <p:spPr>
            <a:xfrm>
              <a:off x="3194193" y="5952990"/>
              <a:ext cx="72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97185363-46C7-E246-BE1C-B62F4703A480}"/>
                </a:ext>
              </a:extLst>
            </p:cNvPr>
            <p:cNvCxnSpPr/>
            <p:nvPr/>
          </p:nvCxnSpPr>
          <p:spPr>
            <a:xfrm>
              <a:off x="3194193" y="4455591"/>
              <a:ext cx="638" cy="1584000"/>
            </a:xfrm>
            <a:prstGeom prst="line">
              <a:avLst/>
            </a:prstGeom>
            <a:ln w="3175">
              <a:solidFill>
                <a:srgbClr val="70BF54"/>
              </a:solidFill>
            </a:ln>
            <a:effectLst/>
          </p:spPr>
          <p:style>
            <a:lnRef idx="2">
              <a:schemeClr val="accent1"/>
            </a:lnRef>
            <a:fillRef idx="0">
              <a:schemeClr val="accent1"/>
            </a:fillRef>
            <a:effectRef idx="1">
              <a:schemeClr val="accent1"/>
            </a:effectRef>
            <a:fontRef idx="minor">
              <a:schemeClr val="tx1"/>
            </a:fontRef>
          </p:style>
        </p:cxnSp>
        <p:sp>
          <p:nvSpPr>
            <p:cNvPr id="163" name="TextBox 162">
              <a:extLst>
                <a:ext uri="{FF2B5EF4-FFF2-40B4-BE49-F238E27FC236}">
                  <a16:creationId xmlns:a16="http://schemas.microsoft.com/office/drawing/2014/main" id="{98C3C86F-90A8-7441-B81E-C570030D2633}"/>
                </a:ext>
              </a:extLst>
            </p:cNvPr>
            <p:cNvSpPr txBox="1"/>
            <p:nvPr/>
          </p:nvSpPr>
          <p:spPr>
            <a:xfrm>
              <a:off x="3158691" y="4380217"/>
              <a:ext cx="1656741" cy="692497"/>
            </a:xfrm>
            <a:prstGeom prst="rect">
              <a:avLst/>
            </a:prstGeom>
            <a:noFill/>
          </p:spPr>
          <p:txBody>
            <a:bodyPr wrap="square" lIns="0" tIns="0" rIns="0" bIns="0" rtlCol="0">
              <a:spAutoFit/>
            </a:bodyPr>
            <a:lstStyle/>
            <a:p>
              <a:pPr marL="108000" indent="-108000">
                <a:lnSpc>
                  <a:spcPts val="900"/>
                </a:lnSpc>
                <a:spcAft>
                  <a:spcPts val="300"/>
                </a:spcAft>
                <a:buClr>
                  <a:srgbClr val="70BF54"/>
                </a:buClr>
                <a:buFont typeface="Wingdings" panose="05000000000000000000" pitchFamily="2" charset="2"/>
                <a:buChar char="l"/>
              </a:pPr>
              <a:r>
                <a:rPr lang="en-US" sz="800" dirty="0"/>
                <a:t>International Geophysical Year</a:t>
              </a:r>
            </a:p>
            <a:p>
              <a:pPr marL="108000" indent="-108000">
                <a:lnSpc>
                  <a:spcPts val="900"/>
                </a:lnSpc>
                <a:spcAft>
                  <a:spcPts val="300"/>
                </a:spcAft>
                <a:buClr>
                  <a:srgbClr val="70BF54"/>
                </a:buClr>
                <a:buFont typeface="Wingdings" panose="05000000000000000000" pitchFamily="2" charset="2"/>
                <a:buChar char="l"/>
              </a:pPr>
              <a:r>
                <a:rPr lang="en-US" sz="800" dirty="0"/>
                <a:t>Global Ozone Observing System</a:t>
              </a:r>
            </a:p>
            <a:p>
              <a:pPr marL="108000" indent="-108000">
                <a:lnSpc>
                  <a:spcPts val="900"/>
                </a:lnSpc>
                <a:spcAft>
                  <a:spcPts val="300"/>
                </a:spcAft>
                <a:buClr>
                  <a:srgbClr val="70BF54"/>
                </a:buClr>
                <a:buFont typeface="Wingdings" panose="05000000000000000000" pitchFamily="2" charset="2"/>
                <a:buChar char="l"/>
              </a:pPr>
              <a:r>
                <a:rPr lang="en-US" sz="800" dirty="0"/>
                <a:t>1st Measurements of CO2</a:t>
              </a:r>
            </a:p>
            <a:p>
              <a:pPr marL="108000" indent="-108000">
                <a:lnSpc>
                  <a:spcPts val="900"/>
                </a:lnSpc>
                <a:spcAft>
                  <a:spcPts val="300"/>
                </a:spcAft>
                <a:buClr>
                  <a:srgbClr val="70BF54"/>
                </a:buClr>
                <a:buFont typeface="Wingdings" panose="05000000000000000000" pitchFamily="2" charset="2"/>
                <a:buChar char="l"/>
              </a:pPr>
              <a:r>
                <a:rPr lang="en-US" sz="800" dirty="0"/>
                <a:t>World Weather </a:t>
              </a:r>
              <a:br>
                <a:rPr lang="en-US" sz="800" dirty="0"/>
              </a:br>
              <a:r>
                <a:rPr lang="en-US" sz="800" dirty="0"/>
                <a:t>Watch</a:t>
              </a:r>
            </a:p>
          </p:txBody>
        </p:sp>
        <p:cxnSp>
          <p:nvCxnSpPr>
            <p:cNvPr id="164" name="Straight Connector 163">
              <a:extLst>
                <a:ext uri="{FF2B5EF4-FFF2-40B4-BE49-F238E27FC236}">
                  <a16:creationId xmlns:a16="http://schemas.microsoft.com/office/drawing/2014/main" id="{935B2785-FD05-C04C-9264-0DA2AB25F440}"/>
                </a:ext>
              </a:extLst>
            </p:cNvPr>
            <p:cNvCxnSpPr/>
            <p:nvPr/>
          </p:nvCxnSpPr>
          <p:spPr>
            <a:xfrm>
              <a:off x="3194193" y="5986315"/>
              <a:ext cx="72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EE291AC1-6234-314F-83BC-764853AB106B}"/>
                </a:ext>
              </a:extLst>
            </p:cNvPr>
            <p:cNvCxnSpPr/>
            <p:nvPr/>
          </p:nvCxnSpPr>
          <p:spPr>
            <a:xfrm>
              <a:off x="3194193" y="6024403"/>
              <a:ext cx="72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E66A9F50-D6A1-F749-A44B-5711B994F28C}"/>
                </a:ext>
              </a:extLst>
            </p:cNvPr>
            <p:cNvCxnSpPr/>
            <p:nvPr/>
          </p:nvCxnSpPr>
          <p:spPr>
            <a:xfrm>
              <a:off x="2552929" y="5948676"/>
              <a:ext cx="72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07117C13-C0D4-854D-A08A-C4B0F815717E}"/>
                </a:ext>
              </a:extLst>
            </p:cNvPr>
            <p:cNvCxnSpPr/>
            <p:nvPr/>
          </p:nvCxnSpPr>
          <p:spPr>
            <a:xfrm>
              <a:off x="2552929" y="4754457"/>
              <a:ext cx="0" cy="1188000"/>
            </a:xfrm>
            <a:prstGeom prst="line">
              <a:avLst/>
            </a:prstGeom>
            <a:ln w="3175">
              <a:solidFill>
                <a:srgbClr val="70BF54"/>
              </a:solidFill>
            </a:ln>
            <a:effectLst/>
          </p:spPr>
          <p:style>
            <a:lnRef idx="2">
              <a:schemeClr val="accent1"/>
            </a:lnRef>
            <a:fillRef idx="0">
              <a:schemeClr val="accent1"/>
            </a:fillRef>
            <a:effectRef idx="1">
              <a:schemeClr val="accent1"/>
            </a:effectRef>
            <a:fontRef idx="minor">
              <a:schemeClr val="tx1"/>
            </a:fontRef>
          </p:style>
        </p:cxnSp>
        <p:sp>
          <p:nvSpPr>
            <p:cNvPr id="168" name="TextBox 167">
              <a:extLst>
                <a:ext uri="{FF2B5EF4-FFF2-40B4-BE49-F238E27FC236}">
                  <a16:creationId xmlns:a16="http://schemas.microsoft.com/office/drawing/2014/main" id="{2886E60D-0CA4-D04B-B96F-E5388B55ED46}"/>
                </a:ext>
              </a:extLst>
            </p:cNvPr>
            <p:cNvSpPr txBox="1"/>
            <p:nvPr/>
          </p:nvSpPr>
          <p:spPr>
            <a:xfrm>
              <a:off x="2524360" y="4683055"/>
              <a:ext cx="824417" cy="961802"/>
            </a:xfrm>
            <a:prstGeom prst="rect">
              <a:avLst/>
            </a:prstGeom>
            <a:noFill/>
          </p:spPr>
          <p:txBody>
            <a:bodyPr wrap="square" lIns="0" tIns="0" rIns="0" bIns="0" rtlCol="0">
              <a:spAutoFit/>
            </a:bodyPr>
            <a:lstStyle/>
            <a:p>
              <a:pPr marL="108000" indent="-108000">
                <a:lnSpc>
                  <a:spcPts val="900"/>
                </a:lnSpc>
                <a:spcAft>
                  <a:spcPts val="300"/>
                </a:spcAft>
                <a:buClr>
                  <a:srgbClr val="70BF54"/>
                </a:buClr>
                <a:buFont typeface="Wingdings" panose="05000000000000000000" pitchFamily="2" charset="2"/>
                <a:buChar char="l"/>
              </a:pPr>
              <a:r>
                <a:rPr lang="en-US" sz="800" dirty="0"/>
                <a:t>1st  </a:t>
              </a:r>
              <a:br>
                <a:rPr lang="en-US" sz="800" dirty="0"/>
              </a:br>
              <a:r>
                <a:rPr lang="en-US" sz="800" dirty="0"/>
                <a:t>Climate </a:t>
              </a:r>
              <a:br>
                <a:rPr lang="en-US" sz="800" dirty="0"/>
              </a:br>
              <a:r>
                <a:rPr lang="en-US" sz="800" dirty="0"/>
                <a:t>Models</a:t>
              </a:r>
            </a:p>
            <a:p>
              <a:pPr marL="108000" indent="-108000">
                <a:lnSpc>
                  <a:spcPts val="900"/>
                </a:lnSpc>
                <a:spcAft>
                  <a:spcPts val="300"/>
                </a:spcAft>
                <a:buClr>
                  <a:srgbClr val="70BF54"/>
                </a:buClr>
                <a:buFont typeface="Wingdings" panose="05000000000000000000" pitchFamily="2" charset="2"/>
                <a:buChar char="l"/>
              </a:pPr>
              <a:r>
                <a:rPr lang="en-US" sz="800" dirty="0"/>
                <a:t>1st </a:t>
              </a:r>
              <a:br>
                <a:rPr lang="en-US" sz="800" dirty="0"/>
              </a:br>
              <a:r>
                <a:rPr lang="en-US" sz="800" dirty="0"/>
                <a:t>Numerical Weather Predictions models</a:t>
              </a:r>
            </a:p>
          </p:txBody>
        </p:sp>
        <p:cxnSp>
          <p:nvCxnSpPr>
            <p:cNvPr id="169" name="Straight Connector 168">
              <a:extLst>
                <a:ext uri="{FF2B5EF4-FFF2-40B4-BE49-F238E27FC236}">
                  <a16:creationId xmlns:a16="http://schemas.microsoft.com/office/drawing/2014/main" id="{78603927-AE66-374C-8A83-0BA668417241}"/>
                </a:ext>
              </a:extLst>
            </p:cNvPr>
            <p:cNvCxnSpPr/>
            <p:nvPr/>
          </p:nvCxnSpPr>
          <p:spPr>
            <a:xfrm>
              <a:off x="4520694" y="5958553"/>
              <a:ext cx="72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8E0F02A1-9840-6E42-B8F5-9124490B2311}"/>
                </a:ext>
              </a:extLst>
            </p:cNvPr>
            <p:cNvCxnSpPr/>
            <p:nvPr/>
          </p:nvCxnSpPr>
          <p:spPr>
            <a:xfrm>
              <a:off x="4520694" y="5138684"/>
              <a:ext cx="638" cy="828000"/>
            </a:xfrm>
            <a:prstGeom prst="line">
              <a:avLst/>
            </a:prstGeom>
            <a:ln w="3175">
              <a:solidFill>
                <a:srgbClr val="70BF54"/>
              </a:solidFill>
            </a:ln>
            <a:effectLst/>
          </p:spPr>
          <p:style>
            <a:lnRef idx="2">
              <a:schemeClr val="accent1"/>
            </a:lnRef>
            <a:fillRef idx="0">
              <a:schemeClr val="accent1"/>
            </a:fillRef>
            <a:effectRef idx="1">
              <a:schemeClr val="accent1"/>
            </a:effectRef>
            <a:fontRef idx="minor">
              <a:schemeClr val="tx1"/>
            </a:fontRef>
          </p:style>
        </p:cxnSp>
        <p:sp>
          <p:nvSpPr>
            <p:cNvPr id="171" name="TextBox 170">
              <a:extLst>
                <a:ext uri="{FF2B5EF4-FFF2-40B4-BE49-F238E27FC236}">
                  <a16:creationId xmlns:a16="http://schemas.microsoft.com/office/drawing/2014/main" id="{DF8D13D3-9323-6746-8B39-CCA59D3416BA}"/>
                </a:ext>
              </a:extLst>
            </p:cNvPr>
            <p:cNvSpPr txBox="1"/>
            <p:nvPr/>
          </p:nvSpPr>
          <p:spPr>
            <a:xfrm>
              <a:off x="4485194" y="5097579"/>
              <a:ext cx="1943546" cy="230832"/>
            </a:xfrm>
            <a:prstGeom prst="rect">
              <a:avLst/>
            </a:prstGeom>
            <a:noFill/>
          </p:spPr>
          <p:txBody>
            <a:bodyPr wrap="square" lIns="0" tIns="0" rIns="0" bIns="0" rtlCol="0">
              <a:spAutoFit/>
            </a:bodyPr>
            <a:lstStyle/>
            <a:p>
              <a:pPr marL="108000" indent="-108000">
                <a:lnSpc>
                  <a:spcPts val="900"/>
                </a:lnSpc>
                <a:buClr>
                  <a:srgbClr val="70BF54"/>
                </a:buClr>
                <a:buFont typeface="Wingdings" panose="05000000000000000000" pitchFamily="2" charset="2"/>
                <a:buChar char="l"/>
              </a:pPr>
              <a:r>
                <a:rPr lang="en-US" sz="800" dirty="0"/>
                <a:t>Effects of Doubling CO2 Concentration on the Climate of a General Circulation Model</a:t>
              </a:r>
            </a:p>
          </p:txBody>
        </p:sp>
        <p:sp>
          <p:nvSpPr>
            <p:cNvPr id="172" name="TextBox 171">
              <a:extLst>
                <a:ext uri="{FF2B5EF4-FFF2-40B4-BE49-F238E27FC236}">
                  <a16:creationId xmlns:a16="http://schemas.microsoft.com/office/drawing/2014/main" id="{76E84BF0-D67F-BD44-B5A9-AF63C9AA9BE1}"/>
                </a:ext>
              </a:extLst>
            </p:cNvPr>
            <p:cNvSpPr txBox="1"/>
            <p:nvPr/>
          </p:nvSpPr>
          <p:spPr>
            <a:xfrm>
              <a:off x="4843836" y="5471273"/>
              <a:ext cx="823035" cy="461665"/>
            </a:xfrm>
            <a:prstGeom prst="rect">
              <a:avLst/>
            </a:prstGeom>
            <a:noFill/>
          </p:spPr>
          <p:txBody>
            <a:bodyPr wrap="square" lIns="0" tIns="0" rIns="0" bIns="0" rtlCol="0">
              <a:spAutoFit/>
            </a:bodyPr>
            <a:lstStyle/>
            <a:p>
              <a:pPr marL="108000" indent="-108000">
                <a:lnSpc>
                  <a:spcPts val="900"/>
                </a:lnSpc>
                <a:buClr>
                  <a:srgbClr val="70BF54"/>
                </a:buClr>
                <a:buFont typeface="Wingdings" panose="05000000000000000000" pitchFamily="2" charset="2"/>
                <a:buChar char="l"/>
              </a:pPr>
              <a:r>
                <a:rPr lang="en-US" sz="800" dirty="0"/>
                <a:t>1st direct measurements of Earth’s radiation budget</a:t>
              </a:r>
            </a:p>
          </p:txBody>
        </p:sp>
        <p:cxnSp>
          <p:nvCxnSpPr>
            <p:cNvPr id="173" name="Straight Connector 172">
              <a:extLst>
                <a:ext uri="{FF2B5EF4-FFF2-40B4-BE49-F238E27FC236}">
                  <a16:creationId xmlns:a16="http://schemas.microsoft.com/office/drawing/2014/main" id="{A4EAEF1E-3F4F-2440-8DEF-5AD85F3D1666}"/>
                </a:ext>
              </a:extLst>
            </p:cNvPr>
            <p:cNvCxnSpPr/>
            <p:nvPr/>
          </p:nvCxnSpPr>
          <p:spPr>
            <a:xfrm>
              <a:off x="4879339" y="5951405"/>
              <a:ext cx="72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1F19CC62-DB0C-6448-978B-A2C65A551EA1}"/>
                </a:ext>
              </a:extLst>
            </p:cNvPr>
            <p:cNvCxnSpPr/>
            <p:nvPr/>
          </p:nvCxnSpPr>
          <p:spPr>
            <a:xfrm>
              <a:off x="4879339" y="5527825"/>
              <a:ext cx="638" cy="432000"/>
            </a:xfrm>
            <a:prstGeom prst="line">
              <a:avLst/>
            </a:prstGeom>
            <a:ln w="3175">
              <a:solidFill>
                <a:srgbClr val="70BF54"/>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031E276F-FBCF-6C40-B57A-617A4C30F799}"/>
                </a:ext>
              </a:extLst>
            </p:cNvPr>
            <p:cNvCxnSpPr/>
            <p:nvPr/>
          </p:nvCxnSpPr>
          <p:spPr>
            <a:xfrm>
              <a:off x="7482366" y="6034122"/>
              <a:ext cx="1188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sp>
          <p:nvSpPr>
            <p:cNvPr id="176" name="TextBox 175">
              <a:extLst>
                <a:ext uri="{FF2B5EF4-FFF2-40B4-BE49-F238E27FC236}">
                  <a16:creationId xmlns:a16="http://schemas.microsoft.com/office/drawing/2014/main" id="{B46A2270-1434-5141-B2B1-D10BB66533B1}"/>
                </a:ext>
              </a:extLst>
            </p:cNvPr>
            <p:cNvSpPr txBox="1"/>
            <p:nvPr/>
          </p:nvSpPr>
          <p:spPr>
            <a:xfrm>
              <a:off x="7447192" y="4922715"/>
              <a:ext cx="1306765" cy="115416"/>
            </a:xfrm>
            <a:prstGeom prst="rect">
              <a:avLst/>
            </a:prstGeom>
            <a:solidFill>
              <a:schemeClr val="bg1">
                <a:alpha val="75000"/>
              </a:schemeClr>
            </a:solidFill>
          </p:spPr>
          <p:txBody>
            <a:bodyPr wrap="square" lIns="0" tIns="0" rIns="0" bIns="0" rtlCol="0">
              <a:spAutoFit/>
            </a:bodyPr>
            <a:lstStyle/>
            <a:p>
              <a:pPr marL="108000" indent="-108000">
                <a:lnSpc>
                  <a:spcPts val="900"/>
                </a:lnSpc>
                <a:buClr>
                  <a:srgbClr val="70BF54"/>
                </a:buClr>
                <a:buFont typeface="Wingdings" panose="05000000000000000000" pitchFamily="2" charset="2"/>
                <a:buChar char="l"/>
              </a:pPr>
              <a:r>
                <a:rPr lang="en-US" sz="800" dirty="0"/>
                <a:t>Polar Prediction Project</a:t>
              </a:r>
            </a:p>
          </p:txBody>
        </p:sp>
        <p:cxnSp>
          <p:nvCxnSpPr>
            <p:cNvPr id="177" name="Straight Connector 176">
              <a:extLst>
                <a:ext uri="{FF2B5EF4-FFF2-40B4-BE49-F238E27FC236}">
                  <a16:creationId xmlns:a16="http://schemas.microsoft.com/office/drawing/2014/main" id="{C28E2680-061C-DA4A-9F98-63341CC1FDDF}"/>
                </a:ext>
              </a:extLst>
            </p:cNvPr>
            <p:cNvCxnSpPr/>
            <p:nvPr/>
          </p:nvCxnSpPr>
          <p:spPr>
            <a:xfrm>
              <a:off x="7938021" y="5952598"/>
              <a:ext cx="72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C4B39B4B-89F7-7C47-A014-96CF963546F1}"/>
                </a:ext>
              </a:extLst>
            </p:cNvPr>
            <p:cNvCxnSpPr/>
            <p:nvPr/>
          </p:nvCxnSpPr>
          <p:spPr>
            <a:xfrm>
              <a:off x="7938021" y="5736598"/>
              <a:ext cx="638" cy="216000"/>
            </a:xfrm>
            <a:prstGeom prst="line">
              <a:avLst/>
            </a:prstGeom>
            <a:ln w="3175">
              <a:solidFill>
                <a:srgbClr val="70BF54"/>
              </a:solidFill>
            </a:ln>
            <a:effectLst/>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4F48DCED-FC3F-9C4A-9802-6626E4E3CA98}"/>
                </a:ext>
              </a:extLst>
            </p:cNvPr>
            <p:cNvSpPr txBox="1"/>
            <p:nvPr/>
          </p:nvSpPr>
          <p:spPr>
            <a:xfrm>
              <a:off x="7902694" y="5701875"/>
              <a:ext cx="800464" cy="230832"/>
            </a:xfrm>
            <a:prstGeom prst="rect">
              <a:avLst/>
            </a:prstGeom>
            <a:noFill/>
          </p:spPr>
          <p:txBody>
            <a:bodyPr wrap="square" lIns="0" tIns="0" rIns="0" bIns="0" rtlCol="0">
              <a:spAutoFit/>
            </a:bodyPr>
            <a:lstStyle/>
            <a:p>
              <a:pPr marL="108000" indent="-108000">
                <a:lnSpc>
                  <a:spcPts val="900"/>
                </a:lnSpc>
                <a:buClr>
                  <a:srgbClr val="70BF54"/>
                </a:buClr>
                <a:buFont typeface="Wingdings" panose="05000000000000000000" pitchFamily="2" charset="2"/>
                <a:buChar char="l"/>
              </a:pPr>
              <a:r>
                <a:rPr lang="en-US" sz="800" dirty="0"/>
                <a:t>Year of Polar Prediction</a:t>
              </a:r>
            </a:p>
          </p:txBody>
        </p:sp>
        <p:cxnSp>
          <p:nvCxnSpPr>
            <p:cNvPr id="180" name="Straight Connector 179">
              <a:extLst>
                <a:ext uri="{FF2B5EF4-FFF2-40B4-BE49-F238E27FC236}">
                  <a16:creationId xmlns:a16="http://schemas.microsoft.com/office/drawing/2014/main" id="{5F0EAC0E-8AC4-1345-9453-DC9AFA60202C}"/>
                </a:ext>
              </a:extLst>
            </p:cNvPr>
            <p:cNvCxnSpPr/>
            <p:nvPr/>
          </p:nvCxnSpPr>
          <p:spPr>
            <a:xfrm>
              <a:off x="7847508" y="5952582"/>
              <a:ext cx="72000" cy="0"/>
            </a:xfrm>
            <a:prstGeom prst="line">
              <a:avLst/>
            </a:prstGeom>
            <a:ln>
              <a:solidFill>
                <a:srgbClr val="70BF54"/>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05FEFE20-A7A6-7C45-B884-D9804C7EADA1}"/>
                </a:ext>
              </a:extLst>
            </p:cNvPr>
            <p:cNvCxnSpPr/>
            <p:nvPr/>
          </p:nvCxnSpPr>
          <p:spPr>
            <a:xfrm>
              <a:off x="7847508" y="5388845"/>
              <a:ext cx="638" cy="576000"/>
            </a:xfrm>
            <a:prstGeom prst="line">
              <a:avLst/>
            </a:prstGeom>
            <a:ln w="3175">
              <a:solidFill>
                <a:srgbClr val="70BF54"/>
              </a:solidFill>
            </a:ln>
            <a:effectLst/>
          </p:spPr>
          <p:style>
            <a:lnRef idx="2">
              <a:schemeClr val="accent1"/>
            </a:lnRef>
            <a:fillRef idx="0">
              <a:schemeClr val="accent1"/>
            </a:fillRef>
            <a:effectRef idx="1">
              <a:schemeClr val="accent1"/>
            </a:effectRef>
            <a:fontRef idx="minor">
              <a:schemeClr val="tx1"/>
            </a:fontRef>
          </p:style>
        </p:cxnSp>
        <p:sp>
          <p:nvSpPr>
            <p:cNvPr id="182" name="Rectangle 2">
              <a:extLst>
                <a:ext uri="{FF2B5EF4-FFF2-40B4-BE49-F238E27FC236}">
                  <a16:creationId xmlns:a16="http://schemas.microsoft.com/office/drawing/2014/main" id="{199E7BD2-DFE5-4B42-8C0F-DDA599449113}"/>
                </a:ext>
              </a:extLst>
            </p:cNvPr>
            <p:cNvSpPr>
              <a:spLocks noChangeArrowheads="1"/>
            </p:cNvSpPr>
            <p:nvPr/>
          </p:nvSpPr>
          <p:spPr bwMode="auto">
            <a:xfrm>
              <a:off x="3394607" y="1279958"/>
              <a:ext cx="39870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83" name="Picture 1" descr="Dr H. Wexler (USA) and Academician  V. Bugaev (USSR)">
              <a:extLst>
                <a:ext uri="{FF2B5EF4-FFF2-40B4-BE49-F238E27FC236}">
                  <a16:creationId xmlns:a16="http://schemas.microsoft.com/office/drawing/2014/main" id="{D5CF693F-7FB6-2D46-AE71-2C16A557CCF4}"/>
                </a:ext>
              </a:extLst>
            </p:cNvPr>
            <p:cNvPicPr>
              <a:picLocks noChangeAspect="1" noChangeArrowheads="1"/>
            </p:cNvPicPr>
            <p:nvPr/>
          </p:nvPicPr>
          <p:blipFill rotWithShape="1">
            <a:blip r:embed="rId7" r:link="rId8" cstate="print">
              <a:extLst>
                <a:ext uri="{28A0092B-C50C-407E-A947-70E740481C1C}">
                  <a14:useLocalDpi xmlns:a14="http://schemas.microsoft.com/office/drawing/2010/main" val="0"/>
                </a:ext>
              </a:extLst>
            </a:blip>
            <a:srcRect b="20826"/>
            <a:stretch>
              <a:fillRect/>
            </a:stretch>
          </p:blipFill>
          <p:spPr bwMode="auto">
            <a:xfrm>
              <a:off x="3453796" y="5160527"/>
              <a:ext cx="518216" cy="404515"/>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a:extLst>
                <a:ext uri="{FF2B5EF4-FFF2-40B4-BE49-F238E27FC236}">
                  <a16:creationId xmlns:a16="http://schemas.microsoft.com/office/drawing/2014/main" id="{AA5B6AAB-CCF2-9C4D-BCDA-3F880E6FC7C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4796" y="3608800"/>
              <a:ext cx="540000" cy="572400"/>
            </a:xfrm>
            <a:prstGeom prst="rect">
              <a:avLst/>
            </a:prstGeom>
          </p:spPr>
        </p:pic>
        <p:cxnSp>
          <p:nvCxnSpPr>
            <p:cNvPr id="185" name="Straight Connector 184">
              <a:extLst>
                <a:ext uri="{FF2B5EF4-FFF2-40B4-BE49-F238E27FC236}">
                  <a16:creationId xmlns:a16="http://schemas.microsoft.com/office/drawing/2014/main" id="{80959556-E47F-534B-87DB-77A0466D6B58}"/>
                </a:ext>
              </a:extLst>
            </p:cNvPr>
            <p:cNvCxnSpPr/>
            <p:nvPr/>
          </p:nvCxnSpPr>
          <p:spPr>
            <a:xfrm>
              <a:off x="7050633" y="1687633"/>
              <a:ext cx="638" cy="324000"/>
            </a:xfrm>
            <a:prstGeom prst="line">
              <a:avLst/>
            </a:prstGeom>
            <a:ln w="3175">
              <a:solidFill>
                <a:srgbClr val="00B5D5"/>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C394181B-B294-F344-9A3A-A7D28A2899E2}"/>
                </a:ext>
              </a:extLst>
            </p:cNvPr>
            <p:cNvCxnSpPr/>
            <p:nvPr/>
          </p:nvCxnSpPr>
          <p:spPr>
            <a:xfrm>
              <a:off x="6453132" y="3807973"/>
              <a:ext cx="638" cy="396000"/>
            </a:xfrm>
            <a:prstGeom prst="line">
              <a:avLst/>
            </a:prstGeom>
            <a:ln w="3175">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F2E72140-84F0-F847-BD8F-F8A986193ACD}"/>
                </a:ext>
              </a:extLst>
            </p:cNvPr>
            <p:cNvCxnSpPr/>
            <p:nvPr/>
          </p:nvCxnSpPr>
          <p:spPr>
            <a:xfrm>
              <a:off x="6922800" y="3965458"/>
              <a:ext cx="638" cy="216000"/>
            </a:xfrm>
            <a:prstGeom prst="line">
              <a:avLst/>
            </a:prstGeom>
            <a:ln w="3175">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57D243D6-BC90-2E4A-8623-426FFDDB3279}"/>
                </a:ext>
              </a:extLst>
            </p:cNvPr>
            <p:cNvCxnSpPr/>
            <p:nvPr/>
          </p:nvCxnSpPr>
          <p:spPr>
            <a:xfrm>
              <a:off x="7480305" y="4984042"/>
              <a:ext cx="638" cy="1044000"/>
            </a:xfrm>
            <a:prstGeom prst="line">
              <a:avLst/>
            </a:prstGeom>
            <a:ln w="3175">
              <a:solidFill>
                <a:srgbClr val="70BF54"/>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AF4E3962-BA96-A54D-A24B-EA23F5AA775E}"/>
                </a:ext>
              </a:extLst>
            </p:cNvPr>
            <p:cNvCxnSpPr/>
            <p:nvPr/>
          </p:nvCxnSpPr>
          <p:spPr>
            <a:xfrm>
              <a:off x="7274534" y="4655042"/>
              <a:ext cx="638" cy="1296000"/>
            </a:xfrm>
            <a:prstGeom prst="line">
              <a:avLst/>
            </a:prstGeom>
            <a:ln w="3175">
              <a:solidFill>
                <a:srgbClr val="70BF54"/>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C2B1F5B6-1AD0-AE45-B530-62FBEC7D226F}"/>
                </a:ext>
              </a:extLst>
            </p:cNvPr>
            <p:cNvCxnSpPr/>
            <p:nvPr/>
          </p:nvCxnSpPr>
          <p:spPr>
            <a:xfrm>
              <a:off x="7001663" y="4431274"/>
              <a:ext cx="638" cy="1512000"/>
            </a:xfrm>
            <a:prstGeom prst="line">
              <a:avLst/>
            </a:prstGeom>
            <a:ln w="3175">
              <a:solidFill>
                <a:srgbClr val="70BF54"/>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449954CE-401F-EE4A-962D-4083B51A5CC7}"/>
                </a:ext>
              </a:extLst>
            </p:cNvPr>
            <p:cNvCxnSpPr/>
            <p:nvPr/>
          </p:nvCxnSpPr>
          <p:spPr>
            <a:xfrm>
              <a:off x="7539827" y="5192971"/>
              <a:ext cx="638" cy="792000"/>
            </a:xfrm>
            <a:prstGeom prst="line">
              <a:avLst/>
            </a:prstGeom>
            <a:ln w="3175">
              <a:solidFill>
                <a:srgbClr val="70BF54"/>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73435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DE2520-FDEF-6E43-927C-0846ABCFBCF9}"/>
              </a:ext>
            </a:extLst>
          </p:cNvPr>
          <p:cNvSpPr>
            <a:spLocks noGrp="1"/>
          </p:cNvSpPr>
          <p:nvPr>
            <p:ph type="title"/>
          </p:nvPr>
        </p:nvSpPr>
        <p:spPr/>
        <p:txBody>
          <a:bodyPr>
            <a:normAutofit/>
          </a:bodyPr>
          <a:lstStyle/>
          <a:p>
            <a:r>
              <a:rPr lang="en-US" dirty="0"/>
              <a:t>Highest Risks for World Economy</a:t>
            </a:r>
          </a:p>
        </p:txBody>
      </p:sp>
      <p:sp>
        <p:nvSpPr>
          <p:cNvPr id="4" name="Date Placeholder 3">
            <a:extLst>
              <a:ext uri="{FF2B5EF4-FFF2-40B4-BE49-F238E27FC236}">
                <a16:creationId xmlns:a16="http://schemas.microsoft.com/office/drawing/2014/main" id="{7A0ED6DC-4882-2245-AA2D-23649038A004}"/>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9D1AD922-58F8-7D45-A49F-4301241673FB}"/>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3D39C253-2DC6-6743-AD9E-66449980B2FF}"/>
              </a:ext>
            </a:extLst>
          </p:cNvPr>
          <p:cNvSpPr>
            <a:spLocks noGrp="1"/>
          </p:cNvSpPr>
          <p:nvPr>
            <p:ph type="sldNum" sz="quarter" idx="12"/>
          </p:nvPr>
        </p:nvSpPr>
        <p:spPr/>
        <p:txBody>
          <a:bodyPr/>
          <a:lstStyle/>
          <a:p>
            <a:fld id="{08C3E809-4BE0-FF45-8A54-F386BF18E701}" type="slidenum">
              <a:rPr lang="en-GB" smtClean="0"/>
              <a:t>28</a:t>
            </a:fld>
            <a:endParaRPr lang="en-GB"/>
          </a:p>
        </p:txBody>
      </p:sp>
      <p:pic>
        <p:nvPicPr>
          <p:cNvPr id="7" name="Picture 3">
            <a:extLst>
              <a:ext uri="{FF2B5EF4-FFF2-40B4-BE49-F238E27FC236}">
                <a16:creationId xmlns:a16="http://schemas.microsoft.com/office/drawing/2014/main" id="{90D9B764-C753-3042-91AE-2C0DEE3A4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65" y="1124744"/>
            <a:ext cx="4364797" cy="445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33A123CA-AB02-3247-8F6D-7C59F3C7B098}"/>
              </a:ext>
            </a:extLst>
          </p:cNvPr>
          <p:cNvSpPr/>
          <p:nvPr/>
        </p:nvSpPr>
        <p:spPr>
          <a:xfrm>
            <a:off x="2297984" y="1208923"/>
            <a:ext cx="2086452" cy="1763889"/>
          </a:xfrm>
          <a:prstGeom prst="rect">
            <a:avLst/>
          </a:prstGeom>
          <a:noFill/>
          <a:ln w="57150">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2">
            <a:extLst>
              <a:ext uri="{FF2B5EF4-FFF2-40B4-BE49-F238E27FC236}">
                <a16:creationId xmlns:a16="http://schemas.microsoft.com/office/drawing/2014/main" id="{10943926-17D1-AD49-B0AE-5CA8AE56C13F}"/>
              </a:ext>
            </a:extLst>
          </p:cNvPr>
          <p:cNvSpPr/>
          <p:nvPr/>
        </p:nvSpPr>
        <p:spPr>
          <a:xfrm rot="5400000">
            <a:off x="4346901" y="1970016"/>
            <a:ext cx="216864" cy="170163"/>
          </a:xfrm>
          <a:prstGeom prst="triangle">
            <a:avLst/>
          </a:prstGeom>
          <a:solidFill>
            <a:srgbClr val="005B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E5B8581-FC30-4245-B250-92C8F4C64447}"/>
              </a:ext>
            </a:extLst>
          </p:cNvPr>
          <p:cNvGrpSpPr/>
          <p:nvPr/>
        </p:nvGrpSpPr>
        <p:grpSpPr>
          <a:xfrm>
            <a:off x="4344618" y="1170149"/>
            <a:ext cx="4778127" cy="3895585"/>
            <a:chOff x="4274319" y="1459995"/>
            <a:chExt cx="4778127" cy="3895585"/>
          </a:xfrm>
        </p:grpSpPr>
        <p:grpSp>
          <p:nvGrpSpPr>
            <p:cNvPr id="11" name="Group 10">
              <a:extLst>
                <a:ext uri="{FF2B5EF4-FFF2-40B4-BE49-F238E27FC236}">
                  <a16:creationId xmlns:a16="http://schemas.microsoft.com/office/drawing/2014/main" id="{D98E0C86-7863-FB4D-9BCA-B6375F29DB9E}"/>
                </a:ext>
              </a:extLst>
            </p:cNvPr>
            <p:cNvGrpSpPr/>
            <p:nvPr/>
          </p:nvGrpSpPr>
          <p:grpSpPr>
            <a:xfrm>
              <a:off x="4444737" y="1459995"/>
              <a:ext cx="4455306" cy="3842620"/>
              <a:chOff x="4444737" y="1459995"/>
              <a:chExt cx="4455306" cy="3842620"/>
            </a:xfrm>
          </p:grpSpPr>
          <p:cxnSp>
            <p:nvCxnSpPr>
              <p:cNvPr id="29" name="Straight Connector 28">
                <a:extLst>
                  <a:ext uri="{FF2B5EF4-FFF2-40B4-BE49-F238E27FC236}">
                    <a16:creationId xmlns:a16="http://schemas.microsoft.com/office/drawing/2014/main" id="{53AD4CEF-BE64-A045-8DE7-497D7DC9A98A}"/>
                  </a:ext>
                </a:extLst>
              </p:cNvPr>
              <p:cNvCxnSpPr/>
              <p:nvPr/>
            </p:nvCxnSpPr>
            <p:spPr>
              <a:xfrm>
                <a:off x="4824739" y="1472691"/>
                <a:ext cx="0" cy="3829924"/>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693E462-D4F1-6A46-8A35-24D156C14AE5}"/>
                  </a:ext>
                </a:extLst>
              </p:cNvPr>
              <p:cNvCxnSpPr/>
              <p:nvPr/>
            </p:nvCxnSpPr>
            <p:spPr>
              <a:xfrm flipH="1">
                <a:off x="4444737" y="1460171"/>
                <a:ext cx="4448777" cy="0"/>
              </a:xfrm>
              <a:prstGeom prst="line">
                <a:avLst/>
              </a:prstGeom>
              <a:ln w="6350">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26814CA-7C21-2341-B214-A7A831B09FE1}"/>
                  </a:ext>
                </a:extLst>
              </p:cNvPr>
              <p:cNvCxnSpPr/>
              <p:nvPr/>
            </p:nvCxnSpPr>
            <p:spPr>
              <a:xfrm>
                <a:off x="8900043" y="1460171"/>
                <a:ext cx="0" cy="3842444"/>
              </a:xfrm>
              <a:prstGeom prst="line">
                <a:avLst/>
              </a:prstGeom>
              <a:ln w="6350">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25043D9-E278-184D-822B-5DB857003935}"/>
                  </a:ext>
                </a:extLst>
              </p:cNvPr>
              <p:cNvCxnSpPr/>
              <p:nvPr/>
            </p:nvCxnSpPr>
            <p:spPr>
              <a:xfrm>
                <a:off x="4444737" y="1463354"/>
                <a:ext cx="0" cy="3839261"/>
              </a:xfrm>
              <a:prstGeom prst="line">
                <a:avLst/>
              </a:prstGeom>
              <a:ln w="6350">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A1C5025-3B90-EB46-801E-F61F385B136D}"/>
                  </a:ext>
                </a:extLst>
              </p:cNvPr>
              <p:cNvCxnSpPr/>
              <p:nvPr/>
            </p:nvCxnSpPr>
            <p:spPr>
              <a:xfrm flipH="1">
                <a:off x="4444737" y="5291982"/>
                <a:ext cx="4448777" cy="0"/>
              </a:xfrm>
              <a:prstGeom prst="line">
                <a:avLst/>
              </a:prstGeom>
              <a:ln w="6350">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5BD541C-2236-BB44-9C89-96CAF06AF678}"/>
                  </a:ext>
                </a:extLst>
              </p:cNvPr>
              <p:cNvCxnSpPr/>
              <p:nvPr/>
            </p:nvCxnSpPr>
            <p:spPr>
              <a:xfrm>
                <a:off x="6871591" y="1459995"/>
                <a:ext cx="0" cy="3829924"/>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F36CCA21-0F4E-2447-9195-78F101B29450}"/>
                  </a:ext>
                </a:extLst>
              </p:cNvPr>
              <p:cNvCxnSpPr/>
              <p:nvPr/>
            </p:nvCxnSpPr>
            <p:spPr>
              <a:xfrm flipH="1">
                <a:off x="4444737" y="4994711"/>
                <a:ext cx="4455306"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2" name="Diamond 11">
              <a:extLst>
                <a:ext uri="{FF2B5EF4-FFF2-40B4-BE49-F238E27FC236}">
                  <a16:creationId xmlns:a16="http://schemas.microsoft.com/office/drawing/2014/main" id="{C6FCA191-10B3-5843-B882-0CEBF1464177}"/>
                </a:ext>
              </a:extLst>
            </p:cNvPr>
            <p:cNvSpPr/>
            <p:nvPr/>
          </p:nvSpPr>
          <p:spPr>
            <a:xfrm>
              <a:off x="5218021" y="3059923"/>
              <a:ext cx="337665" cy="337665"/>
            </a:xfrm>
            <a:prstGeom prst="diamond">
              <a:avLst/>
            </a:prstGeom>
            <a:solidFill>
              <a:srgbClr val="E52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57E9C35-8703-A04C-8A69-C12D792C690A}"/>
                </a:ext>
              </a:extLst>
            </p:cNvPr>
            <p:cNvSpPr txBox="1"/>
            <p:nvPr/>
          </p:nvSpPr>
          <p:spPr>
            <a:xfrm>
              <a:off x="4356100" y="2948879"/>
              <a:ext cx="958545" cy="276999"/>
            </a:xfrm>
            <a:prstGeom prst="rect">
              <a:avLst/>
            </a:prstGeom>
            <a:noFill/>
          </p:spPr>
          <p:txBody>
            <a:bodyPr wrap="square" rtlCol="0">
              <a:spAutoFit/>
            </a:bodyPr>
            <a:lstStyle/>
            <a:p>
              <a:r>
                <a:rPr lang="en-US" sz="1200" b="1" dirty="0"/>
                <a:t>Water crises</a:t>
              </a:r>
            </a:p>
          </p:txBody>
        </p:sp>
        <p:sp>
          <p:nvSpPr>
            <p:cNvPr id="14" name="Diamond 13">
              <a:extLst>
                <a:ext uri="{FF2B5EF4-FFF2-40B4-BE49-F238E27FC236}">
                  <a16:creationId xmlns:a16="http://schemas.microsoft.com/office/drawing/2014/main" id="{331CC04F-A46F-EF43-AE5C-EFE1D7CBAA71}"/>
                </a:ext>
              </a:extLst>
            </p:cNvPr>
            <p:cNvSpPr/>
            <p:nvPr/>
          </p:nvSpPr>
          <p:spPr>
            <a:xfrm>
              <a:off x="5497712" y="3305128"/>
              <a:ext cx="337665" cy="337665"/>
            </a:xfrm>
            <a:prstGeom prst="diamond">
              <a:avLst/>
            </a:prstGeom>
            <a:solidFill>
              <a:srgbClr val="24A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B5637AA-C275-024C-9CAD-03634BC56EDA}"/>
                </a:ext>
              </a:extLst>
            </p:cNvPr>
            <p:cNvSpPr txBox="1"/>
            <p:nvPr/>
          </p:nvSpPr>
          <p:spPr>
            <a:xfrm>
              <a:off x="4318123" y="3439841"/>
              <a:ext cx="1295282" cy="553998"/>
            </a:xfrm>
            <a:prstGeom prst="rect">
              <a:avLst/>
            </a:prstGeom>
            <a:noFill/>
          </p:spPr>
          <p:txBody>
            <a:bodyPr wrap="square" rtlCol="0">
              <a:spAutoFit/>
            </a:bodyPr>
            <a:lstStyle/>
            <a:p>
              <a:pPr algn="r">
                <a:lnSpc>
                  <a:spcPts val="1200"/>
                </a:lnSpc>
              </a:pPr>
              <a:r>
                <a:rPr lang="en-US" sz="1200" b="1" dirty="0"/>
                <a:t>Biodiversity loss and ecosystem collapse</a:t>
              </a:r>
            </a:p>
          </p:txBody>
        </p:sp>
        <p:sp>
          <p:nvSpPr>
            <p:cNvPr id="16" name="Diamond 15">
              <a:extLst>
                <a:ext uri="{FF2B5EF4-FFF2-40B4-BE49-F238E27FC236}">
                  <a16:creationId xmlns:a16="http://schemas.microsoft.com/office/drawing/2014/main" id="{91A29B28-8FF5-B740-B1A1-F5172E59FA5F}"/>
                </a:ext>
              </a:extLst>
            </p:cNvPr>
            <p:cNvSpPr/>
            <p:nvPr/>
          </p:nvSpPr>
          <p:spPr>
            <a:xfrm>
              <a:off x="4848713" y="4879573"/>
              <a:ext cx="337665" cy="337665"/>
            </a:xfrm>
            <a:prstGeom prst="diamond">
              <a:avLst/>
            </a:prstGeom>
            <a:solidFill>
              <a:srgbClr val="F7A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4A8C8D7-4E08-564C-8C70-E1EA5452B122}"/>
                </a:ext>
              </a:extLst>
            </p:cNvPr>
            <p:cNvSpPr txBox="1"/>
            <p:nvPr/>
          </p:nvSpPr>
          <p:spPr>
            <a:xfrm>
              <a:off x="5848408" y="4801582"/>
              <a:ext cx="1012472" cy="553998"/>
            </a:xfrm>
            <a:prstGeom prst="rect">
              <a:avLst/>
            </a:prstGeom>
            <a:noFill/>
          </p:spPr>
          <p:txBody>
            <a:bodyPr wrap="square" rtlCol="0">
              <a:spAutoFit/>
            </a:bodyPr>
            <a:lstStyle/>
            <a:p>
              <a:pPr>
                <a:lnSpc>
                  <a:spcPts val="1200"/>
                </a:lnSpc>
              </a:pPr>
              <a:r>
                <a:rPr lang="en-US" sz="1200" b="1" dirty="0"/>
                <a:t>Large-scale involuntary migration</a:t>
              </a:r>
            </a:p>
          </p:txBody>
        </p:sp>
        <p:sp>
          <p:nvSpPr>
            <p:cNvPr id="18" name="Diamond 17">
              <a:extLst>
                <a:ext uri="{FF2B5EF4-FFF2-40B4-BE49-F238E27FC236}">
                  <a16:creationId xmlns:a16="http://schemas.microsoft.com/office/drawing/2014/main" id="{AB2F5285-3420-044E-BF63-68270C1915F8}"/>
                </a:ext>
              </a:extLst>
            </p:cNvPr>
            <p:cNvSpPr/>
            <p:nvPr/>
          </p:nvSpPr>
          <p:spPr>
            <a:xfrm>
              <a:off x="5757514" y="4191687"/>
              <a:ext cx="337665" cy="337665"/>
            </a:xfrm>
            <a:prstGeom prst="diamond">
              <a:avLst/>
            </a:prstGeom>
            <a:solidFill>
              <a:srgbClr val="24A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CF151156-8AE2-FD4D-BB3E-E2E9672B7332}"/>
                </a:ext>
              </a:extLst>
            </p:cNvPr>
            <p:cNvSpPr/>
            <p:nvPr/>
          </p:nvSpPr>
          <p:spPr>
            <a:xfrm>
              <a:off x="6927269" y="2189237"/>
              <a:ext cx="337665" cy="337665"/>
            </a:xfrm>
            <a:prstGeom prst="diamond">
              <a:avLst/>
            </a:prstGeom>
            <a:solidFill>
              <a:srgbClr val="24A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CBFB8CF-FE48-C046-BBAC-A385F765B30E}"/>
                </a:ext>
              </a:extLst>
            </p:cNvPr>
            <p:cNvSpPr txBox="1"/>
            <p:nvPr/>
          </p:nvSpPr>
          <p:spPr>
            <a:xfrm>
              <a:off x="5780830" y="1949350"/>
              <a:ext cx="1154559" cy="707886"/>
            </a:xfrm>
            <a:prstGeom prst="rect">
              <a:avLst/>
            </a:prstGeom>
            <a:noFill/>
          </p:spPr>
          <p:txBody>
            <a:bodyPr wrap="square" rtlCol="0">
              <a:spAutoFit/>
            </a:bodyPr>
            <a:lstStyle/>
            <a:p>
              <a:pPr algn="r">
                <a:lnSpc>
                  <a:spcPts val="1200"/>
                </a:lnSpc>
              </a:pPr>
              <a:r>
                <a:rPr lang="en-US" sz="1200" b="1" dirty="0"/>
                <a:t>Failure of climate change mitigation and adaptation</a:t>
              </a:r>
            </a:p>
          </p:txBody>
        </p:sp>
        <p:sp>
          <p:nvSpPr>
            <p:cNvPr id="21" name="Diamond 20">
              <a:extLst>
                <a:ext uri="{FF2B5EF4-FFF2-40B4-BE49-F238E27FC236}">
                  <a16:creationId xmlns:a16="http://schemas.microsoft.com/office/drawing/2014/main" id="{FEBB2135-E771-BC43-9B0C-741240F5382C}"/>
                </a:ext>
              </a:extLst>
            </p:cNvPr>
            <p:cNvSpPr/>
            <p:nvPr/>
          </p:nvSpPr>
          <p:spPr>
            <a:xfrm>
              <a:off x="6564899" y="3035859"/>
              <a:ext cx="337665" cy="337665"/>
            </a:xfrm>
            <a:prstGeom prst="diamond">
              <a:avLst/>
            </a:prstGeom>
            <a:solidFill>
              <a:srgbClr val="24A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3C19203-2EBC-2A41-BEE2-7AC164A3B3E9}"/>
                </a:ext>
              </a:extLst>
            </p:cNvPr>
            <p:cNvSpPr txBox="1"/>
            <p:nvPr/>
          </p:nvSpPr>
          <p:spPr>
            <a:xfrm>
              <a:off x="6796234" y="3234849"/>
              <a:ext cx="2089284" cy="246221"/>
            </a:xfrm>
            <a:prstGeom prst="rect">
              <a:avLst/>
            </a:prstGeom>
            <a:noFill/>
          </p:spPr>
          <p:txBody>
            <a:bodyPr wrap="square" rtlCol="0">
              <a:spAutoFit/>
            </a:bodyPr>
            <a:lstStyle/>
            <a:p>
              <a:pPr>
                <a:lnSpc>
                  <a:spcPts val="1200"/>
                </a:lnSpc>
              </a:pPr>
              <a:r>
                <a:rPr lang="en-US" sz="1200" b="1" dirty="0"/>
                <a:t>Natural disasters</a:t>
              </a:r>
            </a:p>
          </p:txBody>
        </p:sp>
        <p:sp>
          <p:nvSpPr>
            <p:cNvPr id="23" name="Diamond 22">
              <a:extLst>
                <a:ext uri="{FF2B5EF4-FFF2-40B4-BE49-F238E27FC236}">
                  <a16:creationId xmlns:a16="http://schemas.microsoft.com/office/drawing/2014/main" id="{76145010-72A7-9849-AAE4-3BD8A5A5B90E}"/>
                </a:ext>
              </a:extLst>
            </p:cNvPr>
            <p:cNvSpPr/>
            <p:nvPr/>
          </p:nvSpPr>
          <p:spPr>
            <a:xfrm>
              <a:off x="8158614" y="2210503"/>
              <a:ext cx="337665" cy="337665"/>
            </a:xfrm>
            <a:prstGeom prst="diamond">
              <a:avLst/>
            </a:prstGeom>
            <a:solidFill>
              <a:srgbClr val="24A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495902B-12A1-8B4B-BB49-478474E92F90}"/>
                </a:ext>
              </a:extLst>
            </p:cNvPr>
            <p:cNvSpPr txBox="1"/>
            <p:nvPr/>
          </p:nvSpPr>
          <p:spPr>
            <a:xfrm>
              <a:off x="7559914" y="2534078"/>
              <a:ext cx="1492532" cy="400110"/>
            </a:xfrm>
            <a:prstGeom prst="rect">
              <a:avLst/>
            </a:prstGeom>
            <a:noFill/>
          </p:spPr>
          <p:txBody>
            <a:bodyPr wrap="square" rtlCol="0">
              <a:spAutoFit/>
            </a:bodyPr>
            <a:lstStyle/>
            <a:p>
              <a:pPr algn="ctr">
                <a:lnSpc>
                  <a:spcPts val="1200"/>
                </a:lnSpc>
              </a:pPr>
              <a:r>
                <a:rPr lang="en-US" sz="1200" b="1" dirty="0"/>
                <a:t>Extreme weather events</a:t>
              </a:r>
            </a:p>
          </p:txBody>
        </p:sp>
        <p:sp>
          <p:nvSpPr>
            <p:cNvPr id="25" name="TextBox 24">
              <a:extLst>
                <a:ext uri="{FF2B5EF4-FFF2-40B4-BE49-F238E27FC236}">
                  <a16:creationId xmlns:a16="http://schemas.microsoft.com/office/drawing/2014/main" id="{6ACCC0C3-698A-B344-89A8-9706D5F94246}"/>
                </a:ext>
              </a:extLst>
            </p:cNvPr>
            <p:cNvSpPr txBox="1"/>
            <p:nvPr/>
          </p:nvSpPr>
          <p:spPr>
            <a:xfrm>
              <a:off x="4274319" y="4529069"/>
              <a:ext cx="1492532" cy="402290"/>
            </a:xfrm>
            <a:prstGeom prst="rect">
              <a:avLst/>
            </a:prstGeom>
            <a:noFill/>
          </p:spPr>
          <p:txBody>
            <a:bodyPr wrap="square" rtlCol="0">
              <a:spAutoFit/>
            </a:bodyPr>
            <a:lstStyle/>
            <a:p>
              <a:pPr algn="ctr">
                <a:lnSpc>
                  <a:spcPts val="1200"/>
                </a:lnSpc>
              </a:pPr>
              <a:r>
                <a:rPr lang="en-US" sz="1200" b="1"/>
                <a:t>Interstate</a:t>
              </a:r>
            </a:p>
            <a:p>
              <a:pPr algn="ctr">
                <a:lnSpc>
                  <a:spcPts val="1200"/>
                </a:lnSpc>
              </a:pPr>
              <a:r>
                <a:rPr lang="en-US" sz="1200" b="1"/>
                <a:t>conflict</a:t>
              </a:r>
              <a:endParaRPr lang="en-US" sz="1200" b="1" dirty="0"/>
            </a:p>
          </p:txBody>
        </p:sp>
        <p:sp>
          <p:nvSpPr>
            <p:cNvPr id="26" name="TextBox 25">
              <a:extLst>
                <a:ext uri="{FF2B5EF4-FFF2-40B4-BE49-F238E27FC236}">
                  <a16:creationId xmlns:a16="http://schemas.microsoft.com/office/drawing/2014/main" id="{5956B767-D484-B946-87D2-92B494181D54}"/>
                </a:ext>
              </a:extLst>
            </p:cNvPr>
            <p:cNvSpPr txBox="1"/>
            <p:nvPr/>
          </p:nvSpPr>
          <p:spPr>
            <a:xfrm>
              <a:off x="6276549" y="3621433"/>
              <a:ext cx="1572265" cy="248401"/>
            </a:xfrm>
            <a:prstGeom prst="rect">
              <a:avLst/>
            </a:prstGeom>
            <a:noFill/>
          </p:spPr>
          <p:txBody>
            <a:bodyPr wrap="square" rtlCol="0">
              <a:spAutoFit/>
            </a:bodyPr>
            <a:lstStyle/>
            <a:p>
              <a:pPr>
                <a:lnSpc>
                  <a:spcPts val="1200"/>
                </a:lnSpc>
              </a:pPr>
              <a:r>
                <a:rPr lang="en-US" sz="1200" b="1" dirty="0"/>
                <a:t>Cyberattacks</a:t>
              </a:r>
            </a:p>
          </p:txBody>
        </p:sp>
        <p:sp>
          <p:nvSpPr>
            <p:cNvPr id="27" name="Diamond 26">
              <a:extLst>
                <a:ext uri="{FF2B5EF4-FFF2-40B4-BE49-F238E27FC236}">
                  <a16:creationId xmlns:a16="http://schemas.microsoft.com/office/drawing/2014/main" id="{669EB5C3-566F-EC4C-8694-B5B2CC979D24}"/>
                </a:ext>
              </a:extLst>
            </p:cNvPr>
            <p:cNvSpPr/>
            <p:nvPr/>
          </p:nvSpPr>
          <p:spPr>
            <a:xfrm>
              <a:off x="6107881" y="3388840"/>
              <a:ext cx="337665" cy="337665"/>
            </a:xfrm>
            <a:prstGeom prst="diamond">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A2E79CB-9226-A843-9D7F-0F1CF17F2481}"/>
                </a:ext>
              </a:extLst>
            </p:cNvPr>
            <p:cNvSpPr txBox="1"/>
            <p:nvPr/>
          </p:nvSpPr>
          <p:spPr>
            <a:xfrm>
              <a:off x="5933094" y="4395513"/>
              <a:ext cx="1883005" cy="400110"/>
            </a:xfrm>
            <a:prstGeom prst="rect">
              <a:avLst/>
            </a:prstGeom>
            <a:noFill/>
          </p:spPr>
          <p:txBody>
            <a:bodyPr wrap="square" rtlCol="0">
              <a:spAutoFit/>
            </a:bodyPr>
            <a:lstStyle/>
            <a:p>
              <a:pPr>
                <a:lnSpc>
                  <a:spcPts val="1200"/>
                </a:lnSpc>
              </a:pPr>
              <a:r>
                <a:rPr lang="en-US" sz="1200" b="1" dirty="0"/>
                <a:t>Man-made environmental disasters</a:t>
              </a:r>
            </a:p>
          </p:txBody>
        </p:sp>
      </p:grpSp>
      <p:sp>
        <p:nvSpPr>
          <p:cNvPr id="36" name="TextBox 35">
            <a:extLst>
              <a:ext uri="{FF2B5EF4-FFF2-40B4-BE49-F238E27FC236}">
                <a16:creationId xmlns:a16="http://schemas.microsoft.com/office/drawing/2014/main" id="{0A24D5D6-97B7-0D45-827B-D3A68DA2E7A6}"/>
              </a:ext>
            </a:extLst>
          </p:cNvPr>
          <p:cNvSpPr txBox="1"/>
          <p:nvPr/>
        </p:nvSpPr>
        <p:spPr>
          <a:xfrm>
            <a:off x="3548633" y="5823159"/>
            <a:ext cx="5478160" cy="646331"/>
          </a:xfrm>
          <a:prstGeom prst="rect">
            <a:avLst/>
          </a:prstGeom>
          <a:noFill/>
        </p:spPr>
        <p:txBody>
          <a:bodyPr wrap="square" rtlCol="0">
            <a:spAutoFit/>
          </a:bodyPr>
          <a:lstStyle/>
          <a:p>
            <a:pPr algn="r"/>
            <a:r>
              <a:rPr lang="en-US" b="1" dirty="0"/>
              <a:t>World Economic Forum Global Risks Landscape 2019</a:t>
            </a:r>
            <a:endParaRPr lang="en-US" dirty="0"/>
          </a:p>
          <a:p>
            <a:endParaRPr lang="en-US" dirty="0"/>
          </a:p>
        </p:txBody>
      </p:sp>
    </p:spTree>
    <p:extLst>
      <p:ext uri="{BB962C8B-B14F-4D97-AF65-F5344CB8AC3E}">
        <p14:creationId xmlns:p14="http://schemas.microsoft.com/office/powerpoint/2010/main" val="2971530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7D5C6-2CD2-F346-93A6-51F2E5405B26}"/>
              </a:ext>
            </a:extLst>
          </p:cNvPr>
          <p:cNvSpPr>
            <a:spLocks noGrp="1"/>
          </p:cNvSpPr>
          <p:nvPr>
            <p:ph type="title"/>
          </p:nvPr>
        </p:nvSpPr>
        <p:spPr/>
        <p:txBody>
          <a:bodyPr/>
          <a:lstStyle/>
          <a:p>
            <a:r>
              <a:rPr lang="en-US" dirty="0"/>
              <a:t>Alignment of WMO Structure</a:t>
            </a:r>
          </a:p>
        </p:txBody>
      </p:sp>
      <p:sp>
        <p:nvSpPr>
          <p:cNvPr id="4" name="Date Placeholder 3">
            <a:extLst>
              <a:ext uri="{FF2B5EF4-FFF2-40B4-BE49-F238E27FC236}">
                <a16:creationId xmlns:a16="http://schemas.microsoft.com/office/drawing/2014/main" id="{46D1892B-F451-8C4E-8E21-9EF50DDF8708}"/>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38FD0F01-75E7-B647-8EFC-757169E94B80}"/>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96AF5F1C-4280-104E-B4A5-616C45CB3558}"/>
              </a:ext>
            </a:extLst>
          </p:cNvPr>
          <p:cNvSpPr>
            <a:spLocks noGrp="1"/>
          </p:cNvSpPr>
          <p:nvPr>
            <p:ph type="sldNum" sz="quarter" idx="12"/>
          </p:nvPr>
        </p:nvSpPr>
        <p:spPr/>
        <p:txBody>
          <a:bodyPr/>
          <a:lstStyle/>
          <a:p>
            <a:fld id="{08C3E809-4BE0-FF45-8A54-F386BF18E701}" type="slidenum">
              <a:rPr lang="en-GB" smtClean="0"/>
              <a:t>29</a:t>
            </a:fld>
            <a:endParaRPr lang="en-GB"/>
          </a:p>
        </p:txBody>
      </p:sp>
      <p:graphicFrame>
        <p:nvGraphicFramePr>
          <p:cNvPr id="9" name="Table 8">
            <a:extLst>
              <a:ext uri="{FF2B5EF4-FFF2-40B4-BE49-F238E27FC236}">
                <a16:creationId xmlns:a16="http://schemas.microsoft.com/office/drawing/2014/main" id="{80FE51EE-9E84-D140-8216-44A41964E1C8}"/>
              </a:ext>
            </a:extLst>
          </p:cNvPr>
          <p:cNvGraphicFramePr>
            <a:graphicFrameLocks noGrp="1"/>
          </p:cNvGraphicFramePr>
          <p:nvPr/>
        </p:nvGraphicFramePr>
        <p:xfrm>
          <a:off x="426563" y="1020855"/>
          <a:ext cx="8402128" cy="792480"/>
        </p:xfrm>
        <a:graphic>
          <a:graphicData uri="http://schemas.openxmlformats.org/drawingml/2006/table">
            <a:tbl>
              <a:tblPr bandRow="1">
                <a:tableStyleId>{073A0DAA-6AF3-43AB-8588-CEC1D06C72B9}</a:tableStyleId>
              </a:tblPr>
              <a:tblGrid>
                <a:gridCol w="2092466">
                  <a:extLst>
                    <a:ext uri="{9D8B030D-6E8A-4147-A177-3AD203B41FA5}">
                      <a16:colId xmlns:a16="http://schemas.microsoft.com/office/drawing/2014/main" val="20000"/>
                    </a:ext>
                  </a:extLst>
                </a:gridCol>
                <a:gridCol w="4044264">
                  <a:extLst>
                    <a:ext uri="{9D8B030D-6E8A-4147-A177-3AD203B41FA5}">
                      <a16:colId xmlns:a16="http://schemas.microsoft.com/office/drawing/2014/main" val="20001"/>
                    </a:ext>
                  </a:extLst>
                </a:gridCol>
                <a:gridCol w="2265398">
                  <a:extLst>
                    <a:ext uri="{9D8B030D-6E8A-4147-A177-3AD203B41FA5}">
                      <a16:colId xmlns:a16="http://schemas.microsoft.com/office/drawing/2014/main" val="20002"/>
                    </a:ext>
                  </a:extLst>
                </a:gridCol>
              </a:tblGrid>
              <a:tr h="716472">
                <a:tc>
                  <a:txBody>
                    <a:bodyPr/>
                    <a:lstStyle/>
                    <a:p>
                      <a:pPr algn="ctr"/>
                      <a:r>
                        <a:rPr lang="en-US" b="1" dirty="0">
                          <a:solidFill>
                            <a:schemeClr val="tx1"/>
                          </a:solidFill>
                        </a:rPr>
                        <a:t>Strategic</a:t>
                      </a:r>
                      <a:r>
                        <a:rPr lang="en-US" b="1" baseline="0" dirty="0">
                          <a:solidFill>
                            <a:schemeClr val="tx1"/>
                          </a:solidFill>
                        </a:rPr>
                        <a:t> Plan</a:t>
                      </a:r>
                    </a:p>
                    <a:p>
                      <a:pPr algn="ctr"/>
                      <a:endParaRPr lang="en-US" sz="500" b="1" baseline="0" dirty="0">
                        <a:solidFill>
                          <a:schemeClr val="tx1"/>
                        </a:solidFill>
                      </a:endParaRPr>
                    </a:p>
                    <a:p>
                      <a:pPr algn="ctr"/>
                      <a:r>
                        <a:rPr lang="en-US" sz="1400" b="0" baseline="0" dirty="0">
                          <a:solidFill>
                            <a:schemeClr val="tx1"/>
                          </a:solidFill>
                        </a:rPr>
                        <a:t>Long-term Goals</a:t>
                      </a:r>
                      <a:endParaRPr lang="en-US" sz="1400" b="0" dirty="0">
                        <a:solidFill>
                          <a:schemeClr val="tx1"/>
                        </a:solidFill>
                      </a:endParaRPr>
                    </a:p>
                  </a:txBody>
                  <a:tcPr>
                    <a:solidFill>
                      <a:schemeClr val="bg1"/>
                    </a:solidFill>
                  </a:tcPr>
                </a:tc>
                <a:tc>
                  <a:txBody>
                    <a:bodyPr/>
                    <a:lstStyle/>
                    <a:p>
                      <a:pPr algn="ctr"/>
                      <a:r>
                        <a:rPr lang="en-US" b="1" dirty="0">
                          <a:solidFill>
                            <a:schemeClr val="tx1"/>
                          </a:solidFill>
                        </a:rPr>
                        <a:t>Global Lead/Regional Expertise</a:t>
                      </a:r>
                    </a:p>
                  </a:txBody>
                  <a:tcPr>
                    <a:solidFill>
                      <a:schemeClr val="bg1"/>
                    </a:solidFill>
                  </a:tcPr>
                </a:tc>
                <a:tc>
                  <a:txBody>
                    <a:bodyPr/>
                    <a:lstStyle/>
                    <a:p>
                      <a:pPr algn="ctr"/>
                      <a:r>
                        <a:rPr lang="en-US" b="1" dirty="0">
                          <a:solidFill>
                            <a:schemeClr val="tx1"/>
                          </a:solidFill>
                        </a:rPr>
                        <a:t>Executive Council</a:t>
                      </a:r>
                    </a:p>
                    <a:p>
                      <a:pPr algn="ctr"/>
                      <a:r>
                        <a:rPr lang="en-US" sz="1400" b="0" dirty="0">
                          <a:solidFill>
                            <a:schemeClr val="tx1"/>
                          </a:solidFill>
                        </a:rPr>
                        <a:t>Policy,</a:t>
                      </a:r>
                      <a:r>
                        <a:rPr lang="en-US" sz="1400" b="0" baseline="0" dirty="0">
                          <a:solidFill>
                            <a:schemeClr val="tx1"/>
                          </a:solidFill>
                        </a:rPr>
                        <a:t> Coordination, Integration, Foresight</a:t>
                      </a:r>
                      <a:endParaRPr lang="en-US" sz="1400" b="0" dirty="0">
                        <a:solidFill>
                          <a:schemeClr val="tx1"/>
                        </a:solidFill>
                      </a:endParaRPr>
                    </a:p>
                  </a:txBody>
                  <a:tcPr>
                    <a:solidFill>
                      <a:schemeClr val="bg1"/>
                    </a:solidFill>
                  </a:tcPr>
                </a:tc>
                <a:extLst>
                  <a:ext uri="{0D108BD9-81ED-4DB2-BD59-A6C34878D82A}">
                    <a16:rowId xmlns:a16="http://schemas.microsoft.com/office/drawing/2014/main" val="10000"/>
                  </a:ext>
                </a:extLst>
              </a:tr>
            </a:tbl>
          </a:graphicData>
        </a:graphic>
      </p:graphicFrame>
      <p:sp>
        <p:nvSpPr>
          <p:cNvPr id="35" name="TextBox 34">
            <a:extLst>
              <a:ext uri="{FF2B5EF4-FFF2-40B4-BE49-F238E27FC236}">
                <a16:creationId xmlns:a16="http://schemas.microsoft.com/office/drawing/2014/main" id="{F2B5506A-23C6-CD4B-989E-CABED89FB43D}"/>
              </a:ext>
            </a:extLst>
          </p:cNvPr>
          <p:cNvSpPr txBox="1"/>
          <p:nvPr/>
        </p:nvSpPr>
        <p:spPr>
          <a:xfrm>
            <a:off x="2596548" y="5900964"/>
            <a:ext cx="6232143" cy="646331"/>
          </a:xfrm>
          <a:prstGeom prst="rect">
            <a:avLst/>
          </a:prstGeom>
          <a:noFill/>
        </p:spPr>
        <p:txBody>
          <a:bodyPr wrap="square" rtlCol="0">
            <a:spAutoFit/>
          </a:bodyPr>
          <a:lstStyle/>
          <a:p>
            <a:r>
              <a:rPr lang="en-US" sz="1200" dirty="0">
                <a:solidFill>
                  <a:srgbClr val="70BF54"/>
                </a:solidFill>
                <a:sym typeface="Wingdings"/>
              </a:rPr>
              <a:t></a:t>
            </a:r>
            <a:r>
              <a:rPr lang="en-US" sz="1200" dirty="0">
                <a:sym typeface="Wingdings"/>
              </a:rPr>
              <a:t>    </a:t>
            </a:r>
            <a:r>
              <a:rPr lang="en-US" sz="1200" dirty="0"/>
              <a:t>Established by EC-70</a:t>
            </a:r>
          </a:p>
          <a:p>
            <a:r>
              <a:rPr lang="en-US" sz="1200" dirty="0">
                <a:solidFill>
                  <a:srgbClr val="FAA61A"/>
                </a:solidFill>
                <a:sym typeface="Wingdings"/>
              </a:rPr>
              <a:t></a:t>
            </a:r>
            <a:r>
              <a:rPr lang="en-US" sz="1200" dirty="0">
                <a:sym typeface="Wingdings"/>
              </a:rPr>
              <a:t>    </a:t>
            </a:r>
            <a:r>
              <a:rPr lang="en-US" sz="1200" dirty="0"/>
              <a:t>EC-70 Recommendations to Congress (intergovernmental)</a:t>
            </a:r>
          </a:p>
          <a:p>
            <a:r>
              <a:rPr lang="en-US" sz="1200" dirty="0">
                <a:solidFill>
                  <a:srgbClr val="00B1D4"/>
                </a:solidFill>
                <a:sym typeface="Wingdings"/>
              </a:rPr>
              <a:t></a:t>
            </a:r>
            <a:r>
              <a:rPr lang="en-US" sz="1200" dirty="0">
                <a:sym typeface="Wingdings"/>
              </a:rPr>
              <a:t>    </a:t>
            </a:r>
            <a:r>
              <a:rPr lang="en-US" sz="1200" dirty="0"/>
              <a:t>EC-70 Recommendations to Congress for new science bodies (non-intergovernmental)</a:t>
            </a:r>
          </a:p>
        </p:txBody>
      </p:sp>
      <p:grpSp>
        <p:nvGrpSpPr>
          <p:cNvPr id="63" name="Group 62">
            <a:extLst>
              <a:ext uri="{FF2B5EF4-FFF2-40B4-BE49-F238E27FC236}">
                <a16:creationId xmlns:a16="http://schemas.microsoft.com/office/drawing/2014/main" id="{70039951-ED40-A54B-B6CB-F4A1457E3417}"/>
              </a:ext>
            </a:extLst>
          </p:cNvPr>
          <p:cNvGrpSpPr/>
          <p:nvPr/>
        </p:nvGrpSpPr>
        <p:grpSpPr>
          <a:xfrm>
            <a:off x="342320" y="1888181"/>
            <a:ext cx="8801680" cy="4037156"/>
            <a:chOff x="319174" y="1984082"/>
            <a:chExt cx="8801680" cy="4037156"/>
          </a:xfrm>
        </p:grpSpPr>
        <p:sp>
          <p:nvSpPr>
            <p:cNvPr id="7" name="Rectangle 6">
              <a:extLst>
                <a:ext uri="{FF2B5EF4-FFF2-40B4-BE49-F238E27FC236}">
                  <a16:creationId xmlns:a16="http://schemas.microsoft.com/office/drawing/2014/main" id="{AC609958-D9C8-D34F-9407-B5CCFB74BBCA}"/>
                </a:ext>
              </a:extLst>
            </p:cNvPr>
            <p:cNvSpPr/>
            <p:nvPr/>
          </p:nvSpPr>
          <p:spPr>
            <a:xfrm>
              <a:off x="2708691" y="1984082"/>
              <a:ext cx="6120000" cy="4037156"/>
            </a:xfrm>
            <a:prstGeom prst="rect">
              <a:avLst/>
            </a:prstGeom>
            <a:solidFill>
              <a:srgbClr val="005BAA"/>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spcAft>
                  <a:spcPts val="600"/>
                </a:spcAft>
              </a:pPr>
              <a:endParaRPr lang="en-US" sz="800" b="1" dirty="0"/>
            </a:p>
          </p:txBody>
        </p:sp>
        <p:sp>
          <p:nvSpPr>
            <p:cNvPr id="8" name="Rectangle 7">
              <a:extLst>
                <a:ext uri="{FF2B5EF4-FFF2-40B4-BE49-F238E27FC236}">
                  <a16:creationId xmlns:a16="http://schemas.microsoft.com/office/drawing/2014/main" id="{573023DB-7BE4-4541-8C4C-1CF0B7D2699D}"/>
                </a:ext>
              </a:extLst>
            </p:cNvPr>
            <p:cNvSpPr/>
            <p:nvPr/>
          </p:nvSpPr>
          <p:spPr>
            <a:xfrm>
              <a:off x="2337757" y="2160908"/>
              <a:ext cx="2548142" cy="474453"/>
            </a:xfrm>
            <a:prstGeom prst="rect">
              <a:avLst/>
            </a:prstGeom>
            <a:solidFill>
              <a:srgbClr val="FAA6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en-US" sz="1400" b="1" dirty="0">
                  <a:solidFill>
                    <a:schemeClr val="tx1"/>
                  </a:solidFill>
                </a:rPr>
                <a:t>	Services </a:t>
              </a:r>
            </a:p>
            <a:p>
              <a:pPr algn="ctr">
                <a:lnSpc>
                  <a:spcPts val="1400"/>
                </a:lnSpc>
              </a:pPr>
              <a:r>
                <a:rPr lang="en-US" sz="1400" b="1" dirty="0">
                  <a:solidFill>
                    <a:schemeClr val="tx1"/>
                  </a:solidFill>
                </a:rPr>
                <a:t>	Commission</a:t>
              </a:r>
            </a:p>
          </p:txBody>
        </p:sp>
        <p:sp>
          <p:nvSpPr>
            <p:cNvPr id="10" name="Pentagon 9">
              <a:extLst>
                <a:ext uri="{FF2B5EF4-FFF2-40B4-BE49-F238E27FC236}">
                  <a16:creationId xmlns:a16="http://schemas.microsoft.com/office/drawing/2014/main" id="{8C1F401D-4A65-CA41-81A8-372A42D1B285}"/>
                </a:ext>
              </a:extLst>
            </p:cNvPr>
            <p:cNvSpPr/>
            <p:nvPr/>
          </p:nvSpPr>
          <p:spPr>
            <a:xfrm>
              <a:off x="1213455" y="2160907"/>
              <a:ext cx="1871932" cy="474453"/>
            </a:xfrm>
            <a:prstGeom prst="homePlat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 </a:t>
              </a:r>
            </a:p>
          </p:txBody>
        </p:sp>
        <p:grpSp>
          <p:nvGrpSpPr>
            <p:cNvPr id="11" name="Group 10">
              <a:extLst>
                <a:ext uri="{FF2B5EF4-FFF2-40B4-BE49-F238E27FC236}">
                  <a16:creationId xmlns:a16="http://schemas.microsoft.com/office/drawing/2014/main" id="{72CE73D2-F0F3-3B41-B8B6-0276FB55778C}"/>
                </a:ext>
              </a:extLst>
            </p:cNvPr>
            <p:cNvGrpSpPr/>
            <p:nvPr/>
          </p:nvGrpSpPr>
          <p:grpSpPr>
            <a:xfrm>
              <a:off x="319174" y="2091900"/>
              <a:ext cx="2277374" cy="612476"/>
              <a:chOff x="258792" y="2091900"/>
              <a:chExt cx="2277374" cy="612476"/>
            </a:xfrm>
          </p:grpSpPr>
          <p:sp>
            <p:nvSpPr>
              <p:cNvPr id="12" name="Pentagon 11">
                <a:extLst>
                  <a:ext uri="{FF2B5EF4-FFF2-40B4-BE49-F238E27FC236}">
                    <a16:creationId xmlns:a16="http://schemas.microsoft.com/office/drawing/2014/main" id="{555029EF-AC37-C64B-B033-A665F4194EF7}"/>
                  </a:ext>
                </a:extLst>
              </p:cNvPr>
              <p:cNvSpPr/>
              <p:nvPr/>
            </p:nvSpPr>
            <p:spPr>
              <a:xfrm>
                <a:off x="664234" y="2160908"/>
                <a:ext cx="1871932" cy="474453"/>
              </a:xfrm>
              <a:prstGeom prst="homePlate">
                <a:avLst/>
              </a:prstGeom>
              <a:solidFill>
                <a:srgbClr val="005B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              Services</a:t>
                </a:r>
              </a:p>
            </p:txBody>
          </p:sp>
          <p:sp>
            <p:nvSpPr>
              <p:cNvPr id="13" name="Oval 12">
                <a:extLst>
                  <a:ext uri="{FF2B5EF4-FFF2-40B4-BE49-F238E27FC236}">
                    <a16:creationId xmlns:a16="http://schemas.microsoft.com/office/drawing/2014/main" id="{9BF9F696-21B2-454A-8E32-320BF8DD978D}"/>
                  </a:ext>
                </a:extLst>
              </p:cNvPr>
              <p:cNvSpPr/>
              <p:nvPr/>
            </p:nvSpPr>
            <p:spPr>
              <a:xfrm>
                <a:off x="258792" y="2091900"/>
                <a:ext cx="612476" cy="612476"/>
              </a:xfrm>
              <a:prstGeom prst="ellipse">
                <a:avLst/>
              </a:prstGeom>
              <a:solidFill>
                <a:srgbClr val="005B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1</a:t>
                </a:r>
              </a:p>
            </p:txBody>
          </p:sp>
        </p:grpSp>
        <p:sp>
          <p:nvSpPr>
            <p:cNvPr id="14" name="Rectangle 13">
              <a:extLst>
                <a:ext uri="{FF2B5EF4-FFF2-40B4-BE49-F238E27FC236}">
                  <a16:creationId xmlns:a16="http://schemas.microsoft.com/office/drawing/2014/main" id="{F931F0C5-B444-9C43-B668-EEBF3550F062}"/>
                </a:ext>
              </a:extLst>
            </p:cNvPr>
            <p:cNvSpPr/>
            <p:nvPr/>
          </p:nvSpPr>
          <p:spPr>
            <a:xfrm>
              <a:off x="2337757" y="2967841"/>
              <a:ext cx="2548142" cy="474453"/>
            </a:xfrm>
            <a:prstGeom prst="rect">
              <a:avLst/>
            </a:prstGeom>
            <a:solidFill>
              <a:srgbClr val="FAA6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en-US" sz="1400" b="1" dirty="0">
                  <a:solidFill>
                    <a:schemeClr val="tx1"/>
                  </a:solidFill>
                </a:rPr>
                <a:t>	Infrastructure</a:t>
              </a:r>
            </a:p>
            <a:p>
              <a:pPr algn="ctr">
                <a:lnSpc>
                  <a:spcPts val="1400"/>
                </a:lnSpc>
              </a:pPr>
              <a:r>
                <a:rPr lang="en-US" sz="1400" b="1" dirty="0">
                  <a:solidFill>
                    <a:schemeClr val="tx1"/>
                  </a:solidFill>
                </a:rPr>
                <a:t>	Commission</a:t>
              </a:r>
            </a:p>
          </p:txBody>
        </p:sp>
        <p:sp>
          <p:nvSpPr>
            <p:cNvPr id="15" name="Pentagon 14">
              <a:extLst>
                <a:ext uri="{FF2B5EF4-FFF2-40B4-BE49-F238E27FC236}">
                  <a16:creationId xmlns:a16="http://schemas.microsoft.com/office/drawing/2014/main" id="{04DBAB57-1992-AA42-BE9E-E0194C770B54}"/>
                </a:ext>
              </a:extLst>
            </p:cNvPr>
            <p:cNvSpPr/>
            <p:nvPr/>
          </p:nvSpPr>
          <p:spPr>
            <a:xfrm>
              <a:off x="1213455" y="2967840"/>
              <a:ext cx="1871932" cy="474453"/>
            </a:xfrm>
            <a:prstGeom prst="homePlat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 </a:t>
              </a:r>
            </a:p>
          </p:txBody>
        </p:sp>
        <p:grpSp>
          <p:nvGrpSpPr>
            <p:cNvPr id="16" name="Group 15">
              <a:extLst>
                <a:ext uri="{FF2B5EF4-FFF2-40B4-BE49-F238E27FC236}">
                  <a16:creationId xmlns:a16="http://schemas.microsoft.com/office/drawing/2014/main" id="{0BDF00A0-9196-1E4A-A487-C0E0028ADB34}"/>
                </a:ext>
              </a:extLst>
            </p:cNvPr>
            <p:cNvGrpSpPr/>
            <p:nvPr/>
          </p:nvGrpSpPr>
          <p:grpSpPr>
            <a:xfrm>
              <a:off x="319174" y="2898830"/>
              <a:ext cx="2277374" cy="612476"/>
              <a:chOff x="258792" y="2898830"/>
              <a:chExt cx="2277374" cy="612476"/>
            </a:xfrm>
          </p:grpSpPr>
          <p:sp>
            <p:nvSpPr>
              <p:cNvPr id="17" name="Pentagon 16">
                <a:extLst>
                  <a:ext uri="{FF2B5EF4-FFF2-40B4-BE49-F238E27FC236}">
                    <a16:creationId xmlns:a16="http://schemas.microsoft.com/office/drawing/2014/main" id="{24C1063B-4B88-564B-8AE5-2E82D892B7E6}"/>
                  </a:ext>
                </a:extLst>
              </p:cNvPr>
              <p:cNvSpPr/>
              <p:nvPr/>
            </p:nvSpPr>
            <p:spPr>
              <a:xfrm>
                <a:off x="664233" y="2967842"/>
                <a:ext cx="1871933" cy="474453"/>
              </a:xfrm>
              <a:prstGeom prst="homePlate">
                <a:avLst/>
              </a:prstGeom>
              <a:solidFill>
                <a:srgbClr val="005B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            Infrastructures</a:t>
                </a:r>
              </a:p>
            </p:txBody>
          </p:sp>
          <p:sp>
            <p:nvSpPr>
              <p:cNvPr id="18" name="Oval 17">
                <a:extLst>
                  <a:ext uri="{FF2B5EF4-FFF2-40B4-BE49-F238E27FC236}">
                    <a16:creationId xmlns:a16="http://schemas.microsoft.com/office/drawing/2014/main" id="{83438D63-A4D8-B34B-AF28-C120E2BF4E24}"/>
                  </a:ext>
                </a:extLst>
              </p:cNvPr>
              <p:cNvSpPr/>
              <p:nvPr/>
            </p:nvSpPr>
            <p:spPr>
              <a:xfrm>
                <a:off x="258792" y="2898830"/>
                <a:ext cx="612476" cy="612476"/>
              </a:xfrm>
              <a:prstGeom prst="ellipse">
                <a:avLst/>
              </a:prstGeom>
              <a:solidFill>
                <a:srgbClr val="005B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2</a:t>
                </a:r>
              </a:p>
            </p:txBody>
          </p:sp>
        </p:grpSp>
        <p:sp>
          <p:nvSpPr>
            <p:cNvPr id="19" name="Rectangle 18">
              <a:extLst>
                <a:ext uri="{FF2B5EF4-FFF2-40B4-BE49-F238E27FC236}">
                  <a16:creationId xmlns:a16="http://schemas.microsoft.com/office/drawing/2014/main" id="{904AF036-22E5-8F43-868B-803BC850E4DC}"/>
                </a:ext>
              </a:extLst>
            </p:cNvPr>
            <p:cNvSpPr/>
            <p:nvPr/>
          </p:nvSpPr>
          <p:spPr>
            <a:xfrm>
              <a:off x="2337757" y="3774772"/>
              <a:ext cx="2548142" cy="474453"/>
            </a:xfrm>
            <a:prstGeom prst="rect">
              <a:avLst/>
            </a:prstGeom>
            <a:solidFill>
              <a:srgbClr val="00B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en-US" sz="1400" b="1" dirty="0">
                  <a:solidFill>
                    <a:schemeClr val="tx1"/>
                  </a:solidFill>
                </a:rPr>
                <a:t>	Research</a:t>
              </a:r>
              <a:br>
                <a:rPr lang="en-US" sz="1400" b="1" dirty="0">
                  <a:solidFill>
                    <a:schemeClr val="tx1"/>
                  </a:solidFill>
                </a:rPr>
              </a:br>
              <a:r>
                <a:rPr lang="en-US" sz="1400" b="1" dirty="0">
                  <a:solidFill>
                    <a:schemeClr val="tx1"/>
                  </a:solidFill>
                </a:rPr>
                <a:t>                  Board</a:t>
              </a:r>
            </a:p>
          </p:txBody>
        </p:sp>
        <p:sp>
          <p:nvSpPr>
            <p:cNvPr id="20" name="Pentagon 19">
              <a:extLst>
                <a:ext uri="{FF2B5EF4-FFF2-40B4-BE49-F238E27FC236}">
                  <a16:creationId xmlns:a16="http://schemas.microsoft.com/office/drawing/2014/main" id="{780B4430-2D0E-E74B-9562-B38D6CF1E60D}"/>
                </a:ext>
              </a:extLst>
            </p:cNvPr>
            <p:cNvSpPr/>
            <p:nvPr/>
          </p:nvSpPr>
          <p:spPr>
            <a:xfrm>
              <a:off x="1213455" y="3774771"/>
              <a:ext cx="1871932" cy="474453"/>
            </a:xfrm>
            <a:prstGeom prst="homePlat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 </a:t>
              </a:r>
            </a:p>
          </p:txBody>
        </p:sp>
        <p:grpSp>
          <p:nvGrpSpPr>
            <p:cNvPr id="21" name="Group 20">
              <a:extLst>
                <a:ext uri="{FF2B5EF4-FFF2-40B4-BE49-F238E27FC236}">
                  <a16:creationId xmlns:a16="http://schemas.microsoft.com/office/drawing/2014/main" id="{F642268C-49C4-0A41-97E0-8665448A40B0}"/>
                </a:ext>
              </a:extLst>
            </p:cNvPr>
            <p:cNvGrpSpPr/>
            <p:nvPr/>
          </p:nvGrpSpPr>
          <p:grpSpPr>
            <a:xfrm>
              <a:off x="319174" y="3705760"/>
              <a:ext cx="2277374" cy="612476"/>
              <a:chOff x="258792" y="3705760"/>
              <a:chExt cx="2277374" cy="612476"/>
            </a:xfrm>
          </p:grpSpPr>
          <p:sp>
            <p:nvSpPr>
              <p:cNvPr id="22" name="Pentagon 21">
                <a:extLst>
                  <a:ext uri="{FF2B5EF4-FFF2-40B4-BE49-F238E27FC236}">
                    <a16:creationId xmlns:a16="http://schemas.microsoft.com/office/drawing/2014/main" id="{761FEDB0-61D0-7648-9F92-8F486B0309AE}"/>
                  </a:ext>
                </a:extLst>
              </p:cNvPr>
              <p:cNvSpPr/>
              <p:nvPr/>
            </p:nvSpPr>
            <p:spPr>
              <a:xfrm>
                <a:off x="664234" y="3774772"/>
                <a:ext cx="1871932" cy="474453"/>
              </a:xfrm>
              <a:prstGeom prst="homePlate">
                <a:avLst/>
              </a:prstGeom>
              <a:solidFill>
                <a:srgbClr val="005B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              Science &amp; </a:t>
                </a:r>
                <a:br>
                  <a:rPr lang="en-US" sz="1400" b="1" dirty="0"/>
                </a:br>
                <a:r>
                  <a:rPr lang="en-US" sz="1400" b="1" dirty="0"/>
                  <a:t>              Innovations</a:t>
                </a:r>
              </a:p>
            </p:txBody>
          </p:sp>
          <p:sp>
            <p:nvSpPr>
              <p:cNvPr id="23" name="Oval 22">
                <a:extLst>
                  <a:ext uri="{FF2B5EF4-FFF2-40B4-BE49-F238E27FC236}">
                    <a16:creationId xmlns:a16="http://schemas.microsoft.com/office/drawing/2014/main" id="{B06CB95D-C508-B748-98D8-98252F085F68}"/>
                  </a:ext>
                </a:extLst>
              </p:cNvPr>
              <p:cNvSpPr/>
              <p:nvPr/>
            </p:nvSpPr>
            <p:spPr>
              <a:xfrm>
                <a:off x="258792" y="3705760"/>
                <a:ext cx="612476" cy="612476"/>
              </a:xfrm>
              <a:prstGeom prst="ellipse">
                <a:avLst/>
              </a:prstGeom>
              <a:solidFill>
                <a:srgbClr val="005B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3</a:t>
                </a:r>
              </a:p>
            </p:txBody>
          </p:sp>
        </p:grpSp>
        <p:sp>
          <p:nvSpPr>
            <p:cNvPr id="24" name="Rectangle 23">
              <a:extLst>
                <a:ext uri="{FF2B5EF4-FFF2-40B4-BE49-F238E27FC236}">
                  <a16:creationId xmlns:a16="http://schemas.microsoft.com/office/drawing/2014/main" id="{8998B8A0-35AE-B944-A70A-903E078F40DF}"/>
                </a:ext>
              </a:extLst>
            </p:cNvPr>
            <p:cNvSpPr/>
            <p:nvPr/>
          </p:nvSpPr>
          <p:spPr>
            <a:xfrm>
              <a:off x="2337757" y="4581701"/>
              <a:ext cx="2548142" cy="474453"/>
            </a:xfrm>
            <a:prstGeom prst="rect">
              <a:avLst/>
            </a:prstGeom>
            <a:solidFill>
              <a:srgbClr val="FAA6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en-US" sz="1400" b="1" dirty="0">
                  <a:solidFill>
                    <a:schemeClr val="tx1"/>
                  </a:solidFill>
                </a:rPr>
                <a:t>	Regional </a:t>
              </a:r>
              <a:br>
                <a:rPr lang="en-US" sz="1400" b="1" dirty="0">
                  <a:solidFill>
                    <a:schemeClr val="tx1"/>
                  </a:solidFill>
                </a:rPr>
              </a:br>
              <a:r>
                <a:rPr lang="en-US" sz="1400" b="1" dirty="0">
                  <a:solidFill>
                    <a:schemeClr val="tx1"/>
                  </a:solidFill>
                </a:rPr>
                <a:t>	Associations</a:t>
              </a:r>
            </a:p>
          </p:txBody>
        </p:sp>
        <p:sp>
          <p:nvSpPr>
            <p:cNvPr id="25" name="Pentagon 24">
              <a:extLst>
                <a:ext uri="{FF2B5EF4-FFF2-40B4-BE49-F238E27FC236}">
                  <a16:creationId xmlns:a16="http://schemas.microsoft.com/office/drawing/2014/main" id="{F30DF6EB-D03F-A347-A9DB-A0C43E8EA082}"/>
                </a:ext>
              </a:extLst>
            </p:cNvPr>
            <p:cNvSpPr/>
            <p:nvPr/>
          </p:nvSpPr>
          <p:spPr>
            <a:xfrm>
              <a:off x="1213455" y="4581700"/>
              <a:ext cx="1871932" cy="474453"/>
            </a:xfrm>
            <a:prstGeom prst="homePlat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 </a:t>
              </a:r>
            </a:p>
          </p:txBody>
        </p:sp>
        <p:grpSp>
          <p:nvGrpSpPr>
            <p:cNvPr id="26" name="Group 25">
              <a:extLst>
                <a:ext uri="{FF2B5EF4-FFF2-40B4-BE49-F238E27FC236}">
                  <a16:creationId xmlns:a16="http://schemas.microsoft.com/office/drawing/2014/main" id="{15C0D35B-D225-754F-86B7-390CA3E53837}"/>
                </a:ext>
              </a:extLst>
            </p:cNvPr>
            <p:cNvGrpSpPr/>
            <p:nvPr/>
          </p:nvGrpSpPr>
          <p:grpSpPr>
            <a:xfrm>
              <a:off x="319174" y="4512690"/>
              <a:ext cx="2277374" cy="612476"/>
              <a:chOff x="258792" y="4512690"/>
              <a:chExt cx="2277374" cy="612476"/>
            </a:xfrm>
          </p:grpSpPr>
          <p:sp>
            <p:nvSpPr>
              <p:cNvPr id="27" name="Pentagon 26">
                <a:extLst>
                  <a:ext uri="{FF2B5EF4-FFF2-40B4-BE49-F238E27FC236}">
                    <a16:creationId xmlns:a16="http://schemas.microsoft.com/office/drawing/2014/main" id="{8A459135-1DB6-A14B-BA5F-76B934E70BB6}"/>
                  </a:ext>
                </a:extLst>
              </p:cNvPr>
              <p:cNvSpPr/>
              <p:nvPr/>
            </p:nvSpPr>
            <p:spPr>
              <a:xfrm>
                <a:off x="664234" y="4581702"/>
                <a:ext cx="1871932" cy="474453"/>
              </a:xfrm>
              <a:prstGeom prst="homePlate">
                <a:avLst/>
              </a:prstGeom>
              <a:solidFill>
                <a:srgbClr val="005B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400"/>
                  </a:lnSpc>
                </a:pPr>
                <a:r>
                  <a:rPr lang="en-US" sz="1400" b="1" dirty="0"/>
                  <a:t>              Member</a:t>
                </a:r>
              </a:p>
              <a:p>
                <a:pPr>
                  <a:lnSpc>
                    <a:spcPts val="1400"/>
                  </a:lnSpc>
                </a:pPr>
                <a:r>
                  <a:rPr lang="en-US" sz="1400" b="1" dirty="0"/>
                  <a:t>              Services</a:t>
                </a:r>
              </a:p>
            </p:txBody>
          </p:sp>
          <p:sp>
            <p:nvSpPr>
              <p:cNvPr id="28" name="Oval 27">
                <a:extLst>
                  <a:ext uri="{FF2B5EF4-FFF2-40B4-BE49-F238E27FC236}">
                    <a16:creationId xmlns:a16="http://schemas.microsoft.com/office/drawing/2014/main" id="{BA027FBF-F64E-5749-8D7E-CC538F80056D}"/>
                  </a:ext>
                </a:extLst>
              </p:cNvPr>
              <p:cNvSpPr/>
              <p:nvPr/>
            </p:nvSpPr>
            <p:spPr>
              <a:xfrm>
                <a:off x="258792" y="4512690"/>
                <a:ext cx="612476" cy="612476"/>
              </a:xfrm>
              <a:prstGeom prst="ellipse">
                <a:avLst/>
              </a:prstGeom>
              <a:solidFill>
                <a:srgbClr val="005B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4</a:t>
                </a:r>
              </a:p>
            </p:txBody>
          </p:sp>
        </p:grpSp>
        <p:sp>
          <p:nvSpPr>
            <p:cNvPr id="29" name="Pentagon 28">
              <a:extLst>
                <a:ext uri="{FF2B5EF4-FFF2-40B4-BE49-F238E27FC236}">
                  <a16:creationId xmlns:a16="http://schemas.microsoft.com/office/drawing/2014/main" id="{CF068B8B-29E5-554C-9C78-DF7212A69E0D}"/>
                </a:ext>
              </a:extLst>
            </p:cNvPr>
            <p:cNvSpPr/>
            <p:nvPr/>
          </p:nvSpPr>
          <p:spPr>
            <a:xfrm>
              <a:off x="1075439" y="5394017"/>
              <a:ext cx="1871932" cy="474453"/>
            </a:xfrm>
            <a:prstGeom prst="homePlat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 </a:t>
              </a:r>
            </a:p>
          </p:txBody>
        </p:sp>
        <p:grpSp>
          <p:nvGrpSpPr>
            <p:cNvPr id="30" name="Group 29">
              <a:extLst>
                <a:ext uri="{FF2B5EF4-FFF2-40B4-BE49-F238E27FC236}">
                  <a16:creationId xmlns:a16="http://schemas.microsoft.com/office/drawing/2014/main" id="{1324D2E0-02C3-E14D-A557-46C64F99E1BC}"/>
                </a:ext>
              </a:extLst>
            </p:cNvPr>
            <p:cNvGrpSpPr/>
            <p:nvPr/>
          </p:nvGrpSpPr>
          <p:grpSpPr>
            <a:xfrm>
              <a:off x="319174" y="5319619"/>
              <a:ext cx="2277374" cy="612476"/>
              <a:chOff x="258792" y="5319619"/>
              <a:chExt cx="2277374" cy="612476"/>
            </a:xfrm>
          </p:grpSpPr>
          <p:sp>
            <p:nvSpPr>
              <p:cNvPr id="31" name="Pentagon 30">
                <a:extLst>
                  <a:ext uri="{FF2B5EF4-FFF2-40B4-BE49-F238E27FC236}">
                    <a16:creationId xmlns:a16="http://schemas.microsoft.com/office/drawing/2014/main" id="{7043F791-9435-EB43-AEBC-294853484807}"/>
                  </a:ext>
                </a:extLst>
              </p:cNvPr>
              <p:cNvSpPr/>
              <p:nvPr/>
            </p:nvSpPr>
            <p:spPr>
              <a:xfrm>
                <a:off x="664234" y="5388631"/>
                <a:ext cx="1871932" cy="474453"/>
              </a:xfrm>
              <a:prstGeom prst="homePlate">
                <a:avLst/>
              </a:prstGeom>
              <a:solidFill>
                <a:srgbClr val="005B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400"/>
                  </a:lnSpc>
                </a:pPr>
                <a:r>
                  <a:rPr lang="en-US" sz="1400" b="1" dirty="0"/>
                  <a:t>              Smart</a:t>
                </a:r>
                <a:br>
                  <a:rPr lang="en-US" sz="1400" b="1" dirty="0"/>
                </a:br>
                <a:r>
                  <a:rPr lang="en-US" sz="1400" b="1" dirty="0"/>
                  <a:t>              Organization</a:t>
                </a:r>
              </a:p>
            </p:txBody>
          </p:sp>
          <p:sp>
            <p:nvSpPr>
              <p:cNvPr id="32" name="Oval 31">
                <a:extLst>
                  <a:ext uri="{FF2B5EF4-FFF2-40B4-BE49-F238E27FC236}">
                    <a16:creationId xmlns:a16="http://schemas.microsoft.com/office/drawing/2014/main" id="{0F378A2F-D65C-3845-8199-205207AA5518}"/>
                  </a:ext>
                </a:extLst>
              </p:cNvPr>
              <p:cNvSpPr/>
              <p:nvPr/>
            </p:nvSpPr>
            <p:spPr>
              <a:xfrm>
                <a:off x="258792" y="5319619"/>
                <a:ext cx="612476" cy="612476"/>
              </a:xfrm>
              <a:prstGeom prst="ellipse">
                <a:avLst/>
              </a:prstGeom>
              <a:solidFill>
                <a:srgbClr val="005B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5</a:t>
                </a:r>
              </a:p>
            </p:txBody>
          </p:sp>
        </p:grpSp>
        <p:sp>
          <p:nvSpPr>
            <p:cNvPr id="33" name="Rectangle 32">
              <a:extLst>
                <a:ext uri="{FF2B5EF4-FFF2-40B4-BE49-F238E27FC236}">
                  <a16:creationId xmlns:a16="http://schemas.microsoft.com/office/drawing/2014/main" id="{2D399C88-0FDB-AA4D-B74C-1A88C626774C}"/>
                </a:ext>
              </a:extLst>
            </p:cNvPr>
            <p:cNvSpPr/>
            <p:nvPr/>
          </p:nvSpPr>
          <p:spPr>
            <a:xfrm>
              <a:off x="6428853" y="2228401"/>
              <a:ext cx="2311627" cy="475200"/>
            </a:xfrm>
            <a:prstGeom prst="rect">
              <a:avLst/>
            </a:prstGeom>
            <a:solidFill>
              <a:srgbClr val="70B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en-US" sz="1400" b="1" dirty="0">
                  <a:solidFill>
                    <a:schemeClr val="tx1"/>
                  </a:solidFill>
                </a:rPr>
                <a:t>Policy Advisory Committee</a:t>
              </a:r>
            </a:p>
          </p:txBody>
        </p:sp>
        <p:sp>
          <p:nvSpPr>
            <p:cNvPr id="34" name="Rectangle 33">
              <a:extLst>
                <a:ext uri="{FF2B5EF4-FFF2-40B4-BE49-F238E27FC236}">
                  <a16:creationId xmlns:a16="http://schemas.microsoft.com/office/drawing/2014/main" id="{88942E0F-1F5D-6544-A9E2-8280489626B1}"/>
                </a:ext>
              </a:extLst>
            </p:cNvPr>
            <p:cNvSpPr/>
            <p:nvPr/>
          </p:nvSpPr>
          <p:spPr>
            <a:xfrm>
              <a:off x="6427339" y="3706532"/>
              <a:ext cx="2311627" cy="475200"/>
            </a:xfrm>
            <a:prstGeom prst="rect">
              <a:avLst/>
            </a:prstGeom>
            <a:solidFill>
              <a:srgbClr val="00B1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en-US" sz="1400" b="1" dirty="0">
                  <a:solidFill>
                    <a:schemeClr val="tx1"/>
                  </a:solidFill>
                </a:rPr>
                <a:t>Scientific </a:t>
              </a:r>
              <a:br>
                <a:rPr lang="en-US" sz="1400" b="1" dirty="0">
                  <a:solidFill>
                    <a:schemeClr val="tx1"/>
                  </a:solidFill>
                </a:rPr>
              </a:br>
              <a:r>
                <a:rPr lang="en-US" sz="1400" b="1" dirty="0">
                  <a:solidFill>
                    <a:schemeClr val="tx1"/>
                  </a:solidFill>
                </a:rPr>
                <a:t>Advisory Panel</a:t>
              </a:r>
            </a:p>
          </p:txBody>
        </p:sp>
        <p:pic>
          <p:nvPicPr>
            <p:cNvPr id="36" name="Picture 35">
              <a:extLst>
                <a:ext uri="{FF2B5EF4-FFF2-40B4-BE49-F238E27FC236}">
                  <a16:creationId xmlns:a16="http://schemas.microsoft.com/office/drawing/2014/main" id="{C8EAA07E-0212-8743-B80B-6FE889253C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5233" y="3763287"/>
              <a:ext cx="585182" cy="500330"/>
            </a:xfrm>
            <a:prstGeom prst="rect">
              <a:avLst/>
            </a:prstGeom>
          </p:spPr>
        </p:pic>
        <p:pic>
          <p:nvPicPr>
            <p:cNvPr id="37" name="Picture 36">
              <a:extLst>
                <a:ext uri="{FF2B5EF4-FFF2-40B4-BE49-F238E27FC236}">
                  <a16:creationId xmlns:a16="http://schemas.microsoft.com/office/drawing/2014/main" id="{EC3D633A-1296-4544-8170-483146C96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9973" y="2888011"/>
              <a:ext cx="563791" cy="597618"/>
            </a:xfrm>
            <a:prstGeom prst="rect">
              <a:avLst/>
            </a:prstGeom>
          </p:spPr>
        </p:pic>
        <p:pic>
          <p:nvPicPr>
            <p:cNvPr id="38" name="Picture 37">
              <a:extLst>
                <a:ext uri="{FF2B5EF4-FFF2-40B4-BE49-F238E27FC236}">
                  <a16:creationId xmlns:a16="http://schemas.microsoft.com/office/drawing/2014/main" id="{6CB84A86-8F4C-C043-8C2C-1070161D0F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5868" y="2030576"/>
              <a:ext cx="612000" cy="648720"/>
            </a:xfrm>
            <a:prstGeom prst="rect">
              <a:avLst/>
            </a:prstGeom>
          </p:spPr>
        </p:pic>
        <p:pic>
          <p:nvPicPr>
            <p:cNvPr id="39" name="Picture 38">
              <a:extLst>
                <a:ext uri="{FF2B5EF4-FFF2-40B4-BE49-F238E27FC236}">
                  <a16:creationId xmlns:a16="http://schemas.microsoft.com/office/drawing/2014/main" id="{DD41F7C3-9B38-8B49-9584-989028FD8D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998" y="2886517"/>
              <a:ext cx="565200" cy="599112"/>
            </a:xfrm>
            <a:prstGeom prst="rect">
              <a:avLst/>
            </a:prstGeom>
          </p:spPr>
        </p:pic>
        <p:pic>
          <p:nvPicPr>
            <p:cNvPr id="40" name="Picture 39">
              <a:extLst>
                <a:ext uri="{FF2B5EF4-FFF2-40B4-BE49-F238E27FC236}">
                  <a16:creationId xmlns:a16="http://schemas.microsoft.com/office/drawing/2014/main" id="{4E7B38E1-2040-2341-911D-5EA01B4B19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782" y="2030576"/>
              <a:ext cx="612000" cy="648720"/>
            </a:xfrm>
            <a:prstGeom prst="rect">
              <a:avLst/>
            </a:prstGeom>
          </p:spPr>
        </p:pic>
        <p:pic>
          <p:nvPicPr>
            <p:cNvPr id="41" name="Picture 40">
              <a:extLst>
                <a:ext uri="{FF2B5EF4-FFF2-40B4-BE49-F238E27FC236}">
                  <a16:creationId xmlns:a16="http://schemas.microsoft.com/office/drawing/2014/main" id="{AFA6B6F7-B432-AF49-85B3-20F2E7877B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382" y="3762595"/>
              <a:ext cx="586800" cy="501714"/>
            </a:xfrm>
            <a:prstGeom prst="rect">
              <a:avLst/>
            </a:prstGeom>
          </p:spPr>
        </p:pic>
        <p:pic>
          <p:nvPicPr>
            <p:cNvPr id="42" name="Picture 2" descr="\\INTERNAL.WMO.INT\UserData\redirected\cnovenario\Documents\Icons\handshake.png">
              <a:extLst>
                <a:ext uri="{FF2B5EF4-FFF2-40B4-BE49-F238E27FC236}">
                  <a16:creationId xmlns:a16="http://schemas.microsoft.com/office/drawing/2014/main" id="{8B47BBE4-2DDD-6645-A07D-3A3A9422A4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0415" y="454719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INTERNAL.WMO.INT\UserData\redirected\cnovenario\Documents\Icons\handshake_white.png">
              <a:extLst>
                <a:ext uri="{FF2B5EF4-FFF2-40B4-BE49-F238E27FC236}">
                  <a16:creationId xmlns:a16="http://schemas.microsoft.com/office/drawing/2014/main" id="{561381A5-894E-844D-AEBE-7428F6FC7C4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5782" y="4547194"/>
              <a:ext cx="540000"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B40B1FE8-A1BE-A04B-8963-66D0E3114067}"/>
                </a:ext>
              </a:extLst>
            </p:cNvPr>
            <p:cNvGrpSpPr/>
            <p:nvPr/>
          </p:nvGrpSpPr>
          <p:grpSpPr>
            <a:xfrm>
              <a:off x="892057" y="5447130"/>
              <a:ext cx="427450" cy="303808"/>
              <a:chOff x="826419" y="5447130"/>
              <a:chExt cx="427450" cy="303808"/>
            </a:xfrm>
          </p:grpSpPr>
          <p:sp>
            <p:nvSpPr>
              <p:cNvPr id="45" name="Oval 44">
                <a:extLst>
                  <a:ext uri="{FF2B5EF4-FFF2-40B4-BE49-F238E27FC236}">
                    <a16:creationId xmlns:a16="http://schemas.microsoft.com/office/drawing/2014/main" id="{C768303A-702C-9443-A62A-7AE8C339BC88}"/>
                  </a:ext>
                </a:extLst>
              </p:cNvPr>
              <p:cNvSpPr/>
              <p:nvPr/>
            </p:nvSpPr>
            <p:spPr>
              <a:xfrm>
                <a:off x="984075" y="544713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D7A2294-697B-BD41-AC88-5691A2823011}"/>
                  </a:ext>
                </a:extLst>
              </p:cNvPr>
              <p:cNvSpPr/>
              <p:nvPr/>
            </p:nvSpPr>
            <p:spPr>
              <a:xfrm>
                <a:off x="984075" y="563880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5B64988-E825-B74C-8987-5898577F9E89}"/>
                  </a:ext>
                </a:extLst>
              </p:cNvPr>
              <p:cNvSpPr/>
              <p:nvPr/>
            </p:nvSpPr>
            <p:spPr>
              <a:xfrm>
                <a:off x="1141731" y="563880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18DA61D-5A4A-234E-A869-4617795481D6}"/>
                  </a:ext>
                </a:extLst>
              </p:cNvPr>
              <p:cNvSpPr/>
              <p:nvPr/>
            </p:nvSpPr>
            <p:spPr>
              <a:xfrm>
                <a:off x="826419" y="563880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86E5874-9B2C-854C-A9B5-29597558EE45}"/>
                  </a:ext>
                </a:extLst>
              </p:cNvPr>
              <p:cNvCxnSpPr/>
              <p:nvPr/>
            </p:nvCxnSpPr>
            <p:spPr>
              <a:xfrm>
                <a:off x="1040144" y="5554505"/>
                <a:ext cx="0" cy="1080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78A1BF79-04AC-B947-9931-29039074D416}"/>
                  </a:ext>
                </a:extLst>
              </p:cNvPr>
              <p:cNvCxnSpPr/>
              <p:nvPr/>
            </p:nvCxnSpPr>
            <p:spPr>
              <a:xfrm flipV="1">
                <a:off x="882488" y="5592609"/>
                <a:ext cx="0" cy="795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691B41A-3C18-764E-BD4F-9966069090EC}"/>
                  </a:ext>
                </a:extLst>
              </p:cNvPr>
              <p:cNvCxnSpPr/>
              <p:nvPr/>
            </p:nvCxnSpPr>
            <p:spPr>
              <a:xfrm flipV="1">
                <a:off x="1197800" y="5592609"/>
                <a:ext cx="0" cy="795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4536F93-24F7-254F-A63B-4C36D45DC035}"/>
                  </a:ext>
                </a:extLst>
              </p:cNvPr>
              <p:cNvCxnSpPr/>
              <p:nvPr/>
            </p:nvCxnSpPr>
            <p:spPr>
              <a:xfrm>
                <a:off x="867610" y="5596267"/>
                <a:ext cx="34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3" name="Pentagon 52">
              <a:extLst>
                <a:ext uri="{FF2B5EF4-FFF2-40B4-BE49-F238E27FC236}">
                  <a16:creationId xmlns:a16="http://schemas.microsoft.com/office/drawing/2014/main" id="{55678986-D6EF-9149-84D2-7A08E4CF486F}"/>
                </a:ext>
              </a:extLst>
            </p:cNvPr>
            <p:cNvSpPr/>
            <p:nvPr/>
          </p:nvSpPr>
          <p:spPr>
            <a:xfrm flipH="1" flipV="1">
              <a:off x="4573134" y="2160906"/>
              <a:ext cx="1036095" cy="474453"/>
            </a:xfrm>
            <a:prstGeom prst="homePlat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 </a:t>
              </a:r>
            </a:p>
          </p:txBody>
        </p:sp>
        <p:sp>
          <p:nvSpPr>
            <p:cNvPr id="54" name="Pentagon 53">
              <a:extLst>
                <a:ext uri="{FF2B5EF4-FFF2-40B4-BE49-F238E27FC236}">
                  <a16:creationId xmlns:a16="http://schemas.microsoft.com/office/drawing/2014/main" id="{1863BC8B-4E14-D547-9604-F41704399EE6}"/>
                </a:ext>
              </a:extLst>
            </p:cNvPr>
            <p:cNvSpPr/>
            <p:nvPr/>
          </p:nvSpPr>
          <p:spPr>
            <a:xfrm flipH="1" flipV="1">
              <a:off x="4573134" y="2967839"/>
              <a:ext cx="1036095" cy="474453"/>
            </a:xfrm>
            <a:prstGeom prst="homePlat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 </a:t>
              </a:r>
            </a:p>
          </p:txBody>
        </p:sp>
        <p:sp>
          <p:nvSpPr>
            <p:cNvPr id="55" name="Pentagon 54">
              <a:extLst>
                <a:ext uri="{FF2B5EF4-FFF2-40B4-BE49-F238E27FC236}">
                  <a16:creationId xmlns:a16="http://schemas.microsoft.com/office/drawing/2014/main" id="{D7B29540-9E89-F74B-B46E-F928B79C4634}"/>
                </a:ext>
              </a:extLst>
            </p:cNvPr>
            <p:cNvSpPr/>
            <p:nvPr/>
          </p:nvSpPr>
          <p:spPr>
            <a:xfrm flipH="1" flipV="1">
              <a:off x="4573134" y="3774770"/>
              <a:ext cx="1036095" cy="474453"/>
            </a:xfrm>
            <a:prstGeom prst="homePlat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 </a:t>
              </a:r>
            </a:p>
          </p:txBody>
        </p:sp>
        <p:sp>
          <p:nvSpPr>
            <p:cNvPr id="56" name="Pentagon 55">
              <a:extLst>
                <a:ext uri="{FF2B5EF4-FFF2-40B4-BE49-F238E27FC236}">
                  <a16:creationId xmlns:a16="http://schemas.microsoft.com/office/drawing/2014/main" id="{8BCC0906-C58B-3A4C-AF90-7F30E7D182CC}"/>
                </a:ext>
              </a:extLst>
            </p:cNvPr>
            <p:cNvSpPr/>
            <p:nvPr/>
          </p:nvSpPr>
          <p:spPr>
            <a:xfrm flipH="1">
              <a:off x="5091181" y="2967841"/>
              <a:ext cx="3650056" cy="475200"/>
            </a:xfrm>
            <a:prstGeom prst="homePlate">
              <a:avLst/>
            </a:prstGeom>
            <a:solidFill>
              <a:srgbClr val="70B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en-US" sz="1400" b="1" dirty="0">
                  <a:solidFill>
                    <a:schemeClr val="tx1"/>
                  </a:solidFill>
                </a:rPr>
                <a:t>                         Technical</a:t>
              </a:r>
            </a:p>
            <a:p>
              <a:pPr algn="ctr">
                <a:lnSpc>
                  <a:spcPts val="1400"/>
                </a:lnSpc>
              </a:pPr>
              <a:r>
                <a:rPr lang="en-US" sz="1400" b="1" dirty="0">
                  <a:solidFill>
                    <a:schemeClr val="tx1"/>
                  </a:solidFill>
                </a:rPr>
                <a:t>                        Coordination</a:t>
              </a:r>
            </a:p>
            <a:p>
              <a:pPr algn="ctr">
                <a:lnSpc>
                  <a:spcPts val="1400"/>
                </a:lnSpc>
              </a:pPr>
              <a:r>
                <a:rPr lang="en-US" sz="1400" b="1" dirty="0">
                  <a:solidFill>
                    <a:schemeClr val="tx1"/>
                  </a:solidFill>
                </a:rPr>
                <a:t>                        Committee</a:t>
              </a:r>
            </a:p>
          </p:txBody>
        </p:sp>
        <p:sp>
          <p:nvSpPr>
            <p:cNvPr id="57" name="Pentagon 56">
              <a:extLst>
                <a:ext uri="{FF2B5EF4-FFF2-40B4-BE49-F238E27FC236}">
                  <a16:creationId xmlns:a16="http://schemas.microsoft.com/office/drawing/2014/main" id="{64D3DE43-92EB-1147-95EE-95B2D6B07DF0}"/>
                </a:ext>
              </a:extLst>
            </p:cNvPr>
            <p:cNvSpPr/>
            <p:nvPr/>
          </p:nvSpPr>
          <p:spPr>
            <a:xfrm flipH="1" flipV="1">
              <a:off x="5091181" y="2160906"/>
              <a:ext cx="828000" cy="474453"/>
            </a:xfrm>
            <a:prstGeom prst="homePlate">
              <a:avLst/>
            </a:prstGeom>
            <a:solidFill>
              <a:srgbClr val="70B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 </a:t>
              </a:r>
            </a:p>
          </p:txBody>
        </p:sp>
        <p:sp>
          <p:nvSpPr>
            <p:cNvPr id="58" name="Pentagon 57">
              <a:extLst>
                <a:ext uri="{FF2B5EF4-FFF2-40B4-BE49-F238E27FC236}">
                  <a16:creationId xmlns:a16="http://schemas.microsoft.com/office/drawing/2014/main" id="{96F1F61F-8D6A-F949-8B84-84BA585B404B}"/>
                </a:ext>
              </a:extLst>
            </p:cNvPr>
            <p:cNvSpPr/>
            <p:nvPr/>
          </p:nvSpPr>
          <p:spPr>
            <a:xfrm flipH="1" flipV="1">
              <a:off x="5091181" y="3774770"/>
              <a:ext cx="828000" cy="474453"/>
            </a:xfrm>
            <a:prstGeom prst="homePlate">
              <a:avLst/>
            </a:prstGeom>
            <a:solidFill>
              <a:srgbClr val="70B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t> </a:t>
              </a:r>
            </a:p>
          </p:txBody>
        </p:sp>
        <p:sp>
          <p:nvSpPr>
            <p:cNvPr id="59" name="Rounded Rectangle 58">
              <a:extLst>
                <a:ext uri="{FF2B5EF4-FFF2-40B4-BE49-F238E27FC236}">
                  <a16:creationId xmlns:a16="http://schemas.microsoft.com/office/drawing/2014/main" id="{C01712FA-00F4-464D-8991-D0CBC0A2AD59}"/>
                </a:ext>
              </a:extLst>
            </p:cNvPr>
            <p:cNvSpPr/>
            <p:nvPr/>
          </p:nvSpPr>
          <p:spPr>
            <a:xfrm>
              <a:off x="5609229" y="2160161"/>
              <a:ext cx="436729" cy="2089062"/>
            </a:xfrm>
            <a:prstGeom prst="roundRect">
              <a:avLst/>
            </a:prstGeom>
            <a:solidFill>
              <a:srgbClr val="70B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CD342932-1C34-4049-AB62-11445ADE58B9}"/>
                </a:ext>
              </a:extLst>
            </p:cNvPr>
            <p:cNvSpPr txBox="1"/>
            <p:nvPr/>
          </p:nvSpPr>
          <p:spPr>
            <a:xfrm>
              <a:off x="6056329" y="4614978"/>
              <a:ext cx="3064525" cy="523220"/>
            </a:xfrm>
            <a:prstGeom prst="rect">
              <a:avLst/>
            </a:prstGeom>
            <a:noFill/>
          </p:spPr>
          <p:txBody>
            <a:bodyPr wrap="square" rtlCol="0">
              <a:spAutoFit/>
            </a:bodyPr>
            <a:lstStyle/>
            <a:p>
              <a:pPr algn="ctr"/>
              <a:r>
                <a:rPr lang="en-US" sz="1400" b="1" dirty="0">
                  <a:solidFill>
                    <a:schemeClr val="bg1"/>
                  </a:solidFill>
                </a:rPr>
                <a:t>+ Inter-agency coordination</a:t>
              </a:r>
            </a:p>
            <a:p>
              <a:pPr algn="ctr"/>
              <a:r>
                <a:rPr lang="en-US" sz="1400" b="1" dirty="0">
                  <a:solidFill>
                    <a:schemeClr val="bg1"/>
                  </a:solidFill>
                </a:rPr>
                <a:t>mechanisms</a:t>
              </a:r>
            </a:p>
          </p:txBody>
        </p:sp>
        <p:sp>
          <p:nvSpPr>
            <p:cNvPr id="61" name="Rectangle 60">
              <a:extLst>
                <a:ext uri="{FF2B5EF4-FFF2-40B4-BE49-F238E27FC236}">
                  <a16:creationId xmlns:a16="http://schemas.microsoft.com/office/drawing/2014/main" id="{B1FD9154-3444-3D4D-9293-8D9E0C6AE0ED}"/>
                </a:ext>
              </a:extLst>
            </p:cNvPr>
            <p:cNvSpPr/>
            <p:nvPr/>
          </p:nvSpPr>
          <p:spPr>
            <a:xfrm>
              <a:off x="2744798" y="5276219"/>
              <a:ext cx="3586553" cy="655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en-US" sz="1600" b="1" dirty="0">
                  <a:solidFill>
                    <a:schemeClr val="bg1"/>
                  </a:solidFill>
                </a:rPr>
                <a:t>More Strategic, Enhanced Services,</a:t>
              </a:r>
            </a:p>
            <a:p>
              <a:pPr algn="ctr">
                <a:lnSpc>
                  <a:spcPts val="1400"/>
                </a:lnSpc>
              </a:pPr>
              <a:r>
                <a:rPr lang="en-US" sz="1600" b="1" dirty="0">
                  <a:solidFill>
                    <a:schemeClr val="bg1"/>
                  </a:solidFill>
                </a:rPr>
                <a:t> Optimal Support</a:t>
              </a:r>
            </a:p>
          </p:txBody>
        </p:sp>
      </p:grpSp>
    </p:spTree>
    <p:extLst>
      <p:ext uri="{BB962C8B-B14F-4D97-AF65-F5344CB8AC3E}">
        <p14:creationId xmlns:p14="http://schemas.microsoft.com/office/powerpoint/2010/main" val="54130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0EDBBAB-939C-FE44-8B23-30DEBA5B132F}"/>
              </a:ext>
            </a:extLst>
          </p:cNvPr>
          <p:cNvSpPr>
            <a:spLocks noGrp="1"/>
          </p:cNvSpPr>
          <p:nvPr>
            <p:ph type="dt" sz="half" idx="10"/>
          </p:nvPr>
        </p:nvSpPr>
        <p:spPr/>
        <p:txBody>
          <a:bodyPr/>
          <a:lstStyle/>
          <a:p>
            <a:r>
              <a:rPr lang="en-US" noProof="0"/>
              <a:t>11 September 2019</a:t>
            </a:r>
            <a:endParaRPr lang="en-GB" noProof="0"/>
          </a:p>
        </p:txBody>
      </p:sp>
      <p:sp>
        <p:nvSpPr>
          <p:cNvPr id="3" name="Fußzeilenplatzhalter 2">
            <a:extLst>
              <a:ext uri="{FF2B5EF4-FFF2-40B4-BE49-F238E27FC236}">
                <a16:creationId xmlns:a16="http://schemas.microsoft.com/office/drawing/2014/main" id="{B2FE3FD8-3D03-2C45-A63B-F3CB6039E875}"/>
              </a:ext>
            </a:extLst>
          </p:cNvPr>
          <p:cNvSpPr>
            <a:spLocks noGrp="1"/>
          </p:cNvSpPr>
          <p:nvPr>
            <p:ph type="ftr" sz="quarter" idx="11"/>
          </p:nvPr>
        </p:nvSpPr>
        <p:spPr/>
        <p:txBody>
          <a:bodyPr/>
          <a:lstStyle/>
          <a:p>
            <a:r>
              <a:rPr lang="en-US"/>
              <a:t>2019 CEOS-SIT-TW</a:t>
            </a:r>
            <a:endParaRPr lang="en-GB"/>
          </a:p>
        </p:txBody>
      </p:sp>
      <p:sp>
        <p:nvSpPr>
          <p:cNvPr id="4" name="Foliennummernplatzhalter 3">
            <a:extLst>
              <a:ext uri="{FF2B5EF4-FFF2-40B4-BE49-F238E27FC236}">
                <a16:creationId xmlns:a16="http://schemas.microsoft.com/office/drawing/2014/main" id="{47E2F3C7-91DD-E54F-AD74-80FD376121A0}"/>
              </a:ext>
            </a:extLst>
          </p:cNvPr>
          <p:cNvSpPr>
            <a:spLocks noGrp="1"/>
          </p:cNvSpPr>
          <p:nvPr>
            <p:ph type="sldNum" sz="quarter" idx="12"/>
          </p:nvPr>
        </p:nvSpPr>
        <p:spPr/>
        <p:txBody>
          <a:bodyPr/>
          <a:lstStyle/>
          <a:p>
            <a:fld id="{08C3E809-4BE0-FF45-8A54-F386BF18E701}" type="slidenum">
              <a:rPr lang="en-GB" smtClean="0"/>
              <a:t>3</a:t>
            </a:fld>
            <a:endParaRPr lang="en-GB"/>
          </a:p>
        </p:txBody>
      </p:sp>
      <p:sp>
        <p:nvSpPr>
          <p:cNvPr id="5" name="Textfeld 4">
            <a:extLst>
              <a:ext uri="{FF2B5EF4-FFF2-40B4-BE49-F238E27FC236}">
                <a16:creationId xmlns:a16="http://schemas.microsoft.com/office/drawing/2014/main" id="{0A9E4954-CC14-9545-9538-EB69A7D39078}"/>
              </a:ext>
            </a:extLst>
          </p:cNvPr>
          <p:cNvSpPr txBox="1"/>
          <p:nvPr/>
        </p:nvSpPr>
        <p:spPr>
          <a:xfrm>
            <a:off x="16091" y="2705725"/>
            <a:ext cx="9144000" cy="769441"/>
          </a:xfrm>
          <a:prstGeom prst="rect">
            <a:avLst/>
          </a:prstGeom>
          <a:noFill/>
        </p:spPr>
        <p:txBody>
          <a:bodyPr wrap="square" rtlCol="0">
            <a:spAutoFit/>
          </a:bodyPr>
          <a:lstStyle/>
          <a:p>
            <a:pPr algn="ctr"/>
            <a:r>
              <a:rPr lang="en-GB" sz="4400" b="1" dirty="0">
                <a:solidFill>
                  <a:schemeClr val="accent1"/>
                </a:solidFill>
                <a:latin typeface="+mj-lt"/>
              </a:rPr>
              <a:t>I. WMO Governance Reform</a:t>
            </a:r>
          </a:p>
        </p:txBody>
      </p:sp>
    </p:spTree>
    <p:extLst>
      <p:ext uri="{BB962C8B-B14F-4D97-AF65-F5344CB8AC3E}">
        <p14:creationId xmlns:p14="http://schemas.microsoft.com/office/powerpoint/2010/main" val="3988711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C353D-8100-E040-80FF-93BF430C3232}"/>
              </a:ext>
            </a:extLst>
          </p:cNvPr>
          <p:cNvSpPr>
            <a:spLocks noGrp="1"/>
          </p:cNvSpPr>
          <p:nvPr>
            <p:ph type="title"/>
          </p:nvPr>
        </p:nvSpPr>
        <p:spPr/>
        <p:txBody>
          <a:bodyPr>
            <a:normAutofit fontScale="90000"/>
          </a:bodyPr>
          <a:lstStyle/>
          <a:p>
            <a:r>
              <a:rPr lang="en-US" dirty="0"/>
              <a:t>Enhanced Role for Regional Associations</a:t>
            </a:r>
          </a:p>
        </p:txBody>
      </p:sp>
      <p:sp>
        <p:nvSpPr>
          <p:cNvPr id="4" name="Date Placeholder 3">
            <a:extLst>
              <a:ext uri="{FF2B5EF4-FFF2-40B4-BE49-F238E27FC236}">
                <a16:creationId xmlns:a16="http://schemas.microsoft.com/office/drawing/2014/main" id="{D9C404B3-31FE-5442-94E7-E77608980F59}"/>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CB29BBD1-DD22-244E-A287-DE1727FBD4CE}"/>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7202AE7C-DCA0-0E47-B2FC-A7BFA020CD0C}"/>
              </a:ext>
            </a:extLst>
          </p:cNvPr>
          <p:cNvSpPr>
            <a:spLocks noGrp="1"/>
          </p:cNvSpPr>
          <p:nvPr>
            <p:ph type="sldNum" sz="quarter" idx="12"/>
          </p:nvPr>
        </p:nvSpPr>
        <p:spPr/>
        <p:txBody>
          <a:bodyPr/>
          <a:lstStyle/>
          <a:p>
            <a:fld id="{08C3E809-4BE0-FF45-8A54-F386BF18E701}" type="slidenum">
              <a:rPr lang="en-GB" smtClean="0"/>
              <a:t>30</a:t>
            </a:fld>
            <a:endParaRPr lang="en-GB"/>
          </a:p>
        </p:txBody>
      </p:sp>
      <p:grpSp>
        <p:nvGrpSpPr>
          <p:cNvPr id="19" name="Group 18">
            <a:extLst>
              <a:ext uri="{FF2B5EF4-FFF2-40B4-BE49-F238E27FC236}">
                <a16:creationId xmlns:a16="http://schemas.microsoft.com/office/drawing/2014/main" id="{2E38D677-382E-6B48-8942-F0144EAEF132}"/>
              </a:ext>
            </a:extLst>
          </p:cNvPr>
          <p:cNvGrpSpPr/>
          <p:nvPr/>
        </p:nvGrpSpPr>
        <p:grpSpPr>
          <a:xfrm>
            <a:off x="403068" y="1029031"/>
            <a:ext cx="8352655" cy="5457210"/>
            <a:chOff x="403068" y="1029031"/>
            <a:chExt cx="8352655" cy="5457210"/>
          </a:xfrm>
        </p:grpSpPr>
        <p:sp>
          <p:nvSpPr>
            <p:cNvPr id="7" name="Flowchart: Alternate Process 25">
              <a:extLst>
                <a:ext uri="{FF2B5EF4-FFF2-40B4-BE49-F238E27FC236}">
                  <a16:creationId xmlns:a16="http://schemas.microsoft.com/office/drawing/2014/main" id="{1AFC71F6-EE7A-D94C-9564-67974D0EBAC5}"/>
                </a:ext>
              </a:extLst>
            </p:cNvPr>
            <p:cNvSpPr/>
            <p:nvPr/>
          </p:nvSpPr>
          <p:spPr>
            <a:xfrm>
              <a:off x="1247389" y="1771420"/>
              <a:ext cx="3169336" cy="3663530"/>
            </a:xfrm>
            <a:prstGeom prst="roundRect">
              <a:avLst/>
            </a:prstGeom>
            <a:solidFill>
              <a:srgbClr val="005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b="1" dirty="0">
                <a:solidFill>
                  <a:srgbClr val="002060"/>
                </a:solidFill>
              </a:endParaRPr>
            </a:p>
          </p:txBody>
        </p:sp>
        <p:sp>
          <p:nvSpPr>
            <p:cNvPr id="8" name="Rounded Rectangle 7">
              <a:extLst>
                <a:ext uri="{FF2B5EF4-FFF2-40B4-BE49-F238E27FC236}">
                  <a16:creationId xmlns:a16="http://schemas.microsoft.com/office/drawing/2014/main" id="{5DBD2CE3-02EA-4840-8C43-2604DA4060F6}"/>
                </a:ext>
              </a:extLst>
            </p:cNvPr>
            <p:cNvSpPr/>
            <p:nvPr/>
          </p:nvSpPr>
          <p:spPr>
            <a:xfrm>
              <a:off x="4776765" y="1762542"/>
              <a:ext cx="3169336" cy="3663530"/>
            </a:xfrm>
            <a:prstGeom prst="roundRect">
              <a:avLst/>
            </a:prstGeom>
            <a:solidFill>
              <a:srgbClr val="76B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600" b="1" dirty="0">
                <a:solidFill>
                  <a:srgbClr val="002060"/>
                </a:solidFill>
              </a:endParaRPr>
            </a:p>
          </p:txBody>
        </p:sp>
        <p:sp>
          <p:nvSpPr>
            <p:cNvPr id="9" name="Right Arrow 8">
              <a:extLst>
                <a:ext uri="{FF2B5EF4-FFF2-40B4-BE49-F238E27FC236}">
                  <a16:creationId xmlns:a16="http://schemas.microsoft.com/office/drawing/2014/main" id="{570CA6DD-EE83-C84B-A32C-E0EEA543300C}"/>
                </a:ext>
              </a:extLst>
            </p:cNvPr>
            <p:cNvSpPr/>
            <p:nvPr/>
          </p:nvSpPr>
          <p:spPr>
            <a:xfrm>
              <a:off x="3760966" y="3238249"/>
              <a:ext cx="2100312" cy="1152128"/>
            </a:xfrm>
            <a:prstGeom prst="rightArrow">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National/regional experts</a:t>
              </a:r>
            </a:p>
          </p:txBody>
        </p:sp>
        <p:sp>
          <p:nvSpPr>
            <p:cNvPr id="10" name="Left Arrow 9">
              <a:extLst>
                <a:ext uri="{FF2B5EF4-FFF2-40B4-BE49-F238E27FC236}">
                  <a16:creationId xmlns:a16="http://schemas.microsoft.com/office/drawing/2014/main" id="{5FC8F6FC-8B86-D84F-9A8D-8ACECE0FD571}"/>
                </a:ext>
              </a:extLst>
            </p:cNvPr>
            <p:cNvSpPr/>
            <p:nvPr/>
          </p:nvSpPr>
          <p:spPr>
            <a:xfrm>
              <a:off x="3193806" y="3814074"/>
              <a:ext cx="2087109" cy="1088998"/>
            </a:xfrm>
            <a:prstGeom prst="leftArrow">
              <a:avLst/>
            </a:prstGeom>
            <a:solidFill>
              <a:srgbClr val="76B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r>
                <a:rPr lang="en-US" sz="1400" b="1" dirty="0">
                  <a:solidFill>
                    <a:schemeClr val="tx1"/>
                  </a:solidFill>
                </a:rPr>
                <a:t>Expertise, assistance, efficiency, innovation</a:t>
              </a:r>
            </a:p>
          </p:txBody>
        </p:sp>
        <p:sp>
          <p:nvSpPr>
            <p:cNvPr id="11" name="Left Arrow 10">
              <a:extLst>
                <a:ext uri="{FF2B5EF4-FFF2-40B4-BE49-F238E27FC236}">
                  <a16:creationId xmlns:a16="http://schemas.microsoft.com/office/drawing/2014/main" id="{74BAA9E1-279E-0947-8990-9C2C0D72CF6B}"/>
                </a:ext>
              </a:extLst>
            </p:cNvPr>
            <p:cNvSpPr/>
            <p:nvPr/>
          </p:nvSpPr>
          <p:spPr>
            <a:xfrm>
              <a:off x="3200737" y="2708909"/>
              <a:ext cx="2065890" cy="1088998"/>
            </a:xfrm>
            <a:prstGeom prst="leftArrow">
              <a:avLst/>
            </a:prstGeom>
            <a:solidFill>
              <a:srgbClr val="76B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r>
                <a:rPr lang="en-US" sz="1400" b="1" dirty="0">
                  <a:solidFill>
                    <a:schemeClr val="tx1"/>
                  </a:solidFill>
                </a:rPr>
                <a:t>Technical solutions</a:t>
              </a:r>
              <a:br>
                <a:rPr lang="en-US" sz="1400" b="1" dirty="0">
                  <a:solidFill>
                    <a:schemeClr val="tx1"/>
                  </a:solidFill>
                </a:rPr>
              </a:br>
              <a:r>
                <a:rPr lang="en-US" sz="1400" b="1" dirty="0">
                  <a:solidFill>
                    <a:schemeClr val="tx1"/>
                  </a:solidFill>
                </a:rPr>
                <a:t>Standards, guidance</a:t>
              </a:r>
            </a:p>
          </p:txBody>
        </p:sp>
        <p:sp>
          <p:nvSpPr>
            <p:cNvPr id="12" name="Right Arrow 11">
              <a:extLst>
                <a:ext uri="{FF2B5EF4-FFF2-40B4-BE49-F238E27FC236}">
                  <a16:creationId xmlns:a16="http://schemas.microsoft.com/office/drawing/2014/main" id="{F57DFBB1-D051-8C4F-A4A1-A34B4E145D50}"/>
                </a:ext>
              </a:extLst>
            </p:cNvPr>
            <p:cNvSpPr/>
            <p:nvPr/>
          </p:nvSpPr>
          <p:spPr>
            <a:xfrm>
              <a:off x="3758899" y="2120180"/>
              <a:ext cx="2100312" cy="1152128"/>
            </a:xfrm>
            <a:prstGeom prst="rightArrow">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en-US" sz="1400" b="1" dirty="0">
                  <a:solidFill>
                    <a:schemeClr val="bg1"/>
                  </a:solidFill>
                </a:rPr>
                <a:t>Regional requirements, needs and priorities</a:t>
              </a:r>
            </a:p>
          </p:txBody>
        </p:sp>
        <p:sp>
          <p:nvSpPr>
            <p:cNvPr id="13" name="TextBox 12">
              <a:extLst>
                <a:ext uri="{FF2B5EF4-FFF2-40B4-BE49-F238E27FC236}">
                  <a16:creationId xmlns:a16="http://schemas.microsoft.com/office/drawing/2014/main" id="{883DF9D3-FCDB-2041-89B0-80E5F41E5502}"/>
                </a:ext>
              </a:extLst>
            </p:cNvPr>
            <p:cNvSpPr txBox="1"/>
            <p:nvPr/>
          </p:nvSpPr>
          <p:spPr>
            <a:xfrm>
              <a:off x="3456542" y="1212341"/>
              <a:ext cx="2232248" cy="461665"/>
            </a:xfrm>
            <a:prstGeom prst="rect">
              <a:avLst/>
            </a:prstGeom>
            <a:noFill/>
          </p:spPr>
          <p:txBody>
            <a:bodyPr wrap="square" rtlCol="0">
              <a:spAutoFit/>
            </a:bodyPr>
            <a:lstStyle/>
            <a:p>
              <a:pPr algn="ctr"/>
              <a:r>
                <a:rPr lang="en-US" sz="2400" b="1" dirty="0">
                  <a:solidFill>
                    <a:srgbClr val="002060"/>
                  </a:solidFill>
                </a:rPr>
                <a:t>Congress / EC</a:t>
              </a:r>
            </a:p>
          </p:txBody>
        </p:sp>
        <p:sp>
          <p:nvSpPr>
            <p:cNvPr id="14" name="Rectangle 13">
              <a:extLst>
                <a:ext uri="{FF2B5EF4-FFF2-40B4-BE49-F238E27FC236}">
                  <a16:creationId xmlns:a16="http://schemas.microsoft.com/office/drawing/2014/main" id="{2FB7E011-CE73-CE4C-B63B-DEFBD6FFB9C9}"/>
                </a:ext>
              </a:extLst>
            </p:cNvPr>
            <p:cNvSpPr/>
            <p:nvPr/>
          </p:nvSpPr>
          <p:spPr>
            <a:xfrm>
              <a:off x="5489346" y="2763607"/>
              <a:ext cx="2305146" cy="892552"/>
            </a:xfrm>
            <a:prstGeom prst="rect">
              <a:avLst/>
            </a:prstGeom>
          </p:spPr>
          <p:txBody>
            <a:bodyPr wrap="square">
              <a:spAutoFit/>
            </a:bodyPr>
            <a:lstStyle/>
            <a:p>
              <a:pPr algn="r"/>
              <a:r>
                <a:rPr lang="en-US" sz="2600" b="1" dirty="0"/>
                <a:t>TECHNICAL</a:t>
              </a:r>
              <a:br>
                <a:rPr lang="en-US" sz="2600" b="1" dirty="0"/>
              </a:br>
              <a:r>
                <a:rPr lang="en-US" sz="2600" b="1" dirty="0"/>
                <a:t>COMMISSIONS</a:t>
              </a:r>
            </a:p>
          </p:txBody>
        </p:sp>
        <p:sp>
          <p:nvSpPr>
            <p:cNvPr id="15" name="TextBox 14">
              <a:extLst>
                <a:ext uri="{FF2B5EF4-FFF2-40B4-BE49-F238E27FC236}">
                  <a16:creationId xmlns:a16="http://schemas.microsoft.com/office/drawing/2014/main" id="{4708DF53-3760-DB40-81B4-2DB7BC0353A8}"/>
                </a:ext>
              </a:extLst>
            </p:cNvPr>
            <p:cNvSpPr txBox="1"/>
            <p:nvPr/>
          </p:nvSpPr>
          <p:spPr>
            <a:xfrm>
              <a:off x="3487996" y="5655244"/>
              <a:ext cx="2232248" cy="830997"/>
            </a:xfrm>
            <a:prstGeom prst="rect">
              <a:avLst/>
            </a:prstGeom>
            <a:noFill/>
          </p:spPr>
          <p:txBody>
            <a:bodyPr wrap="square" rtlCol="0">
              <a:spAutoFit/>
            </a:bodyPr>
            <a:lstStyle/>
            <a:p>
              <a:pPr algn="ctr"/>
              <a:r>
                <a:rPr lang="en-US" sz="2400" b="1" dirty="0">
                  <a:solidFill>
                    <a:srgbClr val="002060"/>
                  </a:solidFill>
                </a:rPr>
                <a:t>Implementation Process</a:t>
              </a:r>
            </a:p>
          </p:txBody>
        </p:sp>
        <p:sp>
          <p:nvSpPr>
            <p:cNvPr id="16" name="Rectangle 15">
              <a:extLst>
                <a:ext uri="{FF2B5EF4-FFF2-40B4-BE49-F238E27FC236}">
                  <a16:creationId xmlns:a16="http://schemas.microsoft.com/office/drawing/2014/main" id="{5B1D9AA6-B2E1-654A-BCCB-FF33DE37F2E3}"/>
                </a:ext>
              </a:extLst>
            </p:cNvPr>
            <p:cNvSpPr/>
            <p:nvPr/>
          </p:nvSpPr>
          <p:spPr>
            <a:xfrm>
              <a:off x="1182850" y="3318090"/>
              <a:ext cx="2305146" cy="892552"/>
            </a:xfrm>
            <a:prstGeom prst="rect">
              <a:avLst/>
            </a:prstGeom>
          </p:spPr>
          <p:txBody>
            <a:bodyPr wrap="square">
              <a:spAutoFit/>
            </a:bodyPr>
            <a:lstStyle/>
            <a:p>
              <a:pPr algn="r"/>
              <a:r>
                <a:rPr lang="en-US" sz="2600" b="1" dirty="0">
                  <a:solidFill>
                    <a:schemeClr val="bg1"/>
                  </a:solidFill>
                </a:rPr>
                <a:t>REGIONAL</a:t>
              </a:r>
              <a:br>
                <a:rPr lang="en-US" sz="2600" b="1" dirty="0">
                  <a:solidFill>
                    <a:schemeClr val="bg1"/>
                  </a:solidFill>
                </a:rPr>
              </a:br>
              <a:r>
                <a:rPr lang="en-US" sz="2600" b="1" dirty="0">
                  <a:solidFill>
                    <a:schemeClr val="bg1"/>
                  </a:solidFill>
                </a:rPr>
                <a:t>ASSOCIATIONS</a:t>
              </a:r>
            </a:p>
          </p:txBody>
        </p:sp>
        <p:sp>
          <p:nvSpPr>
            <p:cNvPr id="17" name="Rectangle 16">
              <a:extLst>
                <a:ext uri="{FF2B5EF4-FFF2-40B4-BE49-F238E27FC236}">
                  <a16:creationId xmlns:a16="http://schemas.microsoft.com/office/drawing/2014/main" id="{52849C38-DA3C-D045-BA42-34A927E92930}"/>
                </a:ext>
              </a:extLst>
            </p:cNvPr>
            <p:cNvSpPr/>
            <p:nvPr/>
          </p:nvSpPr>
          <p:spPr>
            <a:xfrm rot="16200000">
              <a:off x="-132033" y="1893271"/>
              <a:ext cx="4595978" cy="3525776"/>
            </a:xfrm>
            <a:prstGeom prst="rect">
              <a:avLst/>
            </a:prstGeom>
            <a:noFill/>
          </p:spPr>
          <p:txBody>
            <a:bodyPr wrap="none" lIns="91440" tIns="45720" rIns="91440" bIns="45720">
              <a:prstTxWarp prst="textArchUp">
                <a:avLst>
                  <a:gd name="adj" fmla="val 10576452"/>
                </a:avLst>
              </a:prstTxWarp>
              <a:spAutoFit/>
            </a:bodyPr>
            <a:lstStyle/>
            <a:p>
              <a:pPr algn="ctr"/>
              <a:r>
                <a:rPr lang="en-US" sz="2800" b="1" cap="none" spc="0" dirty="0">
                  <a:ln w="10541" cmpd="sng">
                    <a:noFill/>
                    <a:prstDash val="solid"/>
                  </a:ln>
                  <a:solidFill>
                    <a:srgbClr val="13529F"/>
                  </a:solidFill>
                  <a:effectLst/>
                </a:rPr>
                <a:t>Political and economic regional groups</a:t>
              </a:r>
            </a:p>
          </p:txBody>
        </p:sp>
        <p:sp>
          <p:nvSpPr>
            <p:cNvPr id="18" name="Rectangle 17">
              <a:extLst>
                <a:ext uri="{FF2B5EF4-FFF2-40B4-BE49-F238E27FC236}">
                  <a16:creationId xmlns:a16="http://schemas.microsoft.com/office/drawing/2014/main" id="{2775447E-124B-244B-BA75-DA35CFE851D9}"/>
                </a:ext>
              </a:extLst>
            </p:cNvPr>
            <p:cNvSpPr/>
            <p:nvPr/>
          </p:nvSpPr>
          <p:spPr>
            <a:xfrm rot="5400000">
              <a:off x="3606979" y="1289314"/>
              <a:ext cx="5409028" cy="4888461"/>
            </a:xfrm>
            <a:prstGeom prst="rect">
              <a:avLst/>
            </a:prstGeom>
            <a:noFill/>
          </p:spPr>
          <p:txBody>
            <a:bodyPr wrap="none" lIns="91440" tIns="45720" rIns="91440" bIns="45720">
              <a:prstTxWarp prst="textArchUp">
                <a:avLst/>
              </a:prstTxWarp>
              <a:spAutoFit/>
            </a:bodyPr>
            <a:lstStyle/>
            <a:p>
              <a:pPr algn="ctr"/>
              <a:r>
                <a:rPr lang="en-US" sz="2800" b="1" cap="none" spc="0" dirty="0">
                  <a:ln w="10541" cmpd="sng">
                    <a:noFill/>
                    <a:prstDash val="solid"/>
                  </a:ln>
                  <a:solidFill>
                    <a:srgbClr val="00B1D4"/>
                  </a:solidFill>
                  <a:effectLst/>
                </a:rPr>
                <a:t>Scientific and technical communities</a:t>
              </a:r>
            </a:p>
          </p:txBody>
        </p:sp>
      </p:grpSp>
    </p:spTree>
    <p:extLst>
      <p:ext uri="{BB962C8B-B14F-4D97-AF65-F5344CB8AC3E}">
        <p14:creationId xmlns:p14="http://schemas.microsoft.com/office/powerpoint/2010/main" val="2712936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960B81-6381-4F47-85A2-2479ED9190AE}"/>
              </a:ext>
            </a:extLst>
          </p:cNvPr>
          <p:cNvSpPr>
            <a:spLocks noGrp="1"/>
          </p:cNvSpPr>
          <p:nvPr>
            <p:ph type="title"/>
          </p:nvPr>
        </p:nvSpPr>
        <p:spPr/>
        <p:txBody>
          <a:bodyPr/>
          <a:lstStyle/>
          <a:p>
            <a:r>
              <a:rPr lang="en-US" dirty="0"/>
              <a:t>Standing Committees</a:t>
            </a:r>
          </a:p>
        </p:txBody>
      </p:sp>
      <p:sp>
        <p:nvSpPr>
          <p:cNvPr id="4" name="Date Placeholder 3">
            <a:extLst>
              <a:ext uri="{FF2B5EF4-FFF2-40B4-BE49-F238E27FC236}">
                <a16:creationId xmlns:a16="http://schemas.microsoft.com/office/drawing/2014/main" id="{C36E5C52-15F6-CB49-8ED1-EC1D748A6DAD}"/>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F950FDF5-31D5-DB41-B25D-FCC8B878B2C7}"/>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22A1775F-1778-764F-9A25-0D4297F80019}"/>
              </a:ext>
            </a:extLst>
          </p:cNvPr>
          <p:cNvSpPr>
            <a:spLocks noGrp="1"/>
          </p:cNvSpPr>
          <p:nvPr>
            <p:ph type="sldNum" sz="quarter" idx="12"/>
          </p:nvPr>
        </p:nvSpPr>
        <p:spPr/>
        <p:txBody>
          <a:bodyPr/>
          <a:lstStyle/>
          <a:p>
            <a:fld id="{08C3E809-4BE0-FF45-8A54-F386BF18E701}" type="slidenum">
              <a:rPr lang="en-GB" smtClean="0"/>
              <a:t>31</a:t>
            </a:fld>
            <a:endParaRPr lang="en-GB"/>
          </a:p>
        </p:txBody>
      </p:sp>
      <p:grpSp>
        <p:nvGrpSpPr>
          <p:cNvPr id="14" name="Group 13">
            <a:extLst>
              <a:ext uri="{FF2B5EF4-FFF2-40B4-BE49-F238E27FC236}">
                <a16:creationId xmlns:a16="http://schemas.microsoft.com/office/drawing/2014/main" id="{A465323F-7B47-3B4F-A920-B9877218147F}"/>
              </a:ext>
            </a:extLst>
          </p:cNvPr>
          <p:cNvGrpSpPr/>
          <p:nvPr/>
        </p:nvGrpSpPr>
        <p:grpSpPr>
          <a:xfrm>
            <a:off x="543464" y="1397000"/>
            <a:ext cx="8292802" cy="4064000"/>
            <a:chOff x="543464" y="1397000"/>
            <a:chExt cx="8292802" cy="4064000"/>
          </a:xfrm>
        </p:grpSpPr>
        <p:graphicFrame>
          <p:nvGraphicFramePr>
            <p:cNvPr id="7" name="Diagram 6">
              <a:extLst>
                <a:ext uri="{FF2B5EF4-FFF2-40B4-BE49-F238E27FC236}">
                  <a16:creationId xmlns:a16="http://schemas.microsoft.com/office/drawing/2014/main" id="{B10CE853-4A64-2C43-8A9A-A06A5EC628A5}"/>
                </a:ext>
              </a:extLst>
            </p:cNvPr>
            <p:cNvGraphicFramePr/>
            <p:nvPr/>
          </p:nvGraphicFramePr>
          <p:xfrm>
            <a:off x="2740266"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a:extLst>
                <a:ext uri="{FF2B5EF4-FFF2-40B4-BE49-F238E27FC236}">
                  <a16:creationId xmlns:a16="http://schemas.microsoft.com/office/drawing/2014/main" id="{8A2BAF9D-A528-7F4E-8043-72B4907540DD}"/>
                </a:ext>
              </a:extLst>
            </p:cNvPr>
            <p:cNvSpPr/>
            <p:nvPr/>
          </p:nvSpPr>
          <p:spPr>
            <a:xfrm>
              <a:off x="543464" y="2380890"/>
              <a:ext cx="2018581" cy="2018581"/>
            </a:xfrm>
            <a:prstGeom prst="ellipse">
              <a:avLst/>
            </a:prstGeom>
            <a:solidFill>
              <a:srgbClr val="F7A60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b="1" dirty="0">
                <a:solidFill>
                  <a:schemeClr val="tx1"/>
                </a:solidFill>
              </a:endParaRPr>
            </a:p>
            <a:p>
              <a:pPr algn="ctr"/>
              <a:endParaRPr lang="en-US" b="1" dirty="0">
                <a:solidFill>
                  <a:schemeClr val="tx1"/>
                </a:solidFill>
              </a:endParaRPr>
            </a:p>
            <a:p>
              <a:pPr algn="ctr"/>
              <a:r>
                <a:rPr lang="en-US" b="1" dirty="0">
                  <a:solidFill>
                    <a:schemeClr val="tx1"/>
                  </a:solidFill>
                </a:rPr>
                <a:t>Infrastructure Commission</a:t>
              </a:r>
            </a:p>
          </p:txBody>
        </p:sp>
        <p:sp>
          <p:nvSpPr>
            <p:cNvPr id="9" name="TextBox 8">
              <a:extLst>
                <a:ext uri="{FF2B5EF4-FFF2-40B4-BE49-F238E27FC236}">
                  <a16:creationId xmlns:a16="http://schemas.microsoft.com/office/drawing/2014/main" id="{F4689FC4-11FC-A447-9FDF-E388CE5AB5EA}"/>
                </a:ext>
              </a:extLst>
            </p:cNvPr>
            <p:cNvSpPr txBox="1"/>
            <p:nvPr/>
          </p:nvSpPr>
          <p:spPr>
            <a:xfrm>
              <a:off x="3196403" y="2553423"/>
              <a:ext cx="836762" cy="769441"/>
            </a:xfrm>
            <a:prstGeom prst="rect">
              <a:avLst/>
            </a:prstGeom>
            <a:noFill/>
          </p:spPr>
          <p:txBody>
            <a:bodyPr wrap="square" rtlCol="0">
              <a:spAutoFit/>
            </a:bodyPr>
            <a:lstStyle/>
            <a:p>
              <a:r>
                <a:rPr lang="en-US" sz="4400" dirty="0">
                  <a:sym typeface="Webdings"/>
                </a:rPr>
                <a:t></a:t>
              </a:r>
              <a:endParaRPr lang="en-US" sz="4400" dirty="0"/>
            </a:p>
          </p:txBody>
        </p:sp>
        <p:pic>
          <p:nvPicPr>
            <p:cNvPr id="10" name="Picture 9">
              <a:extLst>
                <a:ext uri="{FF2B5EF4-FFF2-40B4-BE49-F238E27FC236}">
                  <a16:creationId xmlns:a16="http://schemas.microsoft.com/office/drawing/2014/main" id="{B3924F43-1A05-DE4C-81D6-E25B6DBC8F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0592" y="3574301"/>
              <a:ext cx="664873" cy="706095"/>
            </a:xfrm>
            <a:prstGeom prst="rect">
              <a:avLst/>
            </a:prstGeom>
          </p:spPr>
        </p:pic>
        <p:pic>
          <p:nvPicPr>
            <p:cNvPr id="11" name="Picture 10">
              <a:extLst>
                <a:ext uri="{FF2B5EF4-FFF2-40B4-BE49-F238E27FC236}">
                  <a16:creationId xmlns:a16="http://schemas.microsoft.com/office/drawing/2014/main" id="{B9902E85-3806-3C42-9CC5-2561E3E231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2334" y="1746488"/>
              <a:ext cx="565390" cy="565390"/>
            </a:xfrm>
            <a:prstGeom prst="rect">
              <a:avLst/>
            </a:prstGeom>
          </p:spPr>
        </p:pic>
        <p:pic>
          <p:nvPicPr>
            <p:cNvPr id="12" name="Picture 11">
              <a:extLst>
                <a:ext uri="{FF2B5EF4-FFF2-40B4-BE49-F238E27FC236}">
                  <a16:creationId xmlns:a16="http://schemas.microsoft.com/office/drawing/2014/main" id="{EA93593E-62BC-2449-8FA2-D2CD6D80372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2708" y="4458373"/>
              <a:ext cx="695768" cy="738906"/>
            </a:xfrm>
            <a:prstGeom prst="rect">
              <a:avLst/>
            </a:prstGeom>
          </p:spPr>
        </p:pic>
        <p:pic>
          <p:nvPicPr>
            <p:cNvPr id="13" name="Picture 12">
              <a:extLst>
                <a:ext uri="{FF2B5EF4-FFF2-40B4-BE49-F238E27FC236}">
                  <a16:creationId xmlns:a16="http://schemas.microsoft.com/office/drawing/2014/main" id="{A50C3909-8EF7-0240-9D1F-3EBA2A3EF0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4754" y="2437768"/>
              <a:ext cx="936000" cy="992159"/>
            </a:xfrm>
            <a:prstGeom prst="rect">
              <a:avLst/>
            </a:prstGeom>
          </p:spPr>
        </p:pic>
      </p:grpSp>
    </p:spTree>
    <p:extLst>
      <p:ext uri="{BB962C8B-B14F-4D97-AF65-F5344CB8AC3E}">
        <p14:creationId xmlns:p14="http://schemas.microsoft.com/office/powerpoint/2010/main" val="80749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960B81-6381-4F47-85A2-2479ED9190AE}"/>
              </a:ext>
            </a:extLst>
          </p:cNvPr>
          <p:cNvSpPr>
            <a:spLocks noGrp="1"/>
          </p:cNvSpPr>
          <p:nvPr>
            <p:ph type="title"/>
          </p:nvPr>
        </p:nvSpPr>
        <p:spPr/>
        <p:txBody>
          <a:bodyPr/>
          <a:lstStyle/>
          <a:p>
            <a:r>
              <a:rPr lang="en-US" dirty="0"/>
              <a:t>Standing Committees</a:t>
            </a:r>
          </a:p>
        </p:txBody>
      </p:sp>
      <p:sp>
        <p:nvSpPr>
          <p:cNvPr id="4" name="Date Placeholder 3">
            <a:extLst>
              <a:ext uri="{FF2B5EF4-FFF2-40B4-BE49-F238E27FC236}">
                <a16:creationId xmlns:a16="http://schemas.microsoft.com/office/drawing/2014/main" id="{C36E5C52-15F6-CB49-8ED1-EC1D748A6DAD}"/>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F950FDF5-31D5-DB41-B25D-FCC8B878B2C7}"/>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22A1775F-1778-764F-9A25-0D4297F80019}"/>
              </a:ext>
            </a:extLst>
          </p:cNvPr>
          <p:cNvSpPr>
            <a:spLocks noGrp="1"/>
          </p:cNvSpPr>
          <p:nvPr>
            <p:ph type="sldNum" sz="quarter" idx="12"/>
          </p:nvPr>
        </p:nvSpPr>
        <p:spPr/>
        <p:txBody>
          <a:bodyPr/>
          <a:lstStyle/>
          <a:p>
            <a:fld id="{08C3E809-4BE0-FF45-8A54-F386BF18E701}" type="slidenum">
              <a:rPr lang="en-GB" smtClean="0"/>
              <a:t>32</a:t>
            </a:fld>
            <a:endParaRPr lang="en-GB"/>
          </a:p>
        </p:txBody>
      </p:sp>
      <p:grpSp>
        <p:nvGrpSpPr>
          <p:cNvPr id="2" name="Group 1">
            <a:extLst>
              <a:ext uri="{FF2B5EF4-FFF2-40B4-BE49-F238E27FC236}">
                <a16:creationId xmlns:a16="http://schemas.microsoft.com/office/drawing/2014/main" id="{ED55387B-DBA9-FE4E-B40C-F555EABD7B28}"/>
              </a:ext>
            </a:extLst>
          </p:cNvPr>
          <p:cNvGrpSpPr/>
          <p:nvPr/>
        </p:nvGrpSpPr>
        <p:grpSpPr>
          <a:xfrm>
            <a:off x="543464" y="1397000"/>
            <a:ext cx="8292802" cy="4064000"/>
            <a:chOff x="543464" y="1397000"/>
            <a:chExt cx="8292802" cy="4064000"/>
          </a:xfrm>
        </p:grpSpPr>
        <p:graphicFrame>
          <p:nvGraphicFramePr>
            <p:cNvPr id="7" name="Diagram 6">
              <a:extLst>
                <a:ext uri="{FF2B5EF4-FFF2-40B4-BE49-F238E27FC236}">
                  <a16:creationId xmlns:a16="http://schemas.microsoft.com/office/drawing/2014/main" id="{4248C701-D051-1C4E-A72D-CE295989A9CE}"/>
                </a:ext>
              </a:extLst>
            </p:cNvPr>
            <p:cNvGraphicFramePr/>
            <p:nvPr/>
          </p:nvGraphicFramePr>
          <p:xfrm>
            <a:off x="2740266"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a:extLst>
                <a:ext uri="{FF2B5EF4-FFF2-40B4-BE49-F238E27FC236}">
                  <a16:creationId xmlns:a16="http://schemas.microsoft.com/office/drawing/2014/main" id="{E2DAFBF8-42A9-C24E-B512-96CD60FFFA16}"/>
                </a:ext>
              </a:extLst>
            </p:cNvPr>
            <p:cNvSpPr/>
            <p:nvPr/>
          </p:nvSpPr>
          <p:spPr>
            <a:xfrm>
              <a:off x="543464" y="2380890"/>
              <a:ext cx="2018581" cy="2018581"/>
            </a:xfrm>
            <a:prstGeom prst="ellipse">
              <a:avLst/>
            </a:prstGeom>
            <a:solidFill>
              <a:srgbClr val="F7A60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b="1" dirty="0">
                <a:solidFill>
                  <a:schemeClr val="tx1"/>
                </a:solidFill>
              </a:endParaRPr>
            </a:p>
            <a:p>
              <a:pPr algn="ctr"/>
              <a:endParaRPr lang="en-US" b="1" dirty="0">
                <a:solidFill>
                  <a:schemeClr val="tx1"/>
                </a:solidFill>
              </a:endParaRPr>
            </a:p>
            <a:p>
              <a:pPr algn="ctr"/>
              <a:r>
                <a:rPr lang="en-US" b="1" dirty="0">
                  <a:solidFill>
                    <a:schemeClr val="tx1"/>
                  </a:solidFill>
                </a:rPr>
                <a:t>Services</a:t>
              </a:r>
            </a:p>
            <a:p>
              <a:pPr algn="ctr"/>
              <a:r>
                <a:rPr lang="en-US" b="1" dirty="0">
                  <a:solidFill>
                    <a:schemeClr val="tx1"/>
                  </a:solidFill>
                </a:rPr>
                <a:t>Commission</a:t>
              </a:r>
            </a:p>
          </p:txBody>
        </p:sp>
        <p:pic>
          <p:nvPicPr>
            <p:cNvPr id="9" name="Picture 8">
              <a:extLst>
                <a:ext uri="{FF2B5EF4-FFF2-40B4-BE49-F238E27FC236}">
                  <a16:creationId xmlns:a16="http://schemas.microsoft.com/office/drawing/2014/main" id="{6FA4136C-31A7-D047-A482-2AB3FE142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2542" y="3160217"/>
              <a:ext cx="603849" cy="600226"/>
            </a:xfrm>
            <a:prstGeom prst="rect">
              <a:avLst/>
            </a:prstGeom>
          </p:spPr>
        </p:pic>
        <p:pic>
          <p:nvPicPr>
            <p:cNvPr id="10" name="Picture 9">
              <a:extLst>
                <a:ext uri="{FF2B5EF4-FFF2-40B4-BE49-F238E27FC236}">
                  <a16:creationId xmlns:a16="http://schemas.microsoft.com/office/drawing/2014/main" id="{F05ABC1D-6985-D546-BA4C-04486A16F0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7047" y="3925019"/>
              <a:ext cx="301924" cy="529575"/>
            </a:xfrm>
            <a:prstGeom prst="rect">
              <a:avLst/>
            </a:prstGeom>
          </p:spPr>
        </p:pic>
        <p:sp>
          <p:nvSpPr>
            <p:cNvPr id="11" name="Isosceles Triangle 10">
              <a:extLst>
                <a:ext uri="{FF2B5EF4-FFF2-40B4-BE49-F238E27FC236}">
                  <a16:creationId xmlns:a16="http://schemas.microsoft.com/office/drawing/2014/main" id="{D1988A8B-8C10-A14F-90FA-42D1F769E85C}"/>
                </a:ext>
              </a:extLst>
            </p:cNvPr>
            <p:cNvSpPr/>
            <p:nvPr/>
          </p:nvSpPr>
          <p:spPr>
            <a:xfrm>
              <a:off x="2915728" y="4718649"/>
              <a:ext cx="440292" cy="379562"/>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4C997D0-E34F-6F40-9037-FCBE2F3168FD}"/>
                </a:ext>
              </a:extLst>
            </p:cNvPr>
            <p:cNvSpPr txBox="1"/>
            <p:nvPr/>
          </p:nvSpPr>
          <p:spPr>
            <a:xfrm>
              <a:off x="2907449" y="4715828"/>
              <a:ext cx="431319" cy="461665"/>
            </a:xfrm>
            <a:prstGeom prst="rect">
              <a:avLst/>
            </a:prstGeom>
            <a:noFill/>
          </p:spPr>
          <p:txBody>
            <a:bodyPr wrap="square" rtlCol="0">
              <a:spAutoFit/>
            </a:bodyPr>
            <a:lstStyle/>
            <a:p>
              <a:pPr algn="ctr"/>
              <a:r>
                <a:rPr lang="en-US" sz="2400" b="1" dirty="0">
                  <a:solidFill>
                    <a:srgbClr val="F7A600"/>
                  </a:solidFill>
                </a:rPr>
                <a:t>!</a:t>
              </a:r>
            </a:p>
          </p:txBody>
        </p:sp>
        <p:sp>
          <p:nvSpPr>
            <p:cNvPr id="13" name="TextBox 12">
              <a:extLst>
                <a:ext uri="{FF2B5EF4-FFF2-40B4-BE49-F238E27FC236}">
                  <a16:creationId xmlns:a16="http://schemas.microsoft.com/office/drawing/2014/main" id="{74E2FF0C-4C47-764A-8AB3-36D74FD02085}"/>
                </a:ext>
              </a:extLst>
            </p:cNvPr>
            <p:cNvSpPr txBox="1"/>
            <p:nvPr/>
          </p:nvSpPr>
          <p:spPr>
            <a:xfrm>
              <a:off x="2766024" y="1535499"/>
              <a:ext cx="791456" cy="769441"/>
            </a:xfrm>
            <a:prstGeom prst="rect">
              <a:avLst/>
            </a:prstGeom>
            <a:noFill/>
          </p:spPr>
          <p:txBody>
            <a:bodyPr wrap="square" rtlCol="0">
              <a:spAutoFit/>
            </a:bodyPr>
            <a:lstStyle/>
            <a:p>
              <a:r>
                <a:rPr lang="en-US" sz="4400" dirty="0">
                  <a:sym typeface="Webdings"/>
                </a:rPr>
                <a:t></a:t>
              </a:r>
              <a:endParaRPr lang="en-US" sz="4400" dirty="0"/>
            </a:p>
          </p:txBody>
        </p:sp>
        <p:pic>
          <p:nvPicPr>
            <p:cNvPr id="14" name="Picture 13">
              <a:extLst>
                <a:ext uri="{FF2B5EF4-FFF2-40B4-BE49-F238E27FC236}">
                  <a16:creationId xmlns:a16="http://schemas.microsoft.com/office/drawing/2014/main" id="{23A325AA-FCDA-8A49-8A1A-D04F2DC6E9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20556" y="2242868"/>
              <a:ext cx="745249" cy="791455"/>
            </a:xfrm>
            <a:prstGeom prst="rect">
              <a:avLst/>
            </a:prstGeom>
          </p:spPr>
        </p:pic>
        <p:pic>
          <p:nvPicPr>
            <p:cNvPr id="15" name="Picture 14">
              <a:extLst>
                <a:ext uri="{FF2B5EF4-FFF2-40B4-BE49-F238E27FC236}">
                  <a16:creationId xmlns:a16="http://schemas.microsoft.com/office/drawing/2014/main" id="{642199B3-9A35-424D-BCD0-5839ECC028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9482" y="2385525"/>
              <a:ext cx="1026543" cy="1088136"/>
            </a:xfrm>
            <a:prstGeom prst="rect">
              <a:avLst/>
            </a:prstGeom>
          </p:spPr>
        </p:pic>
      </p:grpSp>
    </p:spTree>
    <p:extLst>
      <p:ext uri="{BB962C8B-B14F-4D97-AF65-F5344CB8AC3E}">
        <p14:creationId xmlns:p14="http://schemas.microsoft.com/office/powerpoint/2010/main" val="544471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95D6C3-0DF7-D145-8C71-190EAC896FB4}"/>
              </a:ext>
            </a:extLst>
          </p:cNvPr>
          <p:cNvSpPr>
            <a:spLocks noGrp="1"/>
          </p:cNvSpPr>
          <p:nvPr>
            <p:ph type="title"/>
          </p:nvPr>
        </p:nvSpPr>
        <p:spPr/>
        <p:txBody>
          <a:bodyPr/>
          <a:lstStyle/>
          <a:p>
            <a:r>
              <a:rPr lang="en-US" dirty="0"/>
              <a:t>Technical Commissions</a:t>
            </a:r>
          </a:p>
        </p:txBody>
      </p:sp>
      <p:sp>
        <p:nvSpPr>
          <p:cNvPr id="4" name="Date Placeholder 3">
            <a:extLst>
              <a:ext uri="{FF2B5EF4-FFF2-40B4-BE49-F238E27FC236}">
                <a16:creationId xmlns:a16="http://schemas.microsoft.com/office/drawing/2014/main" id="{4105E6AF-424F-864B-9AC1-915FD8BB9CA0}"/>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19DF4A65-33B2-D94E-BDE7-88CE83E0A4C8}"/>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63BA7B6C-BDC8-3A4B-ABB4-91CCA0F4A161}"/>
              </a:ext>
            </a:extLst>
          </p:cNvPr>
          <p:cNvSpPr>
            <a:spLocks noGrp="1"/>
          </p:cNvSpPr>
          <p:nvPr>
            <p:ph type="sldNum" sz="quarter" idx="12"/>
          </p:nvPr>
        </p:nvSpPr>
        <p:spPr/>
        <p:txBody>
          <a:bodyPr/>
          <a:lstStyle/>
          <a:p>
            <a:fld id="{08C3E809-4BE0-FF45-8A54-F386BF18E701}" type="slidenum">
              <a:rPr lang="en-GB" smtClean="0"/>
              <a:t>33</a:t>
            </a:fld>
            <a:endParaRPr lang="en-GB"/>
          </a:p>
        </p:txBody>
      </p:sp>
      <p:sp>
        <p:nvSpPr>
          <p:cNvPr id="7" name="Bent-Up Arrow 60">
            <a:extLst>
              <a:ext uri="{FF2B5EF4-FFF2-40B4-BE49-F238E27FC236}">
                <a16:creationId xmlns:a16="http://schemas.microsoft.com/office/drawing/2014/main" id="{951D6DB6-7136-1A48-B410-FAB8C1F20BAC}"/>
              </a:ext>
            </a:extLst>
          </p:cNvPr>
          <p:cNvSpPr/>
          <p:nvPr/>
        </p:nvSpPr>
        <p:spPr>
          <a:xfrm>
            <a:off x="6230508" y="4084137"/>
            <a:ext cx="903792" cy="1721990"/>
          </a:xfrm>
          <a:prstGeom prst="bentUpArrow">
            <a:avLst/>
          </a:prstGeom>
          <a:solidFill>
            <a:srgbClr val="00B1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Bent-Up Arrow 61">
            <a:extLst>
              <a:ext uri="{FF2B5EF4-FFF2-40B4-BE49-F238E27FC236}">
                <a16:creationId xmlns:a16="http://schemas.microsoft.com/office/drawing/2014/main" id="{5FFD762D-8634-1E4C-9D73-0CDB49584A31}"/>
              </a:ext>
            </a:extLst>
          </p:cNvPr>
          <p:cNvSpPr/>
          <p:nvPr/>
        </p:nvSpPr>
        <p:spPr>
          <a:xfrm flipH="1">
            <a:off x="1429054" y="4945132"/>
            <a:ext cx="1612789" cy="860995"/>
          </a:xfrm>
          <a:prstGeom prst="bentUpArrow">
            <a:avLst/>
          </a:prstGeom>
          <a:solidFill>
            <a:srgbClr val="00B1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4BE79F2-D887-A442-AFA5-05E977CBAD36}"/>
              </a:ext>
            </a:extLst>
          </p:cNvPr>
          <p:cNvGrpSpPr/>
          <p:nvPr/>
        </p:nvGrpSpPr>
        <p:grpSpPr>
          <a:xfrm>
            <a:off x="2751827" y="4892385"/>
            <a:ext cx="3640347" cy="1466751"/>
            <a:chOff x="1741336" y="4088297"/>
            <a:chExt cx="4275151" cy="1588933"/>
          </a:xfrm>
          <a:solidFill>
            <a:schemeClr val="accent5">
              <a:lumMod val="20000"/>
              <a:lumOff val="80000"/>
            </a:schemeClr>
          </a:solidFill>
        </p:grpSpPr>
        <p:sp>
          <p:nvSpPr>
            <p:cNvPr id="10" name="Oval 9">
              <a:extLst>
                <a:ext uri="{FF2B5EF4-FFF2-40B4-BE49-F238E27FC236}">
                  <a16:creationId xmlns:a16="http://schemas.microsoft.com/office/drawing/2014/main" id="{1E3E3BD4-DED0-C14E-A719-4435954261DA}"/>
                </a:ext>
              </a:extLst>
            </p:cNvPr>
            <p:cNvSpPr/>
            <p:nvPr/>
          </p:nvSpPr>
          <p:spPr>
            <a:xfrm>
              <a:off x="1741336" y="4428877"/>
              <a:ext cx="3880236" cy="124835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32E3601-AAEA-2F4C-9B50-C27622392623}"/>
                </a:ext>
              </a:extLst>
            </p:cNvPr>
            <p:cNvSpPr/>
            <p:nvPr/>
          </p:nvSpPr>
          <p:spPr>
            <a:xfrm>
              <a:off x="2362864" y="4088297"/>
              <a:ext cx="2209136" cy="116089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26B991B-6299-6945-82F4-F546C49FFE3F}"/>
                </a:ext>
              </a:extLst>
            </p:cNvPr>
            <p:cNvSpPr/>
            <p:nvPr/>
          </p:nvSpPr>
          <p:spPr>
            <a:xfrm>
              <a:off x="3804699" y="4263225"/>
              <a:ext cx="1534602" cy="116089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85F6C7D-245A-7E4D-A64E-07CFF59CB48B}"/>
                </a:ext>
              </a:extLst>
            </p:cNvPr>
            <p:cNvSpPr/>
            <p:nvPr/>
          </p:nvSpPr>
          <p:spPr>
            <a:xfrm>
              <a:off x="4481885" y="4516340"/>
              <a:ext cx="1534602" cy="104957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4D593BA-B37E-9047-8D8A-DD0031497DC3}"/>
              </a:ext>
            </a:extLst>
          </p:cNvPr>
          <p:cNvSpPr/>
          <p:nvPr/>
        </p:nvSpPr>
        <p:spPr>
          <a:xfrm>
            <a:off x="2182633" y="992022"/>
            <a:ext cx="4778734" cy="675861"/>
          </a:xfrm>
          <a:prstGeom prst="rect">
            <a:avLst/>
          </a:prstGeom>
          <a:solidFill>
            <a:srgbClr val="1352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Technical Coordination Committee</a:t>
            </a:r>
          </a:p>
        </p:txBody>
      </p:sp>
      <p:sp>
        <p:nvSpPr>
          <p:cNvPr id="15" name="Rectangle 14">
            <a:extLst>
              <a:ext uri="{FF2B5EF4-FFF2-40B4-BE49-F238E27FC236}">
                <a16:creationId xmlns:a16="http://schemas.microsoft.com/office/drawing/2014/main" id="{63DA598F-C88A-4740-B95F-179A21FE1A32}"/>
              </a:ext>
            </a:extLst>
          </p:cNvPr>
          <p:cNvSpPr/>
          <p:nvPr/>
        </p:nvSpPr>
        <p:spPr>
          <a:xfrm>
            <a:off x="2182633" y="5326802"/>
            <a:ext cx="4778734" cy="6758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B1D4"/>
                </a:solidFill>
              </a:rPr>
              <a:t>Expert Network</a:t>
            </a:r>
          </a:p>
        </p:txBody>
      </p:sp>
      <p:sp>
        <p:nvSpPr>
          <p:cNvPr id="16" name="Rounded Rectangle 15">
            <a:extLst>
              <a:ext uri="{FF2B5EF4-FFF2-40B4-BE49-F238E27FC236}">
                <a16:creationId xmlns:a16="http://schemas.microsoft.com/office/drawing/2014/main" id="{BE55ADB9-D9AB-4D4A-9B93-1E791EEB01D1}"/>
              </a:ext>
            </a:extLst>
          </p:cNvPr>
          <p:cNvSpPr/>
          <p:nvPr/>
        </p:nvSpPr>
        <p:spPr>
          <a:xfrm>
            <a:off x="260405" y="2136998"/>
            <a:ext cx="4683318" cy="2552369"/>
          </a:xfrm>
          <a:prstGeom prst="round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F7A600"/>
                </a:solidFill>
              </a:rPr>
              <a:t>Normative work, systems and services</a:t>
            </a:r>
          </a:p>
        </p:txBody>
      </p:sp>
      <p:sp>
        <p:nvSpPr>
          <p:cNvPr id="17" name="Rounded Rectangle 16">
            <a:extLst>
              <a:ext uri="{FF2B5EF4-FFF2-40B4-BE49-F238E27FC236}">
                <a16:creationId xmlns:a16="http://schemas.microsoft.com/office/drawing/2014/main" id="{0031B4D2-6A93-9F41-8453-333CAC57C995}"/>
              </a:ext>
            </a:extLst>
          </p:cNvPr>
          <p:cNvSpPr/>
          <p:nvPr/>
        </p:nvSpPr>
        <p:spPr>
          <a:xfrm>
            <a:off x="5297547" y="2136998"/>
            <a:ext cx="3564000" cy="1872000"/>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rgbClr val="76B944"/>
                </a:solidFill>
              </a:rPr>
              <a:t>Exploratory work, innovation</a:t>
            </a:r>
          </a:p>
        </p:txBody>
      </p:sp>
      <p:sp>
        <p:nvSpPr>
          <p:cNvPr id="18" name="Rectangle 17">
            <a:extLst>
              <a:ext uri="{FF2B5EF4-FFF2-40B4-BE49-F238E27FC236}">
                <a16:creationId xmlns:a16="http://schemas.microsoft.com/office/drawing/2014/main" id="{6998954A-DF8C-124E-8174-2B33912E24E2}"/>
              </a:ext>
            </a:extLst>
          </p:cNvPr>
          <p:cNvSpPr/>
          <p:nvPr/>
        </p:nvSpPr>
        <p:spPr>
          <a:xfrm>
            <a:off x="570640" y="2441798"/>
            <a:ext cx="1057523" cy="524786"/>
          </a:xfrm>
          <a:prstGeom prst="rect">
            <a:avLst/>
          </a:prstGeom>
          <a:solidFill>
            <a:srgbClr val="F7A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en-US" sz="1400" b="1" dirty="0">
                <a:solidFill>
                  <a:schemeClr val="tx1"/>
                </a:solidFill>
              </a:rPr>
              <a:t>Standing Committee</a:t>
            </a:r>
          </a:p>
        </p:txBody>
      </p:sp>
      <p:sp>
        <p:nvSpPr>
          <p:cNvPr id="19" name="Rectangle 18">
            <a:extLst>
              <a:ext uri="{FF2B5EF4-FFF2-40B4-BE49-F238E27FC236}">
                <a16:creationId xmlns:a16="http://schemas.microsoft.com/office/drawing/2014/main" id="{6711292B-B729-624E-89AB-C741068D16C7}"/>
              </a:ext>
            </a:extLst>
          </p:cNvPr>
          <p:cNvSpPr/>
          <p:nvPr/>
        </p:nvSpPr>
        <p:spPr>
          <a:xfrm>
            <a:off x="1861133" y="2441798"/>
            <a:ext cx="1057523" cy="524786"/>
          </a:xfrm>
          <a:prstGeom prst="rect">
            <a:avLst/>
          </a:prstGeom>
          <a:solidFill>
            <a:srgbClr val="F7A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en-US" sz="1400" b="1" dirty="0">
                <a:solidFill>
                  <a:schemeClr val="tx1"/>
                </a:solidFill>
              </a:rPr>
              <a:t>Standing Committee</a:t>
            </a:r>
          </a:p>
        </p:txBody>
      </p:sp>
      <p:sp>
        <p:nvSpPr>
          <p:cNvPr id="20" name="Rectangle 19">
            <a:extLst>
              <a:ext uri="{FF2B5EF4-FFF2-40B4-BE49-F238E27FC236}">
                <a16:creationId xmlns:a16="http://schemas.microsoft.com/office/drawing/2014/main" id="{F2511106-C9C2-8547-B0DA-E4C949318124}"/>
              </a:ext>
            </a:extLst>
          </p:cNvPr>
          <p:cNvSpPr/>
          <p:nvPr/>
        </p:nvSpPr>
        <p:spPr>
          <a:xfrm>
            <a:off x="3697499" y="2441798"/>
            <a:ext cx="1057523" cy="524786"/>
          </a:xfrm>
          <a:prstGeom prst="rect">
            <a:avLst/>
          </a:prstGeom>
          <a:solidFill>
            <a:srgbClr val="F7A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en-US" sz="1400" b="1" dirty="0">
                <a:solidFill>
                  <a:schemeClr val="tx1"/>
                </a:solidFill>
              </a:rPr>
              <a:t>Standing Committee</a:t>
            </a:r>
          </a:p>
        </p:txBody>
      </p:sp>
      <p:grpSp>
        <p:nvGrpSpPr>
          <p:cNvPr id="21" name="Group 20">
            <a:extLst>
              <a:ext uri="{FF2B5EF4-FFF2-40B4-BE49-F238E27FC236}">
                <a16:creationId xmlns:a16="http://schemas.microsoft.com/office/drawing/2014/main" id="{6347D4D5-6D50-5147-BAF1-F5B3F107C596}"/>
              </a:ext>
            </a:extLst>
          </p:cNvPr>
          <p:cNvGrpSpPr/>
          <p:nvPr/>
        </p:nvGrpSpPr>
        <p:grpSpPr>
          <a:xfrm>
            <a:off x="3041843" y="2647207"/>
            <a:ext cx="416118" cy="111318"/>
            <a:chOff x="206734" y="1232452"/>
            <a:chExt cx="416118" cy="111318"/>
          </a:xfrm>
        </p:grpSpPr>
        <p:sp>
          <p:nvSpPr>
            <p:cNvPr id="22" name="Oval 21">
              <a:extLst>
                <a:ext uri="{FF2B5EF4-FFF2-40B4-BE49-F238E27FC236}">
                  <a16:creationId xmlns:a16="http://schemas.microsoft.com/office/drawing/2014/main" id="{6B2841BC-E9BE-514C-9759-1FE9F383DAAA}"/>
                </a:ext>
              </a:extLst>
            </p:cNvPr>
            <p:cNvSpPr/>
            <p:nvPr/>
          </p:nvSpPr>
          <p:spPr>
            <a:xfrm>
              <a:off x="206734" y="1232452"/>
              <a:ext cx="111318" cy="111318"/>
            </a:xfrm>
            <a:prstGeom prst="ellipse">
              <a:avLst/>
            </a:prstGeom>
            <a:solidFill>
              <a:srgbClr val="F7A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18CC2C5-6A99-D54A-9F05-9D66419C4B1C}"/>
                </a:ext>
              </a:extLst>
            </p:cNvPr>
            <p:cNvSpPr/>
            <p:nvPr/>
          </p:nvSpPr>
          <p:spPr>
            <a:xfrm>
              <a:off x="359134" y="1232452"/>
              <a:ext cx="111318" cy="111318"/>
            </a:xfrm>
            <a:prstGeom prst="ellipse">
              <a:avLst/>
            </a:prstGeom>
            <a:solidFill>
              <a:srgbClr val="F7A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8474BCE-6F68-1047-B171-83918592A549}"/>
                </a:ext>
              </a:extLst>
            </p:cNvPr>
            <p:cNvSpPr/>
            <p:nvPr/>
          </p:nvSpPr>
          <p:spPr>
            <a:xfrm>
              <a:off x="511534" y="1232452"/>
              <a:ext cx="111318" cy="111318"/>
            </a:xfrm>
            <a:prstGeom prst="ellipse">
              <a:avLst/>
            </a:prstGeom>
            <a:solidFill>
              <a:srgbClr val="F7A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D277020-AEEE-8A43-8E8C-CEF446D2F853}"/>
              </a:ext>
            </a:extLst>
          </p:cNvPr>
          <p:cNvSpPr/>
          <p:nvPr/>
        </p:nvSpPr>
        <p:spPr>
          <a:xfrm>
            <a:off x="570640" y="3214399"/>
            <a:ext cx="1057523" cy="349858"/>
          </a:xfrm>
          <a:prstGeom prst="rect">
            <a:avLst/>
          </a:prstGeom>
          <a:solidFill>
            <a:schemeClr val="bg1"/>
          </a:solidFill>
          <a:ln w="12700">
            <a:solidFill>
              <a:srgbClr val="F7A600"/>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r>
              <a:rPr lang="en-US" sz="1400" b="1" dirty="0">
                <a:solidFill>
                  <a:srgbClr val="F7A600"/>
                </a:solidFill>
              </a:rPr>
              <a:t>Expert Team</a:t>
            </a:r>
          </a:p>
        </p:txBody>
      </p:sp>
      <p:sp>
        <p:nvSpPr>
          <p:cNvPr id="26" name="Rectangle 25">
            <a:extLst>
              <a:ext uri="{FF2B5EF4-FFF2-40B4-BE49-F238E27FC236}">
                <a16:creationId xmlns:a16="http://schemas.microsoft.com/office/drawing/2014/main" id="{4D1BC808-9639-644D-A180-8DC06E96F882}"/>
              </a:ext>
            </a:extLst>
          </p:cNvPr>
          <p:cNvSpPr/>
          <p:nvPr/>
        </p:nvSpPr>
        <p:spPr>
          <a:xfrm>
            <a:off x="570640" y="3732563"/>
            <a:ext cx="1057523" cy="349858"/>
          </a:xfrm>
          <a:prstGeom prst="rect">
            <a:avLst/>
          </a:prstGeom>
          <a:solidFill>
            <a:schemeClr val="bg1"/>
          </a:solidFill>
          <a:ln w="12700">
            <a:solidFill>
              <a:srgbClr val="F7A600"/>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r>
              <a:rPr lang="en-US" sz="1400" b="1" dirty="0">
                <a:solidFill>
                  <a:srgbClr val="F7A600"/>
                </a:solidFill>
              </a:rPr>
              <a:t>Expert Team</a:t>
            </a:r>
          </a:p>
        </p:txBody>
      </p:sp>
      <p:sp>
        <p:nvSpPr>
          <p:cNvPr id="27" name="Rectangle 26">
            <a:extLst>
              <a:ext uri="{FF2B5EF4-FFF2-40B4-BE49-F238E27FC236}">
                <a16:creationId xmlns:a16="http://schemas.microsoft.com/office/drawing/2014/main" id="{613E2CCA-3990-5549-A7CF-6AA545E16246}"/>
              </a:ext>
            </a:extLst>
          </p:cNvPr>
          <p:cNvSpPr/>
          <p:nvPr/>
        </p:nvSpPr>
        <p:spPr>
          <a:xfrm>
            <a:off x="5822334" y="2441798"/>
            <a:ext cx="1057523" cy="524786"/>
          </a:xfrm>
          <a:prstGeom prst="rect">
            <a:avLst/>
          </a:prstGeom>
          <a:solidFill>
            <a:srgbClr val="76B9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en-US" sz="1400" b="1" dirty="0">
                <a:solidFill>
                  <a:schemeClr val="tx1"/>
                </a:solidFill>
              </a:rPr>
              <a:t>Study Group</a:t>
            </a:r>
          </a:p>
        </p:txBody>
      </p:sp>
      <p:sp>
        <p:nvSpPr>
          <p:cNvPr id="28" name="Rectangle 27">
            <a:extLst>
              <a:ext uri="{FF2B5EF4-FFF2-40B4-BE49-F238E27FC236}">
                <a16:creationId xmlns:a16="http://schemas.microsoft.com/office/drawing/2014/main" id="{BA6BDFDF-F933-B341-94DD-CE219186B983}"/>
              </a:ext>
            </a:extLst>
          </p:cNvPr>
          <p:cNvSpPr/>
          <p:nvPr/>
        </p:nvSpPr>
        <p:spPr>
          <a:xfrm>
            <a:off x="7521264" y="2441798"/>
            <a:ext cx="1057523" cy="524786"/>
          </a:xfrm>
          <a:prstGeom prst="rect">
            <a:avLst/>
          </a:prstGeom>
          <a:solidFill>
            <a:srgbClr val="76B9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400"/>
              </a:lnSpc>
            </a:pPr>
            <a:r>
              <a:rPr lang="en-US" sz="1400" b="1" dirty="0">
                <a:solidFill>
                  <a:schemeClr val="tx1"/>
                </a:solidFill>
              </a:rPr>
              <a:t>Study Group</a:t>
            </a:r>
          </a:p>
        </p:txBody>
      </p:sp>
      <p:grpSp>
        <p:nvGrpSpPr>
          <p:cNvPr id="29" name="Group 28">
            <a:extLst>
              <a:ext uri="{FF2B5EF4-FFF2-40B4-BE49-F238E27FC236}">
                <a16:creationId xmlns:a16="http://schemas.microsoft.com/office/drawing/2014/main" id="{B00A6A4C-B584-B743-9D92-FD34D8F9D592}"/>
              </a:ext>
            </a:extLst>
          </p:cNvPr>
          <p:cNvGrpSpPr/>
          <p:nvPr/>
        </p:nvGrpSpPr>
        <p:grpSpPr>
          <a:xfrm>
            <a:off x="6981900" y="2647207"/>
            <a:ext cx="416118" cy="111318"/>
            <a:chOff x="206734" y="1232452"/>
            <a:chExt cx="416118" cy="111318"/>
          </a:xfrm>
          <a:solidFill>
            <a:srgbClr val="76B944"/>
          </a:solidFill>
        </p:grpSpPr>
        <p:sp>
          <p:nvSpPr>
            <p:cNvPr id="30" name="Oval 29">
              <a:extLst>
                <a:ext uri="{FF2B5EF4-FFF2-40B4-BE49-F238E27FC236}">
                  <a16:creationId xmlns:a16="http://schemas.microsoft.com/office/drawing/2014/main" id="{815965EA-36ED-5248-8C4A-DCD60F08FD0F}"/>
                </a:ext>
              </a:extLst>
            </p:cNvPr>
            <p:cNvSpPr/>
            <p:nvPr/>
          </p:nvSpPr>
          <p:spPr>
            <a:xfrm>
              <a:off x="206734" y="1232452"/>
              <a:ext cx="111318" cy="1113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3068DB2-75F0-4D4F-A59E-FC4CDFB3C3B3}"/>
                </a:ext>
              </a:extLst>
            </p:cNvPr>
            <p:cNvSpPr/>
            <p:nvPr/>
          </p:nvSpPr>
          <p:spPr>
            <a:xfrm>
              <a:off x="359134" y="1232452"/>
              <a:ext cx="111318" cy="1113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666FBE1-E2B2-1F4E-89D1-63165B10C1E7}"/>
                </a:ext>
              </a:extLst>
            </p:cNvPr>
            <p:cNvSpPr/>
            <p:nvPr/>
          </p:nvSpPr>
          <p:spPr>
            <a:xfrm>
              <a:off x="511534" y="1232452"/>
              <a:ext cx="111318" cy="1113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57DDF4AB-081B-C348-B97B-3893A2B73B7E}"/>
              </a:ext>
            </a:extLst>
          </p:cNvPr>
          <p:cNvSpPr/>
          <p:nvPr/>
        </p:nvSpPr>
        <p:spPr>
          <a:xfrm>
            <a:off x="1869083" y="3214399"/>
            <a:ext cx="1057523" cy="349858"/>
          </a:xfrm>
          <a:prstGeom prst="rect">
            <a:avLst/>
          </a:prstGeom>
          <a:solidFill>
            <a:schemeClr val="bg1"/>
          </a:solidFill>
          <a:ln w="12700">
            <a:solidFill>
              <a:srgbClr val="F7A600"/>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r>
              <a:rPr lang="en-US" sz="1400" b="1" dirty="0">
                <a:solidFill>
                  <a:srgbClr val="F7A600"/>
                </a:solidFill>
              </a:rPr>
              <a:t>Expert Team</a:t>
            </a:r>
          </a:p>
        </p:txBody>
      </p:sp>
      <p:sp>
        <p:nvSpPr>
          <p:cNvPr id="34" name="Rectangle 33">
            <a:extLst>
              <a:ext uri="{FF2B5EF4-FFF2-40B4-BE49-F238E27FC236}">
                <a16:creationId xmlns:a16="http://schemas.microsoft.com/office/drawing/2014/main" id="{0205BF81-9303-FC43-8334-550DE6AAB2C0}"/>
              </a:ext>
            </a:extLst>
          </p:cNvPr>
          <p:cNvSpPr/>
          <p:nvPr/>
        </p:nvSpPr>
        <p:spPr>
          <a:xfrm>
            <a:off x="1869082" y="3732563"/>
            <a:ext cx="1057523" cy="349858"/>
          </a:xfrm>
          <a:prstGeom prst="rect">
            <a:avLst/>
          </a:prstGeom>
          <a:solidFill>
            <a:schemeClr val="bg1"/>
          </a:solidFill>
          <a:ln w="12700">
            <a:solidFill>
              <a:srgbClr val="F7A600"/>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r>
              <a:rPr lang="en-US" sz="1400" b="1" dirty="0">
                <a:solidFill>
                  <a:srgbClr val="F7A600"/>
                </a:solidFill>
              </a:rPr>
              <a:t>Expert Team</a:t>
            </a:r>
          </a:p>
        </p:txBody>
      </p:sp>
      <p:sp>
        <p:nvSpPr>
          <p:cNvPr id="35" name="Rectangle 34">
            <a:extLst>
              <a:ext uri="{FF2B5EF4-FFF2-40B4-BE49-F238E27FC236}">
                <a16:creationId xmlns:a16="http://schemas.microsoft.com/office/drawing/2014/main" id="{B0F26501-E802-C142-93EA-1A9D05E870C1}"/>
              </a:ext>
            </a:extLst>
          </p:cNvPr>
          <p:cNvSpPr/>
          <p:nvPr/>
        </p:nvSpPr>
        <p:spPr>
          <a:xfrm>
            <a:off x="3697498" y="3218374"/>
            <a:ext cx="1057523" cy="349858"/>
          </a:xfrm>
          <a:prstGeom prst="rect">
            <a:avLst/>
          </a:prstGeom>
          <a:solidFill>
            <a:schemeClr val="bg1"/>
          </a:solidFill>
          <a:ln w="12700">
            <a:solidFill>
              <a:srgbClr val="F7A600"/>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r>
              <a:rPr lang="en-US" sz="1400" b="1" dirty="0">
                <a:solidFill>
                  <a:srgbClr val="F7A600"/>
                </a:solidFill>
              </a:rPr>
              <a:t>Expert Team</a:t>
            </a:r>
          </a:p>
        </p:txBody>
      </p:sp>
      <p:sp>
        <p:nvSpPr>
          <p:cNvPr id="36" name="Rectangle 35">
            <a:extLst>
              <a:ext uri="{FF2B5EF4-FFF2-40B4-BE49-F238E27FC236}">
                <a16:creationId xmlns:a16="http://schemas.microsoft.com/office/drawing/2014/main" id="{161446FB-A2A8-EA4A-8FF4-438C268A849A}"/>
              </a:ext>
            </a:extLst>
          </p:cNvPr>
          <p:cNvSpPr/>
          <p:nvPr/>
        </p:nvSpPr>
        <p:spPr>
          <a:xfrm>
            <a:off x="3697497" y="3736538"/>
            <a:ext cx="1057523" cy="349858"/>
          </a:xfrm>
          <a:prstGeom prst="rect">
            <a:avLst/>
          </a:prstGeom>
          <a:solidFill>
            <a:schemeClr val="bg1"/>
          </a:solidFill>
          <a:ln w="12700">
            <a:solidFill>
              <a:srgbClr val="F7A600"/>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r>
              <a:rPr lang="en-US" sz="1400" b="1" dirty="0">
                <a:solidFill>
                  <a:srgbClr val="F7A600"/>
                </a:solidFill>
              </a:rPr>
              <a:t>Expert Team</a:t>
            </a:r>
          </a:p>
        </p:txBody>
      </p:sp>
      <p:cxnSp>
        <p:nvCxnSpPr>
          <p:cNvPr id="37" name="Straight Connector 36">
            <a:extLst>
              <a:ext uri="{FF2B5EF4-FFF2-40B4-BE49-F238E27FC236}">
                <a16:creationId xmlns:a16="http://schemas.microsoft.com/office/drawing/2014/main" id="{85A91EC7-7F62-9241-BBED-874F1A2B9320}"/>
              </a:ext>
            </a:extLst>
          </p:cNvPr>
          <p:cNvCxnSpPr/>
          <p:nvPr/>
        </p:nvCxnSpPr>
        <p:spPr>
          <a:xfrm>
            <a:off x="435601" y="2697580"/>
            <a:ext cx="0" cy="1224000"/>
          </a:xfrm>
          <a:prstGeom prst="line">
            <a:avLst/>
          </a:prstGeom>
          <a:ln>
            <a:solidFill>
              <a:srgbClr val="F7A6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ADFBECE7-6ED5-9B40-BD45-D79216894EA8}"/>
              </a:ext>
            </a:extLst>
          </p:cNvPr>
          <p:cNvCxnSpPr/>
          <p:nvPr/>
        </p:nvCxnSpPr>
        <p:spPr>
          <a:xfrm flipH="1">
            <a:off x="435601" y="3907492"/>
            <a:ext cx="119269" cy="0"/>
          </a:xfrm>
          <a:prstGeom prst="line">
            <a:avLst/>
          </a:prstGeom>
          <a:ln>
            <a:solidFill>
              <a:srgbClr val="F7A6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9451178-5096-814D-985B-FB8FDBF8CB67}"/>
              </a:ext>
            </a:extLst>
          </p:cNvPr>
          <p:cNvCxnSpPr/>
          <p:nvPr/>
        </p:nvCxnSpPr>
        <p:spPr>
          <a:xfrm flipH="1">
            <a:off x="435601" y="3389328"/>
            <a:ext cx="119270" cy="0"/>
          </a:xfrm>
          <a:prstGeom prst="line">
            <a:avLst/>
          </a:prstGeom>
          <a:ln>
            <a:solidFill>
              <a:srgbClr val="F7A600"/>
            </a:solidFill>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02D271AC-722D-F942-901B-9A5F389FAAE0}"/>
              </a:ext>
            </a:extLst>
          </p:cNvPr>
          <p:cNvGrpSpPr/>
          <p:nvPr/>
        </p:nvGrpSpPr>
        <p:grpSpPr>
          <a:xfrm>
            <a:off x="1744543" y="2697580"/>
            <a:ext cx="119270" cy="1224000"/>
            <a:chOff x="532737" y="2659726"/>
            <a:chExt cx="119270" cy="1224000"/>
          </a:xfrm>
        </p:grpSpPr>
        <p:cxnSp>
          <p:nvCxnSpPr>
            <p:cNvPr id="41" name="Straight Connector 40">
              <a:extLst>
                <a:ext uri="{FF2B5EF4-FFF2-40B4-BE49-F238E27FC236}">
                  <a16:creationId xmlns:a16="http://schemas.microsoft.com/office/drawing/2014/main" id="{F2439D3B-D157-084D-B373-7C633721696E}"/>
                </a:ext>
              </a:extLst>
            </p:cNvPr>
            <p:cNvCxnSpPr/>
            <p:nvPr/>
          </p:nvCxnSpPr>
          <p:spPr>
            <a:xfrm flipH="1" flipV="1">
              <a:off x="532737" y="2665012"/>
              <a:ext cx="119270" cy="1325"/>
            </a:xfrm>
            <a:prstGeom prst="line">
              <a:avLst/>
            </a:prstGeom>
            <a:ln>
              <a:solidFill>
                <a:srgbClr val="F7A6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DA8EB8B-D53A-214E-A213-82EF47F5DC49}"/>
                </a:ext>
              </a:extLst>
            </p:cNvPr>
            <p:cNvCxnSpPr/>
            <p:nvPr/>
          </p:nvCxnSpPr>
          <p:spPr>
            <a:xfrm>
              <a:off x="532737" y="2659726"/>
              <a:ext cx="0" cy="1224000"/>
            </a:xfrm>
            <a:prstGeom prst="line">
              <a:avLst/>
            </a:prstGeom>
            <a:ln>
              <a:solidFill>
                <a:srgbClr val="F7A60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CCE2161-162F-EB49-9B55-1B91909CC904}"/>
                </a:ext>
              </a:extLst>
            </p:cNvPr>
            <p:cNvCxnSpPr/>
            <p:nvPr/>
          </p:nvCxnSpPr>
          <p:spPr>
            <a:xfrm flipH="1">
              <a:off x="532737" y="3869638"/>
              <a:ext cx="119269" cy="0"/>
            </a:xfrm>
            <a:prstGeom prst="line">
              <a:avLst/>
            </a:prstGeom>
            <a:ln>
              <a:solidFill>
                <a:srgbClr val="F7A6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6605EB3-F9DA-3743-90BB-3A78B244496B}"/>
                </a:ext>
              </a:extLst>
            </p:cNvPr>
            <p:cNvCxnSpPr/>
            <p:nvPr/>
          </p:nvCxnSpPr>
          <p:spPr>
            <a:xfrm flipH="1">
              <a:off x="532737" y="3351474"/>
              <a:ext cx="119270" cy="0"/>
            </a:xfrm>
            <a:prstGeom prst="line">
              <a:avLst/>
            </a:prstGeom>
            <a:ln>
              <a:solidFill>
                <a:srgbClr val="F7A6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7BE4A9BE-17FB-0C49-965E-613339A09AD3}"/>
              </a:ext>
            </a:extLst>
          </p:cNvPr>
          <p:cNvGrpSpPr/>
          <p:nvPr/>
        </p:nvGrpSpPr>
        <p:grpSpPr>
          <a:xfrm>
            <a:off x="3578229" y="2697580"/>
            <a:ext cx="119270" cy="1224000"/>
            <a:chOff x="532737" y="2659726"/>
            <a:chExt cx="119270" cy="1224000"/>
          </a:xfrm>
        </p:grpSpPr>
        <p:cxnSp>
          <p:nvCxnSpPr>
            <p:cNvPr id="46" name="Straight Connector 45">
              <a:extLst>
                <a:ext uri="{FF2B5EF4-FFF2-40B4-BE49-F238E27FC236}">
                  <a16:creationId xmlns:a16="http://schemas.microsoft.com/office/drawing/2014/main" id="{621F486C-A9D4-4643-A085-B730C855A8C0}"/>
                </a:ext>
              </a:extLst>
            </p:cNvPr>
            <p:cNvCxnSpPr/>
            <p:nvPr/>
          </p:nvCxnSpPr>
          <p:spPr>
            <a:xfrm flipH="1" flipV="1">
              <a:off x="532737" y="2665012"/>
              <a:ext cx="119270" cy="1325"/>
            </a:xfrm>
            <a:prstGeom prst="line">
              <a:avLst/>
            </a:prstGeom>
            <a:ln>
              <a:solidFill>
                <a:srgbClr val="F7A60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172D867-6496-8140-8645-588DA8467881}"/>
                </a:ext>
              </a:extLst>
            </p:cNvPr>
            <p:cNvCxnSpPr/>
            <p:nvPr/>
          </p:nvCxnSpPr>
          <p:spPr>
            <a:xfrm>
              <a:off x="532737" y="2659726"/>
              <a:ext cx="0" cy="1224000"/>
            </a:xfrm>
            <a:prstGeom prst="line">
              <a:avLst/>
            </a:prstGeom>
            <a:ln>
              <a:solidFill>
                <a:srgbClr val="F7A60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5F314DB-C2F6-8F4E-8939-C2715D14ABA2}"/>
                </a:ext>
              </a:extLst>
            </p:cNvPr>
            <p:cNvCxnSpPr/>
            <p:nvPr/>
          </p:nvCxnSpPr>
          <p:spPr>
            <a:xfrm flipH="1">
              <a:off x="532737" y="3869638"/>
              <a:ext cx="119269" cy="0"/>
            </a:xfrm>
            <a:prstGeom prst="line">
              <a:avLst/>
            </a:prstGeom>
            <a:ln>
              <a:solidFill>
                <a:srgbClr val="F7A6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F39A76F-1D26-6648-8A56-AD9018471E62}"/>
                </a:ext>
              </a:extLst>
            </p:cNvPr>
            <p:cNvCxnSpPr/>
            <p:nvPr/>
          </p:nvCxnSpPr>
          <p:spPr>
            <a:xfrm flipH="1">
              <a:off x="532737" y="3351474"/>
              <a:ext cx="119270" cy="0"/>
            </a:xfrm>
            <a:prstGeom prst="line">
              <a:avLst/>
            </a:prstGeom>
            <a:ln>
              <a:solidFill>
                <a:srgbClr val="F7A6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77B25A05-E4DA-A044-9BA2-4F40701CFF18}"/>
              </a:ext>
            </a:extLst>
          </p:cNvPr>
          <p:cNvGrpSpPr/>
          <p:nvPr/>
        </p:nvGrpSpPr>
        <p:grpSpPr>
          <a:xfrm>
            <a:off x="4896017" y="3164050"/>
            <a:ext cx="648000" cy="270344"/>
            <a:chOff x="6027088" y="4222143"/>
            <a:chExt cx="715618" cy="270344"/>
          </a:xfrm>
          <a:solidFill>
            <a:srgbClr val="76B944"/>
          </a:solidFill>
        </p:grpSpPr>
        <p:sp>
          <p:nvSpPr>
            <p:cNvPr id="51" name="Pentagon 50">
              <a:extLst>
                <a:ext uri="{FF2B5EF4-FFF2-40B4-BE49-F238E27FC236}">
                  <a16:creationId xmlns:a16="http://schemas.microsoft.com/office/drawing/2014/main" id="{D325D3FA-337F-974F-9F76-BEFBC59C5F3D}"/>
                </a:ext>
              </a:extLst>
            </p:cNvPr>
            <p:cNvSpPr/>
            <p:nvPr/>
          </p:nvSpPr>
          <p:spPr>
            <a:xfrm>
              <a:off x="6224545" y="4222143"/>
              <a:ext cx="518161" cy="270344"/>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Pentagon 51">
              <a:extLst>
                <a:ext uri="{FF2B5EF4-FFF2-40B4-BE49-F238E27FC236}">
                  <a16:creationId xmlns:a16="http://schemas.microsoft.com/office/drawing/2014/main" id="{72C6C111-C3F0-B04A-A2D7-7F3973CFBF0C}"/>
                </a:ext>
              </a:extLst>
            </p:cNvPr>
            <p:cNvSpPr/>
            <p:nvPr/>
          </p:nvSpPr>
          <p:spPr>
            <a:xfrm flipH="1">
              <a:off x="6027088" y="4222143"/>
              <a:ext cx="518161" cy="270344"/>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6F76EA59-FAA8-6641-8991-EC229F57BCB9}"/>
              </a:ext>
            </a:extLst>
          </p:cNvPr>
          <p:cNvGrpSpPr/>
          <p:nvPr/>
        </p:nvGrpSpPr>
        <p:grpSpPr>
          <a:xfrm>
            <a:off x="4791323" y="3115013"/>
            <a:ext cx="648000" cy="270344"/>
            <a:chOff x="6027088" y="4222143"/>
            <a:chExt cx="715618" cy="270344"/>
          </a:xfrm>
        </p:grpSpPr>
        <p:sp>
          <p:nvSpPr>
            <p:cNvPr id="54" name="Pentagon 53">
              <a:extLst>
                <a:ext uri="{FF2B5EF4-FFF2-40B4-BE49-F238E27FC236}">
                  <a16:creationId xmlns:a16="http://schemas.microsoft.com/office/drawing/2014/main" id="{CC90A368-8B45-FB45-8750-052A34EF9B58}"/>
                </a:ext>
              </a:extLst>
            </p:cNvPr>
            <p:cNvSpPr/>
            <p:nvPr/>
          </p:nvSpPr>
          <p:spPr>
            <a:xfrm>
              <a:off x="6224545" y="4222143"/>
              <a:ext cx="518161" cy="270344"/>
            </a:xfrm>
            <a:prstGeom prst="homePlate">
              <a:avLst/>
            </a:prstGeom>
            <a:solidFill>
              <a:srgbClr val="F7A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Pentagon 54">
              <a:extLst>
                <a:ext uri="{FF2B5EF4-FFF2-40B4-BE49-F238E27FC236}">
                  <a16:creationId xmlns:a16="http://schemas.microsoft.com/office/drawing/2014/main" id="{0F6A4F6D-6714-4249-9978-296AEC40E1A8}"/>
                </a:ext>
              </a:extLst>
            </p:cNvPr>
            <p:cNvSpPr/>
            <p:nvPr/>
          </p:nvSpPr>
          <p:spPr>
            <a:xfrm flipH="1">
              <a:off x="6027088" y="4222143"/>
              <a:ext cx="518161" cy="270344"/>
            </a:xfrm>
            <a:prstGeom prst="homePlate">
              <a:avLst/>
            </a:prstGeom>
            <a:solidFill>
              <a:srgbClr val="F7A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DAFCDFF2-A58F-BD4A-BBE1-DC9700DCB5A7}"/>
              </a:ext>
            </a:extLst>
          </p:cNvPr>
          <p:cNvCxnSpPr/>
          <p:nvPr/>
        </p:nvCxnSpPr>
        <p:spPr>
          <a:xfrm flipH="1">
            <a:off x="435601" y="2697580"/>
            <a:ext cx="119270" cy="0"/>
          </a:xfrm>
          <a:prstGeom prst="line">
            <a:avLst/>
          </a:prstGeom>
          <a:ln>
            <a:solidFill>
              <a:srgbClr val="F7A6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1F4FCB2-E26D-044A-90A0-D8C6B3CF747B}"/>
              </a:ext>
            </a:extLst>
          </p:cNvPr>
          <p:cNvCxnSpPr>
            <a:stCxn id="18" idx="0"/>
            <a:endCxn id="14" idx="2"/>
          </p:cNvCxnSpPr>
          <p:nvPr/>
        </p:nvCxnSpPr>
        <p:spPr>
          <a:xfrm flipV="1">
            <a:off x="1099402" y="1667883"/>
            <a:ext cx="3472598" cy="773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40C7DB1-034D-4C4F-B176-4C0222FE65EE}"/>
              </a:ext>
            </a:extLst>
          </p:cNvPr>
          <p:cNvCxnSpPr>
            <a:stCxn id="19" idx="0"/>
            <a:endCxn id="14" idx="2"/>
          </p:cNvCxnSpPr>
          <p:nvPr/>
        </p:nvCxnSpPr>
        <p:spPr>
          <a:xfrm flipV="1">
            <a:off x="2389895" y="1667883"/>
            <a:ext cx="2182105" cy="773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451486-E56A-BC43-82E4-AC5CE2EFCFCB}"/>
              </a:ext>
            </a:extLst>
          </p:cNvPr>
          <p:cNvCxnSpPr>
            <a:stCxn id="20" idx="0"/>
            <a:endCxn id="14" idx="2"/>
          </p:cNvCxnSpPr>
          <p:nvPr/>
        </p:nvCxnSpPr>
        <p:spPr>
          <a:xfrm flipV="1">
            <a:off x="4226261" y="1667883"/>
            <a:ext cx="345739" cy="773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1F2197C-67F7-AB4A-A056-25D56BB4D065}"/>
              </a:ext>
            </a:extLst>
          </p:cNvPr>
          <p:cNvCxnSpPr/>
          <p:nvPr/>
        </p:nvCxnSpPr>
        <p:spPr>
          <a:xfrm flipH="1" flipV="1">
            <a:off x="4572000" y="1667883"/>
            <a:ext cx="1820174" cy="773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846A744-ADF9-D94B-9387-403C28107C84}"/>
              </a:ext>
            </a:extLst>
          </p:cNvPr>
          <p:cNvCxnSpPr/>
          <p:nvPr/>
        </p:nvCxnSpPr>
        <p:spPr>
          <a:xfrm flipH="1" flipV="1">
            <a:off x="4570012" y="1667883"/>
            <a:ext cx="3480013" cy="773915"/>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18ABEA5-4F2B-C645-B759-2EFD13E7FFD7}"/>
              </a:ext>
            </a:extLst>
          </p:cNvPr>
          <p:cNvSpPr txBox="1"/>
          <p:nvPr/>
        </p:nvSpPr>
        <p:spPr>
          <a:xfrm>
            <a:off x="7027118" y="5217947"/>
            <a:ext cx="2032864" cy="553998"/>
          </a:xfrm>
          <a:prstGeom prst="rect">
            <a:avLst/>
          </a:prstGeom>
          <a:noFill/>
        </p:spPr>
        <p:txBody>
          <a:bodyPr wrap="none" rtlCol="0">
            <a:spAutoFit/>
          </a:bodyPr>
          <a:lstStyle/>
          <a:p>
            <a:r>
              <a:rPr lang="en-US" sz="1200" dirty="0"/>
              <a:t>Note: Lines indicate reporting</a:t>
            </a:r>
          </a:p>
          <a:p>
            <a:endParaRPr lang="en-US" dirty="0"/>
          </a:p>
        </p:txBody>
      </p:sp>
      <p:sp>
        <p:nvSpPr>
          <p:cNvPr id="63" name="Textfeld 6">
            <a:extLst>
              <a:ext uri="{FF2B5EF4-FFF2-40B4-BE49-F238E27FC236}">
                <a16:creationId xmlns:a16="http://schemas.microsoft.com/office/drawing/2014/main" id="{A5CD5B06-10A7-D446-B634-D88AD9456ADB}"/>
              </a:ext>
            </a:extLst>
          </p:cNvPr>
          <p:cNvSpPr txBox="1"/>
          <p:nvPr/>
        </p:nvSpPr>
        <p:spPr>
          <a:xfrm>
            <a:off x="717400" y="6182894"/>
            <a:ext cx="8075240" cy="307777"/>
          </a:xfrm>
          <a:prstGeom prst="rect">
            <a:avLst/>
          </a:prstGeom>
          <a:solidFill>
            <a:srgbClr val="00B0F0"/>
          </a:solidFill>
        </p:spPr>
        <p:txBody>
          <a:bodyPr wrap="square" rtlCol="0">
            <a:spAutoFit/>
          </a:bodyPr>
          <a:lstStyle/>
          <a:p>
            <a:pPr algn="ctr"/>
            <a:r>
              <a:rPr lang="en-GB" sz="1400" b="1" dirty="0"/>
              <a:t>See </a:t>
            </a:r>
            <a:r>
              <a:rPr lang="en-GB" sz="1400" b="1" dirty="0">
                <a:hlinkClick r:id="rId2"/>
              </a:rPr>
              <a:t>https://public.wmo.int/en/our-mandate/how-we-do-it/technical-commissions</a:t>
            </a:r>
            <a:endParaRPr lang="en-GB" sz="1400" b="1" dirty="0"/>
          </a:p>
        </p:txBody>
      </p:sp>
    </p:spTree>
    <p:extLst>
      <p:ext uri="{BB962C8B-B14F-4D97-AF65-F5344CB8AC3E}">
        <p14:creationId xmlns:p14="http://schemas.microsoft.com/office/powerpoint/2010/main" val="784686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4D4FA-5D26-2248-89F0-95BDBEBFFE92}"/>
              </a:ext>
            </a:extLst>
          </p:cNvPr>
          <p:cNvSpPr>
            <a:spLocks noGrp="1"/>
          </p:cNvSpPr>
          <p:nvPr>
            <p:ph type="title"/>
          </p:nvPr>
        </p:nvSpPr>
        <p:spPr/>
        <p:txBody>
          <a:bodyPr/>
          <a:lstStyle/>
          <a:p>
            <a:r>
              <a:rPr lang="en-US" dirty="0"/>
              <a:t>Timeline</a:t>
            </a:r>
          </a:p>
        </p:txBody>
      </p:sp>
      <p:sp>
        <p:nvSpPr>
          <p:cNvPr id="4" name="Date Placeholder 3">
            <a:extLst>
              <a:ext uri="{FF2B5EF4-FFF2-40B4-BE49-F238E27FC236}">
                <a16:creationId xmlns:a16="http://schemas.microsoft.com/office/drawing/2014/main" id="{9483A5F7-8CD3-7A45-853F-A804FB462CC8}"/>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D6041FDD-B20E-DF42-A7A8-B1BDC95DCF6B}"/>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63125AD4-E4BD-6842-ADB0-D7E8A621FAA8}"/>
              </a:ext>
            </a:extLst>
          </p:cNvPr>
          <p:cNvSpPr>
            <a:spLocks noGrp="1"/>
          </p:cNvSpPr>
          <p:nvPr>
            <p:ph type="sldNum" sz="quarter" idx="12"/>
          </p:nvPr>
        </p:nvSpPr>
        <p:spPr/>
        <p:txBody>
          <a:bodyPr/>
          <a:lstStyle/>
          <a:p>
            <a:fld id="{08C3E809-4BE0-FF45-8A54-F386BF18E701}" type="slidenum">
              <a:rPr lang="en-GB" smtClean="0"/>
              <a:t>34</a:t>
            </a:fld>
            <a:endParaRPr lang="en-GB"/>
          </a:p>
        </p:txBody>
      </p:sp>
      <p:pic>
        <p:nvPicPr>
          <p:cNvPr id="7" name="Picture 6">
            <a:extLst>
              <a:ext uri="{FF2B5EF4-FFF2-40B4-BE49-F238E27FC236}">
                <a16:creationId xmlns:a16="http://schemas.microsoft.com/office/drawing/2014/main" id="{0F4C1035-6E29-6742-AC37-FA7265E25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541"/>
            <a:ext cx="9144000" cy="2894917"/>
          </a:xfrm>
          <a:prstGeom prst="rect">
            <a:avLst/>
          </a:prstGeom>
        </p:spPr>
      </p:pic>
    </p:spTree>
    <p:extLst>
      <p:ext uri="{BB962C8B-B14F-4D97-AF65-F5344CB8AC3E}">
        <p14:creationId xmlns:p14="http://schemas.microsoft.com/office/powerpoint/2010/main" val="2307742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C4630-E8E4-9749-928A-3C7085A738E7}"/>
              </a:ext>
            </a:extLst>
          </p:cNvPr>
          <p:cNvSpPr>
            <a:spLocks noGrp="1"/>
          </p:cNvSpPr>
          <p:nvPr>
            <p:ph idx="1"/>
          </p:nvPr>
        </p:nvSpPr>
        <p:spPr/>
        <p:txBody>
          <a:bodyPr>
            <a:normAutofit fontScale="85000" lnSpcReduction="20000"/>
          </a:bodyPr>
          <a:lstStyle/>
          <a:p>
            <a:pPr marL="514350" indent="-514350">
              <a:buFont typeface="+mj-lt"/>
              <a:buAutoNum type="arabicPeriod"/>
            </a:pPr>
            <a:r>
              <a:rPr lang="en-US" dirty="0"/>
              <a:t>Development of common protocols and methods to facilitate free and open data access wherever possible;</a:t>
            </a:r>
          </a:p>
          <a:p>
            <a:pPr marL="514350" indent="-514350">
              <a:buFont typeface="+mj-lt"/>
              <a:buAutoNum type="arabicPeriod"/>
            </a:pPr>
            <a:r>
              <a:rPr lang="en-US" dirty="0"/>
              <a:t>“ Big data” and related emerging issues, e.g. regarding the role of the private sector in Earth observations;</a:t>
            </a:r>
          </a:p>
          <a:p>
            <a:pPr marL="514350" indent="-514350">
              <a:buFont typeface="+mj-lt"/>
              <a:buAutoNum type="arabicPeriod"/>
            </a:pPr>
            <a:r>
              <a:rPr lang="en-US" dirty="0"/>
              <a:t>Further exploitation of the synergy of the WMO Information System (WIS) global and national infrastructure (GISCs, DCPCs and NCs) and the GEO Common Infrastructure (GCI); </a:t>
            </a:r>
          </a:p>
          <a:p>
            <a:pPr marL="514350" indent="-514350">
              <a:buFont typeface="+mj-lt"/>
              <a:buAutoNum type="arabicPeriod"/>
            </a:pPr>
            <a:r>
              <a:rPr lang="en-US" dirty="0"/>
              <a:t>Joint activities to quantify and highlight the socioeconomic benefit of Earth observations;</a:t>
            </a:r>
          </a:p>
          <a:p>
            <a:pPr marL="514350" indent="-514350">
              <a:buFont typeface="+mj-lt"/>
              <a:buAutoNum type="arabicPeriod"/>
            </a:pPr>
            <a:r>
              <a:rPr lang="en-US" dirty="0"/>
              <a:t>Joint activities to identify and document user needs for information for decision-making and Earth observations.</a:t>
            </a:r>
          </a:p>
        </p:txBody>
      </p:sp>
      <p:sp>
        <p:nvSpPr>
          <p:cNvPr id="3" name="Title 2">
            <a:extLst>
              <a:ext uri="{FF2B5EF4-FFF2-40B4-BE49-F238E27FC236}">
                <a16:creationId xmlns:a16="http://schemas.microsoft.com/office/drawing/2014/main" id="{B47016CF-3F49-9F42-AB13-961D70888739}"/>
              </a:ext>
            </a:extLst>
          </p:cNvPr>
          <p:cNvSpPr>
            <a:spLocks noGrp="1"/>
          </p:cNvSpPr>
          <p:nvPr>
            <p:ph type="title"/>
          </p:nvPr>
        </p:nvSpPr>
        <p:spPr>
          <a:xfrm>
            <a:off x="0" y="188640"/>
            <a:ext cx="9144000" cy="803382"/>
          </a:xfrm>
        </p:spPr>
        <p:txBody>
          <a:bodyPr>
            <a:normAutofit fontScale="90000"/>
          </a:bodyPr>
          <a:lstStyle/>
          <a:p>
            <a:r>
              <a:rPr lang="en-US" dirty="0"/>
              <a:t>Proposed WMO-GEO Key Collaboration Areas</a:t>
            </a:r>
          </a:p>
        </p:txBody>
      </p:sp>
      <p:sp>
        <p:nvSpPr>
          <p:cNvPr id="4" name="Date Placeholder 3">
            <a:extLst>
              <a:ext uri="{FF2B5EF4-FFF2-40B4-BE49-F238E27FC236}">
                <a16:creationId xmlns:a16="http://schemas.microsoft.com/office/drawing/2014/main" id="{5C799843-4741-A647-B85F-9760DE17B33C}"/>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F05130D9-FFC1-DE42-8F84-24D9492A52BC}"/>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6BABD9D3-66CB-D44D-B652-34196EB4E4E6}"/>
              </a:ext>
            </a:extLst>
          </p:cNvPr>
          <p:cNvSpPr>
            <a:spLocks noGrp="1"/>
          </p:cNvSpPr>
          <p:nvPr>
            <p:ph type="sldNum" sz="quarter" idx="12"/>
          </p:nvPr>
        </p:nvSpPr>
        <p:spPr/>
        <p:txBody>
          <a:bodyPr/>
          <a:lstStyle/>
          <a:p>
            <a:fld id="{08C3E809-4BE0-FF45-8A54-F386BF18E701}" type="slidenum">
              <a:rPr lang="en-GB" smtClean="0"/>
              <a:t>35</a:t>
            </a:fld>
            <a:endParaRPr lang="en-GB"/>
          </a:p>
        </p:txBody>
      </p:sp>
      <p:sp>
        <p:nvSpPr>
          <p:cNvPr id="7" name="Rectangle 6">
            <a:extLst>
              <a:ext uri="{FF2B5EF4-FFF2-40B4-BE49-F238E27FC236}">
                <a16:creationId xmlns:a16="http://schemas.microsoft.com/office/drawing/2014/main" id="{DBDE7870-1288-6D43-B3E7-EBCCC8FEB4CA}"/>
              </a:ext>
            </a:extLst>
          </p:cNvPr>
          <p:cNvSpPr/>
          <p:nvPr/>
        </p:nvSpPr>
        <p:spPr>
          <a:xfrm>
            <a:off x="5076056" y="5877272"/>
            <a:ext cx="3816424" cy="523220"/>
          </a:xfrm>
          <a:prstGeom prst="rect">
            <a:avLst/>
          </a:prstGeom>
          <a:ln w="12700">
            <a:solidFill>
              <a:schemeClr val="accent1"/>
            </a:solidFill>
          </a:ln>
        </p:spPr>
        <p:txBody>
          <a:bodyPr wrap="square">
            <a:spAutoFit/>
          </a:bodyPr>
          <a:lstStyle/>
          <a:p>
            <a:r>
              <a:rPr lang="en-US" sz="1400" b="1" dirty="0">
                <a:solidFill>
                  <a:srgbClr val="000000"/>
                </a:solidFill>
                <a:latin typeface="Helvetica Neue" panose="02000503000000020004" pitchFamily="2" charset="0"/>
              </a:rPr>
              <a:t>48th GEO Executive Committee Meeting</a:t>
            </a:r>
          </a:p>
          <a:p>
            <a:r>
              <a:rPr lang="en-US" sz="1400" b="1" dirty="0">
                <a:solidFill>
                  <a:srgbClr val="000000"/>
                </a:solidFill>
                <a:latin typeface="Helvetica Neue" panose="02000503000000020004" pitchFamily="2" charset="0"/>
              </a:rPr>
              <a:t>Geneva, Switzerland (</a:t>
            </a:r>
            <a:r>
              <a:rPr lang="en-US" sz="1400" b="1" i="1" dirty="0">
                <a:solidFill>
                  <a:srgbClr val="000000"/>
                </a:solidFill>
                <a:latin typeface="Helvetica Neue" panose="02000503000000020004" pitchFamily="2" charset="0"/>
              </a:rPr>
              <a:t>23 Jul - 24 Jul 2019</a:t>
            </a:r>
            <a:r>
              <a:rPr lang="en-US" sz="1400" b="1" dirty="0">
                <a:solidFill>
                  <a:srgbClr val="000000"/>
                </a:solidFill>
                <a:latin typeface="Helvetica Neue" panose="02000503000000020004" pitchFamily="2" charset="0"/>
              </a:rPr>
              <a:t>)</a:t>
            </a:r>
          </a:p>
        </p:txBody>
      </p:sp>
    </p:spTree>
    <p:extLst>
      <p:ext uri="{BB962C8B-B14F-4D97-AF65-F5344CB8AC3E}">
        <p14:creationId xmlns:p14="http://schemas.microsoft.com/office/powerpoint/2010/main" val="3277097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EBBEA4-B1F5-774B-8E06-405AFF5BAF8B}"/>
              </a:ext>
            </a:extLst>
          </p:cNvPr>
          <p:cNvSpPr>
            <a:spLocks noGrp="1"/>
          </p:cNvSpPr>
          <p:nvPr>
            <p:ph idx="1"/>
          </p:nvPr>
        </p:nvSpPr>
        <p:spPr>
          <a:xfrm>
            <a:off x="457200" y="1124744"/>
            <a:ext cx="8229600" cy="5544616"/>
          </a:xfrm>
        </p:spPr>
        <p:txBody>
          <a:bodyPr>
            <a:normAutofit fontScale="92500" lnSpcReduction="10000"/>
          </a:bodyPr>
          <a:lstStyle/>
          <a:p>
            <a:pPr marL="514350" indent="-514350">
              <a:buFont typeface="+mj-lt"/>
              <a:buAutoNum type="arabicPeriod"/>
            </a:pPr>
            <a:r>
              <a:rPr lang="en-GB" dirty="0"/>
              <a:t>Continue implementing Architecture for Climate Monitoring from Space – acknowledge resolution</a:t>
            </a:r>
          </a:p>
          <a:p>
            <a:pPr marL="514350" indent="-514350">
              <a:buFont typeface="+mj-lt"/>
              <a:buAutoNum type="arabicPeriod"/>
            </a:pPr>
            <a:r>
              <a:rPr lang="en-GB" dirty="0"/>
              <a:t>Enhance CEOS involvement with RRR process, towards implementing Vision for WIGOS in 2040</a:t>
            </a:r>
          </a:p>
          <a:p>
            <a:pPr marL="514350" indent="-514350">
              <a:buFont typeface="+mj-lt"/>
              <a:buAutoNum type="arabicPeriod"/>
            </a:pPr>
            <a:r>
              <a:rPr lang="en-GB" dirty="0"/>
              <a:t>Enhance partnership with CEOS in selected application areas</a:t>
            </a:r>
          </a:p>
          <a:p>
            <a:pPr marL="914400" lvl="1" indent="-514350"/>
            <a:r>
              <a:rPr lang="en-GB" dirty="0"/>
              <a:t>Agricultural applications (GEOCLAM)</a:t>
            </a:r>
          </a:p>
          <a:p>
            <a:pPr marL="914400" lvl="1" indent="-514350"/>
            <a:r>
              <a:rPr lang="en-GB" dirty="0"/>
              <a:t>Hydrological Applications</a:t>
            </a:r>
          </a:p>
          <a:p>
            <a:pPr marL="914400" lvl="1" indent="-514350"/>
            <a:r>
              <a:rPr lang="en-GB" dirty="0"/>
              <a:t>Polar and High-Mountain Regions</a:t>
            </a:r>
          </a:p>
          <a:p>
            <a:pPr marL="514350" indent="-514350">
              <a:buFont typeface="+mj-lt"/>
              <a:buAutoNum type="arabicPeriod"/>
            </a:pPr>
            <a:r>
              <a:rPr lang="en-GB" dirty="0"/>
              <a:t>Work towards integration of CEOS data management activities with WIS 2.0</a:t>
            </a:r>
          </a:p>
          <a:p>
            <a:pPr marL="514350" indent="-514350">
              <a:buFont typeface="+mj-lt"/>
              <a:buAutoNum type="arabicPeriod"/>
            </a:pPr>
            <a:endParaRPr lang="en-GB" dirty="0"/>
          </a:p>
          <a:p>
            <a:pPr marL="914400" lvl="1" indent="-514350"/>
            <a:endParaRPr lang="en-GB" dirty="0"/>
          </a:p>
        </p:txBody>
      </p:sp>
      <p:sp>
        <p:nvSpPr>
          <p:cNvPr id="3" name="Title 2">
            <a:extLst>
              <a:ext uri="{FF2B5EF4-FFF2-40B4-BE49-F238E27FC236}">
                <a16:creationId xmlns:a16="http://schemas.microsoft.com/office/drawing/2014/main" id="{B7852CC9-3A82-574D-94A1-CAC8147A2B12}"/>
              </a:ext>
            </a:extLst>
          </p:cNvPr>
          <p:cNvSpPr>
            <a:spLocks noGrp="1"/>
          </p:cNvSpPr>
          <p:nvPr>
            <p:ph type="title"/>
          </p:nvPr>
        </p:nvSpPr>
        <p:spPr/>
        <p:txBody>
          <a:bodyPr/>
          <a:lstStyle/>
          <a:p>
            <a:r>
              <a:rPr lang="en-GB" dirty="0"/>
              <a:t>WMO-CEOS Partnership</a:t>
            </a:r>
          </a:p>
        </p:txBody>
      </p:sp>
      <p:sp>
        <p:nvSpPr>
          <p:cNvPr id="4" name="Date Placeholder 3">
            <a:extLst>
              <a:ext uri="{FF2B5EF4-FFF2-40B4-BE49-F238E27FC236}">
                <a16:creationId xmlns:a16="http://schemas.microsoft.com/office/drawing/2014/main" id="{BD1467AB-1CA7-374E-B90D-F79598E89900}"/>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EE77B743-164F-C949-847B-76F0C4957297}"/>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AFCB5BAD-0708-5847-8715-624FCB2E03C2}"/>
              </a:ext>
            </a:extLst>
          </p:cNvPr>
          <p:cNvSpPr>
            <a:spLocks noGrp="1"/>
          </p:cNvSpPr>
          <p:nvPr>
            <p:ph type="sldNum" sz="quarter" idx="12"/>
          </p:nvPr>
        </p:nvSpPr>
        <p:spPr/>
        <p:txBody>
          <a:bodyPr/>
          <a:lstStyle/>
          <a:p>
            <a:fld id="{08C3E809-4BE0-FF45-8A54-F386BF18E701}" type="slidenum">
              <a:rPr lang="en-GB" smtClean="0"/>
              <a:t>36</a:t>
            </a:fld>
            <a:endParaRPr lang="en-GB"/>
          </a:p>
        </p:txBody>
      </p:sp>
      <p:sp>
        <p:nvSpPr>
          <p:cNvPr id="7" name="Rectangle 6">
            <a:extLst>
              <a:ext uri="{FF2B5EF4-FFF2-40B4-BE49-F238E27FC236}">
                <a16:creationId xmlns:a16="http://schemas.microsoft.com/office/drawing/2014/main" id="{F71E0BC4-DED6-D04E-BD44-2A239403153A}"/>
              </a:ext>
            </a:extLst>
          </p:cNvPr>
          <p:cNvSpPr/>
          <p:nvPr/>
        </p:nvSpPr>
        <p:spPr>
          <a:xfrm>
            <a:off x="6289948" y="4797152"/>
            <a:ext cx="2736304" cy="738664"/>
          </a:xfrm>
          <a:prstGeom prst="rect">
            <a:avLst/>
          </a:prstGeom>
          <a:ln w="12700">
            <a:solidFill>
              <a:schemeClr val="accent1"/>
            </a:solidFill>
          </a:ln>
        </p:spPr>
        <p:txBody>
          <a:bodyPr wrap="square">
            <a:spAutoFit/>
          </a:bodyPr>
          <a:lstStyle/>
          <a:p>
            <a:r>
              <a:rPr lang="en-US" sz="1400" b="1" dirty="0">
                <a:solidFill>
                  <a:srgbClr val="000000"/>
                </a:solidFill>
                <a:latin typeface="Helvetica Neue" panose="02000503000000020004" pitchFamily="2" charset="0"/>
              </a:rPr>
              <a:t>CEOS SIT-34</a:t>
            </a:r>
          </a:p>
          <a:p>
            <a:r>
              <a:rPr lang="en-US" sz="1400" b="1" dirty="0">
                <a:solidFill>
                  <a:srgbClr val="000000"/>
                </a:solidFill>
                <a:latin typeface="Helvetica Neue" panose="02000503000000020004" pitchFamily="2" charset="0"/>
              </a:rPr>
              <a:t>Miami, US (</a:t>
            </a:r>
            <a:r>
              <a:rPr lang="en-US" sz="1400" b="1" i="1" dirty="0">
                <a:solidFill>
                  <a:srgbClr val="000000"/>
                </a:solidFill>
                <a:latin typeface="Helvetica Neue" panose="02000503000000020004" pitchFamily="2" charset="0"/>
              </a:rPr>
              <a:t>23 Jul - 24 Jul 2019</a:t>
            </a:r>
            <a:r>
              <a:rPr lang="en-US" sz="1400" b="1" dirty="0">
                <a:solidFill>
                  <a:srgbClr val="000000"/>
                </a:solidFill>
                <a:latin typeface="Helvetica Neue" panose="02000503000000020004" pitchFamily="2" charset="0"/>
              </a:rPr>
              <a:t>)</a:t>
            </a:r>
          </a:p>
        </p:txBody>
      </p:sp>
    </p:spTree>
    <p:extLst>
      <p:ext uri="{BB962C8B-B14F-4D97-AF65-F5344CB8AC3E}">
        <p14:creationId xmlns:p14="http://schemas.microsoft.com/office/powerpoint/2010/main" val="4123269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BA8E6B3E-279B-B64E-A5A0-E011C697D96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20284" y="1196752"/>
            <a:ext cx="6503431" cy="501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2">
            <a:extLst>
              <a:ext uri="{FF2B5EF4-FFF2-40B4-BE49-F238E27FC236}">
                <a16:creationId xmlns:a16="http://schemas.microsoft.com/office/drawing/2014/main" id="{7E64A83B-657D-904D-B58C-383CFE1F8731}"/>
              </a:ext>
            </a:extLst>
          </p:cNvPr>
          <p:cNvSpPr>
            <a:spLocks noGrp="1"/>
          </p:cNvSpPr>
          <p:nvPr>
            <p:ph type="title"/>
          </p:nvPr>
        </p:nvSpPr>
        <p:spPr/>
        <p:txBody>
          <a:bodyPr/>
          <a:lstStyle/>
          <a:p>
            <a:r>
              <a:rPr lang="en-GB" dirty="0"/>
              <a:t>Rolling Review of Requirements</a:t>
            </a:r>
          </a:p>
        </p:txBody>
      </p:sp>
      <p:sp>
        <p:nvSpPr>
          <p:cNvPr id="4" name="Datumsplatzhalter 3">
            <a:extLst>
              <a:ext uri="{FF2B5EF4-FFF2-40B4-BE49-F238E27FC236}">
                <a16:creationId xmlns:a16="http://schemas.microsoft.com/office/drawing/2014/main" id="{93218ECF-0179-5040-B68E-B5A905BBE9E3}"/>
              </a:ext>
            </a:extLst>
          </p:cNvPr>
          <p:cNvSpPr>
            <a:spLocks noGrp="1"/>
          </p:cNvSpPr>
          <p:nvPr>
            <p:ph type="dt" sz="half" idx="10"/>
          </p:nvPr>
        </p:nvSpPr>
        <p:spPr/>
        <p:txBody>
          <a:bodyPr/>
          <a:lstStyle/>
          <a:p>
            <a:r>
              <a:rPr lang="en-US" noProof="0"/>
              <a:t>11 September 2019</a:t>
            </a:r>
            <a:endParaRPr lang="en-GB" noProof="0" dirty="0"/>
          </a:p>
        </p:txBody>
      </p:sp>
      <p:sp>
        <p:nvSpPr>
          <p:cNvPr id="5" name="Fußzeilenplatzhalter 4">
            <a:extLst>
              <a:ext uri="{FF2B5EF4-FFF2-40B4-BE49-F238E27FC236}">
                <a16:creationId xmlns:a16="http://schemas.microsoft.com/office/drawing/2014/main" id="{BF97056A-4811-E648-B4F1-F6D02258B0CA}"/>
              </a:ext>
            </a:extLst>
          </p:cNvPr>
          <p:cNvSpPr>
            <a:spLocks noGrp="1"/>
          </p:cNvSpPr>
          <p:nvPr>
            <p:ph type="ftr" sz="quarter" idx="11"/>
          </p:nvPr>
        </p:nvSpPr>
        <p:spPr/>
        <p:txBody>
          <a:bodyPr/>
          <a:lstStyle/>
          <a:p>
            <a:r>
              <a:rPr lang="en-GB"/>
              <a:t>2019 CEOS-SIT-TW</a:t>
            </a:r>
            <a:endParaRPr lang="en-GB" dirty="0"/>
          </a:p>
        </p:txBody>
      </p:sp>
      <p:sp>
        <p:nvSpPr>
          <p:cNvPr id="6" name="Foliennummernplatzhalter 5">
            <a:extLst>
              <a:ext uri="{FF2B5EF4-FFF2-40B4-BE49-F238E27FC236}">
                <a16:creationId xmlns:a16="http://schemas.microsoft.com/office/drawing/2014/main" id="{60E66692-B868-9441-A581-9334D516236F}"/>
              </a:ext>
            </a:extLst>
          </p:cNvPr>
          <p:cNvSpPr>
            <a:spLocks noGrp="1"/>
          </p:cNvSpPr>
          <p:nvPr>
            <p:ph type="sldNum" sz="quarter" idx="12"/>
          </p:nvPr>
        </p:nvSpPr>
        <p:spPr/>
        <p:txBody>
          <a:bodyPr/>
          <a:lstStyle/>
          <a:p>
            <a:fld id="{08C3E809-4BE0-FF45-8A54-F386BF18E701}" type="slidenum">
              <a:rPr lang="en-GB" smtClean="0"/>
              <a:t>37</a:t>
            </a:fld>
            <a:endParaRPr lang="en-GB"/>
          </a:p>
        </p:txBody>
      </p:sp>
      <p:sp>
        <p:nvSpPr>
          <p:cNvPr id="10" name="Right Arrow Callout 8">
            <a:extLst>
              <a:ext uri="{FF2B5EF4-FFF2-40B4-BE49-F238E27FC236}">
                <a16:creationId xmlns:a16="http://schemas.microsoft.com/office/drawing/2014/main" id="{29363CD3-2F9B-8844-8187-7D3C5599AF3B}"/>
              </a:ext>
            </a:extLst>
          </p:cNvPr>
          <p:cNvSpPr/>
          <p:nvPr/>
        </p:nvSpPr>
        <p:spPr>
          <a:xfrm>
            <a:off x="4139952" y="1196752"/>
            <a:ext cx="2286000" cy="634311"/>
          </a:xfrm>
          <a:prstGeom prst="rightArrowCallout">
            <a:avLst>
              <a:gd name="adj1" fmla="val 25000"/>
              <a:gd name="adj2" fmla="val 25000"/>
              <a:gd name="adj3" fmla="val 25000"/>
              <a:gd name="adj4" fmla="val 81015"/>
            </a:avLst>
          </a:prstGeom>
          <a:solidFill>
            <a:schemeClr val="bg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2000" b="1" dirty="0">
                <a:solidFill>
                  <a:schemeClr val="tx1"/>
                </a:solidFill>
              </a:rPr>
              <a:t>OSCAR/</a:t>
            </a:r>
            <a:r>
              <a:rPr lang="fr-CH" sz="2000" b="1" dirty="0" err="1">
                <a:solidFill>
                  <a:schemeClr val="tx1"/>
                </a:solidFill>
              </a:rPr>
              <a:t>Space</a:t>
            </a:r>
            <a:endParaRPr lang="fr-CH" sz="2000" b="1" dirty="0">
              <a:solidFill>
                <a:schemeClr val="tx1"/>
              </a:solidFill>
            </a:endParaRPr>
          </a:p>
          <a:p>
            <a:pPr algn="ctr"/>
            <a:r>
              <a:rPr lang="fr-CH" sz="2000" b="1" dirty="0">
                <a:solidFill>
                  <a:schemeClr val="tx1"/>
                </a:solidFill>
              </a:rPr>
              <a:t>OSCAR/Surface</a:t>
            </a:r>
            <a:endParaRPr lang="en-US" sz="2000" b="1" dirty="0">
              <a:solidFill>
                <a:schemeClr val="tx1"/>
              </a:solidFill>
            </a:endParaRPr>
          </a:p>
        </p:txBody>
      </p:sp>
      <p:sp>
        <p:nvSpPr>
          <p:cNvPr id="9" name="Right Arrow Callout 3">
            <a:extLst>
              <a:ext uri="{FF2B5EF4-FFF2-40B4-BE49-F238E27FC236}">
                <a16:creationId xmlns:a16="http://schemas.microsoft.com/office/drawing/2014/main" id="{9CBDA107-B2E7-954E-ADED-62B8102DF07F}"/>
              </a:ext>
            </a:extLst>
          </p:cNvPr>
          <p:cNvSpPr/>
          <p:nvPr/>
        </p:nvSpPr>
        <p:spPr>
          <a:xfrm>
            <a:off x="349250" y="1557602"/>
            <a:ext cx="2273300" cy="634311"/>
          </a:xfrm>
          <a:prstGeom prst="rightArrowCallout">
            <a:avLst>
              <a:gd name="adj1" fmla="val 25000"/>
              <a:gd name="adj2" fmla="val 25000"/>
              <a:gd name="adj3" fmla="val 25000"/>
              <a:gd name="adj4" fmla="val 77353"/>
            </a:avLst>
          </a:prstGeom>
          <a:solidFill>
            <a:schemeClr val="bg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tx1"/>
                </a:solidFill>
              </a:rPr>
              <a:t>OSCAR/</a:t>
            </a:r>
          </a:p>
          <a:p>
            <a:pPr algn="ctr"/>
            <a:r>
              <a:rPr lang="en-GB" sz="2000" b="1" dirty="0">
                <a:solidFill>
                  <a:schemeClr val="tx1"/>
                </a:solidFill>
              </a:rPr>
              <a:t>Requirements</a:t>
            </a:r>
            <a:endParaRPr lang="en-GB" b="1" dirty="0">
              <a:solidFill>
                <a:schemeClr val="tx1"/>
              </a:solidFill>
            </a:endParaRPr>
          </a:p>
        </p:txBody>
      </p:sp>
      <p:sp>
        <p:nvSpPr>
          <p:cNvPr id="12" name="Right Arrow Callout 8">
            <a:extLst>
              <a:ext uri="{FF2B5EF4-FFF2-40B4-BE49-F238E27FC236}">
                <a16:creationId xmlns:a16="http://schemas.microsoft.com/office/drawing/2014/main" id="{9F3370A7-6492-DC4E-B3BC-58A106CA2794}"/>
              </a:ext>
            </a:extLst>
          </p:cNvPr>
          <p:cNvSpPr/>
          <p:nvPr/>
        </p:nvSpPr>
        <p:spPr>
          <a:xfrm flipH="1">
            <a:off x="6625341" y="4077072"/>
            <a:ext cx="2169408" cy="634311"/>
          </a:xfrm>
          <a:prstGeom prst="rightArrowCallout">
            <a:avLst>
              <a:gd name="adj1" fmla="val 25000"/>
              <a:gd name="adj2" fmla="val 25000"/>
              <a:gd name="adj3" fmla="val 25000"/>
              <a:gd name="adj4" fmla="val 81015"/>
            </a:avLst>
          </a:prstGeom>
          <a:solidFill>
            <a:schemeClr val="bg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2000" b="1" dirty="0">
                <a:solidFill>
                  <a:schemeClr val="tx1"/>
                </a:solidFill>
              </a:rPr>
              <a:t>WIGOS Vision 2040</a:t>
            </a:r>
            <a:endParaRPr lang="en-US" sz="2000" b="1" dirty="0">
              <a:solidFill>
                <a:schemeClr val="tx1"/>
              </a:solidFill>
            </a:endParaRPr>
          </a:p>
        </p:txBody>
      </p:sp>
    </p:spTree>
    <p:extLst>
      <p:ext uri="{BB962C8B-B14F-4D97-AF65-F5344CB8AC3E}">
        <p14:creationId xmlns:p14="http://schemas.microsoft.com/office/powerpoint/2010/main" val="329961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09B45-B3AC-C84E-83B8-FA03D8AFB249}"/>
              </a:ext>
            </a:extLst>
          </p:cNvPr>
          <p:cNvSpPr>
            <a:spLocks noGrp="1"/>
          </p:cNvSpPr>
          <p:nvPr>
            <p:ph idx="1"/>
          </p:nvPr>
        </p:nvSpPr>
        <p:spPr/>
        <p:txBody>
          <a:bodyPr>
            <a:normAutofit fontScale="92500" lnSpcReduction="10000"/>
          </a:bodyPr>
          <a:lstStyle/>
          <a:p>
            <a:r>
              <a:rPr lang="en-US" sz="2400" dirty="0"/>
              <a:t>A large problem is with the collection of information on the status of satellites and instruments.  The persistent lack of this information undermines the accuracy of the Gap analyses in OSCAR/Space, since too many satellites continue to be carried forward in the timeline bars, perhaps inactive since long.  </a:t>
            </a:r>
          </a:p>
          <a:p>
            <a:r>
              <a:rPr lang="en-US" sz="2400" dirty="0"/>
              <a:t>This problem has been addressed in CGMS-47-WMO-WP17b that concludes with proposing the Action “CGMS members and observers to provide updated information on the status of their satellites and instruments following the instructions and tables attached to the working paper”.</a:t>
            </a:r>
          </a:p>
          <a:p>
            <a:r>
              <a:rPr lang="en-US" sz="2400" dirty="0"/>
              <a:t>However, the tables attached to CGMS-47-WMO-WP17b were limited to </a:t>
            </a:r>
            <a:r>
              <a:rPr lang="en-US" sz="2400" dirty="0" err="1"/>
              <a:t>programmes</a:t>
            </a:r>
            <a:r>
              <a:rPr lang="en-US" sz="2400" dirty="0"/>
              <a:t> managed by CGMS members and observers.</a:t>
            </a:r>
          </a:p>
          <a:p>
            <a:r>
              <a:rPr lang="en-US" sz="2400" dirty="0"/>
              <a:t>In addition, the contents were referring to the information as recorded in early May 2019.  A new document (July 2019) has been prepared and is herewith submitted to the CEOS Secretariat</a:t>
            </a:r>
          </a:p>
          <a:p>
            <a:r>
              <a:rPr lang="en-US" sz="2400" dirty="0"/>
              <a:t>Responses from CMA, ISRO, JAXA, KARI and NASA are needed.</a:t>
            </a:r>
          </a:p>
        </p:txBody>
      </p:sp>
      <p:sp>
        <p:nvSpPr>
          <p:cNvPr id="3" name="Title 2">
            <a:extLst>
              <a:ext uri="{FF2B5EF4-FFF2-40B4-BE49-F238E27FC236}">
                <a16:creationId xmlns:a16="http://schemas.microsoft.com/office/drawing/2014/main" id="{53455188-15E2-EC49-92BA-3BA25EDB337D}"/>
              </a:ext>
            </a:extLst>
          </p:cNvPr>
          <p:cNvSpPr>
            <a:spLocks noGrp="1"/>
          </p:cNvSpPr>
          <p:nvPr>
            <p:ph type="title"/>
          </p:nvPr>
        </p:nvSpPr>
        <p:spPr/>
        <p:txBody>
          <a:bodyPr/>
          <a:lstStyle/>
          <a:p>
            <a:r>
              <a:rPr lang="en-US" dirty="0"/>
              <a:t>OSCAR/Space and CEOS</a:t>
            </a:r>
          </a:p>
        </p:txBody>
      </p:sp>
      <p:sp>
        <p:nvSpPr>
          <p:cNvPr id="4" name="Date Placeholder 3">
            <a:extLst>
              <a:ext uri="{FF2B5EF4-FFF2-40B4-BE49-F238E27FC236}">
                <a16:creationId xmlns:a16="http://schemas.microsoft.com/office/drawing/2014/main" id="{62CCF3C5-5C8C-BD41-BCBE-EFC5EA08EC88}"/>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64682273-00FA-2240-B1D3-1398716CFE07}"/>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11078710-DC8A-5548-9526-C9FC7D9B7BDB}"/>
              </a:ext>
            </a:extLst>
          </p:cNvPr>
          <p:cNvSpPr>
            <a:spLocks noGrp="1"/>
          </p:cNvSpPr>
          <p:nvPr>
            <p:ph type="sldNum" sz="quarter" idx="12"/>
          </p:nvPr>
        </p:nvSpPr>
        <p:spPr/>
        <p:txBody>
          <a:bodyPr/>
          <a:lstStyle/>
          <a:p>
            <a:fld id="{08C3E809-4BE0-FF45-8A54-F386BF18E701}" type="slidenum">
              <a:rPr lang="en-GB" smtClean="0"/>
              <a:t>38</a:t>
            </a:fld>
            <a:endParaRPr lang="en-GB"/>
          </a:p>
        </p:txBody>
      </p:sp>
    </p:spTree>
    <p:extLst>
      <p:ext uri="{BB962C8B-B14F-4D97-AF65-F5344CB8AC3E}">
        <p14:creationId xmlns:p14="http://schemas.microsoft.com/office/powerpoint/2010/main" val="2685582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60C374-95CE-1E40-8125-992A619B8857}"/>
              </a:ext>
            </a:extLst>
          </p:cNvPr>
          <p:cNvSpPr>
            <a:spLocks noGrp="1"/>
          </p:cNvSpPr>
          <p:nvPr>
            <p:ph idx="1"/>
          </p:nvPr>
        </p:nvSpPr>
        <p:spPr>
          <a:xfrm>
            <a:off x="457200" y="1124744"/>
            <a:ext cx="4114800" cy="5328593"/>
          </a:xfrm>
        </p:spPr>
        <p:txBody>
          <a:bodyPr>
            <a:normAutofit fontScale="85000" lnSpcReduction="10000"/>
          </a:bodyPr>
          <a:lstStyle/>
          <a:p>
            <a:r>
              <a:rPr lang="en-US" dirty="0"/>
              <a:t>OSCAR/Space essential for RRR (gap analysis, observing system design)</a:t>
            </a:r>
          </a:p>
          <a:p>
            <a:r>
              <a:rPr lang="en-US" dirty="0"/>
              <a:t>Need to engage non-CGMS CEOS agencies</a:t>
            </a:r>
          </a:p>
          <a:p>
            <a:r>
              <a:rPr lang="en-US" dirty="0"/>
              <a:t>CEOS agencies requested to provide missing information in response to OSCAR/Space inquiry from July 2019</a:t>
            </a:r>
          </a:p>
          <a:p>
            <a:r>
              <a:rPr lang="en-US" dirty="0"/>
              <a:t>Engagement through WMO OSCAR/Space Support Team?</a:t>
            </a:r>
          </a:p>
          <a:p>
            <a:endParaRPr lang="en-US" dirty="0"/>
          </a:p>
          <a:p>
            <a:endParaRPr lang="en-US" dirty="0"/>
          </a:p>
        </p:txBody>
      </p:sp>
      <p:sp>
        <p:nvSpPr>
          <p:cNvPr id="3" name="Title 2">
            <a:extLst>
              <a:ext uri="{FF2B5EF4-FFF2-40B4-BE49-F238E27FC236}">
                <a16:creationId xmlns:a16="http://schemas.microsoft.com/office/drawing/2014/main" id="{EFBA1813-26BB-094C-A2FB-B31701E59FF4}"/>
              </a:ext>
            </a:extLst>
          </p:cNvPr>
          <p:cNvSpPr>
            <a:spLocks noGrp="1"/>
          </p:cNvSpPr>
          <p:nvPr>
            <p:ph type="title"/>
          </p:nvPr>
        </p:nvSpPr>
        <p:spPr>
          <a:xfrm>
            <a:off x="457200" y="321361"/>
            <a:ext cx="8229600" cy="803382"/>
          </a:xfrm>
        </p:spPr>
        <p:txBody>
          <a:bodyPr/>
          <a:lstStyle/>
          <a:p>
            <a:r>
              <a:rPr lang="en-US" dirty="0"/>
              <a:t>OSCAR/Space and CEOS</a:t>
            </a:r>
          </a:p>
        </p:txBody>
      </p:sp>
      <p:sp>
        <p:nvSpPr>
          <p:cNvPr id="4" name="Date Placeholder 3">
            <a:extLst>
              <a:ext uri="{FF2B5EF4-FFF2-40B4-BE49-F238E27FC236}">
                <a16:creationId xmlns:a16="http://schemas.microsoft.com/office/drawing/2014/main" id="{D38D177B-B13D-EA45-B361-66127E0E7A6A}"/>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2D6721DF-80CE-494D-9CD4-3B74A47E7B57}"/>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C2F3047F-5639-2043-9654-082891FFAE42}"/>
              </a:ext>
            </a:extLst>
          </p:cNvPr>
          <p:cNvSpPr>
            <a:spLocks noGrp="1"/>
          </p:cNvSpPr>
          <p:nvPr>
            <p:ph type="sldNum" sz="quarter" idx="12"/>
          </p:nvPr>
        </p:nvSpPr>
        <p:spPr/>
        <p:txBody>
          <a:bodyPr/>
          <a:lstStyle/>
          <a:p>
            <a:fld id="{08C3E809-4BE0-FF45-8A54-F386BF18E701}" type="slidenum">
              <a:rPr lang="en-GB" smtClean="0"/>
              <a:t>39</a:t>
            </a:fld>
            <a:endParaRPr lang="en-GB"/>
          </a:p>
        </p:txBody>
      </p:sp>
      <p:graphicFrame>
        <p:nvGraphicFramePr>
          <p:cNvPr id="7" name="Object 6">
            <a:extLst>
              <a:ext uri="{FF2B5EF4-FFF2-40B4-BE49-F238E27FC236}">
                <a16:creationId xmlns:a16="http://schemas.microsoft.com/office/drawing/2014/main" id="{87DD505E-BB22-B847-86BA-E84D3B2D56C6}"/>
              </a:ext>
            </a:extLst>
          </p:cNvPr>
          <p:cNvGraphicFramePr>
            <a:graphicFrameLocks noChangeAspect="1"/>
          </p:cNvGraphicFramePr>
          <p:nvPr/>
        </p:nvGraphicFramePr>
        <p:xfrm>
          <a:off x="5004048" y="1124743"/>
          <a:ext cx="3528392" cy="5161533"/>
        </p:xfrm>
        <a:graphic>
          <a:graphicData uri="http://schemas.openxmlformats.org/presentationml/2006/ole">
            <mc:AlternateContent xmlns:mc="http://schemas.openxmlformats.org/markup-compatibility/2006">
              <mc:Choice xmlns:v="urn:schemas-microsoft-com:vml" Requires="v">
                <p:oleObj spid="_x0000_s4101" name="Document" r:id="rId3" imgW="6121400" imgH="8953500" progId="Word.Document.12">
                  <p:embed/>
                </p:oleObj>
              </mc:Choice>
              <mc:Fallback>
                <p:oleObj name="Document" r:id="rId3" imgW="6121400" imgH="8953500" progId="Word.Document.12">
                  <p:embed/>
                  <p:pic>
                    <p:nvPicPr>
                      <p:cNvPr id="7" name="Object 6">
                        <a:extLst>
                          <a:ext uri="{FF2B5EF4-FFF2-40B4-BE49-F238E27FC236}">
                            <a16:creationId xmlns:a16="http://schemas.microsoft.com/office/drawing/2014/main" id="{87DD505E-BB22-B847-86BA-E84D3B2D56C6}"/>
                          </a:ext>
                        </a:extLst>
                      </p:cNvPr>
                      <p:cNvPicPr/>
                      <p:nvPr/>
                    </p:nvPicPr>
                    <p:blipFill>
                      <a:blip r:embed="rId4"/>
                      <a:stretch>
                        <a:fillRect/>
                      </a:stretch>
                    </p:blipFill>
                    <p:spPr>
                      <a:xfrm>
                        <a:off x="5004048" y="1124743"/>
                        <a:ext cx="3528392" cy="5161533"/>
                      </a:xfrm>
                      <a:prstGeom prst="rect">
                        <a:avLst/>
                      </a:prstGeom>
                      <a:ln w="12700">
                        <a:solidFill>
                          <a:schemeClr val="tx1"/>
                        </a:solidFill>
                      </a:ln>
                    </p:spPr>
                  </p:pic>
                </p:oleObj>
              </mc:Fallback>
            </mc:AlternateContent>
          </a:graphicData>
        </a:graphic>
      </p:graphicFrame>
    </p:spTree>
    <p:extLst>
      <p:ext uri="{BB962C8B-B14F-4D97-AF65-F5344CB8AC3E}">
        <p14:creationId xmlns:p14="http://schemas.microsoft.com/office/powerpoint/2010/main" val="329390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B823AA-FB3C-AE49-AD1D-10174C68448F}"/>
              </a:ext>
            </a:extLst>
          </p:cNvPr>
          <p:cNvSpPr>
            <a:spLocks noGrp="1"/>
          </p:cNvSpPr>
          <p:nvPr>
            <p:ph type="title"/>
          </p:nvPr>
        </p:nvSpPr>
        <p:spPr/>
        <p:txBody>
          <a:bodyPr/>
          <a:lstStyle/>
          <a:p>
            <a:r>
              <a:rPr lang="en-US" dirty="0"/>
              <a:t>Reform Objectives</a:t>
            </a:r>
          </a:p>
        </p:txBody>
      </p:sp>
      <p:sp>
        <p:nvSpPr>
          <p:cNvPr id="4" name="Date Placeholder 3">
            <a:extLst>
              <a:ext uri="{FF2B5EF4-FFF2-40B4-BE49-F238E27FC236}">
                <a16:creationId xmlns:a16="http://schemas.microsoft.com/office/drawing/2014/main" id="{C3790F18-3673-BD40-941D-C06103E18F1F}"/>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595FEE42-8998-1D49-A83B-C64FD5E654CA}"/>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E65EE995-B24B-2A46-8AD8-6EB2964DD4FF}"/>
              </a:ext>
            </a:extLst>
          </p:cNvPr>
          <p:cNvSpPr>
            <a:spLocks noGrp="1"/>
          </p:cNvSpPr>
          <p:nvPr>
            <p:ph type="sldNum" sz="quarter" idx="12"/>
          </p:nvPr>
        </p:nvSpPr>
        <p:spPr/>
        <p:txBody>
          <a:bodyPr/>
          <a:lstStyle/>
          <a:p>
            <a:fld id="{08C3E809-4BE0-FF45-8A54-F386BF18E701}" type="slidenum">
              <a:rPr lang="en-GB" smtClean="0"/>
              <a:t>4</a:t>
            </a:fld>
            <a:endParaRPr lang="en-GB"/>
          </a:p>
        </p:txBody>
      </p:sp>
      <p:sp>
        <p:nvSpPr>
          <p:cNvPr id="7" name="Oval 6">
            <a:extLst>
              <a:ext uri="{FF2B5EF4-FFF2-40B4-BE49-F238E27FC236}">
                <a16:creationId xmlns:a16="http://schemas.microsoft.com/office/drawing/2014/main" id="{04643FE0-ADFB-F84C-9565-E2BA0ABF1C3C}"/>
              </a:ext>
            </a:extLst>
          </p:cNvPr>
          <p:cNvSpPr/>
          <p:nvPr/>
        </p:nvSpPr>
        <p:spPr>
          <a:xfrm>
            <a:off x="2659820" y="1766515"/>
            <a:ext cx="3878756" cy="3878756"/>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93850FB-FE7D-3542-BF97-701F039861CF}"/>
              </a:ext>
            </a:extLst>
          </p:cNvPr>
          <p:cNvSpPr/>
          <p:nvPr/>
        </p:nvSpPr>
        <p:spPr>
          <a:xfrm>
            <a:off x="2946965" y="2053660"/>
            <a:ext cx="3324649" cy="332464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EE06C82-F2A7-B540-8E41-5EA3D3C73D3D}"/>
              </a:ext>
            </a:extLst>
          </p:cNvPr>
          <p:cNvSpPr/>
          <p:nvPr/>
        </p:nvSpPr>
        <p:spPr>
          <a:xfrm>
            <a:off x="3234114" y="2340809"/>
            <a:ext cx="2770540" cy="27705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28BD23B-78E4-2549-8AF1-2A09D0EEE114}"/>
              </a:ext>
            </a:extLst>
          </p:cNvPr>
          <p:cNvSpPr/>
          <p:nvPr/>
        </p:nvSpPr>
        <p:spPr>
          <a:xfrm>
            <a:off x="3521261" y="2627956"/>
            <a:ext cx="2216433" cy="22164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A45830A-2714-FB46-8984-BBB0B3A71237}"/>
              </a:ext>
            </a:extLst>
          </p:cNvPr>
          <p:cNvSpPr/>
          <p:nvPr/>
        </p:nvSpPr>
        <p:spPr>
          <a:xfrm>
            <a:off x="3808408" y="2915103"/>
            <a:ext cx="1662323" cy="1662323"/>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19DF6B0-74EA-8948-86EC-E05F2EF14F7E}"/>
              </a:ext>
            </a:extLst>
          </p:cNvPr>
          <p:cNvSpPr/>
          <p:nvPr/>
        </p:nvSpPr>
        <p:spPr>
          <a:xfrm>
            <a:off x="4095555" y="3202251"/>
            <a:ext cx="1108216" cy="11082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1B4411E-3CE7-EB4A-ABF0-6B3CEC320F2F}"/>
              </a:ext>
            </a:extLst>
          </p:cNvPr>
          <p:cNvCxnSpPr>
            <a:endCxn id="12" idx="0"/>
          </p:cNvCxnSpPr>
          <p:nvPr/>
        </p:nvCxnSpPr>
        <p:spPr>
          <a:xfrm flipH="1">
            <a:off x="4649663" y="1579014"/>
            <a:ext cx="11640" cy="1623237"/>
          </a:xfrm>
          <a:prstGeom prst="line">
            <a:avLst/>
          </a:prstGeom>
          <a:ln w="76200">
            <a:solidFill>
              <a:srgbClr val="76B944"/>
            </a:solidFill>
            <a:headEnd type="diamond"/>
            <a:tailEnd type="stealt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9D643F5-BC6D-FE4A-A7EC-AD864BEEACB2}"/>
              </a:ext>
            </a:extLst>
          </p:cNvPr>
          <p:cNvCxnSpPr>
            <a:stCxn id="12" idx="4"/>
          </p:cNvCxnSpPr>
          <p:nvPr/>
        </p:nvCxnSpPr>
        <p:spPr>
          <a:xfrm>
            <a:off x="4649663" y="4310467"/>
            <a:ext cx="11267" cy="1432657"/>
          </a:xfrm>
          <a:prstGeom prst="line">
            <a:avLst/>
          </a:prstGeom>
          <a:ln w="76200">
            <a:solidFill>
              <a:srgbClr val="F7A600"/>
            </a:solidFill>
            <a:headEnd type="stealth"/>
            <a:tailEnd type="diamon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67C869-F3D3-6E45-A8B7-F3054D2AA4B4}"/>
              </a:ext>
            </a:extLst>
          </p:cNvPr>
          <p:cNvCxnSpPr>
            <a:endCxn id="12" idx="6"/>
          </p:cNvCxnSpPr>
          <p:nvPr/>
        </p:nvCxnSpPr>
        <p:spPr>
          <a:xfrm flipH="1" flipV="1">
            <a:off x="5203771" y="3756359"/>
            <a:ext cx="1519982" cy="12478"/>
          </a:xfrm>
          <a:prstGeom prst="line">
            <a:avLst/>
          </a:prstGeom>
          <a:ln w="76200">
            <a:solidFill>
              <a:srgbClr val="13529F"/>
            </a:solidFill>
            <a:headEnd type="diamond"/>
            <a:tailEnd type="stealt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72E657E-9B1B-1143-9966-124F5CD4F1B3}"/>
              </a:ext>
            </a:extLst>
          </p:cNvPr>
          <p:cNvCxnSpPr>
            <a:stCxn id="12" idx="2"/>
          </p:cNvCxnSpPr>
          <p:nvPr/>
        </p:nvCxnSpPr>
        <p:spPr>
          <a:xfrm flipH="1">
            <a:off x="2589381" y="3756359"/>
            <a:ext cx="1506174" cy="12867"/>
          </a:xfrm>
          <a:prstGeom prst="line">
            <a:avLst/>
          </a:prstGeom>
          <a:ln w="76200">
            <a:solidFill>
              <a:srgbClr val="00B1D4"/>
            </a:solidFill>
            <a:headEnd type="stealth"/>
            <a:tailEnd type="diamond"/>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5564F6C-E944-934A-A964-4DDD0A59B825}"/>
              </a:ext>
            </a:extLst>
          </p:cNvPr>
          <p:cNvSpPr txBox="1"/>
          <p:nvPr/>
        </p:nvSpPr>
        <p:spPr>
          <a:xfrm>
            <a:off x="2195736" y="925298"/>
            <a:ext cx="4923017" cy="523220"/>
          </a:xfrm>
          <a:prstGeom prst="rect">
            <a:avLst/>
          </a:prstGeom>
          <a:noFill/>
        </p:spPr>
        <p:txBody>
          <a:bodyPr wrap="square" rtlCol="0">
            <a:spAutoFit/>
          </a:bodyPr>
          <a:lstStyle/>
          <a:p>
            <a:pPr algn="ctr"/>
            <a:r>
              <a:rPr lang="en-US" sz="2800" b="1" dirty="0">
                <a:solidFill>
                  <a:srgbClr val="76B944"/>
                </a:solidFill>
              </a:rPr>
              <a:t>Effectiveness</a:t>
            </a:r>
            <a:r>
              <a:rPr lang="en-US" sz="2800" dirty="0">
                <a:solidFill>
                  <a:srgbClr val="76B944"/>
                </a:solidFill>
              </a:rPr>
              <a:t> </a:t>
            </a:r>
            <a:r>
              <a:rPr lang="en-US" sz="2800" dirty="0"/>
              <a:t>and </a:t>
            </a:r>
            <a:r>
              <a:rPr lang="en-US" sz="2800" b="1" dirty="0">
                <a:solidFill>
                  <a:srgbClr val="76B944"/>
                </a:solidFill>
              </a:rPr>
              <a:t>efficiency</a:t>
            </a:r>
          </a:p>
        </p:txBody>
      </p:sp>
      <p:sp>
        <p:nvSpPr>
          <p:cNvPr id="18" name="TextBox 17">
            <a:extLst>
              <a:ext uri="{FF2B5EF4-FFF2-40B4-BE49-F238E27FC236}">
                <a16:creationId xmlns:a16="http://schemas.microsoft.com/office/drawing/2014/main" id="{55EE91A4-5BAE-5F46-A91E-377C5DF7A1CD}"/>
              </a:ext>
            </a:extLst>
          </p:cNvPr>
          <p:cNvSpPr txBox="1"/>
          <p:nvPr/>
        </p:nvSpPr>
        <p:spPr>
          <a:xfrm>
            <a:off x="6820082" y="3077193"/>
            <a:ext cx="2191259" cy="1384995"/>
          </a:xfrm>
          <a:prstGeom prst="rect">
            <a:avLst/>
          </a:prstGeom>
          <a:noFill/>
        </p:spPr>
        <p:txBody>
          <a:bodyPr wrap="square" rtlCol="0">
            <a:spAutoFit/>
          </a:bodyPr>
          <a:lstStyle/>
          <a:p>
            <a:pPr algn="ctr"/>
            <a:r>
              <a:rPr lang="en-US" sz="2800" b="1" dirty="0">
                <a:solidFill>
                  <a:srgbClr val="13529F"/>
                </a:solidFill>
              </a:rPr>
              <a:t>Engagement</a:t>
            </a:r>
            <a:r>
              <a:rPr lang="en-US" sz="2800" dirty="0">
                <a:solidFill>
                  <a:srgbClr val="13529F"/>
                </a:solidFill>
              </a:rPr>
              <a:t> </a:t>
            </a:r>
            <a:r>
              <a:rPr lang="en-US" sz="2800" dirty="0"/>
              <a:t>of Members and Partners</a:t>
            </a:r>
          </a:p>
        </p:txBody>
      </p:sp>
      <p:sp>
        <p:nvSpPr>
          <p:cNvPr id="19" name="TextBox 18">
            <a:extLst>
              <a:ext uri="{FF2B5EF4-FFF2-40B4-BE49-F238E27FC236}">
                <a16:creationId xmlns:a16="http://schemas.microsoft.com/office/drawing/2014/main" id="{46CAA9DD-D560-684D-AB59-C492A427A0B6}"/>
              </a:ext>
            </a:extLst>
          </p:cNvPr>
          <p:cNvSpPr txBox="1"/>
          <p:nvPr/>
        </p:nvSpPr>
        <p:spPr>
          <a:xfrm>
            <a:off x="1685513" y="5776589"/>
            <a:ext cx="5990891" cy="815480"/>
          </a:xfrm>
          <a:prstGeom prst="rect">
            <a:avLst/>
          </a:prstGeom>
          <a:noFill/>
        </p:spPr>
        <p:txBody>
          <a:bodyPr wrap="square" rtlCol="0">
            <a:spAutoFit/>
          </a:bodyPr>
          <a:lstStyle/>
          <a:p>
            <a:pPr algn="ctr">
              <a:lnSpc>
                <a:spcPts val="2800"/>
              </a:lnSpc>
            </a:pPr>
            <a:r>
              <a:rPr lang="en-US" sz="2800" b="1" dirty="0">
                <a:solidFill>
                  <a:srgbClr val="F7A600"/>
                </a:solidFill>
              </a:rPr>
              <a:t>Agile</a:t>
            </a:r>
            <a:r>
              <a:rPr lang="en-US" sz="2800" dirty="0">
                <a:solidFill>
                  <a:srgbClr val="F7A600"/>
                </a:solidFill>
              </a:rPr>
              <a:t> </a:t>
            </a:r>
            <a:r>
              <a:rPr lang="en-US" sz="2800" dirty="0"/>
              <a:t>and </a:t>
            </a:r>
            <a:r>
              <a:rPr lang="en-US" sz="2800" b="1" dirty="0">
                <a:solidFill>
                  <a:srgbClr val="F7A600"/>
                </a:solidFill>
              </a:rPr>
              <a:t>responsive </a:t>
            </a:r>
          </a:p>
          <a:p>
            <a:pPr algn="ctr">
              <a:lnSpc>
                <a:spcPts val="2800"/>
              </a:lnSpc>
            </a:pPr>
            <a:r>
              <a:rPr lang="en-US" sz="2800" dirty="0"/>
              <a:t>to </a:t>
            </a:r>
            <a:r>
              <a:rPr lang="en-US" sz="2800" b="1" dirty="0">
                <a:solidFill>
                  <a:srgbClr val="F7A600"/>
                </a:solidFill>
              </a:rPr>
              <a:t>new challenges</a:t>
            </a:r>
          </a:p>
        </p:txBody>
      </p:sp>
      <p:sp>
        <p:nvSpPr>
          <p:cNvPr id="20" name="TextBox 19">
            <a:extLst>
              <a:ext uri="{FF2B5EF4-FFF2-40B4-BE49-F238E27FC236}">
                <a16:creationId xmlns:a16="http://schemas.microsoft.com/office/drawing/2014/main" id="{8F058C2F-05BE-AF42-95F6-CDC312B65F5F}"/>
              </a:ext>
            </a:extLst>
          </p:cNvPr>
          <p:cNvSpPr txBox="1"/>
          <p:nvPr/>
        </p:nvSpPr>
        <p:spPr>
          <a:xfrm>
            <a:off x="245565" y="2527035"/>
            <a:ext cx="2739080" cy="1384995"/>
          </a:xfrm>
          <a:prstGeom prst="rect">
            <a:avLst/>
          </a:prstGeom>
          <a:noFill/>
        </p:spPr>
        <p:txBody>
          <a:bodyPr wrap="square" rtlCol="0">
            <a:spAutoFit/>
          </a:bodyPr>
          <a:lstStyle/>
          <a:p>
            <a:pPr algn="ctr"/>
            <a:r>
              <a:rPr lang="en-US" sz="2800" b="1" dirty="0">
                <a:solidFill>
                  <a:srgbClr val="00B1D4"/>
                </a:solidFill>
              </a:rPr>
              <a:t>Seamless</a:t>
            </a:r>
            <a:r>
              <a:rPr lang="en-US" sz="2800" dirty="0">
                <a:solidFill>
                  <a:srgbClr val="00B1D4"/>
                </a:solidFill>
              </a:rPr>
              <a:t> </a:t>
            </a:r>
            <a:r>
              <a:rPr lang="en-US" sz="2800" dirty="0"/>
              <a:t>and </a:t>
            </a:r>
            <a:r>
              <a:rPr lang="en-US" sz="2800" b="1" dirty="0">
                <a:solidFill>
                  <a:srgbClr val="00B1D4"/>
                </a:solidFill>
              </a:rPr>
              <a:t>integrated</a:t>
            </a:r>
            <a:r>
              <a:rPr lang="en-US" sz="2800" dirty="0">
                <a:solidFill>
                  <a:srgbClr val="00B1D4"/>
                </a:solidFill>
              </a:rPr>
              <a:t> </a:t>
            </a:r>
            <a:r>
              <a:rPr lang="en-US" sz="2800" dirty="0"/>
              <a:t>approach</a:t>
            </a:r>
          </a:p>
        </p:txBody>
      </p:sp>
      <p:grpSp>
        <p:nvGrpSpPr>
          <p:cNvPr id="21" name="Group 20">
            <a:extLst>
              <a:ext uri="{FF2B5EF4-FFF2-40B4-BE49-F238E27FC236}">
                <a16:creationId xmlns:a16="http://schemas.microsoft.com/office/drawing/2014/main" id="{4C6F88FA-70B1-6E4E-905B-B1CD0BFFC342}"/>
              </a:ext>
            </a:extLst>
          </p:cNvPr>
          <p:cNvGrpSpPr/>
          <p:nvPr/>
        </p:nvGrpSpPr>
        <p:grpSpPr>
          <a:xfrm>
            <a:off x="109768" y="3974035"/>
            <a:ext cx="1493871" cy="1049070"/>
            <a:chOff x="274326" y="5143373"/>
            <a:chExt cx="1493871" cy="1049070"/>
          </a:xfrm>
        </p:grpSpPr>
        <p:grpSp>
          <p:nvGrpSpPr>
            <p:cNvPr id="22" name="Group 21">
              <a:extLst>
                <a:ext uri="{FF2B5EF4-FFF2-40B4-BE49-F238E27FC236}">
                  <a16:creationId xmlns:a16="http://schemas.microsoft.com/office/drawing/2014/main" id="{96A10E2F-CF7B-9C4E-9E22-256F88C74B4D}"/>
                </a:ext>
              </a:extLst>
            </p:cNvPr>
            <p:cNvGrpSpPr/>
            <p:nvPr/>
          </p:nvGrpSpPr>
          <p:grpSpPr>
            <a:xfrm>
              <a:off x="815687" y="5143373"/>
              <a:ext cx="411149" cy="411149"/>
              <a:chOff x="952519" y="5087716"/>
              <a:chExt cx="411149" cy="411149"/>
            </a:xfrm>
          </p:grpSpPr>
          <p:sp>
            <p:nvSpPr>
              <p:cNvPr id="24" name="Oval 23">
                <a:extLst>
                  <a:ext uri="{FF2B5EF4-FFF2-40B4-BE49-F238E27FC236}">
                    <a16:creationId xmlns:a16="http://schemas.microsoft.com/office/drawing/2014/main" id="{07716BEF-A389-4B46-8F3B-7EC33F6D073B}"/>
                  </a:ext>
                </a:extLst>
              </p:cNvPr>
              <p:cNvSpPr/>
              <p:nvPr/>
            </p:nvSpPr>
            <p:spPr>
              <a:xfrm>
                <a:off x="952519" y="5087716"/>
                <a:ext cx="411149" cy="411149"/>
              </a:xfrm>
              <a:prstGeom prst="ellipse">
                <a:avLst/>
              </a:prstGeom>
              <a:solidFill>
                <a:srgbClr val="00B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DDA5646-8ACE-A54A-9656-08E5610AB9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389" y="5143586"/>
                <a:ext cx="299409" cy="299409"/>
              </a:xfrm>
              <a:prstGeom prst="rect">
                <a:avLst/>
              </a:prstGeom>
            </p:spPr>
          </p:pic>
        </p:grpSp>
        <p:sp>
          <p:nvSpPr>
            <p:cNvPr id="23" name="TextBox 22">
              <a:extLst>
                <a:ext uri="{FF2B5EF4-FFF2-40B4-BE49-F238E27FC236}">
                  <a16:creationId xmlns:a16="http://schemas.microsoft.com/office/drawing/2014/main" id="{F3B09C8E-DB59-7A4F-80A2-86D79AB746D8}"/>
                </a:ext>
              </a:extLst>
            </p:cNvPr>
            <p:cNvSpPr txBox="1"/>
            <p:nvPr/>
          </p:nvSpPr>
          <p:spPr>
            <a:xfrm>
              <a:off x="274326" y="5546112"/>
              <a:ext cx="1493871" cy="646331"/>
            </a:xfrm>
            <a:prstGeom prst="rect">
              <a:avLst/>
            </a:prstGeom>
            <a:noFill/>
          </p:spPr>
          <p:txBody>
            <a:bodyPr wrap="square" rtlCol="0">
              <a:spAutoFit/>
            </a:bodyPr>
            <a:lstStyle/>
            <a:p>
              <a:pPr algn="ctr"/>
              <a:r>
                <a:rPr lang="en-US" b="1" dirty="0">
                  <a:solidFill>
                    <a:srgbClr val="00B1D4"/>
                  </a:solidFill>
                </a:rPr>
                <a:t>Earth System</a:t>
              </a:r>
            </a:p>
            <a:p>
              <a:pPr algn="ctr"/>
              <a:r>
                <a:rPr lang="en-US" dirty="0"/>
                <a:t>approach</a:t>
              </a:r>
            </a:p>
          </p:txBody>
        </p:sp>
      </p:grpSp>
      <p:grpSp>
        <p:nvGrpSpPr>
          <p:cNvPr id="26" name="Group 25">
            <a:extLst>
              <a:ext uri="{FF2B5EF4-FFF2-40B4-BE49-F238E27FC236}">
                <a16:creationId xmlns:a16="http://schemas.microsoft.com/office/drawing/2014/main" id="{BD6877C8-7BE8-CD4D-A2CC-74C6FA25EEF4}"/>
              </a:ext>
            </a:extLst>
          </p:cNvPr>
          <p:cNvGrpSpPr/>
          <p:nvPr/>
        </p:nvGrpSpPr>
        <p:grpSpPr>
          <a:xfrm>
            <a:off x="1542976" y="3974035"/>
            <a:ext cx="1493871" cy="1049070"/>
            <a:chOff x="1421678" y="5143373"/>
            <a:chExt cx="1493871" cy="1049070"/>
          </a:xfrm>
        </p:grpSpPr>
        <p:grpSp>
          <p:nvGrpSpPr>
            <p:cNvPr id="27" name="Group 26">
              <a:extLst>
                <a:ext uri="{FF2B5EF4-FFF2-40B4-BE49-F238E27FC236}">
                  <a16:creationId xmlns:a16="http://schemas.microsoft.com/office/drawing/2014/main" id="{7A6B7D84-48BD-294D-954E-37B66D68B99E}"/>
                </a:ext>
              </a:extLst>
            </p:cNvPr>
            <p:cNvGrpSpPr/>
            <p:nvPr/>
          </p:nvGrpSpPr>
          <p:grpSpPr>
            <a:xfrm>
              <a:off x="1963039" y="5143373"/>
              <a:ext cx="411149" cy="411149"/>
              <a:chOff x="1951071" y="5087716"/>
              <a:chExt cx="411149" cy="411149"/>
            </a:xfrm>
          </p:grpSpPr>
          <p:sp>
            <p:nvSpPr>
              <p:cNvPr id="29" name="Oval 28">
                <a:extLst>
                  <a:ext uri="{FF2B5EF4-FFF2-40B4-BE49-F238E27FC236}">
                    <a16:creationId xmlns:a16="http://schemas.microsoft.com/office/drawing/2014/main" id="{55B6E063-FB4E-5A4F-A8E7-E239FC3D58B4}"/>
                  </a:ext>
                </a:extLst>
              </p:cNvPr>
              <p:cNvSpPr/>
              <p:nvPr/>
            </p:nvSpPr>
            <p:spPr>
              <a:xfrm>
                <a:off x="1951071" y="5087716"/>
                <a:ext cx="411149" cy="411149"/>
              </a:xfrm>
              <a:prstGeom prst="ellipse">
                <a:avLst/>
              </a:prstGeom>
              <a:solidFill>
                <a:srgbClr val="00B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2DD8A47-C320-544C-925E-7909DC3189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00" t="19566" r="63730" b="21140"/>
              <a:stretch/>
            </p:blipFill>
            <p:spPr>
              <a:xfrm>
                <a:off x="2007245" y="5110816"/>
                <a:ext cx="298800" cy="333144"/>
              </a:xfrm>
              <a:prstGeom prst="rect">
                <a:avLst/>
              </a:prstGeom>
            </p:spPr>
          </p:pic>
        </p:grpSp>
        <p:sp>
          <p:nvSpPr>
            <p:cNvPr id="28" name="TextBox 27">
              <a:extLst>
                <a:ext uri="{FF2B5EF4-FFF2-40B4-BE49-F238E27FC236}">
                  <a16:creationId xmlns:a16="http://schemas.microsoft.com/office/drawing/2014/main" id="{2EBE0FB2-C035-CF4B-9C00-264649CA653E}"/>
                </a:ext>
              </a:extLst>
            </p:cNvPr>
            <p:cNvSpPr txBox="1"/>
            <p:nvPr/>
          </p:nvSpPr>
          <p:spPr>
            <a:xfrm>
              <a:off x="1421678" y="5546112"/>
              <a:ext cx="1493871" cy="646331"/>
            </a:xfrm>
            <a:prstGeom prst="rect">
              <a:avLst/>
            </a:prstGeom>
            <a:noFill/>
          </p:spPr>
          <p:txBody>
            <a:bodyPr wrap="square" rtlCol="0">
              <a:spAutoFit/>
            </a:bodyPr>
            <a:lstStyle/>
            <a:p>
              <a:pPr algn="ctr"/>
              <a:r>
                <a:rPr lang="en-US" b="1" dirty="0">
                  <a:solidFill>
                    <a:srgbClr val="00B1D4"/>
                  </a:solidFill>
                </a:rPr>
                <a:t>WMO</a:t>
              </a:r>
            </a:p>
            <a:p>
              <a:pPr algn="ctr"/>
              <a:r>
                <a:rPr lang="en-US" dirty="0"/>
                <a:t>acting as one</a:t>
              </a:r>
            </a:p>
          </p:txBody>
        </p:sp>
      </p:grpSp>
      <p:pic>
        <p:nvPicPr>
          <p:cNvPr id="31" name="Picture 30">
            <a:extLst>
              <a:ext uri="{FF2B5EF4-FFF2-40B4-BE49-F238E27FC236}">
                <a16:creationId xmlns:a16="http://schemas.microsoft.com/office/drawing/2014/main" id="{D3E09AC8-7ABD-7440-BB5B-CD8D9F54B8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8612" y="3217474"/>
            <a:ext cx="1009827" cy="975493"/>
          </a:xfrm>
          <a:prstGeom prst="rect">
            <a:avLst/>
          </a:prstGeom>
        </p:spPr>
      </p:pic>
      <p:sp>
        <p:nvSpPr>
          <p:cNvPr id="32" name="TextBox 31">
            <a:extLst>
              <a:ext uri="{FF2B5EF4-FFF2-40B4-BE49-F238E27FC236}">
                <a16:creationId xmlns:a16="http://schemas.microsoft.com/office/drawing/2014/main" id="{EEC0E8A9-DF44-DA4A-BE28-96C623DAD6CC}"/>
              </a:ext>
            </a:extLst>
          </p:cNvPr>
          <p:cNvSpPr txBox="1"/>
          <p:nvPr/>
        </p:nvSpPr>
        <p:spPr>
          <a:xfrm>
            <a:off x="3451496" y="3169083"/>
            <a:ext cx="2395226" cy="1238672"/>
          </a:xfrm>
          <a:prstGeom prst="rect">
            <a:avLst/>
          </a:prstGeom>
          <a:noFill/>
        </p:spPr>
        <p:txBody>
          <a:bodyPr wrap="square" rtlCol="0">
            <a:spAutoFit/>
          </a:bodyPr>
          <a:lstStyle/>
          <a:p>
            <a:pPr algn="ctr">
              <a:lnSpc>
                <a:spcPts val="2800"/>
              </a:lnSpc>
            </a:pPr>
            <a:r>
              <a:rPr lang="en-US" sz="2800" b="1" dirty="0"/>
              <a:t>Increase value</a:t>
            </a:r>
          </a:p>
          <a:p>
            <a:pPr algn="ctr">
              <a:lnSpc>
                <a:spcPts val="3300"/>
              </a:lnSpc>
            </a:pPr>
            <a:endParaRPr lang="en-US" sz="3600" b="1" dirty="0"/>
          </a:p>
          <a:p>
            <a:pPr algn="ctr">
              <a:lnSpc>
                <a:spcPts val="2800"/>
              </a:lnSpc>
            </a:pPr>
            <a:r>
              <a:rPr lang="en-US" sz="2800" b="1" dirty="0"/>
              <a:t>for society</a:t>
            </a:r>
          </a:p>
        </p:txBody>
      </p:sp>
    </p:spTree>
    <p:extLst>
      <p:ext uri="{BB962C8B-B14F-4D97-AF65-F5344CB8AC3E}">
        <p14:creationId xmlns:p14="http://schemas.microsoft.com/office/powerpoint/2010/main" val="1350544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9CDD82-FDF0-474D-92DA-DEE809E87FA7}"/>
              </a:ext>
            </a:extLst>
          </p:cNvPr>
          <p:cNvSpPr>
            <a:spLocks noGrp="1"/>
          </p:cNvSpPr>
          <p:nvPr>
            <p:ph type="title"/>
          </p:nvPr>
        </p:nvSpPr>
        <p:spPr/>
        <p:txBody>
          <a:bodyPr/>
          <a:lstStyle/>
          <a:p>
            <a:r>
              <a:rPr lang="en-US" dirty="0"/>
              <a:t>Cg-18 Adopted New WMO Structure</a:t>
            </a:r>
          </a:p>
        </p:txBody>
      </p:sp>
      <p:sp>
        <p:nvSpPr>
          <p:cNvPr id="4" name="Date Placeholder 3">
            <a:extLst>
              <a:ext uri="{FF2B5EF4-FFF2-40B4-BE49-F238E27FC236}">
                <a16:creationId xmlns:a16="http://schemas.microsoft.com/office/drawing/2014/main" id="{02F9A853-C6D2-BC46-9297-C8F5AE9C582D}"/>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4B7C5F68-02D6-7043-BB0A-CEACF02226E9}"/>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A0433982-3B9A-8840-8F5D-D0BC22ABB016}"/>
              </a:ext>
            </a:extLst>
          </p:cNvPr>
          <p:cNvSpPr>
            <a:spLocks noGrp="1"/>
          </p:cNvSpPr>
          <p:nvPr>
            <p:ph type="sldNum" sz="quarter" idx="12"/>
          </p:nvPr>
        </p:nvSpPr>
        <p:spPr/>
        <p:txBody>
          <a:bodyPr/>
          <a:lstStyle/>
          <a:p>
            <a:fld id="{08C3E809-4BE0-FF45-8A54-F386BF18E701}" type="slidenum">
              <a:rPr lang="en-GB" smtClean="0"/>
              <a:t>5</a:t>
            </a:fld>
            <a:endParaRPr lang="en-GB"/>
          </a:p>
        </p:txBody>
      </p:sp>
      <p:pic>
        <p:nvPicPr>
          <p:cNvPr id="7" name="Picture 6">
            <a:extLst>
              <a:ext uri="{FF2B5EF4-FFF2-40B4-BE49-F238E27FC236}">
                <a16:creationId xmlns:a16="http://schemas.microsoft.com/office/drawing/2014/main" id="{53B7A3E1-7D57-614D-B5E5-4A9971C22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668" y="1018348"/>
            <a:ext cx="5976664" cy="5399372"/>
          </a:xfrm>
          <a:prstGeom prst="rect">
            <a:avLst/>
          </a:prstGeom>
        </p:spPr>
      </p:pic>
      <p:sp>
        <p:nvSpPr>
          <p:cNvPr id="8" name="Textfeld 6">
            <a:extLst>
              <a:ext uri="{FF2B5EF4-FFF2-40B4-BE49-F238E27FC236}">
                <a16:creationId xmlns:a16="http://schemas.microsoft.com/office/drawing/2014/main" id="{A1BEF2CA-3B36-D145-9E35-54B86CC8B519}"/>
              </a:ext>
            </a:extLst>
          </p:cNvPr>
          <p:cNvSpPr txBox="1"/>
          <p:nvPr/>
        </p:nvSpPr>
        <p:spPr>
          <a:xfrm>
            <a:off x="683568" y="6217567"/>
            <a:ext cx="8075240" cy="307777"/>
          </a:xfrm>
          <a:prstGeom prst="rect">
            <a:avLst/>
          </a:prstGeom>
          <a:solidFill>
            <a:srgbClr val="00B0F0"/>
          </a:solidFill>
        </p:spPr>
        <p:txBody>
          <a:bodyPr wrap="square" rtlCol="0">
            <a:spAutoFit/>
          </a:bodyPr>
          <a:lstStyle/>
          <a:p>
            <a:pPr algn="ctr"/>
            <a:r>
              <a:rPr lang="en-GB" sz="1400" b="1" dirty="0"/>
              <a:t>See </a:t>
            </a:r>
            <a:r>
              <a:rPr lang="en-GB" sz="1400" b="1" dirty="0">
                <a:hlinkClick r:id="rId3"/>
              </a:rPr>
              <a:t>https://public.wmo.int/en/governance-reform</a:t>
            </a:r>
            <a:endParaRPr lang="en-GB" sz="1400" b="1" dirty="0"/>
          </a:p>
        </p:txBody>
      </p:sp>
    </p:spTree>
    <p:extLst>
      <p:ext uri="{BB962C8B-B14F-4D97-AF65-F5344CB8AC3E}">
        <p14:creationId xmlns:p14="http://schemas.microsoft.com/office/powerpoint/2010/main" val="2040958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C277E8-05C4-C74C-8033-68C63BB77963}"/>
              </a:ext>
            </a:extLst>
          </p:cNvPr>
          <p:cNvSpPr>
            <a:spLocks noGrp="1"/>
          </p:cNvSpPr>
          <p:nvPr>
            <p:ph type="title"/>
          </p:nvPr>
        </p:nvSpPr>
        <p:spPr/>
        <p:txBody>
          <a:bodyPr/>
          <a:lstStyle/>
          <a:p>
            <a:r>
              <a:rPr lang="en-US" dirty="0"/>
              <a:t>WMO Strategic Plan 2020-2030</a:t>
            </a:r>
          </a:p>
        </p:txBody>
      </p:sp>
      <p:sp>
        <p:nvSpPr>
          <p:cNvPr id="4" name="Date Placeholder 3">
            <a:extLst>
              <a:ext uri="{FF2B5EF4-FFF2-40B4-BE49-F238E27FC236}">
                <a16:creationId xmlns:a16="http://schemas.microsoft.com/office/drawing/2014/main" id="{9B8B9169-C78A-7D47-B837-237029130E1E}"/>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839E4FFE-D782-764C-B27F-43FC33A672EC}"/>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92AF0712-71B2-7B43-9EAC-9FE03B0277DC}"/>
              </a:ext>
            </a:extLst>
          </p:cNvPr>
          <p:cNvSpPr>
            <a:spLocks noGrp="1"/>
          </p:cNvSpPr>
          <p:nvPr>
            <p:ph type="sldNum" sz="quarter" idx="12"/>
          </p:nvPr>
        </p:nvSpPr>
        <p:spPr/>
        <p:txBody>
          <a:bodyPr/>
          <a:lstStyle/>
          <a:p>
            <a:fld id="{08C3E809-4BE0-FF45-8A54-F386BF18E701}" type="slidenum">
              <a:rPr lang="en-GB" smtClean="0"/>
              <a:t>6</a:t>
            </a:fld>
            <a:endParaRPr lang="en-GB"/>
          </a:p>
        </p:txBody>
      </p:sp>
      <p:grpSp>
        <p:nvGrpSpPr>
          <p:cNvPr id="47" name="Group 46">
            <a:extLst>
              <a:ext uri="{FF2B5EF4-FFF2-40B4-BE49-F238E27FC236}">
                <a16:creationId xmlns:a16="http://schemas.microsoft.com/office/drawing/2014/main" id="{C5BC0268-FCC9-1147-A26A-59CAA69D2333}"/>
              </a:ext>
            </a:extLst>
          </p:cNvPr>
          <p:cNvGrpSpPr/>
          <p:nvPr/>
        </p:nvGrpSpPr>
        <p:grpSpPr>
          <a:xfrm>
            <a:off x="249309" y="992022"/>
            <a:ext cx="8645381" cy="5431105"/>
            <a:chOff x="254442" y="771279"/>
            <a:chExt cx="8645381" cy="5431105"/>
          </a:xfrm>
        </p:grpSpPr>
        <p:sp>
          <p:nvSpPr>
            <p:cNvPr id="7" name="Rectangle 6">
              <a:extLst>
                <a:ext uri="{FF2B5EF4-FFF2-40B4-BE49-F238E27FC236}">
                  <a16:creationId xmlns:a16="http://schemas.microsoft.com/office/drawing/2014/main" id="{447DE54F-CD0F-864E-990F-4C384644D141}"/>
                </a:ext>
              </a:extLst>
            </p:cNvPr>
            <p:cNvSpPr/>
            <p:nvPr/>
          </p:nvSpPr>
          <p:spPr>
            <a:xfrm>
              <a:off x="3041849" y="2530784"/>
              <a:ext cx="1431231" cy="1512000"/>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r"/>
              <a:endParaRPr lang="en-US" sz="300" b="1" dirty="0"/>
            </a:p>
            <a:p>
              <a:pPr algn="r"/>
              <a:r>
                <a:rPr lang="fr-CH" sz="1400" b="1" dirty="0"/>
                <a:t>Infrastructures</a:t>
              </a:r>
              <a:endParaRPr lang="en-US" sz="1000" b="1" dirty="0"/>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r>
                <a:rPr lang="en-US" sz="1000" b="1" dirty="0">
                  <a:solidFill>
                    <a:schemeClr val="bg1"/>
                  </a:solidFill>
                </a:rPr>
                <a:t>Enhance Earth system observations and predictions</a:t>
              </a:r>
            </a:p>
          </p:txBody>
        </p:sp>
        <p:sp>
          <p:nvSpPr>
            <p:cNvPr id="8" name="Rectangle 7">
              <a:extLst>
                <a:ext uri="{FF2B5EF4-FFF2-40B4-BE49-F238E27FC236}">
                  <a16:creationId xmlns:a16="http://schemas.microsoft.com/office/drawing/2014/main" id="{682FB53E-B28D-1946-AEFF-407B205CB771}"/>
                </a:ext>
              </a:extLst>
            </p:cNvPr>
            <p:cNvSpPr/>
            <p:nvPr/>
          </p:nvSpPr>
          <p:spPr>
            <a:xfrm>
              <a:off x="1566410" y="2530784"/>
              <a:ext cx="1431231" cy="1512000"/>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300" b="1"/>
            </a:p>
            <a:p>
              <a:pPr algn="ctr"/>
              <a:r>
                <a:rPr lang="en-US" sz="1400" b="1"/>
                <a:t>Services</a:t>
              </a:r>
            </a:p>
            <a:p>
              <a:pPr algn="ctr"/>
              <a:endParaRPr lang="en-US" sz="1400" b="1">
                <a:solidFill>
                  <a:schemeClr val="bg1"/>
                </a:solidFill>
              </a:endParaRPr>
            </a:p>
            <a:p>
              <a:pPr algn="ctr"/>
              <a:endParaRPr lang="en-US" sz="1400" b="1">
                <a:solidFill>
                  <a:schemeClr val="bg1"/>
                </a:solidFill>
              </a:endParaRPr>
            </a:p>
            <a:p>
              <a:pPr algn="ctr"/>
              <a:endParaRPr lang="en-US" sz="1400" b="1">
                <a:solidFill>
                  <a:schemeClr val="bg1"/>
                </a:solidFill>
              </a:endParaRPr>
            </a:p>
            <a:p>
              <a:pPr algn="ctr"/>
              <a:r>
                <a:rPr lang="en-US" sz="1000" b="1">
                  <a:solidFill>
                    <a:schemeClr val="bg1"/>
                  </a:solidFill>
                </a:rPr>
                <a:t>Better serve </a:t>
              </a:r>
            </a:p>
            <a:p>
              <a:pPr algn="ctr"/>
              <a:r>
                <a:rPr lang="en-US" sz="1000" b="1">
                  <a:solidFill>
                    <a:schemeClr val="bg1"/>
                  </a:solidFill>
                </a:rPr>
                <a:t>societal needs</a:t>
              </a:r>
            </a:p>
            <a:p>
              <a:pPr algn="ctr"/>
              <a:endParaRPr lang="en-US" sz="1000" b="1">
                <a:solidFill>
                  <a:schemeClr val="bg1"/>
                </a:solidFill>
              </a:endParaRPr>
            </a:p>
            <a:p>
              <a:pPr algn="ctr"/>
              <a:endParaRPr lang="en-US" sz="500" b="1" dirty="0">
                <a:solidFill>
                  <a:schemeClr val="bg1"/>
                </a:solidFill>
              </a:endParaRPr>
            </a:p>
          </p:txBody>
        </p:sp>
        <p:sp>
          <p:nvSpPr>
            <p:cNvPr id="9" name="TextBox 8">
              <a:extLst>
                <a:ext uri="{FF2B5EF4-FFF2-40B4-BE49-F238E27FC236}">
                  <a16:creationId xmlns:a16="http://schemas.microsoft.com/office/drawing/2014/main" id="{C78FDE75-7E2D-6E44-ADB0-11EDC93E4986}"/>
                </a:ext>
              </a:extLst>
            </p:cNvPr>
            <p:cNvSpPr txBox="1"/>
            <p:nvPr/>
          </p:nvSpPr>
          <p:spPr>
            <a:xfrm>
              <a:off x="254442" y="894445"/>
              <a:ext cx="1311968" cy="307777"/>
            </a:xfrm>
            <a:prstGeom prst="rect">
              <a:avLst/>
            </a:prstGeom>
            <a:noFill/>
          </p:spPr>
          <p:txBody>
            <a:bodyPr wrap="square" rtlCol="0">
              <a:spAutoFit/>
            </a:bodyPr>
            <a:lstStyle/>
            <a:p>
              <a:r>
                <a:rPr lang="en-US" sz="1400" b="1" dirty="0">
                  <a:solidFill>
                    <a:srgbClr val="13529F"/>
                  </a:solidFill>
                </a:rPr>
                <a:t>VISION 2030</a:t>
              </a:r>
            </a:p>
          </p:txBody>
        </p:sp>
        <p:sp>
          <p:nvSpPr>
            <p:cNvPr id="10" name="TextBox 9">
              <a:extLst>
                <a:ext uri="{FF2B5EF4-FFF2-40B4-BE49-F238E27FC236}">
                  <a16:creationId xmlns:a16="http://schemas.microsoft.com/office/drawing/2014/main" id="{D42BA4F2-CB33-3444-B77E-4365C5B2B765}"/>
                </a:ext>
              </a:extLst>
            </p:cNvPr>
            <p:cNvSpPr txBox="1"/>
            <p:nvPr/>
          </p:nvSpPr>
          <p:spPr>
            <a:xfrm>
              <a:off x="254442" y="1454572"/>
              <a:ext cx="1311968" cy="523220"/>
            </a:xfrm>
            <a:prstGeom prst="rect">
              <a:avLst/>
            </a:prstGeom>
            <a:noFill/>
          </p:spPr>
          <p:txBody>
            <a:bodyPr wrap="square" rtlCol="0">
              <a:spAutoFit/>
            </a:bodyPr>
            <a:lstStyle/>
            <a:p>
              <a:r>
                <a:rPr lang="en-US" sz="1400" b="1" dirty="0">
                  <a:solidFill>
                    <a:srgbClr val="13529F"/>
                  </a:solidFill>
                </a:rPr>
                <a:t>OVERARCHING PRIORITIES</a:t>
              </a:r>
            </a:p>
          </p:txBody>
        </p:sp>
        <p:sp>
          <p:nvSpPr>
            <p:cNvPr id="11" name="TextBox 10">
              <a:extLst>
                <a:ext uri="{FF2B5EF4-FFF2-40B4-BE49-F238E27FC236}">
                  <a16:creationId xmlns:a16="http://schemas.microsoft.com/office/drawing/2014/main" id="{A96F3E9B-94A8-9646-A534-DBCF16B8AC42}"/>
                </a:ext>
              </a:extLst>
            </p:cNvPr>
            <p:cNvSpPr txBox="1"/>
            <p:nvPr/>
          </p:nvSpPr>
          <p:spPr>
            <a:xfrm>
              <a:off x="254442" y="2104003"/>
              <a:ext cx="1311968" cy="307777"/>
            </a:xfrm>
            <a:prstGeom prst="rect">
              <a:avLst/>
            </a:prstGeom>
            <a:noFill/>
          </p:spPr>
          <p:txBody>
            <a:bodyPr wrap="square" rtlCol="0">
              <a:spAutoFit/>
            </a:bodyPr>
            <a:lstStyle/>
            <a:p>
              <a:r>
                <a:rPr lang="en-US" sz="1400" b="1" dirty="0">
                  <a:solidFill>
                    <a:srgbClr val="13529F"/>
                  </a:solidFill>
                </a:rPr>
                <a:t>CORE VALUES</a:t>
              </a:r>
            </a:p>
          </p:txBody>
        </p:sp>
        <p:sp>
          <p:nvSpPr>
            <p:cNvPr id="12" name="TextBox 11">
              <a:extLst>
                <a:ext uri="{FF2B5EF4-FFF2-40B4-BE49-F238E27FC236}">
                  <a16:creationId xmlns:a16="http://schemas.microsoft.com/office/drawing/2014/main" id="{8CE93135-6DA6-7B41-9203-E6237D5F3D88}"/>
                </a:ext>
              </a:extLst>
            </p:cNvPr>
            <p:cNvSpPr txBox="1"/>
            <p:nvPr/>
          </p:nvSpPr>
          <p:spPr>
            <a:xfrm>
              <a:off x="254442" y="2551380"/>
              <a:ext cx="1311968" cy="523220"/>
            </a:xfrm>
            <a:prstGeom prst="rect">
              <a:avLst/>
            </a:prstGeom>
            <a:noFill/>
          </p:spPr>
          <p:txBody>
            <a:bodyPr wrap="square" rtlCol="0">
              <a:spAutoFit/>
            </a:bodyPr>
            <a:lstStyle/>
            <a:p>
              <a:r>
                <a:rPr lang="en-US" sz="1400" b="1" dirty="0">
                  <a:solidFill>
                    <a:srgbClr val="13529F"/>
                  </a:solidFill>
                </a:rPr>
                <a:t>LONG-TERM GOALS</a:t>
              </a:r>
            </a:p>
          </p:txBody>
        </p:sp>
        <p:sp>
          <p:nvSpPr>
            <p:cNvPr id="13" name="TextBox 12">
              <a:extLst>
                <a:ext uri="{FF2B5EF4-FFF2-40B4-BE49-F238E27FC236}">
                  <a16:creationId xmlns:a16="http://schemas.microsoft.com/office/drawing/2014/main" id="{502EC32D-B991-3C49-BD7D-5010D18CF042}"/>
                </a:ext>
              </a:extLst>
            </p:cNvPr>
            <p:cNvSpPr txBox="1"/>
            <p:nvPr/>
          </p:nvSpPr>
          <p:spPr>
            <a:xfrm>
              <a:off x="254442" y="4102356"/>
              <a:ext cx="1311968" cy="1169551"/>
            </a:xfrm>
            <a:prstGeom prst="rect">
              <a:avLst/>
            </a:prstGeom>
            <a:noFill/>
          </p:spPr>
          <p:txBody>
            <a:bodyPr wrap="square" rtlCol="0">
              <a:spAutoFit/>
            </a:bodyPr>
            <a:lstStyle/>
            <a:p>
              <a:r>
                <a:rPr lang="en-US" sz="1400" b="1" dirty="0">
                  <a:solidFill>
                    <a:srgbClr val="13529F"/>
                  </a:solidFill>
                </a:rPr>
                <a:t>STRATEGIC OBJECTIVES</a:t>
              </a:r>
            </a:p>
            <a:p>
              <a:endParaRPr lang="en-US" sz="1400" b="1" dirty="0">
                <a:solidFill>
                  <a:srgbClr val="13529F"/>
                </a:solidFill>
              </a:endParaRPr>
            </a:p>
            <a:p>
              <a:r>
                <a:rPr lang="en-US" sz="1400" dirty="0">
                  <a:solidFill>
                    <a:srgbClr val="13529F"/>
                  </a:solidFill>
                </a:rPr>
                <a:t>FOCUSED ON</a:t>
              </a:r>
            </a:p>
            <a:p>
              <a:r>
                <a:rPr lang="en-US" sz="1400" dirty="0">
                  <a:solidFill>
                    <a:srgbClr val="13529F"/>
                  </a:solidFill>
                </a:rPr>
                <a:t>2020-23</a:t>
              </a:r>
            </a:p>
          </p:txBody>
        </p:sp>
        <p:sp>
          <p:nvSpPr>
            <p:cNvPr id="14" name="Rectangle 13">
              <a:extLst>
                <a:ext uri="{FF2B5EF4-FFF2-40B4-BE49-F238E27FC236}">
                  <a16:creationId xmlns:a16="http://schemas.microsoft.com/office/drawing/2014/main" id="{C6F1CE69-4D63-C84E-ABC5-9E68F6ECDD0C}"/>
                </a:ext>
              </a:extLst>
            </p:cNvPr>
            <p:cNvSpPr/>
            <p:nvPr/>
          </p:nvSpPr>
          <p:spPr>
            <a:xfrm>
              <a:off x="1566410" y="771279"/>
              <a:ext cx="7333412" cy="617574"/>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5BAA"/>
                  </a:solidFill>
                </a:rPr>
                <a:t>A world where </a:t>
              </a:r>
              <a:r>
                <a:rPr lang="en-US" sz="1100" b="1" dirty="0">
                  <a:solidFill>
                    <a:srgbClr val="005BAA"/>
                  </a:solidFill>
                </a:rPr>
                <a:t>all nations</a:t>
              </a:r>
              <a:r>
                <a:rPr lang="en-US" sz="1100" dirty="0">
                  <a:solidFill>
                    <a:srgbClr val="005BAA"/>
                  </a:solidFill>
                </a:rPr>
                <a:t>, especially the </a:t>
              </a:r>
              <a:r>
                <a:rPr lang="en-US" sz="1100" b="1" dirty="0">
                  <a:solidFill>
                    <a:srgbClr val="005BAA"/>
                  </a:solidFill>
                </a:rPr>
                <a:t>most vulnerable</a:t>
              </a:r>
              <a:r>
                <a:rPr lang="en-US" sz="1100" dirty="0">
                  <a:solidFill>
                    <a:srgbClr val="005BAA"/>
                  </a:solidFill>
                </a:rPr>
                <a:t>, are </a:t>
              </a:r>
              <a:r>
                <a:rPr lang="en-US" sz="1100" b="1" dirty="0">
                  <a:solidFill>
                    <a:srgbClr val="005BAA"/>
                  </a:solidFill>
                </a:rPr>
                <a:t>more resilient</a:t>
              </a:r>
              <a:r>
                <a:rPr lang="en-US" sz="1100" dirty="0">
                  <a:solidFill>
                    <a:srgbClr val="005BAA"/>
                  </a:solidFill>
                </a:rPr>
                <a:t> to the </a:t>
              </a:r>
              <a:br>
                <a:rPr lang="en-US" sz="1100" dirty="0">
                  <a:solidFill>
                    <a:srgbClr val="005BAA"/>
                  </a:solidFill>
                </a:rPr>
              </a:br>
              <a:r>
                <a:rPr lang="en-US" sz="1100" b="1" dirty="0">
                  <a:solidFill>
                    <a:srgbClr val="005BAA"/>
                  </a:solidFill>
                </a:rPr>
                <a:t>socioeconomic impact</a:t>
              </a:r>
              <a:r>
                <a:rPr lang="en-US" sz="1100" dirty="0">
                  <a:solidFill>
                    <a:srgbClr val="005BAA"/>
                  </a:solidFill>
                </a:rPr>
                <a:t> of </a:t>
              </a:r>
              <a:r>
                <a:rPr lang="en-US" sz="1100" b="1" dirty="0">
                  <a:solidFill>
                    <a:srgbClr val="005BAA"/>
                  </a:solidFill>
                </a:rPr>
                <a:t>extreme weather, climate, water </a:t>
              </a:r>
              <a:r>
                <a:rPr lang="en-US" sz="1100" dirty="0">
                  <a:solidFill>
                    <a:srgbClr val="005BAA"/>
                  </a:solidFill>
                </a:rPr>
                <a:t>and other </a:t>
              </a:r>
              <a:r>
                <a:rPr lang="en-US" sz="1100" b="1" dirty="0">
                  <a:solidFill>
                    <a:srgbClr val="005BAA"/>
                  </a:solidFill>
                </a:rPr>
                <a:t>environmental events</a:t>
              </a:r>
              <a:r>
                <a:rPr lang="en-US" sz="1100" dirty="0">
                  <a:solidFill>
                    <a:srgbClr val="005BAA"/>
                  </a:solidFill>
                </a:rPr>
                <a:t>, and</a:t>
              </a:r>
              <a:br>
                <a:rPr lang="en-US" sz="1100" dirty="0">
                  <a:solidFill>
                    <a:srgbClr val="005BAA"/>
                  </a:solidFill>
                </a:rPr>
              </a:br>
              <a:r>
                <a:rPr lang="en-US" sz="1100" dirty="0">
                  <a:solidFill>
                    <a:srgbClr val="005BAA"/>
                  </a:solidFill>
                </a:rPr>
                <a:t> </a:t>
              </a:r>
              <a:r>
                <a:rPr lang="en-US" sz="1100" b="1" dirty="0">
                  <a:solidFill>
                    <a:srgbClr val="005BAA"/>
                  </a:solidFill>
                </a:rPr>
                <a:t>empowered</a:t>
              </a:r>
              <a:r>
                <a:rPr lang="en-US" sz="1100" dirty="0">
                  <a:solidFill>
                    <a:srgbClr val="005BAA"/>
                  </a:solidFill>
                </a:rPr>
                <a:t> to boost their </a:t>
              </a:r>
              <a:r>
                <a:rPr lang="en-US" sz="1100" b="1" dirty="0">
                  <a:solidFill>
                    <a:srgbClr val="005BAA"/>
                  </a:solidFill>
                </a:rPr>
                <a:t>sustainable development</a:t>
              </a:r>
              <a:r>
                <a:rPr lang="en-US" sz="1100" dirty="0">
                  <a:solidFill>
                    <a:srgbClr val="005BAA"/>
                  </a:solidFill>
                </a:rPr>
                <a:t> through the </a:t>
              </a:r>
              <a:r>
                <a:rPr lang="en-US" sz="1100" b="1" dirty="0">
                  <a:solidFill>
                    <a:srgbClr val="005BAA"/>
                  </a:solidFill>
                </a:rPr>
                <a:t>best possible weather, climate and water services</a:t>
              </a:r>
              <a:endParaRPr lang="en-US" sz="1200" dirty="0">
                <a:solidFill>
                  <a:srgbClr val="005BAA"/>
                </a:solidFill>
              </a:endParaRPr>
            </a:p>
          </p:txBody>
        </p:sp>
        <p:pic>
          <p:nvPicPr>
            <p:cNvPr id="15" name="Picture 14">
              <a:extLst>
                <a:ext uri="{FF2B5EF4-FFF2-40B4-BE49-F238E27FC236}">
                  <a16:creationId xmlns:a16="http://schemas.microsoft.com/office/drawing/2014/main" id="{2808AF64-D1BC-8049-B06B-1A9699149C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1963" y="2735357"/>
              <a:ext cx="658348" cy="697848"/>
            </a:xfrm>
            <a:prstGeom prst="rect">
              <a:avLst/>
            </a:prstGeom>
          </p:spPr>
        </p:pic>
        <p:pic>
          <p:nvPicPr>
            <p:cNvPr id="16" name="Picture 15">
              <a:extLst>
                <a:ext uri="{FF2B5EF4-FFF2-40B4-BE49-F238E27FC236}">
                  <a16:creationId xmlns:a16="http://schemas.microsoft.com/office/drawing/2014/main" id="{7964E89F-56A5-EF40-8391-AEF4B252DA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2040" y="2838584"/>
              <a:ext cx="504000" cy="534239"/>
            </a:xfrm>
            <a:prstGeom prst="rect">
              <a:avLst/>
            </a:prstGeom>
          </p:spPr>
        </p:pic>
        <p:sp>
          <p:nvSpPr>
            <p:cNvPr id="17" name="Rectangle 16">
              <a:extLst>
                <a:ext uri="{FF2B5EF4-FFF2-40B4-BE49-F238E27FC236}">
                  <a16:creationId xmlns:a16="http://schemas.microsoft.com/office/drawing/2014/main" id="{0188E57C-9958-834E-BE8C-67DA075F2271}"/>
                </a:ext>
              </a:extLst>
            </p:cNvPr>
            <p:cNvSpPr/>
            <p:nvPr/>
          </p:nvSpPr>
          <p:spPr>
            <a:xfrm>
              <a:off x="4517288" y="2530784"/>
              <a:ext cx="1431231" cy="1512000"/>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300" b="1" dirty="0">
                <a:solidFill>
                  <a:schemeClr val="bg1"/>
                </a:solidFill>
              </a:endParaRPr>
            </a:p>
            <a:p>
              <a:pPr algn="ctr"/>
              <a:r>
                <a:rPr lang="en-US" sz="1400" b="1" dirty="0">
                  <a:solidFill>
                    <a:schemeClr val="bg1"/>
                  </a:solidFill>
                </a:rPr>
                <a:t>Science &amp; Innovations</a:t>
              </a: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r>
                <a:rPr lang="en-US" sz="1000" b="1" dirty="0">
                  <a:solidFill>
                    <a:schemeClr val="bg1"/>
                  </a:solidFill>
                </a:rPr>
                <a:t>Advance targeted research</a:t>
              </a:r>
            </a:p>
          </p:txBody>
        </p:sp>
        <p:pic>
          <p:nvPicPr>
            <p:cNvPr id="18" name="Picture 17">
              <a:extLst>
                <a:ext uri="{FF2B5EF4-FFF2-40B4-BE49-F238E27FC236}">
                  <a16:creationId xmlns:a16="http://schemas.microsoft.com/office/drawing/2014/main" id="{73890843-5FB6-804D-B89A-3A7508BF7A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6937" y="2950722"/>
              <a:ext cx="584486" cy="499735"/>
            </a:xfrm>
            <a:prstGeom prst="rect">
              <a:avLst/>
            </a:prstGeom>
          </p:spPr>
        </p:pic>
        <p:sp>
          <p:nvSpPr>
            <p:cNvPr id="19" name="Rectangle 18">
              <a:extLst>
                <a:ext uri="{FF2B5EF4-FFF2-40B4-BE49-F238E27FC236}">
                  <a16:creationId xmlns:a16="http://schemas.microsoft.com/office/drawing/2014/main" id="{A2ADEDA6-BDFC-CF4C-B1EA-780CA3DFCB48}"/>
                </a:ext>
              </a:extLst>
            </p:cNvPr>
            <p:cNvSpPr/>
            <p:nvPr/>
          </p:nvSpPr>
          <p:spPr>
            <a:xfrm>
              <a:off x="5992727" y="2530783"/>
              <a:ext cx="1431231" cy="1512000"/>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300" b="1" dirty="0">
                <a:solidFill>
                  <a:schemeClr val="bg1"/>
                </a:solidFill>
              </a:endParaRPr>
            </a:p>
            <a:p>
              <a:pPr algn="ctr"/>
              <a:r>
                <a:rPr lang="en-US" sz="1400" b="1" dirty="0">
                  <a:solidFill>
                    <a:schemeClr val="bg1"/>
                  </a:solidFill>
                </a:rPr>
                <a:t> Member Services</a:t>
              </a:r>
            </a:p>
            <a:p>
              <a:pPr algn="ctr"/>
              <a:endParaRPr lang="en-US" sz="1400" b="1" dirty="0">
                <a:solidFill>
                  <a:schemeClr val="bg1"/>
                </a:solidFill>
              </a:endParaRPr>
            </a:p>
            <a:p>
              <a:pPr algn="ctr"/>
              <a:endParaRPr lang="en-US" sz="1400" b="1" dirty="0">
                <a:solidFill>
                  <a:schemeClr val="bg1"/>
                </a:solidFill>
              </a:endParaRPr>
            </a:p>
            <a:p>
              <a:pPr algn="ctr"/>
              <a:r>
                <a:rPr lang="en-US" sz="1000" b="1" dirty="0">
                  <a:solidFill>
                    <a:schemeClr val="bg1"/>
                  </a:solidFill>
                </a:rPr>
                <a:t>Close the </a:t>
              </a:r>
              <a:br>
                <a:rPr lang="en-US" sz="1000" b="1" dirty="0">
                  <a:solidFill>
                    <a:schemeClr val="bg1"/>
                  </a:solidFill>
                </a:rPr>
              </a:br>
              <a:r>
                <a:rPr lang="en-US" sz="1000" b="1" dirty="0">
                  <a:solidFill>
                    <a:schemeClr val="bg1"/>
                  </a:solidFill>
                </a:rPr>
                <a:t>capacity gap</a:t>
              </a:r>
            </a:p>
          </p:txBody>
        </p:sp>
        <p:pic>
          <p:nvPicPr>
            <p:cNvPr id="20" name="Picture 3" descr="\\INTERNAL.WMO.INT\UserData\redirected\cnovenario\Documents\Icons\handshake_white.png">
              <a:extLst>
                <a:ext uri="{FF2B5EF4-FFF2-40B4-BE49-F238E27FC236}">
                  <a16:creationId xmlns:a16="http://schemas.microsoft.com/office/drawing/2014/main" id="{15D7FE84-E3E2-8349-9314-97388B631C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5530" y="2942497"/>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C0A2EC12-22A7-764A-B10E-1D5715C5D197}"/>
                </a:ext>
              </a:extLst>
            </p:cNvPr>
            <p:cNvSpPr/>
            <p:nvPr/>
          </p:nvSpPr>
          <p:spPr>
            <a:xfrm>
              <a:off x="7468166" y="2530784"/>
              <a:ext cx="1431231" cy="1512000"/>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300" b="1">
                <a:solidFill>
                  <a:schemeClr val="bg1"/>
                </a:solidFill>
              </a:endParaRPr>
            </a:p>
            <a:p>
              <a:pPr algn="ctr"/>
              <a:r>
                <a:rPr lang="en-US" sz="1400" b="1">
                  <a:solidFill>
                    <a:schemeClr val="bg1"/>
                  </a:solidFill>
                </a:rPr>
                <a:t>Smart </a:t>
              </a:r>
            </a:p>
            <a:p>
              <a:pPr algn="ctr"/>
              <a:r>
                <a:rPr lang="en-US" sz="1400" b="1">
                  <a:solidFill>
                    <a:schemeClr val="bg1"/>
                  </a:solidFill>
                </a:rPr>
                <a:t>Organization</a:t>
              </a:r>
            </a:p>
            <a:p>
              <a:pPr algn="ctr"/>
              <a:endParaRPr lang="en-US" sz="1000" b="1">
                <a:solidFill>
                  <a:schemeClr val="bg1"/>
                </a:solidFill>
              </a:endParaRPr>
            </a:p>
            <a:p>
              <a:pPr algn="ct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Strategic realignment of structure and programmes</a:t>
              </a:r>
              <a:endParaRPr lang="en-US" sz="700" b="1" dirty="0">
                <a:solidFill>
                  <a:schemeClr val="bg1"/>
                </a:solidFill>
              </a:endParaRPr>
            </a:p>
          </p:txBody>
        </p:sp>
        <p:grpSp>
          <p:nvGrpSpPr>
            <p:cNvPr id="22" name="Group 21">
              <a:extLst>
                <a:ext uri="{FF2B5EF4-FFF2-40B4-BE49-F238E27FC236}">
                  <a16:creationId xmlns:a16="http://schemas.microsoft.com/office/drawing/2014/main" id="{EDB62CC0-2A0F-BE46-BFA7-192719D1FB53}"/>
                </a:ext>
              </a:extLst>
            </p:cNvPr>
            <p:cNvGrpSpPr/>
            <p:nvPr/>
          </p:nvGrpSpPr>
          <p:grpSpPr>
            <a:xfrm>
              <a:off x="7980735" y="3117619"/>
              <a:ext cx="409995" cy="291402"/>
              <a:chOff x="826419" y="5447130"/>
              <a:chExt cx="427450" cy="303808"/>
            </a:xfrm>
          </p:grpSpPr>
          <p:sp>
            <p:nvSpPr>
              <p:cNvPr id="23" name="Oval 22">
                <a:extLst>
                  <a:ext uri="{FF2B5EF4-FFF2-40B4-BE49-F238E27FC236}">
                    <a16:creationId xmlns:a16="http://schemas.microsoft.com/office/drawing/2014/main" id="{0D7A5F3E-9B21-0149-A83E-354F00C63070}"/>
                  </a:ext>
                </a:extLst>
              </p:cNvPr>
              <p:cNvSpPr/>
              <p:nvPr/>
            </p:nvSpPr>
            <p:spPr>
              <a:xfrm>
                <a:off x="984075" y="544713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92E4101-8F32-1D4B-814F-805AE2457D55}"/>
                  </a:ext>
                </a:extLst>
              </p:cNvPr>
              <p:cNvSpPr/>
              <p:nvPr/>
            </p:nvSpPr>
            <p:spPr>
              <a:xfrm>
                <a:off x="984075" y="563880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532FBC2-6CD4-8A4D-A1D0-652084B48F6A}"/>
                  </a:ext>
                </a:extLst>
              </p:cNvPr>
              <p:cNvSpPr/>
              <p:nvPr/>
            </p:nvSpPr>
            <p:spPr>
              <a:xfrm>
                <a:off x="1141731" y="563880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4527CCF-DA8A-6A41-95B8-C87C48AC375D}"/>
                  </a:ext>
                </a:extLst>
              </p:cNvPr>
              <p:cNvSpPr/>
              <p:nvPr/>
            </p:nvSpPr>
            <p:spPr>
              <a:xfrm>
                <a:off x="826419" y="563880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B1316398-889E-A64E-B889-F1D7C474F0A5}"/>
                  </a:ext>
                </a:extLst>
              </p:cNvPr>
              <p:cNvCxnSpPr/>
              <p:nvPr/>
            </p:nvCxnSpPr>
            <p:spPr>
              <a:xfrm>
                <a:off x="1040144" y="5554505"/>
                <a:ext cx="0" cy="1080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E25018E-740B-6E42-9329-4A72DBCDE2FC}"/>
                  </a:ext>
                </a:extLst>
              </p:cNvPr>
              <p:cNvCxnSpPr/>
              <p:nvPr/>
            </p:nvCxnSpPr>
            <p:spPr>
              <a:xfrm flipV="1">
                <a:off x="882488" y="5592609"/>
                <a:ext cx="0" cy="795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EC50BFC-5503-1B45-80EA-751B7351AD6B}"/>
                  </a:ext>
                </a:extLst>
              </p:cNvPr>
              <p:cNvCxnSpPr/>
              <p:nvPr/>
            </p:nvCxnSpPr>
            <p:spPr>
              <a:xfrm flipV="1">
                <a:off x="1197800" y="5592609"/>
                <a:ext cx="0" cy="795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002C154-9107-E946-BFF3-7BFAF0CCBD06}"/>
                  </a:ext>
                </a:extLst>
              </p:cNvPr>
              <p:cNvCxnSpPr/>
              <p:nvPr/>
            </p:nvCxnSpPr>
            <p:spPr>
              <a:xfrm>
                <a:off x="867610" y="5596267"/>
                <a:ext cx="34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1" name="TextBox 30">
              <a:extLst>
                <a:ext uri="{FF2B5EF4-FFF2-40B4-BE49-F238E27FC236}">
                  <a16:creationId xmlns:a16="http://schemas.microsoft.com/office/drawing/2014/main" id="{1A37DE4D-4AFF-F044-84F9-CAF593555AEC}"/>
                </a:ext>
              </a:extLst>
            </p:cNvPr>
            <p:cNvSpPr txBox="1"/>
            <p:nvPr/>
          </p:nvSpPr>
          <p:spPr>
            <a:xfrm>
              <a:off x="1557784" y="2490998"/>
              <a:ext cx="368300" cy="523220"/>
            </a:xfrm>
            <a:prstGeom prst="rect">
              <a:avLst/>
            </a:prstGeom>
            <a:noFill/>
          </p:spPr>
          <p:txBody>
            <a:bodyPr wrap="square" rtlCol="0">
              <a:spAutoFit/>
            </a:bodyPr>
            <a:lstStyle/>
            <a:p>
              <a:r>
                <a:rPr lang="en-US" sz="2800" b="1">
                  <a:solidFill>
                    <a:schemeClr val="bg1"/>
                  </a:solidFill>
                </a:rPr>
                <a:t>1</a:t>
              </a:r>
            </a:p>
          </p:txBody>
        </p:sp>
        <p:sp>
          <p:nvSpPr>
            <p:cNvPr id="32" name="TextBox 31">
              <a:extLst>
                <a:ext uri="{FF2B5EF4-FFF2-40B4-BE49-F238E27FC236}">
                  <a16:creationId xmlns:a16="http://schemas.microsoft.com/office/drawing/2014/main" id="{7E4C432B-F90D-5A46-A4DB-D5DFD907AD68}"/>
                </a:ext>
              </a:extLst>
            </p:cNvPr>
            <p:cNvSpPr txBox="1"/>
            <p:nvPr/>
          </p:nvSpPr>
          <p:spPr>
            <a:xfrm>
              <a:off x="7468166" y="2490998"/>
              <a:ext cx="368300" cy="523220"/>
            </a:xfrm>
            <a:prstGeom prst="rect">
              <a:avLst/>
            </a:prstGeom>
            <a:noFill/>
          </p:spPr>
          <p:txBody>
            <a:bodyPr wrap="square" rtlCol="0">
              <a:spAutoFit/>
            </a:bodyPr>
            <a:lstStyle/>
            <a:p>
              <a:r>
                <a:rPr lang="en-US" sz="2800" b="1">
                  <a:solidFill>
                    <a:schemeClr val="bg1"/>
                  </a:solidFill>
                </a:rPr>
                <a:t>5</a:t>
              </a:r>
            </a:p>
          </p:txBody>
        </p:sp>
        <p:sp>
          <p:nvSpPr>
            <p:cNvPr id="33" name="TextBox 32">
              <a:extLst>
                <a:ext uri="{FF2B5EF4-FFF2-40B4-BE49-F238E27FC236}">
                  <a16:creationId xmlns:a16="http://schemas.microsoft.com/office/drawing/2014/main" id="{F5A92F9D-9306-AA4A-8D71-6B3D77C52CE5}"/>
                </a:ext>
              </a:extLst>
            </p:cNvPr>
            <p:cNvSpPr txBox="1"/>
            <p:nvPr/>
          </p:nvSpPr>
          <p:spPr>
            <a:xfrm>
              <a:off x="2994436" y="2490998"/>
              <a:ext cx="368300" cy="523220"/>
            </a:xfrm>
            <a:prstGeom prst="rect">
              <a:avLst/>
            </a:prstGeom>
            <a:noFill/>
          </p:spPr>
          <p:txBody>
            <a:bodyPr wrap="square" rtlCol="0">
              <a:spAutoFit/>
            </a:bodyPr>
            <a:lstStyle/>
            <a:p>
              <a:r>
                <a:rPr lang="en-US" sz="2800" b="1" dirty="0">
                  <a:solidFill>
                    <a:schemeClr val="bg1"/>
                  </a:solidFill>
                </a:rPr>
                <a:t>2</a:t>
              </a:r>
            </a:p>
          </p:txBody>
        </p:sp>
        <p:sp>
          <p:nvSpPr>
            <p:cNvPr id="34" name="TextBox 33">
              <a:extLst>
                <a:ext uri="{FF2B5EF4-FFF2-40B4-BE49-F238E27FC236}">
                  <a16:creationId xmlns:a16="http://schemas.microsoft.com/office/drawing/2014/main" id="{B2BF33BA-D36B-224D-A67C-AAC1183F32BF}"/>
                </a:ext>
              </a:extLst>
            </p:cNvPr>
            <p:cNvSpPr txBox="1"/>
            <p:nvPr/>
          </p:nvSpPr>
          <p:spPr>
            <a:xfrm>
              <a:off x="4512975" y="2490998"/>
              <a:ext cx="368300" cy="523220"/>
            </a:xfrm>
            <a:prstGeom prst="rect">
              <a:avLst/>
            </a:prstGeom>
            <a:noFill/>
          </p:spPr>
          <p:txBody>
            <a:bodyPr wrap="square" rtlCol="0">
              <a:spAutoFit/>
            </a:bodyPr>
            <a:lstStyle/>
            <a:p>
              <a:r>
                <a:rPr lang="en-US" sz="2800" b="1">
                  <a:solidFill>
                    <a:schemeClr val="bg1"/>
                  </a:solidFill>
                </a:rPr>
                <a:t>3</a:t>
              </a:r>
            </a:p>
          </p:txBody>
        </p:sp>
        <p:sp>
          <p:nvSpPr>
            <p:cNvPr id="35" name="TextBox 34">
              <a:extLst>
                <a:ext uri="{FF2B5EF4-FFF2-40B4-BE49-F238E27FC236}">
                  <a16:creationId xmlns:a16="http://schemas.microsoft.com/office/drawing/2014/main" id="{C43AB41A-0D62-6147-B403-CB82B8885863}"/>
                </a:ext>
              </a:extLst>
            </p:cNvPr>
            <p:cNvSpPr txBox="1"/>
            <p:nvPr/>
          </p:nvSpPr>
          <p:spPr>
            <a:xfrm>
              <a:off x="5990570" y="2490998"/>
              <a:ext cx="368300" cy="523220"/>
            </a:xfrm>
            <a:prstGeom prst="rect">
              <a:avLst/>
            </a:prstGeom>
            <a:noFill/>
          </p:spPr>
          <p:txBody>
            <a:bodyPr wrap="square" rtlCol="0">
              <a:spAutoFit/>
            </a:bodyPr>
            <a:lstStyle/>
            <a:p>
              <a:r>
                <a:rPr lang="en-US" sz="2800" b="1">
                  <a:solidFill>
                    <a:schemeClr val="bg1"/>
                  </a:solidFill>
                </a:rPr>
                <a:t>4</a:t>
              </a:r>
            </a:p>
          </p:txBody>
        </p:sp>
        <p:sp>
          <p:nvSpPr>
            <p:cNvPr id="36" name="Rectangle 35">
              <a:extLst>
                <a:ext uri="{FF2B5EF4-FFF2-40B4-BE49-F238E27FC236}">
                  <a16:creationId xmlns:a16="http://schemas.microsoft.com/office/drawing/2014/main" id="{F8922D0B-CF32-BE47-BEDF-3184E17EEB36}"/>
                </a:ext>
              </a:extLst>
            </p:cNvPr>
            <p:cNvSpPr/>
            <p:nvPr/>
          </p:nvSpPr>
          <p:spPr>
            <a:xfrm>
              <a:off x="1566410" y="1454572"/>
              <a:ext cx="2412000" cy="540000"/>
            </a:xfrm>
            <a:prstGeom prst="rect">
              <a:avLst/>
            </a:prstGeom>
            <a:solidFill>
              <a:schemeClr val="tx2">
                <a:lumMod val="40000"/>
                <a:lumOff val="60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solidFill>
                    <a:srgbClr val="005BAA"/>
                  </a:solidFill>
                </a:rPr>
                <a:t>Preparedness </a:t>
              </a:r>
              <a:r>
                <a:rPr lang="en-US" sz="1100" dirty="0">
                  <a:solidFill>
                    <a:srgbClr val="005BAA"/>
                  </a:solidFill>
                </a:rPr>
                <a:t>for, and reducing </a:t>
              </a:r>
              <a:r>
                <a:rPr lang="en-US" sz="1100">
                  <a:solidFill>
                    <a:srgbClr val="005BAA"/>
                  </a:solidFill>
                </a:rPr>
                <a:t>losses from </a:t>
              </a:r>
              <a:r>
                <a:rPr lang="en-US" sz="1100" dirty="0">
                  <a:solidFill>
                    <a:srgbClr val="005BAA"/>
                  </a:solidFill>
                </a:rPr>
                <a:t>hydrometeorological extremes</a:t>
              </a:r>
            </a:p>
          </p:txBody>
        </p:sp>
        <p:sp>
          <p:nvSpPr>
            <p:cNvPr id="37" name="Rectangle 36">
              <a:extLst>
                <a:ext uri="{FF2B5EF4-FFF2-40B4-BE49-F238E27FC236}">
                  <a16:creationId xmlns:a16="http://schemas.microsoft.com/office/drawing/2014/main" id="{64744B84-A200-A349-89D3-73B7C516E0D5}"/>
                </a:ext>
              </a:extLst>
            </p:cNvPr>
            <p:cNvSpPr/>
            <p:nvPr/>
          </p:nvSpPr>
          <p:spPr>
            <a:xfrm>
              <a:off x="6487823" y="1454572"/>
              <a:ext cx="2412000" cy="540000"/>
            </a:xfrm>
            <a:prstGeom prst="rect">
              <a:avLst/>
            </a:prstGeom>
            <a:solidFill>
              <a:schemeClr val="tx2">
                <a:lumMod val="40000"/>
                <a:lumOff val="60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solidFill>
                    <a:srgbClr val="005BAA"/>
                  </a:solidFill>
                </a:rPr>
                <a:t>Socioeconomic </a:t>
              </a:r>
              <a:r>
                <a:rPr lang="en-US" sz="1100" dirty="0">
                  <a:solidFill>
                    <a:srgbClr val="005BAA"/>
                  </a:solidFill>
                </a:rPr>
                <a:t>value of weather, climate, hydrological and related environmental services</a:t>
              </a:r>
            </a:p>
          </p:txBody>
        </p:sp>
        <p:sp>
          <p:nvSpPr>
            <p:cNvPr id="38" name="Rectangle 37">
              <a:extLst>
                <a:ext uri="{FF2B5EF4-FFF2-40B4-BE49-F238E27FC236}">
                  <a16:creationId xmlns:a16="http://schemas.microsoft.com/office/drawing/2014/main" id="{5F4C47F9-FF80-2745-BF5B-36BFF7686D38}"/>
                </a:ext>
              </a:extLst>
            </p:cNvPr>
            <p:cNvSpPr/>
            <p:nvPr/>
          </p:nvSpPr>
          <p:spPr>
            <a:xfrm>
              <a:off x="4027116" y="1454572"/>
              <a:ext cx="2412000" cy="540000"/>
            </a:xfrm>
            <a:prstGeom prst="rect">
              <a:avLst/>
            </a:prstGeom>
            <a:solidFill>
              <a:schemeClr val="tx2">
                <a:lumMod val="40000"/>
                <a:lumOff val="60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solidFill>
                    <a:srgbClr val="005BAA"/>
                  </a:solidFill>
                </a:rPr>
                <a:t>Climate-smart decision-making to </a:t>
              </a:r>
              <a:br>
                <a:rPr lang="en-US" sz="1100">
                  <a:solidFill>
                    <a:srgbClr val="005BAA"/>
                  </a:solidFill>
                </a:rPr>
              </a:br>
              <a:r>
                <a:rPr lang="en-US" sz="1100">
                  <a:solidFill>
                    <a:srgbClr val="005BAA"/>
                  </a:solidFill>
                </a:rPr>
                <a:t>build </a:t>
              </a:r>
              <a:r>
                <a:rPr lang="en-US" sz="1100" dirty="0">
                  <a:solidFill>
                    <a:srgbClr val="005BAA"/>
                  </a:solidFill>
                </a:rPr>
                <a:t>resilience and adaptation to climate risk</a:t>
              </a:r>
            </a:p>
          </p:txBody>
        </p:sp>
        <p:sp>
          <p:nvSpPr>
            <p:cNvPr id="39" name="Rectangle 38">
              <a:extLst>
                <a:ext uri="{FF2B5EF4-FFF2-40B4-BE49-F238E27FC236}">
                  <a16:creationId xmlns:a16="http://schemas.microsoft.com/office/drawing/2014/main" id="{EC94A78F-5136-4541-B74F-AE1F72FE6226}"/>
                </a:ext>
              </a:extLst>
            </p:cNvPr>
            <p:cNvSpPr/>
            <p:nvPr/>
          </p:nvSpPr>
          <p:spPr>
            <a:xfrm>
              <a:off x="1566411" y="2052246"/>
              <a:ext cx="2412000" cy="414903"/>
            </a:xfrm>
            <a:prstGeom prst="rect">
              <a:avLst/>
            </a:prstGeom>
            <a:solidFill>
              <a:schemeClr val="tx2">
                <a:lumMod val="60000"/>
                <a:lumOff val="4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rPr>
                <a:t>Accountability</a:t>
              </a:r>
              <a:r>
                <a:rPr lang="en-US" sz="1100" dirty="0">
                  <a:solidFill>
                    <a:schemeClr val="bg1"/>
                  </a:solidFill>
                </a:rPr>
                <a:t> for Results </a:t>
              </a:r>
              <a:br>
                <a:rPr lang="en-US" sz="1100" dirty="0">
                  <a:solidFill>
                    <a:schemeClr val="bg1"/>
                  </a:solidFill>
                </a:rPr>
              </a:br>
              <a:r>
                <a:rPr lang="en-US" sz="1100" dirty="0">
                  <a:solidFill>
                    <a:schemeClr val="bg1"/>
                  </a:solidFill>
                </a:rPr>
                <a:t>and </a:t>
              </a:r>
              <a:r>
                <a:rPr lang="en-US" sz="1100" b="1" dirty="0">
                  <a:solidFill>
                    <a:schemeClr val="bg1"/>
                  </a:solidFill>
                </a:rPr>
                <a:t>Transparency</a:t>
              </a:r>
            </a:p>
          </p:txBody>
        </p:sp>
        <p:sp>
          <p:nvSpPr>
            <p:cNvPr id="40" name="Rectangle 39">
              <a:extLst>
                <a:ext uri="{FF2B5EF4-FFF2-40B4-BE49-F238E27FC236}">
                  <a16:creationId xmlns:a16="http://schemas.microsoft.com/office/drawing/2014/main" id="{AD52F6C9-FD71-294D-9E8A-68E8BC29F5EF}"/>
                </a:ext>
              </a:extLst>
            </p:cNvPr>
            <p:cNvSpPr/>
            <p:nvPr/>
          </p:nvSpPr>
          <p:spPr>
            <a:xfrm>
              <a:off x="6487823" y="2052246"/>
              <a:ext cx="2412000" cy="414903"/>
            </a:xfrm>
            <a:prstGeom prst="rect">
              <a:avLst/>
            </a:prstGeom>
            <a:solidFill>
              <a:schemeClr val="tx2">
                <a:lumMod val="60000"/>
                <a:lumOff val="4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rPr>
                <a:t>Inclusiveness</a:t>
              </a:r>
              <a:r>
                <a:rPr lang="en-US" sz="1100" dirty="0">
                  <a:solidFill>
                    <a:schemeClr val="bg1"/>
                  </a:solidFill>
                </a:rPr>
                <a:t> and </a:t>
              </a:r>
              <a:r>
                <a:rPr lang="en-US" sz="1100" b="1" dirty="0">
                  <a:solidFill>
                    <a:schemeClr val="bg1"/>
                  </a:solidFill>
                </a:rPr>
                <a:t>Diversity</a:t>
              </a:r>
            </a:p>
          </p:txBody>
        </p:sp>
        <p:sp>
          <p:nvSpPr>
            <p:cNvPr id="41" name="Rectangle 40">
              <a:extLst>
                <a:ext uri="{FF2B5EF4-FFF2-40B4-BE49-F238E27FC236}">
                  <a16:creationId xmlns:a16="http://schemas.microsoft.com/office/drawing/2014/main" id="{2A1408CD-A31F-D145-ADFA-9923BBDDC3F8}"/>
                </a:ext>
              </a:extLst>
            </p:cNvPr>
            <p:cNvSpPr/>
            <p:nvPr/>
          </p:nvSpPr>
          <p:spPr>
            <a:xfrm>
              <a:off x="4027117" y="2052246"/>
              <a:ext cx="2412000" cy="414903"/>
            </a:xfrm>
            <a:prstGeom prst="rect">
              <a:avLst/>
            </a:prstGeom>
            <a:solidFill>
              <a:schemeClr val="tx2">
                <a:lumMod val="60000"/>
                <a:lumOff val="4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rPr>
                <a:t>Collaboration</a:t>
              </a:r>
              <a:r>
                <a:rPr lang="en-US" sz="1100" dirty="0">
                  <a:solidFill>
                    <a:schemeClr val="bg1"/>
                  </a:solidFill>
                </a:rPr>
                <a:t> and </a:t>
              </a:r>
              <a:r>
                <a:rPr lang="en-US" sz="1100" b="1" dirty="0">
                  <a:solidFill>
                    <a:schemeClr val="bg1"/>
                  </a:solidFill>
                </a:rPr>
                <a:t>Partnership</a:t>
              </a:r>
            </a:p>
          </p:txBody>
        </p:sp>
        <p:sp>
          <p:nvSpPr>
            <p:cNvPr id="42" name="Rectangle 41">
              <a:extLst>
                <a:ext uri="{FF2B5EF4-FFF2-40B4-BE49-F238E27FC236}">
                  <a16:creationId xmlns:a16="http://schemas.microsoft.com/office/drawing/2014/main" id="{38A55A41-5E4B-F249-8A6B-6C273B146DE0}"/>
                </a:ext>
              </a:extLst>
            </p:cNvPr>
            <p:cNvSpPr/>
            <p:nvPr/>
          </p:nvSpPr>
          <p:spPr>
            <a:xfrm>
              <a:off x="3033223" y="4102356"/>
              <a:ext cx="1431231" cy="2100028"/>
            </a:xfrm>
            <a:prstGeom prst="rect">
              <a:avLst/>
            </a:prstGeom>
            <a:noFill/>
            <a:ln>
              <a:solidFill>
                <a:srgbClr val="1869C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indent="-171450">
                <a:buFont typeface="Arial" panose="020B0604020202020204" pitchFamily="34" charset="0"/>
                <a:buChar char="•"/>
              </a:pPr>
              <a:r>
                <a:rPr lang="en-US" sz="1000">
                  <a:solidFill>
                    <a:srgbClr val="1869CA"/>
                  </a:solidFill>
                </a:rPr>
                <a:t>Optimize</a:t>
              </a:r>
              <a:r>
                <a:rPr lang="en-US" sz="1000" b="1">
                  <a:solidFill>
                    <a:srgbClr val="1869CA"/>
                  </a:solidFill>
                </a:rPr>
                <a:t> observation data acquisition</a:t>
              </a:r>
            </a:p>
            <a:p>
              <a:pPr marL="171450" indent="-171450">
                <a:buFont typeface="Arial" panose="020B0604020202020204" pitchFamily="34" charset="0"/>
                <a:buChar char="•"/>
              </a:pPr>
              <a:r>
                <a:rPr lang="en-US" sz="1000">
                  <a:solidFill>
                    <a:srgbClr val="1869CA"/>
                  </a:solidFill>
                </a:rPr>
                <a:t>Improve access to, exchange and management of </a:t>
              </a:r>
              <a:r>
                <a:rPr lang="en-US" sz="1000" b="1">
                  <a:solidFill>
                    <a:srgbClr val="1869CA"/>
                  </a:solidFill>
                </a:rPr>
                <a:t>Earth system observation data and products</a:t>
              </a:r>
            </a:p>
            <a:p>
              <a:pPr marL="171450" indent="-171450">
                <a:buFont typeface="Arial" panose="020B0604020202020204" pitchFamily="34" charset="0"/>
                <a:buChar char="•"/>
              </a:pPr>
              <a:r>
                <a:rPr lang="en-US" sz="1000">
                  <a:solidFill>
                    <a:srgbClr val="1869CA"/>
                  </a:solidFill>
                </a:rPr>
                <a:t>Enable access and use of </a:t>
              </a:r>
              <a:r>
                <a:rPr lang="en-US" sz="1000" b="1">
                  <a:solidFill>
                    <a:srgbClr val="1869CA"/>
                  </a:solidFill>
                </a:rPr>
                <a:t>numerical analysis and prediction products</a:t>
              </a:r>
              <a:endParaRPr lang="en-US" sz="1000" b="1" dirty="0">
                <a:solidFill>
                  <a:srgbClr val="1869CA"/>
                </a:solidFill>
              </a:endParaRPr>
            </a:p>
          </p:txBody>
        </p:sp>
        <p:sp>
          <p:nvSpPr>
            <p:cNvPr id="43" name="Rectangle 42">
              <a:extLst>
                <a:ext uri="{FF2B5EF4-FFF2-40B4-BE49-F238E27FC236}">
                  <a16:creationId xmlns:a16="http://schemas.microsoft.com/office/drawing/2014/main" id="{C1D687B5-7849-7B48-8EF7-6D57BBBF23B0}"/>
                </a:ext>
              </a:extLst>
            </p:cNvPr>
            <p:cNvSpPr/>
            <p:nvPr/>
          </p:nvSpPr>
          <p:spPr>
            <a:xfrm>
              <a:off x="1557784" y="4102356"/>
              <a:ext cx="1431231" cy="2100028"/>
            </a:xfrm>
            <a:prstGeom prst="rect">
              <a:avLst/>
            </a:prstGeom>
            <a:noFill/>
            <a:ln>
              <a:solidFill>
                <a:srgbClr val="1869C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indent="-171450">
                <a:buFont typeface="Arial" panose="020B0604020202020204" pitchFamily="34" charset="0"/>
                <a:buChar char="•"/>
              </a:pPr>
              <a:r>
                <a:rPr lang="en-US" sz="1000">
                  <a:solidFill>
                    <a:srgbClr val="1869CA"/>
                  </a:solidFill>
                </a:rPr>
                <a:t>Strengthen</a:t>
              </a:r>
              <a:r>
                <a:rPr lang="en-US" sz="1000" b="1">
                  <a:solidFill>
                    <a:srgbClr val="1869CA"/>
                  </a:solidFill>
                </a:rPr>
                <a:t> national multi-hazard early warning/alert systems</a:t>
              </a:r>
            </a:p>
            <a:p>
              <a:pPr marL="171450" indent="-171450">
                <a:buFont typeface="Arial" panose="020B0604020202020204" pitchFamily="34" charset="0"/>
                <a:buChar char="•"/>
              </a:pPr>
              <a:r>
                <a:rPr lang="en-US" sz="1000">
                  <a:solidFill>
                    <a:srgbClr val="1869CA"/>
                  </a:solidFill>
                </a:rPr>
                <a:t>Broaden provision of </a:t>
              </a:r>
              <a:r>
                <a:rPr lang="en-US" sz="1000" b="1">
                  <a:solidFill>
                    <a:srgbClr val="1869CA"/>
                  </a:solidFill>
                </a:rPr>
                <a:t>policy- and decision-supporting climate, water </a:t>
              </a:r>
              <a:r>
                <a:rPr lang="en-US" sz="1000">
                  <a:solidFill>
                    <a:srgbClr val="1869CA"/>
                  </a:solidFill>
                </a:rPr>
                <a:t>and</a:t>
              </a:r>
              <a:r>
                <a:rPr lang="en-US" sz="1000" b="1">
                  <a:solidFill>
                    <a:srgbClr val="1869CA"/>
                  </a:solidFill>
                </a:rPr>
                <a:t> weather services</a:t>
              </a:r>
            </a:p>
            <a:p>
              <a:pPr marL="171450" indent="-171450">
                <a:buFont typeface="Arial" panose="020B0604020202020204" pitchFamily="34" charset="0"/>
                <a:buChar char="•"/>
              </a:pPr>
              <a:endParaRPr lang="en-US" sz="1000" b="1" dirty="0">
                <a:solidFill>
                  <a:srgbClr val="1869CA"/>
                </a:solidFill>
              </a:endParaRPr>
            </a:p>
          </p:txBody>
        </p:sp>
        <p:sp>
          <p:nvSpPr>
            <p:cNvPr id="44" name="Rectangle 43">
              <a:extLst>
                <a:ext uri="{FF2B5EF4-FFF2-40B4-BE49-F238E27FC236}">
                  <a16:creationId xmlns:a16="http://schemas.microsoft.com/office/drawing/2014/main" id="{24059CB5-DC34-CE44-8502-5B1895E9309E}"/>
                </a:ext>
              </a:extLst>
            </p:cNvPr>
            <p:cNvSpPr/>
            <p:nvPr/>
          </p:nvSpPr>
          <p:spPr>
            <a:xfrm>
              <a:off x="4508662" y="4102356"/>
              <a:ext cx="1431231" cy="2100028"/>
            </a:xfrm>
            <a:prstGeom prst="rect">
              <a:avLst/>
            </a:prstGeom>
            <a:noFill/>
            <a:ln>
              <a:solidFill>
                <a:srgbClr val="1869C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indent="-171450">
                <a:buFont typeface="Arial" panose="020B0604020202020204" pitchFamily="34" charset="0"/>
                <a:buChar char="•"/>
              </a:pPr>
              <a:r>
                <a:rPr lang="en-US" sz="1000">
                  <a:solidFill>
                    <a:srgbClr val="1869CA"/>
                  </a:solidFill>
                </a:rPr>
                <a:t>Advance</a:t>
              </a:r>
              <a:r>
                <a:rPr lang="en-US" sz="1000" b="1">
                  <a:solidFill>
                    <a:srgbClr val="1869CA"/>
                  </a:solidFill>
                </a:rPr>
                <a:t> scientific knowledge of the Earth system</a:t>
              </a:r>
            </a:p>
            <a:p>
              <a:pPr marL="171450" indent="-171450">
                <a:buFont typeface="Arial" panose="020B0604020202020204" pitchFamily="34" charset="0"/>
                <a:buChar char="•"/>
              </a:pPr>
              <a:r>
                <a:rPr lang="en-US" sz="1000">
                  <a:solidFill>
                    <a:srgbClr val="1869CA"/>
                  </a:solidFill>
                </a:rPr>
                <a:t>Enhance</a:t>
              </a:r>
              <a:r>
                <a:rPr lang="en-US" sz="1000" b="1">
                  <a:solidFill>
                    <a:srgbClr val="1869CA"/>
                  </a:solidFill>
                </a:rPr>
                <a:t> science-for-service value chain </a:t>
              </a:r>
              <a:r>
                <a:rPr lang="en-US" sz="1000">
                  <a:solidFill>
                    <a:srgbClr val="1869CA"/>
                  </a:solidFill>
                </a:rPr>
                <a:t>to improve predictive capabilities</a:t>
              </a:r>
            </a:p>
            <a:p>
              <a:pPr marL="171450" indent="-171450">
                <a:buFont typeface="Arial" panose="020B0604020202020204" pitchFamily="34" charset="0"/>
                <a:buChar char="•"/>
              </a:pPr>
              <a:r>
                <a:rPr lang="en-US" sz="1000">
                  <a:solidFill>
                    <a:srgbClr val="1869CA"/>
                  </a:solidFill>
                </a:rPr>
                <a:t>Advance</a:t>
              </a:r>
              <a:r>
                <a:rPr lang="en-US" sz="1000" b="1">
                  <a:solidFill>
                    <a:srgbClr val="1869CA"/>
                  </a:solidFill>
                </a:rPr>
                <a:t> policy-relevant science</a:t>
              </a:r>
            </a:p>
          </p:txBody>
        </p:sp>
        <p:sp>
          <p:nvSpPr>
            <p:cNvPr id="45" name="Rectangle 44">
              <a:extLst>
                <a:ext uri="{FF2B5EF4-FFF2-40B4-BE49-F238E27FC236}">
                  <a16:creationId xmlns:a16="http://schemas.microsoft.com/office/drawing/2014/main" id="{B903A9C9-765A-4149-AD26-580E310C0A42}"/>
                </a:ext>
              </a:extLst>
            </p:cNvPr>
            <p:cNvSpPr/>
            <p:nvPr/>
          </p:nvSpPr>
          <p:spPr>
            <a:xfrm>
              <a:off x="5984101" y="4102355"/>
              <a:ext cx="1431231" cy="2100028"/>
            </a:xfrm>
            <a:prstGeom prst="rect">
              <a:avLst/>
            </a:prstGeom>
            <a:noFill/>
            <a:ln>
              <a:solidFill>
                <a:srgbClr val="1869C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indent="-171450">
                <a:buFont typeface="Arial" panose="020B0604020202020204" pitchFamily="34" charset="0"/>
                <a:buChar char="•"/>
              </a:pPr>
              <a:r>
                <a:rPr lang="en-US" sz="1000">
                  <a:solidFill>
                    <a:srgbClr val="1869CA"/>
                  </a:solidFill>
                </a:rPr>
                <a:t>Enable developing countries to </a:t>
              </a:r>
              <a:r>
                <a:rPr lang="en-US" sz="1000" b="1">
                  <a:solidFill>
                    <a:srgbClr val="1869CA"/>
                  </a:solidFill>
                </a:rPr>
                <a:t>provide </a:t>
              </a:r>
              <a:r>
                <a:rPr lang="en-US" sz="1000">
                  <a:solidFill>
                    <a:srgbClr val="1869CA"/>
                  </a:solidFill>
                </a:rPr>
                <a:t>and</a:t>
              </a:r>
              <a:r>
                <a:rPr lang="en-US" sz="1000" b="1">
                  <a:solidFill>
                    <a:srgbClr val="1869CA"/>
                  </a:solidFill>
                </a:rPr>
                <a:t> utilize essential weather, climate, hydrological </a:t>
              </a:r>
              <a:r>
                <a:rPr lang="en-US" sz="1000">
                  <a:solidFill>
                    <a:srgbClr val="1869CA"/>
                  </a:solidFill>
                </a:rPr>
                <a:t>and</a:t>
              </a:r>
              <a:r>
                <a:rPr lang="en-US" sz="1000" b="1">
                  <a:solidFill>
                    <a:srgbClr val="1869CA"/>
                  </a:solidFill>
                </a:rPr>
                <a:t> </a:t>
              </a:r>
              <a:r>
                <a:rPr lang="en-US" sz="1000">
                  <a:solidFill>
                    <a:srgbClr val="1869CA"/>
                  </a:solidFill>
                </a:rPr>
                <a:t>related</a:t>
              </a:r>
              <a:r>
                <a:rPr lang="en-US" sz="1000" b="1">
                  <a:solidFill>
                    <a:srgbClr val="1869CA"/>
                  </a:solidFill>
                </a:rPr>
                <a:t> environmental services</a:t>
              </a:r>
            </a:p>
            <a:p>
              <a:pPr marL="171450" indent="-171450">
                <a:buFont typeface="Arial" panose="020B0604020202020204" pitchFamily="34" charset="0"/>
                <a:buChar char="•"/>
              </a:pPr>
              <a:r>
                <a:rPr lang="en-US" sz="1000">
                  <a:solidFill>
                    <a:srgbClr val="1869CA"/>
                  </a:solidFill>
                </a:rPr>
                <a:t>Develop and sustain </a:t>
              </a:r>
              <a:r>
                <a:rPr lang="en-US" sz="1000" b="1">
                  <a:solidFill>
                    <a:srgbClr val="1869CA"/>
                  </a:solidFill>
                </a:rPr>
                <a:t>core competencies </a:t>
              </a:r>
              <a:r>
                <a:rPr lang="en-US" sz="1000">
                  <a:solidFill>
                    <a:srgbClr val="1869CA"/>
                  </a:solidFill>
                </a:rPr>
                <a:t>and</a:t>
              </a:r>
              <a:r>
                <a:rPr lang="en-US" sz="1000" b="1">
                  <a:solidFill>
                    <a:srgbClr val="1869CA"/>
                  </a:solidFill>
                </a:rPr>
                <a:t> expertise</a:t>
              </a:r>
            </a:p>
            <a:p>
              <a:pPr marL="171450" indent="-171450">
                <a:buFont typeface="Arial" panose="020B0604020202020204" pitchFamily="34" charset="0"/>
                <a:buChar char="•"/>
              </a:pPr>
              <a:r>
                <a:rPr lang="en-US" sz="1000">
                  <a:solidFill>
                    <a:srgbClr val="1869CA"/>
                  </a:solidFill>
                </a:rPr>
                <a:t>Scale up </a:t>
              </a:r>
              <a:r>
                <a:rPr lang="en-US" sz="1000" b="1">
                  <a:solidFill>
                    <a:srgbClr val="1869CA"/>
                  </a:solidFill>
                </a:rPr>
                <a:t>partnerships</a:t>
              </a:r>
            </a:p>
          </p:txBody>
        </p:sp>
        <p:sp>
          <p:nvSpPr>
            <p:cNvPr id="46" name="Rectangle 45">
              <a:extLst>
                <a:ext uri="{FF2B5EF4-FFF2-40B4-BE49-F238E27FC236}">
                  <a16:creationId xmlns:a16="http://schemas.microsoft.com/office/drawing/2014/main" id="{DCD400E7-D960-D647-B224-B3665C048944}"/>
                </a:ext>
              </a:extLst>
            </p:cNvPr>
            <p:cNvSpPr/>
            <p:nvPr/>
          </p:nvSpPr>
          <p:spPr>
            <a:xfrm>
              <a:off x="7459540" y="4102356"/>
              <a:ext cx="1431231" cy="2100028"/>
            </a:xfrm>
            <a:prstGeom prst="rect">
              <a:avLst/>
            </a:prstGeom>
            <a:noFill/>
            <a:ln>
              <a:solidFill>
                <a:srgbClr val="1869C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indent="-171450">
                <a:buFont typeface="Arial" panose="020B0604020202020204" pitchFamily="34" charset="0"/>
                <a:buChar char="•"/>
              </a:pPr>
              <a:r>
                <a:rPr lang="en-US" sz="1000">
                  <a:solidFill>
                    <a:srgbClr val="1869CA"/>
                  </a:solidFill>
                </a:rPr>
                <a:t>Optimize</a:t>
              </a:r>
              <a:r>
                <a:rPr lang="en-US" sz="1000" b="1">
                  <a:solidFill>
                    <a:srgbClr val="1869CA"/>
                  </a:solidFill>
                </a:rPr>
                <a:t> </a:t>
              </a:r>
              <a:r>
                <a:rPr lang="en-US" sz="1000">
                  <a:solidFill>
                    <a:srgbClr val="1869CA"/>
                  </a:solidFill>
                </a:rPr>
                <a:t>WMO </a:t>
              </a:r>
              <a:r>
                <a:rPr lang="en-US" sz="1000" b="1">
                  <a:solidFill>
                    <a:srgbClr val="1869CA"/>
                  </a:solidFill>
                </a:rPr>
                <a:t>constituent body structure</a:t>
              </a:r>
            </a:p>
            <a:p>
              <a:pPr marL="171450" indent="-171450">
                <a:buFont typeface="Arial" panose="020B0604020202020204" pitchFamily="34" charset="0"/>
                <a:buChar char="•"/>
              </a:pPr>
              <a:r>
                <a:rPr lang="en-US" sz="1000">
                  <a:solidFill>
                    <a:srgbClr val="1869CA"/>
                  </a:solidFill>
                </a:rPr>
                <a:t>Streamline</a:t>
              </a:r>
              <a:r>
                <a:rPr lang="en-US" sz="1000" b="1">
                  <a:solidFill>
                    <a:srgbClr val="1869CA"/>
                  </a:solidFill>
                </a:rPr>
                <a:t> </a:t>
              </a:r>
              <a:r>
                <a:rPr lang="en-US" sz="1000">
                  <a:solidFill>
                    <a:srgbClr val="1869CA"/>
                  </a:solidFill>
                </a:rPr>
                <a:t>WMO</a:t>
              </a:r>
              <a:r>
                <a:rPr lang="en-US" sz="1000" b="1">
                  <a:solidFill>
                    <a:srgbClr val="1869CA"/>
                  </a:solidFill>
                </a:rPr>
                <a:t> programmes</a:t>
              </a:r>
            </a:p>
            <a:p>
              <a:pPr marL="171450" indent="-171450">
                <a:buFont typeface="Arial" panose="020B0604020202020204" pitchFamily="34" charset="0"/>
                <a:buChar char="•"/>
              </a:pPr>
              <a:r>
                <a:rPr lang="en-US" sz="1000">
                  <a:solidFill>
                    <a:srgbClr val="1869CA"/>
                  </a:solidFill>
                </a:rPr>
                <a:t>Advance</a:t>
              </a:r>
              <a:r>
                <a:rPr lang="en-US" sz="1000" b="1">
                  <a:solidFill>
                    <a:srgbClr val="1869CA"/>
                  </a:solidFill>
                </a:rPr>
                <a:t> equal, effective </a:t>
              </a:r>
              <a:r>
                <a:rPr lang="en-US" sz="1000">
                  <a:solidFill>
                    <a:srgbClr val="1869CA"/>
                  </a:solidFill>
                </a:rPr>
                <a:t>and</a:t>
              </a:r>
              <a:r>
                <a:rPr lang="en-US" sz="1000" b="1">
                  <a:solidFill>
                    <a:srgbClr val="1869CA"/>
                  </a:solidFill>
                </a:rPr>
                <a:t> inclusive participation</a:t>
              </a:r>
              <a:endParaRPr lang="en-US" sz="1000" b="1" dirty="0">
                <a:solidFill>
                  <a:srgbClr val="1869CA"/>
                </a:solidFill>
              </a:endParaRPr>
            </a:p>
          </p:txBody>
        </p:sp>
      </p:grpSp>
    </p:spTree>
    <p:extLst>
      <p:ext uri="{BB962C8B-B14F-4D97-AF65-F5344CB8AC3E}">
        <p14:creationId xmlns:p14="http://schemas.microsoft.com/office/powerpoint/2010/main" val="68741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015861-C52C-E34E-B330-F7945472243A}"/>
              </a:ext>
            </a:extLst>
          </p:cNvPr>
          <p:cNvSpPr>
            <a:spLocks noGrp="1"/>
          </p:cNvSpPr>
          <p:nvPr>
            <p:ph type="title"/>
          </p:nvPr>
        </p:nvSpPr>
        <p:spPr/>
        <p:txBody>
          <a:bodyPr/>
          <a:lstStyle/>
          <a:p>
            <a:r>
              <a:rPr lang="en-US" dirty="0"/>
              <a:t>Enhanced Collaboration with Partners</a:t>
            </a:r>
          </a:p>
        </p:txBody>
      </p:sp>
      <p:sp>
        <p:nvSpPr>
          <p:cNvPr id="4" name="Date Placeholder 3">
            <a:extLst>
              <a:ext uri="{FF2B5EF4-FFF2-40B4-BE49-F238E27FC236}">
                <a16:creationId xmlns:a16="http://schemas.microsoft.com/office/drawing/2014/main" id="{64F45497-A63B-3540-B570-4C657637D177}"/>
              </a:ext>
            </a:extLst>
          </p:cNvPr>
          <p:cNvSpPr>
            <a:spLocks noGrp="1"/>
          </p:cNvSpPr>
          <p:nvPr>
            <p:ph type="dt" sz="half" idx="10"/>
          </p:nvPr>
        </p:nvSpPr>
        <p:spPr/>
        <p:txBody>
          <a:bodyPr/>
          <a:lstStyle/>
          <a:p>
            <a:r>
              <a:rPr lang="en-US" noProof="0"/>
              <a:t>11 September 2019</a:t>
            </a:r>
            <a:endParaRPr lang="en-GB" noProof="0" dirty="0"/>
          </a:p>
        </p:txBody>
      </p:sp>
      <p:sp>
        <p:nvSpPr>
          <p:cNvPr id="5" name="Footer Placeholder 4">
            <a:extLst>
              <a:ext uri="{FF2B5EF4-FFF2-40B4-BE49-F238E27FC236}">
                <a16:creationId xmlns:a16="http://schemas.microsoft.com/office/drawing/2014/main" id="{7927E9BD-7AFB-E540-8A13-9AB001920509}"/>
              </a:ext>
            </a:extLst>
          </p:cNvPr>
          <p:cNvSpPr>
            <a:spLocks noGrp="1"/>
          </p:cNvSpPr>
          <p:nvPr>
            <p:ph type="ftr" sz="quarter" idx="11"/>
          </p:nvPr>
        </p:nvSpPr>
        <p:spPr/>
        <p:txBody>
          <a:bodyPr/>
          <a:lstStyle/>
          <a:p>
            <a:r>
              <a:rPr lang="en-GB"/>
              <a:t>2019 CEOS-SIT-TW</a:t>
            </a:r>
            <a:endParaRPr lang="en-GB" dirty="0"/>
          </a:p>
        </p:txBody>
      </p:sp>
      <p:sp>
        <p:nvSpPr>
          <p:cNvPr id="6" name="Slide Number Placeholder 5">
            <a:extLst>
              <a:ext uri="{FF2B5EF4-FFF2-40B4-BE49-F238E27FC236}">
                <a16:creationId xmlns:a16="http://schemas.microsoft.com/office/drawing/2014/main" id="{D7D878DD-B044-7743-8B12-734064461B30}"/>
              </a:ext>
            </a:extLst>
          </p:cNvPr>
          <p:cNvSpPr>
            <a:spLocks noGrp="1"/>
          </p:cNvSpPr>
          <p:nvPr>
            <p:ph type="sldNum" sz="quarter" idx="12"/>
          </p:nvPr>
        </p:nvSpPr>
        <p:spPr/>
        <p:txBody>
          <a:bodyPr/>
          <a:lstStyle/>
          <a:p>
            <a:fld id="{08C3E809-4BE0-FF45-8A54-F386BF18E701}" type="slidenum">
              <a:rPr lang="en-GB" smtClean="0"/>
              <a:t>7</a:t>
            </a:fld>
            <a:endParaRPr lang="en-GB"/>
          </a:p>
        </p:txBody>
      </p:sp>
      <p:grpSp>
        <p:nvGrpSpPr>
          <p:cNvPr id="18" name="Group 17">
            <a:extLst>
              <a:ext uri="{FF2B5EF4-FFF2-40B4-BE49-F238E27FC236}">
                <a16:creationId xmlns:a16="http://schemas.microsoft.com/office/drawing/2014/main" id="{756736DE-197F-8044-A8B8-BA8C5C171261}"/>
              </a:ext>
            </a:extLst>
          </p:cNvPr>
          <p:cNvGrpSpPr/>
          <p:nvPr/>
        </p:nvGrpSpPr>
        <p:grpSpPr>
          <a:xfrm>
            <a:off x="500532" y="1040746"/>
            <a:ext cx="8637115" cy="5131072"/>
            <a:chOff x="500532" y="1040746"/>
            <a:chExt cx="8637115" cy="5131072"/>
          </a:xfrm>
        </p:grpSpPr>
        <p:pic>
          <p:nvPicPr>
            <p:cNvPr id="7" name="Picture 6">
              <a:extLst>
                <a:ext uri="{FF2B5EF4-FFF2-40B4-BE49-F238E27FC236}">
                  <a16:creationId xmlns:a16="http://schemas.microsoft.com/office/drawing/2014/main" id="{6BF368D7-E926-7C42-9A9B-FAF724388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32" y="1814733"/>
              <a:ext cx="1659665" cy="2243179"/>
            </a:xfrm>
            <a:prstGeom prst="rect">
              <a:avLst/>
            </a:prstGeom>
          </p:spPr>
        </p:pic>
        <p:pic>
          <p:nvPicPr>
            <p:cNvPr id="8" name="Picture 7">
              <a:extLst>
                <a:ext uri="{FF2B5EF4-FFF2-40B4-BE49-F238E27FC236}">
                  <a16:creationId xmlns:a16="http://schemas.microsoft.com/office/drawing/2014/main" id="{98014B57-380C-F349-BA05-8CB08BA95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6088" y="1814733"/>
              <a:ext cx="2272512" cy="820945"/>
            </a:xfrm>
            <a:prstGeom prst="rect">
              <a:avLst/>
            </a:prstGeom>
          </p:spPr>
        </p:pic>
        <p:pic>
          <p:nvPicPr>
            <p:cNvPr id="9" name="Picture 8">
              <a:extLst>
                <a:ext uri="{FF2B5EF4-FFF2-40B4-BE49-F238E27FC236}">
                  <a16:creationId xmlns:a16="http://schemas.microsoft.com/office/drawing/2014/main" id="{AC9AB488-2D1A-9E4B-903C-B6FAECE3C7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3518" y="1040746"/>
              <a:ext cx="1496764" cy="856200"/>
            </a:xfrm>
            <a:prstGeom prst="rect">
              <a:avLst/>
            </a:prstGeom>
          </p:spPr>
        </p:pic>
        <p:pic>
          <p:nvPicPr>
            <p:cNvPr id="10" name="Picture 9">
              <a:extLst>
                <a:ext uri="{FF2B5EF4-FFF2-40B4-BE49-F238E27FC236}">
                  <a16:creationId xmlns:a16="http://schemas.microsoft.com/office/drawing/2014/main" id="{06D798FD-2D58-3941-9363-A95677DBF3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4747" y="2563499"/>
              <a:ext cx="2502900" cy="1010725"/>
            </a:xfrm>
            <a:prstGeom prst="rect">
              <a:avLst/>
            </a:prstGeom>
          </p:spPr>
        </p:pic>
        <p:pic>
          <p:nvPicPr>
            <p:cNvPr id="11" name="Picture 10">
              <a:extLst>
                <a:ext uri="{FF2B5EF4-FFF2-40B4-BE49-F238E27FC236}">
                  <a16:creationId xmlns:a16="http://schemas.microsoft.com/office/drawing/2014/main" id="{2F6748F1-615F-7C4C-B332-6D56D0E2E9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4917" y="3649725"/>
              <a:ext cx="1736783" cy="537371"/>
            </a:xfrm>
            <a:prstGeom prst="rect">
              <a:avLst/>
            </a:prstGeom>
          </p:spPr>
        </p:pic>
        <p:sp>
          <p:nvSpPr>
            <p:cNvPr id="12" name="Arc 11">
              <a:extLst>
                <a:ext uri="{FF2B5EF4-FFF2-40B4-BE49-F238E27FC236}">
                  <a16:creationId xmlns:a16="http://schemas.microsoft.com/office/drawing/2014/main" id="{29BD8FB4-7246-B542-B51A-3018F661FCB4}"/>
                </a:ext>
              </a:extLst>
            </p:cNvPr>
            <p:cNvSpPr/>
            <p:nvPr/>
          </p:nvSpPr>
          <p:spPr>
            <a:xfrm>
              <a:off x="5288813" y="1265405"/>
              <a:ext cx="3242939" cy="4906413"/>
            </a:xfrm>
            <a:prstGeom prst="arc">
              <a:avLst>
                <a:gd name="adj1" fmla="val 16171031"/>
                <a:gd name="adj2" fmla="val 5332821"/>
              </a:avLst>
            </a:prstGeom>
            <a:ln w="34925">
              <a:solidFill>
                <a:schemeClr val="accent1">
                  <a:shade val="95000"/>
                  <a:satMod val="105000"/>
                  <a:alpha val="58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7C2E1DC8-0612-7D4F-9293-A1D2E714789F}"/>
                </a:ext>
              </a:extLst>
            </p:cNvPr>
            <p:cNvSpPr txBox="1"/>
            <p:nvPr/>
          </p:nvSpPr>
          <p:spPr>
            <a:xfrm>
              <a:off x="7626207" y="5833264"/>
              <a:ext cx="1446743" cy="338554"/>
            </a:xfrm>
            <a:prstGeom prst="rect">
              <a:avLst/>
            </a:prstGeom>
            <a:noFill/>
          </p:spPr>
          <p:txBody>
            <a:bodyPr wrap="none" rtlCol="0">
              <a:spAutoFit/>
            </a:bodyPr>
            <a:lstStyle/>
            <a:p>
              <a:r>
                <a:rPr lang="en-US" sz="1600" b="1" dirty="0">
                  <a:solidFill>
                    <a:schemeClr val="tx2">
                      <a:lumMod val="60000"/>
                      <a:lumOff val="40000"/>
                    </a:schemeClr>
                  </a:solidFill>
                </a:rPr>
                <a:t>Etc., etc., </a:t>
              </a:r>
              <a:r>
                <a:rPr lang="en-US" sz="1600" b="1" dirty="0" err="1">
                  <a:solidFill>
                    <a:schemeClr val="tx2">
                      <a:lumMod val="60000"/>
                      <a:lumOff val="40000"/>
                    </a:schemeClr>
                  </a:solidFill>
                </a:rPr>
                <a:t>etc</a:t>
              </a:r>
              <a:r>
                <a:rPr lang="en-US" sz="1600" b="1" dirty="0">
                  <a:solidFill>
                    <a:schemeClr val="tx2">
                      <a:lumMod val="60000"/>
                      <a:lumOff val="40000"/>
                    </a:schemeClr>
                  </a:solidFill>
                </a:rPr>
                <a:t> …</a:t>
              </a:r>
            </a:p>
          </p:txBody>
        </p:sp>
        <p:sp>
          <p:nvSpPr>
            <p:cNvPr id="14" name="TextBox 13">
              <a:extLst>
                <a:ext uri="{FF2B5EF4-FFF2-40B4-BE49-F238E27FC236}">
                  <a16:creationId xmlns:a16="http://schemas.microsoft.com/office/drawing/2014/main" id="{A9D8A67B-BDC0-944A-9E76-7FD842245DAA}"/>
                </a:ext>
              </a:extLst>
            </p:cNvPr>
            <p:cNvSpPr txBox="1"/>
            <p:nvPr/>
          </p:nvSpPr>
          <p:spPr>
            <a:xfrm>
              <a:off x="2566883" y="2424699"/>
              <a:ext cx="3103532" cy="1015663"/>
            </a:xfrm>
            <a:prstGeom prst="rect">
              <a:avLst/>
            </a:prstGeom>
            <a:solidFill>
              <a:schemeClr val="tx2">
                <a:lumMod val="60000"/>
                <a:lumOff val="40000"/>
              </a:schemeClr>
            </a:solidFill>
            <a:ln>
              <a:solidFill>
                <a:schemeClr val="tx2">
                  <a:lumMod val="40000"/>
                  <a:lumOff val="60000"/>
                </a:schemeClr>
              </a:solidFill>
            </a:ln>
          </p:spPr>
          <p:txBody>
            <a:bodyPr wrap="square" rtlCol="0">
              <a:spAutoFit/>
            </a:bodyPr>
            <a:lstStyle/>
            <a:p>
              <a:pPr algn="ctr"/>
              <a:r>
                <a:rPr lang="en-US" sz="2000" b="1" dirty="0">
                  <a:solidFill>
                    <a:srgbClr val="002060"/>
                  </a:solidFill>
                </a:rPr>
                <a:t>Joint bodies</a:t>
              </a:r>
            </a:p>
            <a:p>
              <a:pPr algn="ctr"/>
              <a:r>
                <a:rPr lang="en-US" sz="2000" b="1" dirty="0">
                  <a:solidFill>
                    <a:srgbClr val="002060"/>
                  </a:solidFill>
                </a:rPr>
                <a:t>Working arrangements</a:t>
              </a:r>
            </a:p>
            <a:p>
              <a:pPr algn="ctr"/>
              <a:r>
                <a:rPr lang="en-US" sz="2000" b="1" dirty="0">
                  <a:solidFill>
                    <a:srgbClr val="002060"/>
                  </a:solidFill>
                </a:rPr>
                <a:t>Programmes/Projects</a:t>
              </a:r>
            </a:p>
          </p:txBody>
        </p:sp>
        <p:pic>
          <p:nvPicPr>
            <p:cNvPr id="15" name="Picture 14">
              <a:extLst>
                <a:ext uri="{FF2B5EF4-FFF2-40B4-BE49-F238E27FC236}">
                  <a16:creationId xmlns:a16="http://schemas.microsoft.com/office/drawing/2014/main" id="{23974455-6019-1C47-BEF1-AD64B1EC23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1859" y="4375629"/>
              <a:ext cx="2394530" cy="476050"/>
            </a:xfrm>
            <a:prstGeom prst="rect">
              <a:avLst/>
            </a:prstGeom>
          </p:spPr>
        </p:pic>
        <p:pic>
          <p:nvPicPr>
            <p:cNvPr id="16" name="Picture 15">
              <a:extLst>
                <a:ext uri="{FF2B5EF4-FFF2-40B4-BE49-F238E27FC236}">
                  <a16:creationId xmlns:a16="http://schemas.microsoft.com/office/drawing/2014/main" id="{5E8D1B04-BB80-6640-84AC-A757664B91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94998" y="5084317"/>
              <a:ext cx="504126" cy="729301"/>
            </a:xfrm>
            <a:prstGeom prst="rect">
              <a:avLst/>
            </a:prstGeom>
          </p:spPr>
        </p:pic>
        <p:sp>
          <p:nvSpPr>
            <p:cNvPr id="17" name="TextBox 16">
              <a:extLst>
                <a:ext uri="{FF2B5EF4-FFF2-40B4-BE49-F238E27FC236}">
                  <a16:creationId xmlns:a16="http://schemas.microsoft.com/office/drawing/2014/main" id="{9004BCCD-9EBC-D14E-A801-D472D3F47E9E}"/>
                </a:ext>
              </a:extLst>
            </p:cNvPr>
            <p:cNvSpPr txBox="1"/>
            <p:nvPr/>
          </p:nvSpPr>
          <p:spPr>
            <a:xfrm>
              <a:off x="1171579" y="4480496"/>
              <a:ext cx="4502258" cy="707886"/>
            </a:xfrm>
            <a:prstGeom prst="rect">
              <a:avLst/>
            </a:prstGeom>
            <a:noFill/>
          </p:spPr>
          <p:txBody>
            <a:bodyPr wrap="none" rtlCol="0">
              <a:spAutoFit/>
            </a:bodyPr>
            <a:lstStyle/>
            <a:p>
              <a:pPr algn="ctr"/>
              <a:r>
                <a:rPr lang="en-US" sz="2000" b="1" dirty="0">
                  <a:solidFill>
                    <a:srgbClr val="002060"/>
                  </a:solidFill>
                </a:rPr>
                <a:t>More interaction and collaboration with </a:t>
              </a:r>
            </a:p>
            <a:p>
              <a:pPr algn="ctr"/>
              <a:r>
                <a:rPr lang="en-US" sz="2000" b="1" dirty="0">
                  <a:solidFill>
                    <a:srgbClr val="002060"/>
                  </a:solidFill>
                </a:rPr>
                <a:t>partners from all relevant areas </a:t>
              </a:r>
            </a:p>
          </p:txBody>
        </p:sp>
      </p:grpSp>
      <p:sp>
        <p:nvSpPr>
          <p:cNvPr id="19" name="Textfeld 6">
            <a:extLst>
              <a:ext uri="{FF2B5EF4-FFF2-40B4-BE49-F238E27FC236}">
                <a16:creationId xmlns:a16="http://schemas.microsoft.com/office/drawing/2014/main" id="{995D4D05-AE86-4F4D-81DC-B30BD64355F0}"/>
              </a:ext>
            </a:extLst>
          </p:cNvPr>
          <p:cNvSpPr txBox="1"/>
          <p:nvPr/>
        </p:nvSpPr>
        <p:spPr>
          <a:xfrm>
            <a:off x="683568" y="6172393"/>
            <a:ext cx="7848184" cy="307777"/>
          </a:xfrm>
          <a:prstGeom prst="rect">
            <a:avLst/>
          </a:prstGeom>
          <a:solidFill>
            <a:srgbClr val="00B0F0"/>
          </a:solidFill>
        </p:spPr>
        <p:txBody>
          <a:bodyPr wrap="square" rtlCol="0">
            <a:spAutoFit/>
          </a:bodyPr>
          <a:lstStyle/>
          <a:p>
            <a:pPr algn="ctr"/>
            <a:r>
              <a:rPr lang="en-GB" sz="1400" b="1" dirty="0"/>
              <a:t>See e.g. </a:t>
            </a:r>
            <a:r>
              <a:rPr lang="en-GB" sz="1400" b="1" dirty="0">
                <a:hlinkClick r:id="rId9"/>
              </a:rPr>
              <a:t>https://public.wmo.int/en/governance-reform/joint-wmo-ioc-collaborative-board</a:t>
            </a:r>
            <a:r>
              <a:rPr lang="en-GB" sz="1400" b="1" dirty="0"/>
              <a:t> </a:t>
            </a:r>
          </a:p>
        </p:txBody>
      </p:sp>
    </p:spTree>
    <p:extLst>
      <p:ext uri="{BB962C8B-B14F-4D97-AF65-F5344CB8AC3E}">
        <p14:creationId xmlns:p14="http://schemas.microsoft.com/office/powerpoint/2010/main" val="312933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0EDBBAB-939C-FE44-8B23-30DEBA5B132F}"/>
              </a:ext>
            </a:extLst>
          </p:cNvPr>
          <p:cNvSpPr>
            <a:spLocks noGrp="1"/>
          </p:cNvSpPr>
          <p:nvPr>
            <p:ph type="dt" sz="half" idx="10"/>
          </p:nvPr>
        </p:nvSpPr>
        <p:spPr/>
        <p:txBody>
          <a:bodyPr/>
          <a:lstStyle/>
          <a:p>
            <a:r>
              <a:rPr lang="en-US" noProof="0"/>
              <a:t>11 September 2019</a:t>
            </a:r>
            <a:endParaRPr lang="en-GB" noProof="0"/>
          </a:p>
        </p:txBody>
      </p:sp>
      <p:sp>
        <p:nvSpPr>
          <p:cNvPr id="3" name="Fußzeilenplatzhalter 2">
            <a:extLst>
              <a:ext uri="{FF2B5EF4-FFF2-40B4-BE49-F238E27FC236}">
                <a16:creationId xmlns:a16="http://schemas.microsoft.com/office/drawing/2014/main" id="{B2FE3FD8-3D03-2C45-A63B-F3CB6039E875}"/>
              </a:ext>
            </a:extLst>
          </p:cNvPr>
          <p:cNvSpPr>
            <a:spLocks noGrp="1"/>
          </p:cNvSpPr>
          <p:nvPr>
            <p:ph type="ftr" sz="quarter" idx="11"/>
          </p:nvPr>
        </p:nvSpPr>
        <p:spPr/>
        <p:txBody>
          <a:bodyPr/>
          <a:lstStyle/>
          <a:p>
            <a:r>
              <a:rPr lang="en-US"/>
              <a:t>2019 CEOS-SIT-TW</a:t>
            </a:r>
            <a:endParaRPr lang="en-GB"/>
          </a:p>
        </p:txBody>
      </p:sp>
      <p:sp>
        <p:nvSpPr>
          <p:cNvPr id="4" name="Foliennummernplatzhalter 3">
            <a:extLst>
              <a:ext uri="{FF2B5EF4-FFF2-40B4-BE49-F238E27FC236}">
                <a16:creationId xmlns:a16="http://schemas.microsoft.com/office/drawing/2014/main" id="{47E2F3C7-91DD-E54F-AD74-80FD376121A0}"/>
              </a:ext>
            </a:extLst>
          </p:cNvPr>
          <p:cNvSpPr>
            <a:spLocks noGrp="1"/>
          </p:cNvSpPr>
          <p:nvPr>
            <p:ph type="sldNum" sz="quarter" idx="12"/>
          </p:nvPr>
        </p:nvSpPr>
        <p:spPr/>
        <p:txBody>
          <a:bodyPr/>
          <a:lstStyle/>
          <a:p>
            <a:fld id="{08C3E809-4BE0-FF45-8A54-F386BF18E701}" type="slidenum">
              <a:rPr lang="en-GB" smtClean="0"/>
              <a:t>8</a:t>
            </a:fld>
            <a:endParaRPr lang="en-GB"/>
          </a:p>
        </p:txBody>
      </p:sp>
      <p:sp>
        <p:nvSpPr>
          <p:cNvPr id="5" name="Textfeld 4">
            <a:extLst>
              <a:ext uri="{FF2B5EF4-FFF2-40B4-BE49-F238E27FC236}">
                <a16:creationId xmlns:a16="http://schemas.microsoft.com/office/drawing/2014/main" id="{0A9E4954-CC14-9545-9538-EB69A7D39078}"/>
              </a:ext>
            </a:extLst>
          </p:cNvPr>
          <p:cNvSpPr txBox="1"/>
          <p:nvPr/>
        </p:nvSpPr>
        <p:spPr>
          <a:xfrm>
            <a:off x="16091" y="2705725"/>
            <a:ext cx="9144000" cy="769441"/>
          </a:xfrm>
          <a:prstGeom prst="rect">
            <a:avLst/>
          </a:prstGeom>
          <a:noFill/>
        </p:spPr>
        <p:txBody>
          <a:bodyPr wrap="square" rtlCol="0">
            <a:spAutoFit/>
          </a:bodyPr>
          <a:lstStyle/>
          <a:p>
            <a:pPr algn="ctr"/>
            <a:r>
              <a:rPr lang="en-GB" sz="4400" b="1" dirty="0">
                <a:solidFill>
                  <a:schemeClr val="accent1"/>
                </a:solidFill>
                <a:latin typeface="+mj-lt"/>
              </a:rPr>
              <a:t>II. WMO and CEOS</a:t>
            </a:r>
            <a:endParaRPr lang="en-US" sz="4400" dirty="0"/>
          </a:p>
        </p:txBody>
      </p:sp>
    </p:spTree>
    <p:extLst>
      <p:ext uri="{BB962C8B-B14F-4D97-AF65-F5344CB8AC3E}">
        <p14:creationId xmlns:p14="http://schemas.microsoft.com/office/powerpoint/2010/main" val="273873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6D0559C-CF20-C64C-A0FC-5EA9CB565C0D}"/>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259632" y="1124744"/>
            <a:ext cx="6768752" cy="4931187"/>
          </a:xfrm>
        </p:spPr>
      </p:pic>
      <p:sp>
        <p:nvSpPr>
          <p:cNvPr id="3" name="Title 2">
            <a:extLst>
              <a:ext uri="{FF2B5EF4-FFF2-40B4-BE49-F238E27FC236}">
                <a16:creationId xmlns:a16="http://schemas.microsoft.com/office/drawing/2014/main" id="{5F2C8074-4FEE-E741-86E5-03F64D070057}"/>
              </a:ext>
            </a:extLst>
          </p:cNvPr>
          <p:cNvSpPr>
            <a:spLocks noGrp="1"/>
          </p:cNvSpPr>
          <p:nvPr>
            <p:ph type="title"/>
          </p:nvPr>
        </p:nvSpPr>
        <p:spPr/>
        <p:txBody>
          <a:bodyPr>
            <a:normAutofit fontScale="90000"/>
          </a:bodyPr>
          <a:lstStyle/>
          <a:p>
            <a:r>
              <a:rPr lang="en-GB"/>
              <a:t>WMO Integrated Global Observing System</a:t>
            </a:r>
          </a:p>
        </p:txBody>
      </p:sp>
      <p:sp>
        <p:nvSpPr>
          <p:cNvPr id="4" name="Date Placeholder 3">
            <a:extLst>
              <a:ext uri="{FF2B5EF4-FFF2-40B4-BE49-F238E27FC236}">
                <a16:creationId xmlns:a16="http://schemas.microsoft.com/office/drawing/2014/main" id="{72FCC3C7-61B0-8F46-8054-0AE23AE1FFDC}"/>
              </a:ext>
            </a:extLst>
          </p:cNvPr>
          <p:cNvSpPr>
            <a:spLocks noGrp="1"/>
          </p:cNvSpPr>
          <p:nvPr>
            <p:ph type="dt" sz="half" idx="10"/>
          </p:nvPr>
        </p:nvSpPr>
        <p:spPr/>
        <p:txBody>
          <a:bodyPr/>
          <a:lstStyle/>
          <a:p>
            <a:r>
              <a:rPr lang="en-US" noProof="0"/>
              <a:t>11 September 2019</a:t>
            </a:r>
            <a:endParaRPr lang="en-GB" noProof="0"/>
          </a:p>
        </p:txBody>
      </p:sp>
      <p:sp>
        <p:nvSpPr>
          <p:cNvPr id="5" name="Footer Placeholder 4">
            <a:extLst>
              <a:ext uri="{FF2B5EF4-FFF2-40B4-BE49-F238E27FC236}">
                <a16:creationId xmlns:a16="http://schemas.microsoft.com/office/drawing/2014/main" id="{F5567ED0-2315-6743-BB74-BE6AA649A475}"/>
              </a:ext>
            </a:extLst>
          </p:cNvPr>
          <p:cNvSpPr>
            <a:spLocks noGrp="1"/>
          </p:cNvSpPr>
          <p:nvPr>
            <p:ph type="ftr" sz="quarter" idx="11"/>
          </p:nvPr>
        </p:nvSpPr>
        <p:spPr/>
        <p:txBody>
          <a:bodyPr/>
          <a:lstStyle/>
          <a:p>
            <a:r>
              <a:rPr lang="en-GB"/>
              <a:t>2019 CEOS-SIT-TW</a:t>
            </a:r>
          </a:p>
        </p:txBody>
      </p:sp>
      <p:sp>
        <p:nvSpPr>
          <p:cNvPr id="6" name="Slide Number Placeholder 5">
            <a:extLst>
              <a:ext uri="{FF2B5EF4-FFF2-40B4-BE49-F238E27FC236}">
                <a16:creationId xmlns:a16="http://schemas.microsoft.com/office/drawing/2014/main" id="{3A523E58-772F-4D4E-B661-2D7FC66216AB}"/>
              </a:ext>
            </a:extLst>
          </p:cNvPr>
          <p:cNvSpPr>
            <a:spLocks noGrp="1"/>
          </p:cNvSpPr>
          <p:nvPr>
            <p:ph type="sldNum" sz="quarter" idx="12"/>
          </p:nvPr>
        </p:nvSpPr>
        <p:spPr/>
        <p:txBody>
          <a:bodyPr/>
          <a:lstStyle/>
          <a:p>
            <a:fld id="{08C3E809-4BE0-FF45-8A54-F386BF18E701}" type="slidenum">
              <a:rPr lang="en-GB" smtClean="0"/>
              <a:t>9</a:t>
            </a:fld>
            <a:endParaRPr lang="en-GB"/>
          </a:p>
        </p:txBody>
      </p:sp>
    </p:spTree>
    <p:extLst>
      <p:ext uri="{BB962C8B-B14F-4D97-AF65-F5344CB8AC3E}">
        <p14:creationId xmlns:p14="http://schemas.microsoft.com/office/powerpoint/2010/main" val="311532980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2412</Words>
  <Application>Microsoft Macintosh PowerPoint</Application>
  <PresentationFormat>On-screen Show (4:3)</PresentationFormat>
  <Paragraphs>558</Paragraphs>
  <Slides>39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Helvetica Neue</vt:lpstr>
      <vt:lpstr>Times New Roman</vt:lpstr>
      <vt:lpstr>Verdana</vt:lpstr>
      <vt:lpstr>Wingdings</vt:lpstr>
      <vt:lpstr>Custom Design</vt:lpstr>
      <vt:lpstr>Document</vt:lpstr>
      <vt:lpstr>WMO Realignment -   What do Changes to  WMO Structure Mean to CEOS ? </vt:lpstr>
      <vt:lpstr>Contents</vt:lpstr>
      <vt:lpstr>PowerPoint Presentation</vt:lpstr>
      <vt:lpstr>Reform Objectives</vt:lpstr>
      <vt:lpstr>Cg-18 Adopted New WMO Structure</vt:lpstr>
      <vt:lpstr>WMO Strategic Plan 2020-2030</vt:lpstr>
      <vt:lpstr>Enhanced Collaboration with Partners</vt:lpstr>
      <vt:lpstr>PowerPoint Presentation</vt:lpstr>
      <vt:lpstr>WMO Integrated Global Observing System</vt:lpstr>
      <vt:lpstr>WMO Application Areas - Earth System Approach</vt:lpstr>
      <vt:lpstr>Vision for WIGOS in 2040</vt:lpstr>
      <vt:lpstr>Observing System Capability Analysis and Review Tool</vt:lpstr>
      <vt:lpstr>WMO and CEOS</vt:lpstr>
      <vt:lpstr>Other CEOS-WMO Points of Interest </vt:lpstr>
      <vt:lpstr>Conclusions</vt:lpstr>
      <vt:lpstr>PowerPoint Presentation</vt:lpstr>
      <vt:lpstr>PowerPoint Presentation</vt:lpstr>
      <vt:lpstr>Selected Cg-18 Outcomes</vt:lpstr>
      <vt:lpstr>Selected Cg-18 Outcomes</vt:lpstr>
      <vt:lpstr>37(Cg-18) – WIGOS Operational</vt:lpstr>
      <vt:lpstr>PowerPoint Presentation</vt:lpstr>
      <vt:lpstr>CIMO Guide Update 2018 edition</vt:lpstr>
      <vt:lpstr>WMO Annual Reporting to UNCOPUOS</vt:lpstr>
      <vt:lpstr>PowerPoint Presentation</vt:lpstr>
      <vt:lpstr>18th World Meteorological Congress</vt:lpstr>
      <vt:lpstr>CONSTITUENT BODY REFORM (CBR)</vt:lpstr>
      <vt:lpstr>Global Developments</vt:lpstr>
      <vt:lpstr>Highest Risks for World Economy</vt:lpstr>
      <vt:lpstr>Alignment of WMO Structure</vt:lpstr>
      <vt:lpstr>Enhanced Role for Regional Associations</vt:lpstr>
      <vt:lpstr>Standing Committees</vt:lpstr>
      <vt:lpstr>Standing Committees</vt:lpstr>
      <vt:lpstr>Technical Commissions</vt:lpstr>
      <vt:lpstr>Timeline</vt:lpstr>
      <vt:lpstr>Proposed WMO-GEO Key Collaboration Areas</vt:lpstr>
      <vt:lpstr>WMO-CEOS Partnership</vt:lpstr>
      <vt:lpstr>Rolling Review of Requirements</vt:lpstr>
      <vt:lpstr>OSCAR/Space and CEOS</vt:lpstr>
      <vt:lpstr>OSCAR/Space and CEOS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WMO Space Programme and Climate Monitoring from Space</dc:title>
  <dc:creator>Werner Balogh</dc:creator>
  <cp:lastModifiedBy>Werner Balogh</cp:lastModifiedBy>
  <cp:revision>46</cp:revision>
  <dcterms:created xsi:type="dcterms:W3CDTF">2019-08-28T07:38:18Z</dcterms:created>
  <dcterms:modified xsi:type="dcterms:W3CDTF">2019-09-11T17:14:56Z</dcterms:modified>
</cp:coreProperties>
</file>