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78" r:id="rId2"/>
    <p:sldId id="279" r:id="rId3"/>
    <p:sldId id="282" r:id="rId4"/>
    <p:sldId id="283" r:id="rId5"/>
    <p:sldId id="284" r:id="rId6"/>
    <p:sldId id="285" r:id="rId7"/>
    <p:sldId id="287" r:id="rId8"/>
    <p:sldId id="288" r:id="rId9"/>
    <p:sldId id="290" r:id="rId10"/>
    <p:sldId id="291" r:id="rId11"/>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71" autoAdjust="0"/>
    <p:restoredTop sz="94660"/>
  </p:normalViewPr>
  <p:slideViewPr>
    <p:cSldViewPr snapToGrid="0">
      <p:cViewPr varScale="1">
        <p:scale>
          <a:sx n="82" d="100"/>
          <a:sy n="82" d="100"/>
        </p:scale>
        <p:origin x="3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7A036E6-6D54-4B78-9ABB-4FE2E18E96D0}" type="datetimeFigureOut">
              <a:rPr lang="en-US" smtClean="0"/>
              <a:t>9/11/19</a:t>
            </a:fld>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8B128B93-BF90-4BB9-B0C9-762176D455CF}" type="slidenum">
              <a:rPr lang="en-US" smtClean="0"/>
              <a:t>‹#›</a:t>
            </a:fld>
            <a:endParaRPr lang="en-US" dirty="0"/>
          </a:p>
        </p:txBody>
      </p:sp>
    </p:spTree>
    <p:extLst>
      <p:ext uri="{BB962C8B-B14F-4D97-AF65-F5344CB8AC3E}">
        <p14:creationId xmlns:p14="http://schemas.microsoft.com/office/powerpoint/2010/main" val="75755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F322F5E1-5195-4792-A0E3-42DC695AF7AF}" type="datetimeFigureOut">
              <a:rPr lang="en-US" smtClean="0"/>
              <a:t>9/11/19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B0D5600F-4168-42E9-9FE7-11DD5B8FE0E3}" type="slidenum">
              <a:rPr lang="en-US" smtClean="0"/>
              <a:t>‹#›</a:t>
            </a:fld>
            <a:endParaRPr lang="en-US" dirty="0"/>
          </a:p>
        </p:txBody>
      </p:sp>
    </p:spTree>
    <p:extLst>
      <p:ext uri="{BB962C8B-B14F-4D97-AF65-F5344CB8AC3E}">
        <p14:creationId xmlns:p14="http://schemas.microsoft.com/office/powerpoint/2010/main" val="26235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385" y="2492915"/>
            <a:ext cx="10363200" cy="722765"/>
          </a:xfrm>
          <a:prstGeom prst="rect">
            <a:avLst/>
          </a:prstGeom>
        </p:spPr>
        <p:txBody>
          <a:bodyPr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0386" y="3847065"/>
            <a:ext cx="5961633" cy="2212604"/>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74336"/>
            <a:ext cx="2743200" cy="365125"/>
          </a:xfrm>
          <a:prstGeom prst="rect">
            <a:avLst/>
          </a:prstGeom>
        </p:spPr>
        <p:txBody>
          <a:bodyPr/>
          <a:lstStyle/>
          <a:p>
            <a:fld id="{0AA59793-C156-499B-A27C-B13B45B618E6}" type="datetime1">
              <a:rPr lang="en-US" smtClean="0"/>
              <a:t>9/11/19</a:t>
            </a:fld>
            <a:endParaRPr lang="en-US" dirty="0"/>
          </a:p>
        </p:txBody>
      </p:sp>
      <p:sp>
        <p:nvSpPr>
          <p:cNvPr id="5" name="Footer Placeholder 4"/>
          <p:cNvSpPr>
            <a:spLocks noGrp="1"/>
          </p:cNvSpPr>
          <p:nvPr>
            <p:ph type="ftr" sz="quarter" idx="11"/>
          </p:nvPr>
        </p:nvSpPr>
        <p:spPr>
          <a:xfrm>
            <a:off x="4038600" y="6474336"/>
            <a:ext cx="4114800" cy="365125"/>
          </a:xfrm>
          <a:prstGeom prst="rect">
            <a:avLst/>
          </a:prstGeom>
        </p:spPr>
        <p:txBody>
          <a:bodyPr/>
          <a:lstStyle/>
          <a:p>
            <a:r>
              <a:rPr lang="en-US" dirty="0"/>
              <a:t>CEOS AC-VC June 2017</a:t>
            </a:r>
          </a:p>
        </p:txBody>
      </p:sp>
      <p:sp>
        <p:nvSpPr>
          <p:cNvPr id="6" name="Slide Number Placeholder 5"/>
          <p:cNvSpPr>
            <a:spLocks noGrp="1"/>
          </p:cNvSpPr>
          <p:nvPr>
            <p:ph type="sldNum" sz="quarter" idx="12"/>
          </p:nvPr>
        </p:nvSpPr>
        <p:spPr>
          <a:xfrm>
            <a:off x="9652000" y="6546852"/>
            <a:ext cx="2540000" cy="369332"/>
          </a:xfrm>
          <a:prstGeom prst="rect">
            <a:avLst/>
          </a:prstGeom>
        </p:spPr>
        <p:txBody>
          <a:bodyPr/>
          <a:lstStyle/>
          <a:p>
            <a:fld id="{D11591C9-1069-47C8-BF2F-DC125323CA97}" type="slidenum">
              <a:rPr lang="en-US" smtClean="0"/>
              <a:t>‹#›</a:t>
            </a:fld>
            <a:endParaRPr lang="en-US" dirty="0"/>
          </a:p>
        </p:txBody>
      </p:sp>
      <p:pic>
        <p:nvPicPr>
          <p:cNvPr id="10" name="ceos_logo.png"/>
          <p:cNvPicPr/>
          <p:nvPr userDrawn="1"/>
        </p:nvPicPr>
        <p:blipFill>
          <a:blip r:embed="rId2">
            <a:extLst/>
          </a:blip>
          <a:stretch>
            <a:fillRect/>
          </a:stretch>
        </p:blipFill>
        <p:spPr>
          <a:xfrm>
            <a:off x="830385" y="1217405"/>
            <a:ext cx="3343875" cy="993132"/>
          </a:xfrm>
          <a:prstGeom prst="rect">
            <a:avLst/>
          </a:prstGeom>
          <a:ln w="12700">
            <a:miter lim="400000"/>
          </a:ln>
        </p:spPr>
      </p:pic>
      <p:sp>
        <p:nvSpPr>
          <p:cNvPr id="11" name="Shape 10"/>
          <p:cNvSpPr txBox="1">
            <a:spLocks/>
          </p:cNvSpPr>
          <p:nvPr userDrawn="1"/>
        </p:nvSpPr>
        <p:spPr>
          <a:xfrm>
            <a:off x="830386" y="2246635"/>
            <a:ext cx="3741615"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4395"/>
          <a:stretch/>
        </p:blipFill>
        <p:spPr>
          <a:xfrm>
            <a:off x="0" y="-68240"/>
            <a:ext cx="12192000" cy="6926239"/>
          </a:xfrm>
          <a:prstGeom prst="rect">
            <a:avLst/>
          </a:prstGeom>
        </p:spPr>
      </p:pic>
      <p:pic>
        <p:nvPicPr>
          <p:cNvPr id="12" name="ceos_logo.png"/>
          <p:cNvPicPr/>
          <p:nvPr userDrawn="1"/>
        </p:nvPicPr>
        <p:blipFill>
          <a:blip r:embed="rId2">
            <a:extLst/>
          </a:blip>
          <a:stretch>
            <a:fillRect/>
          </a:stretch>
        </p:blipFill>
        <p:spPr>
          <a:xfrm>
            <a:off x="394189" y="137500"/>
            <a:ext cx="2507906" cy="993132"/>
          </a:xfrm>
          <a:prstGeom prst="rect">
            <a:avLst/>
          </a:prstGeom>
          <a:ln w="12700">
            <a:miter lim="400000"/>
          </a:ln>
        </p:spPr>
      </p:pic>
      <p:sp>
        <p:nvSpPr>
          <p:cNvPr id="13" name="Shape 10"/>
          <p:cNvSpPr txBox="1">
            <a:spLocks/>
          </p:cNvSpPr>
          <p:nvPr userDrawn="1"/>
        </p:nvSpPr>
        <p:spPr>
          <a:xfrm>
            <a:off x="394189" y="1146837"/>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14" name="Shape 10"/>
          <p:cNvSpPr txBox="1">
            <a:spLocks/>
          </p:cNvSpPr>
          <p:nvPr userDrawn="1"/>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defRPr sz="1800" b="0">
                <a:solidFill>
                  <a:srgbClr val="000000"/>
                </a:solidFill>
              </a:defRPr>
            </a:pPr>
            <a:endParaRPr lang="en-US" sz="4400" b="1" kern="0" dirty="0">
              <a:solidFill>
                <a:schemeClr val="bg1"/>
              </a:solidFill>
              <a:latin typeface="+mj-lt"/>
            </a:endParaRPr>
          </a:p>
        </p:txBody>
      </p:sp>
      <p:sp>
        <p:nvSpPr>
          <p:cNvPr id="15" name="Shape 11"/>
          <p:cNvSpPr/>
          <p:nvPr userDrawn="1"/>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spTree>
    <p:extLst>
      <p:ext uri="{BB962C8B-B14F-4D97-AF65-F5344CB8AC3E}">
        <p14:creationId xmlns:p14="http://schemas.microsoft.com/office/powerpoint/2010/main" val="1753092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p:nvPr>
        </p:nvSpPr>
        <p:spPr>
          <a:xfrm>
            <a:off x="2403566" y="152400"/>
            <a:ext cx="7733211" cy="990600"/>
          </a:xfrm>
          <a:prstGeom prst="rect">
            <a:avLst/>
          </a:prstGeom>
        </p:spPr>
        <p:txBody>
          <a:bodyPr anchor="ctr"/>
          <a:lstStyle>
            <a:lvl1pPr algn="l">
              <a:defRPr sz="2800">
                <a:latin typeface="+mj-lt"/>
              </a:defRPr>
            </a:lvl1pPr>
          </a:lstStyle>
          <a:p>
            <a:r>
              <a:rPr kumimoji="0" lang="en-US" dirty="0"/>
              <a:t>Click to edit Master title style</a:t>
            </a:r>
          </a:p>
        </p:txBody>
      </p:sp>
    </p:spTree>
    <p:extLst>
      <p:ext uri="{BB962C8B-B14F-4D97-AF65-F5344CB8AC3E}">
        <p14:creationId xmlns:p14="http://schemas.microsoft.com/office/powerpoint/2010/main" val="309091653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66255" y="1402773"/>
            <a:ext cx="11845636" cy="5101935"/>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lvl="0"/>
            <a:r>
              <a:rPr lang="en-US" dirty="0"/>
              <a:t>Title Goes Here</a:t>
            </a:r>
          </a:p>
        </p:txBody>
      </p:sp>
    </p:spTree>
    <p:extLst>
      <p:ext uri="{BB962C8B-B14F-4D97-AF65-F5344CB8AC3E}">
        <p14:creationId xmlns:p14="http://schemas.microsoft.com/office/powerpoint/2010/main" val="340339981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rcRect/>
          <a:stretch>
            <a:fillRect/>
          </a:stretch>
        </a:blipFill>
        <a:effectLst/>
      </p:bgPr>
    </p:bg>
    <p:spTree>
      <p:nvGrpSpPr>
        <p:cNvPr id="1" name=""/>
        <p:cNvGrpSpPr/>
        <p:nvPr/>
      </p:nvGrpSpPr>
      <p:grpSpPr>
        <a:xfrm>
          <a:off x="0" y="0"/>
          <a:ext cx="0" cy="0"/>
          <a:chOff x="0" y="0"/>
          <a:chExt cx="0" cy="0"/>
        </a:xfrm>
      </p:grpSpPr>
      <p:grpSp>
        <p:nvGrpSpPr>
          <p:cNvPr id="5" name="Group 4"/>
          <p:cNvGrpSpPr/>
          <p:nvPr userDrawn="1"/>
        </p:nvGrpSpPr>
        <p:grpSpPr>
          <a:xfrm>
            <a:off x="0" y="0"/>
            <a:ext cx="12192000" cy="1266667"/>
            <a:chOff x="0" y="1156447"/>
            <a:chExt cx="12192000" cy="1266667"/>
          </a:xfrm>
        </p:grpSpPr>
        <p:pic>
          <p:nvPicPr>
            <p:cNvPr id="3" name="Picture 2"/>
            <p:cNvPicPr>
              <a:picLocks noChangeAspect="1"/>
            </p:cNvPicPr>
            <p:nvPr userDrawn="1"/>
          </p:nvPicPr>
          <p:blipFill rotWithShape="1">
            <a:blip r:embed="rId6">
              <a:extLst>
                <a:ext uri="{28A0092B-C50C-407E-A947-70E740481C1C}">
                  <a14:useLocalDpi xmlns:a14="http://schemas.microsoft.com/office/drawing/2010/main" val="0"/>
                </a:ext>
              </a:extLst>
            </a:blip>
            <a:srcRect r="17922"/>
            <a:stretch/>
          </p:blipFill>
          <p:spPr>
            <a:xfrm>
              <a:off x="0" y="1156447"/>
              <a:ext cx="8364071" cy="1266667"/>
            </a:xfrm>
            <a:prstGeom prst="rect">
              <a:avLst/>
            </a:prstGeom>
          </p:spPr>
        </p:pic>
        <p:pic>
          <p:nvPicPr>
            <p:cNvPr id="4" name="Picture 3"/>
            <p:cNvPicPr>
              <a:picLocks noChangeAspect="1"/>
            </p:cNvPicPr>
            <p:nvPr userDrawn="1"/>
          </p:nvPicPr>
          <p:blipFill rotWithShape="1">
            <a:blip r:embed="rId6">
              <a:extLst>
                <a:ext uri="{28A0092B-C50C-407E-A947-70E740481C1C}">
                  <a14:useLocalDpi xmlns:a14="http://schemas.microsoft.com/office/drawing/2010/main" val="0"/>
                </a:ext>
              </a:extLst>
            </a:blip>
            <a:srcRect l="58457"/>
            <a:stretch/>
          </p:blipFill>
          <p:spPr>
            <a:xfrm>
              <a:off x="7958571" y="1156447"/>
              <a:ext cx="4233429" cy="1266667"/>
            </a:xfrm>
            <a:prstGeom prst="rect">
              <a:avLst/>
            </a:prstGeom>
          </p:spPr>
        </p:pic>
      </p:grpSp>
    </p:spTree>
    <p:extLst>
      <p:ext uri="{BB962C8B-B14F-4D97-AF65-F5344CB8AC3E}">
        <p14:creationId xmlns:p14="http://schemas.microsoft.com/office/powerpoint/2010/main" val="17419952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94189" y="3348752"/>
            <a:ext cx="5961633" cy="2212604"/>
          </a:xfrm>
        </p:spPr>
        <p:txBody>
          <a:bodyPr>
            <a:normAutofit fontScale="92500" lnSpcReduction="20000"/>
          </a:bodyPr>
          <a:lstStyle/>
          <a:p>
            <a:r>
              <a:rPr lang="en-US" dirty="0">
                <a:latin typeface="+mj-lt"/>
              </a:rPr>
              <a:t>Brian Killough, NASA, SEO</a:t>
            </a:r>
          </a:p>
          <a:p>
            <a:r>
              <a:rPr lang="en-US" dirty="0">
                <a:latin typeface="+mj-lt"/>
              </a:rPr>
              <a:t>Mark Dowell, EC, WGClimate</a:t>
            </a:r>
          </a:p>
          <a:p>
            <a:endParaRPr lang="en-US" dirty="0">
              <a:latin typeface="+mj-lt"/>
            </a:endParaRPr>
          </a:p>
          <a:p>
            <a:r>
              <a:rPr lang="en-US" dirty="0">
                <a:latin typeface="+mj-lt"/>
              </a:rPr>
              <a:t>CEOS 2019 SIT Technical Workshop</a:t>
            </a:r>
          </a:p>
          <a:p>
            <a:r>
              <a:rPr lang="en-US" dirty="0">
                <a:latin typeface="+mj-lt"/>
              </a:rPr>
              <a:t>Session 3, Agenda Item 3.2</a:t>
            </a:r>
          </a:p>
          <a:p>
            <a:r>
              <a:rPr lang="en-US" dirty="0">
                <a:latin typeface="+mj-lt"/>
              </a:rPr>
              <a:t>Fairbanks, Alaska, USA</a:t>
            </a:r>
          </a:p>
          <a:p>
            <a:r>
              <a:rPr lang="en-US" dirty="0">
                <a:latin typeface="+mj-lt"/>
              </a:rPr>
              <a:t>11 – 12 September 2019</a:t>
            </a:r>
          </a:p>
          <a:p>
            <a:endParaRPr lang="en-US" dirty="0">
              <a:latin typeface="+mj-lt"/>
            </a:endParaRPr>
          </a:p>
        </p:txBody>
      </p:sp>
      <p:sp>
        <p:nvSpPr>
          <p:cNvPr id="8" name="Shape 10"/>
          <p:cNvSpPr txBox="1">
            <a:spLocks/>
          </p:cNvSpPr>
          <p:nvPr/>
        </p:nvSpPr>
        <p:spPr>
          <a:xfrm>
            <a:off x="394189" y="1676400"/>
            <a:ext cx="699012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defRPr sz="1800" b="0">
                <a:solidFill>
                  <a:srgbClr val="000000"/>
                </a:solidFill>
              </a:defRPr>
            </a:pPr>
            <a:r>
              <a:rPr lang="en-US" sz="4400" kern="0" dirty="0">
                <a:solidFill>
                  <a:schemeClr val="bg1"/>
                </a:solidFill>
                <a:latin typeface="+mj-lt"/>
              </a:rPr>
              <a:t>Working Group Study Team (WGST) Update</a:t>
            </a:r>
          </a:p>
        </p:txBody>
      </p:sp>
    </p:spTree>
    <p:extLst>
      <p:ext uri="{BB962C8B-B14F-4D97-AF65-F5344CB8AC3E}">
        <p14:creationId xmlns:p14="http://schemas.microsoft.com/office/powerpoint/2010/main" val="2670166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50758" y="1480266"/>
            <a:ext cx="11845636" cy="5101935"/>
          </a:xfrm>
        </p:spPr>
        <p:txBody>
          <a:bodyPr/>
          <a:lstStyle/>
          <a:p>
            <a:r>
              <a:rPr lang="en-US" sz="2400" dirty="0"/>
              <a:t>Continue the WGST until the CEOS Plenary to discuss SIT-TW outcomes and integrate feedback. A final report will be completed before Plenary.</a:t>
            </a:r>
          </a:p>
          <a:p>
            <a:r>
              <a:rPr lang="en-US" sz="2400" dirty="0"/>
              <a:t>Terminate the WGST at CEOS Plenary and convene a new and smaller group to develop a new ”CEOS External Request Process Paper”. This new process will be drafted for the 2020 SIT Meeting and endorsed at the 2020 CEOS Plenary meeting.</a:t>
            </a:r>
          </a:p>
          <a:p>
            <a:r>
              <a:rPr lang="en-US" sz="2400" dirty="0"/>
              <a:t>The new process will include details on how existing CEOS entities (e.g. SEC, CEO, SEO, SIT, Plenary) shall review new external requests to CEOS and determine how these new requests will be reconciled within the CEOS organization. In addition, the process will include a questionnaire for external requestors and a guide for assessing where the request falls on the “value chain”. </a:t>
            </a:r>
          </a:p>
          <a:p>
            <a:r>
              <a:rPr lang="en-US" sz="2400" dirty="0"/>
              <a:t>In addition, the new group will perform an analysis to scope the potential emerging needs and requests to evaluate their readiness and complexity.</a:t>
            </a:r>
          </a:p>
          <a:p>
            <a:endParaRPr lang="en-US" sz="2400" dirty="0"/>
          </a:p>
        </p:txBody>
      </p:sp>
      <p:sp>
        <p:nvSpPr>
          <p:cNvPr id="5" name="Content Placeholder 4"/>
          <p:cNvSpPr>
            <a:spLocks noGrp="1"/>
          </p:cNvSpPr>
          <p:nvPr>
            <p:ph sz="quarter" idx="11"/>
          </p:nvPr>
        </p:nvSpPr>
        <p:spPr>
          <a:xfrm>
            <a:off x="2392680" y="259080"/>
            <a:ext cx="7867198" cy="822960"/>
          </a:xfrm>
        </p:spPr>
        <p:txBody>
          <a:bodyPr/>
          <a:lstStyle/>
          <a:p>
            <a:r>
              <a:rPr lang="en-US" sz="4800" b="1" dirty="0"/>
              <a:t>Way Forward Proposal</a:t>
            </a:r>
          </a:p>
        </p:txBody>
      </p:sp>
    </p:spTree>
    <p:extLst>
      <p:ext uri="{BB962C8B-B14F-4D97-AF65-F5344CB8AC3E}">
        <p14:creationId xmlns:p14="http://schemas.microsoft.com/office/powerpoint/2010/main" val="37541530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66255" y="1402773"/>
            <a:ext cx="11845636" cy="2068847"/>
          </a:xfrm>
        </p:spPr>
        <p:txBody>
          <a:bodyPr/>
          <a:lstStyle/>
          <a:p>
            <a:r>
              <a:rPr lang="en-US" sz="1800" dirty="0"/>
              <a:t>At the SIT-34 Meeting (April 2019 in Miami, Florida) the CEOS SIT Chair (NOAA) presented a “concept paper” that proposed a new CEOS Working Group to </a:t>
            </a:r>
            <a:r>
              <a:rPr lang="en-US" sz="1800" b="1" dirty="0"/>
              <a:t>address multiple interests from external stakeholders in accessing CEOS Agency data</a:t>
            </a:r>
            <a:r>
              <a:rPr lang="en-US" sz="1800" dirty="0"/>
              <a:t>. </a:t>
            </a:r>
          </a:p>
          <a:p>
            <a:r>
              <a:rPr lang="en-US" sz="1800" dirty="0"/>
              <a:t>A </a:t>
            </a:r>
            <a:r>
              <a:rPr lang="en-US" sz="1800" b="1" dirty="0"/>
              <a:t>Working Group Study Team (WGST) </a:t>
            </a:r>
            <a:r>
              <a:rPr lang="en-US" sz="1800" dirty="0"/>
              <a:t>was convened. The group has had several telecons since the SIT meeting and its findings are presented here.</a:t>
            </a:r>
            <a:br>
              <a:rPr lang="en-US" sz="1800" dirty="0"/>
            </a:br>
            <a:endParaRPr lang="en-US" sz="1800" dirty="0"/>
          </a:p>
          <a:p>
            <a:r>
              <a:rPr lang="en-US" sz="1800" b="1" dirty="0"/>
              <a:t>Members of the WGST </a:t>
            </a:r>
            <a:r>
              <a:rPr lang="en-US" sz="1800" dirty="0"/>
              <a:t>include 19 people: </a:t>
            </a:r>
          </a:p>
        </p:txBody>
      </p:sp>
      <p:sp>
        <p:nvSpPr>
          <p:cNvPr id="5" name="Content Placeholder 4"/>
          <p:cNvSpPr>
            <a:spLocks noGrp="1"/>
          </p:cNvSpPr>
          <p:nvPr>
            <p:ph sz="quarter" idx="11"/>
          </p:nvPr>
        </p:nvSpPr>
        <p:spPr>
          <a:xfrm>
            <a:off x="2392680" y="259080"/>
            <a:ext cx="6604000" cy="822960"/>
          </a:xfrm>
        </p:spPr>
        <p:txBody>
          <a:bodyPr/>
          <a:lstStyle/>
          <a:p>
            <a:r>
              <a:rPr lang="en-US" sz="4800" b="1" dirty="0"/>
              <a:t>WGST Background </a:t>
            </a:r>
          </a:p>
        </p:txBody>
      </p:sp>
      <p:sp>
        <p:nvSpPr>
          <p:cNvPr id="3" name="TextBox 2">
            <a:extLst>
              <a:ext uri="{FF2B5EF4-FFF2-40B4-BE49-F238E27FC236}">
                <a16:creationId xmlns:a16="http://schemas.microsoft.com/office/drawing/2014/main" id="{36D02673-1685-DA4B-AF4A-89F0F8FE1793}"/>
              </a:ext>
            </a:extLst>
          </p:cNvPr>
          <p:cNvSpPr txBox="1"/>
          <p:nvPr/>
        </p:nvSpPr>
        <p:spPr>
          <a:xfrm>
            <a:off x="564379" y="3658658"/>
            <a:ext cx="5130301" cy="224676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000" dirty="0">
                <a:solidFill>
                  <a:schemeClr val="tx2">
                    <a:lumMod val="75000"/>
                  </a:schemeClr>
                </a:solidFill>
                <a:latin typeface="Helvetica" pitchFamily="2" charset="0"/>
              </a:rPr>
              <a:t>CEO – Steven Hosford</a:t>
            </a:r>
          </a:p>
          <a:p>
            <a:r>
              <a:rPr lang="en-US" sz="2000" dirty="0">
                <a:solidFill>
                  <a:schemeClr val="tx2">
                    <a:lumMod val="75000"/>
                  </a:schemeClr>
                </a:solidFill>
                <a:latin typeface="Helvetica" pitchFamily="2" charset="0"/>
              </a:rPr>
              <a:t>SIT Chair Team/NOAA – Kerry Sawyer</a:t>
            </a:r>
          </a:p>
          <a:p>
            <a:r>
              <a:rPr lang="en-US" sz="2000" dirty="0">
                <a:solidFill>
                  <a:schemeClr val="tx2">
                    <a:lumMod val="75000"/>
                  </a:schemeClr>
                </a:solidFill>
                <a:latin typeface="Helvetica" pitchFamily="2" charset="0"/>
              </a:rPr>
              <a:t>SDG AHT/ESA – Marc Paganini</a:t>
            </a:r>
          </a:p>
          <a:p>
            <a:r>
              <a:rPr lang="en-US" sz="2000" dirty="0">
                <a:solidFill>
                  <a:schemeClr val="tx2">
                    <a:lumMod val="75000"/>
                  </a:schemeClr>
                </a:solidFill>
                <a:latin typeface="Helvetica" pitchFamily="2" charset="0"/>
              </a:rPr>
              <a:t>WGISS/ESA – Mirko Albani</a:t>
            </a:r>
          </a:p>
          <a:p>
            <a:r>
              <a:rPr lang="en-US" sz="2000" dirty="0">
                <a:solidFill>
                  <a:schemeClr val="tx2">
                    <a:lumMod val="75000"/>
                  </a:schemeClr>
                </a:solidFill>
                <a:latin typeface="Helvetica" pitchFamily="2" charset="0"/>
              </a:rPr>
              <a:t>CAST – Yufu Cui</a:t>
            </a:r>
          </a:p>
          <a:p>
            <a:r>
              <a:rPr lang="en-US" sz="2000" dirty="0">
                <a:solidFill>
                  <a:schemeClr val="tx2">
                    <a:lumMod val="75000"/>
                  </a:schemeClr>
                </a:solidFill>
                <a:latin typeface="Helvetica" pitchFamily="2" charset="0"/>
              </a:rPr>
              <a:t>CONAE – Laura Frulla, Homero Lozza</a:t>
            </a:r>
          </a:p>
          <a:p>
            <a:r>
              <a:rPr lang="en-US" sz="2000" dirty="0">
                <a:solidFill>
                  <a:schemeClr val="tx2">
                    <a:lumMod val="75000"/>
                  </a:schemeClr>
                </a:solidFill>
                <a:latin typeface="Helvetica" pitchFamily="2" charset="0"/>
              </a:rPr>
              <a:t>CSIRO – Flora Kerblat, Jono Ross</a:t>
            </a:r>
          </a:p>
        </p:txBody>
      </p:sp>
      <p:sp>
        <p:nvSpPr>
          <p:cNvPr id="6" name="TextBox 5">
            <a:extLst>
              <a:ext uri="{FF2B5EF4-FFF2-40B4-BE49-F238E27FC236}">
                <a16:creationId xmlns:a16="http://schemas.microsoft.com/office/drawing/2014/main" id="{E494AA08-A2AB-F440-A951-A5E5D9052C46}"/>
              </a:ext>
            </a:extLst>
          </p:cNvPr>
          <p:cNvSpPr txBox="1"/>
          <p:nvPr/>
        </p:nvSpPr>
        <p:spPr>
          <a:xfrm>
            <a:off x="5694680" y="3736151"/>
            <a:ext cx="5526093" cy="224676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000" dirty="0">
                <a:solidFill>
                  <a:schemeClr val="tx2">
                    <a:lumMod val="75000"/>
                  </a:schemeClr>
                </a:solidFill>
                <a:latin typeface="+mj-lt"/>
              </a:rPr>
              <a:t>EC – Mark Dowell</a:t>
            </a:r>
          </a:p>
          <a:p>
            <a:r>
              <a:rPr lang="en-US" sz="2000" dirty="0">
                <a:solidFill>
                  <a:schemeClr val="tx2">
                    <a:lumMod val="75000"/>
                  </a:schemeClr>
                </a:solidFill>
                <a:latin typeface="+mj-lt"/>
              </a:rPr>
              <a:t>ESA – Ivan Petiteville</a:t>
            </a:r>
          </a:p>
          <a:p>
            <a:r>
              <a:rPr lang="en-US" sz="2000" dirty="0">
                <a:solidFill>
                  <a:schemeClr val="tx2">
                    <a:lumMod val="75000"/>
                  </a:schemeClr>
                </a:solidFill>
                <a:latin typeface="+mj-lt"/>
              </a:rPr>
              <a:t>JAXA – Osamu Ochiai</a:t>
            </a:r>
          </a:p>
          <a:p>
            <a:r>
              <a:rPr lang="en-US" sz="2000" dirty="0">
                <a:solidFill>
                  <a:schemeClr val="tx2">
                    <a:lumMod val="75000"/>
                  </a:schemeClr>
                </a:solidFill>
                <a:latin typeface="+mj-lt"/>
              </a:rPr>
              <a:t>NASA – Brian Killough, Christine Bognar, </a:t>
            </a:r>
            <a:br>
              <a:rPr lang="en-US" sz="2000" dirty="0">
                <a:solidFill>
                  <a:schemeClr val="tx2">
                    <a:lumMod val="75000"/>
                  </a:schemeClr>
                </a:solidFill>
                <a:latin typeface="+mj-lt"/>
              </a:rPr>
            </a:br>
            <a:r>
              <a:rPr lang="en-US" sz="2000" dirty="0">
                <a:solidFill>
                  <a:schemeClr val="tx2">
                    <a:lumMod val="75000"/>
                  </a:schemeClr>
                </a:solidFill>
                <a:latin typeface="+mj-lt"/>
              </a:rPr>
              <a:t>Paula Bontempi, Brad Doorn, Lawrence Friedl, Argie Kavvada</a:t>
            </a:r>
          </a:p>
          <a:p>
            <a:r>
              <a:rPr lang="en-US" sz="2000" dirty="0">
                <a:solidFill>
                  <a:schemeClr val="tx2">
                    <a:lumMod val="75000"/>
                  </a:schemeClr>
                </a:solidFill>
                <a:latin typeface="+mj-lt"/>
              </a:rPr>
              <a:t>USGS – Jenn Lacey</a:t>
            </a:r>
          </a:p>
        </p:txBody>
      </p:sp>
    </p:spTree>
    <p:extLst>
      <p:ext uri="{BB962C8B-B14F-4D97-AF65-F5344CB8AC3E}">
        <p14:creationId xmlns:p14="http://schemas.microsoft.com/office/powerpoint/2010/main" val="235564955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81753" y="1444915"/>
            <a:ext cx="11845636" cy="5101935"/>
          </a:xfrm>
        </p:spPr>
        <p:txBody>
          <a:bodyPr/>
          <a:lstStyle/>
          <a:p>
            <a:r>
              <a:rPr lang="en-US" sz="2800" dirty="0"/>
              <a:t>Assess </a:t>
            </a:r>
            <a:r>
              <a:rPr lang="en-US" sz="2800" b="1" dirty="0"/>
              <a:t>interest and feasibility </a:t>
            </a:r>
            <a:r>
              <a:rPr lang="en-US" sz="2800" dirty="0"/>
              <a:t>to create a </a:t>
            </a:r>
            <a:r>
              <a:rPr lang="en-US" sz="2800" b="1" dirty="0"/>
              <a:t>new Working Group </a:t>
            </a:r>
            <a:r>
              <a:rPr lang="en-US" sz="2800" dirty="0"/>
              <a:t>to address external requests to CEOS</a:t>
            </a:r>
            <a:br>
              <a:rPr lang="en-US" sz="2800" dirty="0"/>
            </a:br>
            <a:endParaRPr lang="en-US" sz="2800" dirty="0"/>
          </a:p>
          <a:p>
            <a:r>
              <a:rPr lang="en-US" sz="2800" dirty="0"/>
              <a:t>The WGST will ...</a:t>
            </a:r>
          </a:p>
          <a:p>
            <a:pPr lvl="1"/>
            <a:r>
              <a:rPr lang="en-US" sz="2800" dirty="0"/>
              <a:t>Review the SIT-34 material, and Concept Paper for ... </a:t>
            </a:r>
            <a:br>
              <a:rPr lang="en-US" sz="2800" dirty="0"/>
            </a:br>
            <a:r>
              <a:rPr lang="en-US" sz="2800" dirty="0"/>
              <a:t>Creation of a New Working Group.</a:t>
            </a:r>
          </a:p>
          <a:p>
            <a:pPr lvl="1"/>
            <a:r>
              <a:rPr lang="en-US" sz="2800" dirty="0"/>
              <a:t>Assess the scope and scale of user community requests </a:t>
            </a:r>
            <a:br>
              <a:rPr lang="en-US" sz="2800" dirty="0"/>
            </a:br>
            <a:r>
              <a:rPr lang="en-US" sz="2800" dirty="0"/>
              <a:t>for CEOS support </a:t>
            </a:r>
          </a:p>
          <a:p>
            <a:pPr lvl="1"/>
            <a:r>
              <a:rPr lang="en-US" sz="2800" dirty="0"/>
              <a:t>Compare the current CEOS engagement approach with </a:t>
            </a:r>
            <a:br>
              <a:rPr lang="en-US" sz="2800" dirty="0"/>
            </a:br>
            <a:r>
              <a:rPr lang="en-US" sz="2800" dirty="0"/>
              <a:t>external users with the proposed new Working Group. </a:t>
            </a:r>
          </a:p>
          <a:p>
            <a:pPr lvl="1"/>
            <a:r>
              <a:rPr lang="en-US" sz="2800" dirty="0"/>
              <a:t>Prepare a report on the results of the evaluation</a:t>
            </a:r>
          </a:p>
        </p:txBody>
      </p:sp>
      <p:sp>
        <p:nvSpPr>
          <p:cNvPr id="5" name="Content Placeholder 4"/>
          <p:cNvSpPr>
            <a:spLocks noGrp="1"/>
          </p:cNvSpPr>
          <p:nvPr>
            <p:ph sz="quarter" idx="11"/>
          </p:nvPr>
        </p:nvSpPr>
        <p:spPr>
          <a:xfrm>
            <a:off x="2392680" y="259080"/>
            <a:ext cx="6604000" cy="822960"/>
          </a:xfrm>
        </p:spPr>
        <p:txBody>
          <a:bodyPr/>
          <a:lstStyle/>
          <a:p>
            <a:r>
              <a:rPr lang="en-US" sz="4800" b="1" dirty="0"/>
              <a:t>WGST Charter</a:t>
            </a:r>
          </a:p>
          <a:p>
            <a:endParaRPr lang="en-US" sz="4800" b="1" dirty="0"/>
          </a:p>
        </p:txBody>
      </p:sp>
    </p:spTree>
    <p:extLst>
      <p:ext uri="{BB962C8B-B14F-4D97-AF65-F5344CB8AC3E}">
        <p14:creationId xmlns:p14="http://schemas.microsoft.com/office/powerpoint/2010/main" val="43169364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81753" y="1492594"/>
            <a:ext cx="11845636" cy="5101935"/>
          </a:xfrm>
        </p:spPr>
        <p:txBody>
          <a:bodyPr/>
          <a:lstStyle/>
          <a:p>
            <a:r>
              <a:rPr lang="en-US" sz="2800" dirty="0"/>
              <a:t>Proposed a new CEOS</a:t>
            </a:r>
            <a:r>
              <a:rPr lang="en-US" sz="2800" b="1" dirty="0"/>
              <a:t> Working Group on “Information Provision” </a:t>
            </a:r>
            <a:r>
              <a:rPr lang="en-US" sz="2800" dirty="0"/>
              <a:t>to coordinate all activities related to user outreach and applications</a:t>
            </a:r>
          </a:p>
          <a:p>
            <a:r>
              <a:rPr lang="en-US" sz="2800" dirty="0"/>
              <a:t>This new WG would provide a “filtering” function by work closely with user communities to understand requirements and assessing how CEOS can provide the needed data and support.</a:t>
            </a:r>
          </a:p>
          <a:p>
            <a:r>
              <a:rPr lang="en-US" sz="2800" dirty="0"/>
              <a:t>The “revised” concept presented at the end of SIT-34 suggested separation of GFOI and GEOGLAM Ad Hoc teams ... they are expected to join LSI-VC as “subgroups” due to their shared focus on land surface imaging and related data requirements. Also, the existing SDG Ad Hoc team was proposed as a part of the new Working Group.</a:t>
            </a:r>
          </a:p>
        </p:txBody>
      </p:sp>
      <p:sp>
        <p:nvSpPr>
          <p:cNvPr id="5" name="Content Placeholder 4"/>
          <p:cNvSpPr>
            <a:spLocks noGrp="1"/>
          </p:cNvSpPr>
          <p:nvPr>
            <p:ph sz="quarter" idx="11"/>
          </p:nvPr>
        </p:nvSpPr>
        <p:spPr>
          <a:xfrm>
            <a:off x="2392680" y="259080"/>
            <a:ext cx="7867198" cy="822960"/>
          </a:xfrm>
        </p:spPr>
        <p:txBody>
          <a:bodyPr/>
          <a:lstStyle/>
          <a:p>
            <a:r>
              <a:rPr lang="en-US" sz="4800" b="1" dirty="0"/>
              <a:t>Concept Paper and SIT-34</a:t>
            </a:r>
          </a:p>
          <a:p>
            <a:endParaRPr lang="en-US" sz="4800" b="1" dirty="0"/>
          </a:p>
        </p:txBody>
      </p:sp>
    </p:spTree>
    <p:extLst>
      <p:ext uri="{BB962C8B-B14F-4D97-AF65-F5344CB8AC3E}">
        <p14:creationId xmlns:p14="http://schemas.microsoft.com/office/powerpoint/2010/main" val="392912958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97251" y="1446099"/>
            <a:ext cx="11845636" cy="5280165"/>
          </a:xfrm>
        </p:spPr>
        <p:txBody>
          <a:bodyPr/>
          <a:lstStyle/>
          <a:p>
            <a:r>
              <a:rPr lang="en-US" sz="2200" dirty="0"/>
              <a:t>Users are bringing increasing numbers of requests to CEOS for data and information products to address their specific project needs. </a:t>
            </a:r>
          </a:p>
          <a:p>
            <a:r>
              <a:rPr lang="en-US" sz="2200" dirty="0"/>
              <a:t>This represents positive growth and new opportunities for CEOS, yet adds challenges our work priorities as a “best efforts”” organization.</a:t>
            </a:r>
          </a:p>
          <a:p>
            <a:r>
              <a:rPr lang="en-US" sz="2200" dirty="0"/>
              <a:t>The WGST evaluated the types of external requests to assess their volume and frequency.</a:t>
            </a:r>
          </a:p>
          <a:p>
            <a:r>
              <a:rPr lang="en-US" sz="2200" dirty="0"/>
              <a:t>It was determined there are </a:t>
            </a:r>
            <a:r>
              <a:rPr lang="en-US" sz="2200" b="1" dirty="0"/>
              <a:t>3 basic categories of external requests</a:t>
            </a:r>
            <a:r>
              <a:rPr lang="en-US" sz="2200" dirty="0"/>
              <a:t>:</a:t>
            </a:r>
          </a:p>
          <a:p>
            <a:pPr lvl="1"/>
            <a:r>
              <a:rPr lang="en-US" sz="2200" dirty="0"/>
              <a:t>GEO Work Programme (Flagships, Initiatives, Community Activities)</a:t>
            </a:r>
          </a:p>
          <a:p>
            <a:pPr lvl="1"/>
            <a:r>
              <a:rPr lang="en-US" sz="2200" dirty="0"/>
              <a:t>Global Policy Frameworks – climate (UNFCCC/SBSTA/GCOS) and disasters (Sendai Framework)</a:t>
            </a:r>
          </a:p>
          <a:p>
            <a:pPr lvl="1"/>
            <a:r>
              <a:rPr lang="en-US" sz="2200" dirty="0"/>
              <a:t>Global Development Groups – finance (World Bank, ADB) and capacity building (GPSDD)</a:t>
            </a:r>
          </a:p>
          <a:p>
            <a:r>
              <a:rPr lang="en-US" sz="2200" dirty="0"/>
              <a:t>The WGST document included a section on “Requirements Definition” that suggests the process is iterative and can often take many years to refine details</a:t>
            </a:r>
          </a:p>
          <a:p>
            <a:endParaRPr lang="en-US" sz="2200" dirty="0"/>
          </a:p>
        </p:txBody>
      </p:sp>
      <p:sp>
        <p:nvSpPr>
          <p:cNvPr id="5" name="Content Placeholder 4"/>
          <p:cNvSpPr>
            <a:spLocks noGrp="1"/>
          </p:cNvSpPr>
          <p:nvPr>
            <p:ph sz="quarter" idx="11"/>
          </p:nvPr>
        </p:nvSpPr>
        <p:spPr>
          <a:xfrm>
            <a:off x="2392679" y="259080"/>
            <a:ext cx="8006683" cy="701815"/>
          </a:xfrm>
        </p:spPr>
        <p:txBody>
          <a:bodyPr/>
          <a:lstStyle/>
          <a:p>
            <a:r>
              <a:rPr lang="en-US" sz="4400" b="1" dirty="0"/>
              <a:t>User Community Requests</a:t>
            </a:r>
          </a:p>
        </p:txBody>
      </p:sp>
    </p:spTree>
    <p:extLst>
      <p:ext uri="{BB962C8B-B14F-4D97-AF65-F5344CB8AC3E}">
        <p14:creationId xmlns:p14="http://schemas.microsoft.com/office/powerpoint/2010/main" val="31393841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US" sz="2600" dirty="0"/>
              <a:t>Many GEO initiatives and activities are already addressed or have synergies with activities in CEOS entities (e.g. Working Groups, Virtual Constellations, Ad Hoc Teams). For example ...</a:t>
            </a:r>
          </a:p>
          <a:p>
            <a:pPr lvl="1"/>
            <a:r>
              <a:rPr lang="en-US" sz="2600" dirty="0"/>
              <a:t>GEOGLAM, GFOI, GEO-DARMA, EO4SDG, EO4SENDAI, </a:t>
            </a:r>
            <a:br>
              <a:rPr lang="en-US" sz="2600" dirty="0"/>
            </a:br>
            <a:r>
              <a:rPr lang="en-US" sz="2600" dirty="0"/>
              <a:t>Global Flood Risk</a:t>
            </a:r>
          </a:p>
          <a:p>
            <a:r>
              <a:rPr lang="en-US" sz="2600" dirty="0"/>
              <a:t>There are also several initiatives and activities that may become future requests of CEOS ...</a:t>
            </a:r>
          </a:p>
          <a:p>
            <a:pPr lvl="1"/>
            <a:r>
              <a:rPr lang="en-US" sz="2600" dirty="0"/>
              <a:t>Aquawatch, GEO BON, GEO-EV, GEOGLOWS, GEO Wetlands, GWIS, Arctic GEOSS, Global Land Cover, GLOBAL MANGROVE</a:t>
            </a:r>
          </a:p>
          <a:p>
            <a:pPr lvl="1"/>
            <a:r>
              <a:rPr lang="en-US" sz="2600" dirty="0"/>
              <a:t>Half of these fall in the category of "</a:t>
            </a:r>
            <a:r>
              <a:rPr lang="en-US" sz="2600" b="1" dirty="0"/>
              <a:t>water</a:t>
            </a:r>
            <a:r>
              <a:rPr lang="en-US" sz="2600" dirty="0"/>
              <a:t>" which is not currently accommodated by a direct CEOS group, but has been actively discussed in past CEOS meetings.</a:t>
            </a:r>
          </a:p>
          <a:p>
            <a:pPr lvl="1"/>
            <a:endParaRPr lang="en-US" sz="2600" dirty="0"/>
          </a:p>
          <a:p>
            <a:pPr lvl="1"/>
            <a:endParaRPr lang="en-US" sz="2600" dirty="0"/>
          </a:p>
        </p:txBody>
      </p:sp>
      <p:sp>
        <p:nvSpPr>
          <p:cNvPr id="5" name="Content Placeholder 4"/>
          <p:cNvSpPr>
            <a:spLocks noGrp="1"/>
          </p:cNvSpPr>
          <p:nvPr>
            <p:ph sz="quarter" idx="11"/>
          </p:nvPr>
        </p:nvSpPr>
        <p:spPr>
          <a:xfrm>
            <a:off x="2392680" y="259080"/>
            <a:ext cx="7789706" cy="822960"/>
          </a:xfrm>
        </p:spPr>
        <p:txBody>
          <a:bodyPr/>
          <a:lstStyle/>
          <a:p>
            <a:r>
              <a:rPr lang="en-US" sz="4800" b="1" dirty="0"/>
              <a:t>GEO Work Programme</a:t>
            </a:r>
          </a:p>
          <a:p>
            <a:endParaRPr lang="en-US" sz="4800" b="1" dirty="0"/>
          </a:p>
        </p:txBody>
      </p:sp>
    </p:spTree>
    <p:extLst>
      <p:ext uri="{BB962C8B-B14F-4D97-AF65-F5344CB8AC3E}">
        <p14:creationId xmlns:p14="http://schemas.microsoft.com/office/powerpoint/2010/main" val="160930648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US" sz="2300" dirty="0"/>
              <a:t>CEOS will need to address future requests from external groups for data and information products, though the </a:t>
            </a:r>
            <a:r>
              <a:rPr lang="en-US" sz="2300" b="1" dirty="0"/>
              <a:t>exact number, timing and extent of those requests is unknown</a:t>
            </a:r>
            <a:r>
              <a:rPr lang="en-US" sz="2300" dirty="0"/>
              <a:t>. </a:t>
            </a:r>
          </a:p>
          <a:p>
            <a:r>
              <a:rPr lang="en-US" sz="2300" dirty="0"/>
              <a:t>These requests </a:t>
            </a:r>
            <a:r>
              <a:rPr lang="en-US" sz="2300" b="1" dirty="0"/>
              <a:t>will require dedicated resources from CEOS </a:t>
            </a:r>
            <a:r>
              <a:rPr lang="en-US" sz="2300" dirty="0"/>
              <a:t>to understand and assess the user requirements and develop a plan of action for response. </a:t>
            </a:r>
          </a:p>
          <a:p>
            <a:r>
              <a:rPr lang="en-US" sz="2300" dirty="0"/>
              <a:t>To date, these requests have been addressed in an "ad hoc" manner through CEOS Agencies, existing CEOS groups, and the establishment of temporary Ad Hoc Teams. </a:t>
            </a:r>
          </a:p>
          <a:p>
            <a:r>
              <a:rPr lang="en-US" sz="2300" b="1" dirty="0"/>
              <a:t>Support from GEO has been limited to the development of the work plan </a:t>
            </a:r>
            <a:r>
              <a:rPr lang="en-US" sz="2300" dirty="0"/>
              <a:t>but we can proactively improve the GEO support thru ... the annual CEOS Statement to the GEO Plenary and meetings with the GEO Secretariat Director.  </a:t>
            </a:r>
          </a:p>
          <a:p>
            <a:r>
              <a:rPr lang="en-US" sz="2300" dirty="0"/>
              <a:t>To remain responsive to Earth observation users’ needs globally, the CEOS organization must proactively develop plans for handling the growing number of external requests.</a:t>
            </a:r>
          </a:p>
        </p:txBody>
      </p:sp>
      <p:sp>
        <p:nvSpPr>
          <p:cNvPr id="5" name="Content Placeholder 4"/>
          <p:cNvSpPr>
            <a:spLocks noGrp="1"/>
          </p:cNvSpPr>
          <p:nvPr>
            <p:ph sz="quarter" idx="11"/>
          </p:nvPr>
        </p:nvSpPr>
        <p:spPr>
          <a:xfrm>
            <a:off x="2392680" y="259080"/>
            <a:ext cx="7960188" cy="822960"/>
          </a:xfrm>
        </p:spPr>
        <p:txBody>
          <a:bodyPr/>
          <a:lstStyle/>
          <a:p>
            <a:r>
              <a:rPr lang="en-US" sz="4800" b="1" dirty="0"/>
              <a:t>What problems lie ahead?</a:t>
            </a:r>
          </a:p>
          <a:p>
            <a:endParaRPr lang="en-US" sz="4800" b="1" dirty="0"/>
          </a:p>
        </p:txBody>
      </p:sp>
    </p:spTree>
    <p:extLst>
      <p:ext uri="{BB962C8B-B14F-4D97-AF65-F5344CB8AC3E}">
        <p14:creationId xmlns:p14="http://schemas.microsoft.com/office/powerpoint/2010/main" val="155728901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81753" y="1371777"/>
            <a:ext cx="11845636" cy="5307993"/>
          </a:xfrm>
        </p:spPr>
        <p:txBody>
          <a:bodyPr/>
          <a:lstStyle/>
          <a:p>
            <a:pPr marL="0" indent="0">
              <a:buNone/>
            </a:pPr>
            <a:r>
              <a:rPr lang="en-US" sz="1900" b="1" dirty="0"/>
              <a:t>Option #1: Create a new Working Group</a:t>
            </a:r>
          </a:p>
          <a:p>
            <a:r>
              <a:rPr lang="en-US" sz="1900" dirty="0"/>
              <a:t>Resources - Requires long-term agency commitments to leadership and sustained CEOS Agency support.</a:t>
            </a:r>
          </a:p>
          <a:p>
            <a:r>
              <a:rPr lang="en-US" sz="1900" dirty="0"/>
              <a:t>Advantages - Provides a single, identifiable CEOS entity to address new external requests. Such focus would provide external groups a clear path for discussion and resolution.  </a:t>
            </a:r>
          </a:p>
          <a:p>
            <a:r>
              <a:rPr lang="en-US" sz="1900" dirty="0"/>
              <a:t>Disadvantages – The workload is uncertain and may be low at times. This may not justify the need for long-term leadership and dedicated financial support. In addition, such a group may require broad representation within CEOS. Participation may conflict with current CEOS groups and their commitments. </a:t>
            </a:r>
          </a:p>
          <a:p>
            <a:pPr marL="0" indent="0">
              <a:buNone/>
            </a:pPr>
            <a:r>
              <a:rPr lang="en-US" sz="1900" b="1" dirty="0"/>
              <a:t>Option #2: Use existing CEOS leadership and groups</a:t>
            </a:r>
            <a:r>
              <a:rPr lang="en-US" sz="1900" dirty="0"/>
              <a:t> </a:t>
            </a:r>
            <a:r>
              <a:rPr lang="en-US" sz="1600" dirty="0"/>
              <a:t>(e.g. CEOS Chair, SIT Chair, SEC, CEO, SEO, VC, WG) </a:t>
            </a:r>
            <a:endParaRPr lang="en-US" sz="1900" dirty="0"/>
          </a:p>
          <a:p>
            <a:r>
              <a:rPr lang="en-US" sz="1900" dirty="0"/>
              <a:t>Resources – Existing levels plus some additional effort</a:t>
            </a:r>
          </a:p>
          <a:p>
            <a:r>
              <a:rPr lang="en-US" sz="1900" dirty="0"/>
              <a:t>Advantages – Uses existing CEOS infrastructure to assess external requests. If selected, CEOS should formalize and codify the process to streamline and improve the CEOS response to such external requests.</a:t>
            </a:r>
          </a:p>
          <a:p>
            <a:r>
              <a:rPr lang="en-US" sz="1900" dirty="0"/>
              <a:t>Disadvantages – Existing CEOS leadership and groups may be required to increase their workload if the number of external requests is high. In addition, external organizations would not have a single focal point for interaction, as they might contact CEOS Agencies, SEC, CEO, SIT Chair, or CEOS Chair.</a:t>
            </a:r>
          </a:p>
          <a:p>
            <a:endParaRPr lang="en-US" sz="1900" dirty="0"/>
          </a:p>
        </p:txBody>
      </p:sp>
      <p:sp>
        <p:nvSpPr>
          <p:cNvPr id="5" name="Content Placeholder 4"/>
          <p:cNvSpPr>
            <a:spLocks noGrp="1"/>
          </p:cNvSpPr>
          <p:nvPr>
            <p:ph sz="quarter" idx="11"/>
          </p:nvPr>
        </p:nvSpPr>
        <p:spPr>
          <a:xfrm>
            <a:off x="2439174" y="228084"/>
            <a:ext cx="7030289" cy="822960"/>
          </a:xfrm>
        </p:spPr>
        <p:txBody>
          <a:bodyPr/>
          <a:lstStyle/>
          <a:p>
            <a:r>
              <a:rPr lang="en-US" sz="4800" b="1" dirty="0"/>
              <a:t>What are the options?</a:t>
            </a:r>
          </a:p>
          <a:p>
            <a:endParaRPr lang="en-US" sz="4800" b="1" dirty="0"/>
          </a:p>
        </p:txBody>
      </p:sp>
    </p:spTree>
    <p:extLst>
      <p:ext uri="{BB962C8B-B14F-4D97-AF65-F5344CB8AC3E}">
        <p14:creationId xmlns:p14="http://schemas.microsoft.com/office/powerpoint/2010/main" val="321833975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50758" y="1480266"/>
            <a:ext cx="11845636" cy="5101935"/>
          </a:xfrm>
        </p:spPr>
        <p:txBody>
          <a:bodyPr/>
          <a:lstStyle/>
          <a:p>
            <a:r>
              <a:rPr lang="en-US" sz="2800" dirty="0"/>
              <a:t>After several telecons and group discussions, the </a:t>
            </a:r>
            <a:r>
              <a:rPr lang="en-US" sz="2800" b="1" dirty="0"/>
              <a:t>WGST selected Option #2. </a:t>
            </a:r>
            <a:r>
              <a:rPr lang="en-US" sz="2800" dirty="0"/>
              <a:t>The WGST believes that </a:t>
            </a:r>
            <a:r>
              <a:rPr lang="en-US" sz="2800" u="sng" dirty="0"/>
              <a:t>existing CEOS leadership and technical groups </a:t>
            </a:r>
            <a:r>
              <a:rPr lang="en-US" sz="2800" dirty="0"/>
              <a:t>can adequately respond to future external requests. If approved, </a:t>
            </a:r>
            <a:r>
              <a:rPr lang="en-US" sz="2800" b="1" dirty="0"/>
              <a:t>CEOS should formalize and codifying the process to streamline and improve the CEOS response to such external requests. </a:t>
            </a:r>
          </a:p>
          <a:p>
            <a:r>
              <a:rPr lang="en-US" sz="2800" dirty="0"/>
              <a:t>In the past, the push for a new Working Group (Option #1) was always led by an individual or Agency willing to put forth resources and strongly advocate for the new group. This was not the case among the WGST participants as there was no multi-Agency support to pursue this option. The WGST believes that the need for additional resources to sustain a Working Group was not justified. </a:t>
            </a:r>
          </a:p>
          <a:p>
            <a:endParaRPr lang="en-US" sz="2800" dirty="0"/>
          </a:p>
        </p:txBody>
      </p:sp>
      <p:sp>
        <p:nvSpPr>
          <p:cNvPr id="5" name="Content Placeholder 4"/>
          <p:cNvSpPr>
            <a:spLocks noGrp="1"/>
          </p:cNvSpPr>
          <p:nvPr>
            <p:ph sz="quarter" idx="11"/>
          </p:nvPr>
        </p:nvSpPr>
        <p:spPr>
          <a:xfrm>
            <a:off x="2392680" y="259080"/>
            <a:ext cx="7867198" cy="822960"/>
          </a:xfrm>
        </p:spPr>
        <p:txBody>
          <a:bodyPr/>
          <a:lstStyle/>
          <a:p>
            <a:r>
              <a:rPr lang="en-US" sz="4800" b="1" dirty="0"/>
              <a:t>WGST Recommendation</a:t>
            </a:r>
          </a:p>
          <a:p>
            <a:endParaRPr lang="en-US" sz="4800" b="1" dirty="0"/>
          </a:p>
        </p:txBody>
      </p:sp>
    </p:spTree>
    <p:extLst>
      <p:ext uri="{BB962C8B-B14F-4D97-AF65-F5344CB8AC3E}">
        <p14:creationId xmlns:p14="http://schemas.microsoft.com/office/powerpoint/2010/main" val="755508812"/>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3563</TotalTime>
  <Words>1205</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Bold</vt:lpstr>
      <vt:lpstr>Avenir Roman</vt:lpstr>
      <vt:lpstr>Calibri</vt:lpstr>
      <vt:lpstr>Courier New</vt:lpstr>
      <vt:lpstr>Droid Serif</vt:lpstr>
      <vt:lpstr>Helvetica</vt:lpstr>
      <vt:lpstr>Wingdings</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Recent NASA Contribution to CARB-19 : Land Product Validation Listing – Carbon-related products have been validated according to CEOS LPV standards and documented on the CEOS LPV website</dc:title>
  <dc:creator>MARGOLIS, HANK A. (HQ-DK000)</dc:creator>
  <cp:lastModifiedBy>Killough, Brian D. (LARC-D2)</cp:lastModifiedBy>
  <cp:revision>128</cp:revision>
  <cp:lastPrinted>2017-08-23T16:50:31Z</cp:lastPrinted>
  <dcterms:created xsi:type="dcterms:W3CDTF">2017-04-07T17:29:45Z</dcterms:created>
  <dcterms:modified xsi:type="dcterms:W3CDTF">2019-09-11T18:32:19Z</dcterms:modified>
</cp:coreProperties>
</file>