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1"/>
  </p:notesMasterIdLst>
  <p:sldIdLst>
    <p:sldId id="256" r:id="rId5"/>
    <p:sldId id="389" r:id="rId6"/>
    <p:sldId id="388" r:id="rId7"/>
    <p:sldId id="380" r:id="rId8"/>
    <p:sldId id="386" r:id="rId9"/>
    <p:sldId id="387" r:id="rId10"/>
    <p:sldId id="368" r:id="rId11"/>
    <p:sldId id="382" r:id="rId12"/>
    <p:sldId id="383" r:id="rId13"/>
    <p:sldId id="275" r:id="rId14"/>
    <p:sldId id="385" r:id="rId15"/>
    <p:sldId id="274" r:id="rId16"/>
    <p:sldId id="269" r:id="rId17"/>
    <p:sldId id="270" r:id="rId18"/>
    <p:sldId id="267" r:id="rId19"/>
    <p:sldId id="257" r:id="rId20"/>
    <p:sldId id="259" r:id="rId21"/>
    <p:sldId id="268" r:id="rId22"/>
    <p:sldId id="397" r:id="rId23"/>
    <p:sldId id="398" r:id="rId24"/>
    <p:sldId id="399" r:id="rId25"/>
    <p:sldId id="391" r:id="rId26"/>
    <p:sldId id="394" r:id="rId27"/>
    <p:sldId id="396" r:id="rId28"/>
    <p:sldId id="395" r:id="rId29"/>
    <p:sldId id="392" r:id="rId30"/>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ke Smith" initials="LS" lastIdx="2" clrIdx="0">
    <p:extLst>
      <p:ext uri="{19B8F6BF-5375-455C-9EA6-DF929625EA0E}">
        <p15:presenceInfo xmlns:p15="http://schemas.microsoft.com/office/powerpoint/2012/main" userId="88bec4dde897cd6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25"/>
    <p:restoredTop sz="93262"/>
  </p:normalViewPr>
  <p:slideViewPr>
    <p:cSldViewPr>
      <p:cViewPr varScale="1">
        <p:scale>
          <a:sx n="104" d="100"/>
          <a:sy n="104" d="100"/>
        </p:scale>
        <p:origin x="2064" y="96"/>
      </p:cViewPr>
      <p:guideLst>
        <p:guide orient="horz" pos="2160"/>
        <p:guide pos="2880"/>
      </p:guideLst>
    </p:cSldViewPr>
  </p:slideViewPr>
  <p:notesTextViewPr>
    <p:cViewPr>
      <p:scale>
        <a:sx n="1" d="1"/>
        <a:sy n="1" d="1"/>
      </p:scale>
      <p:origin x="0" y="0"/>
    </p:cViewPr>
  </p:notesTextViewPr>
  <p:sorterViewPr>
    <p:cViewPr>
      <p:scale>
        <a:sx n="100" d="100"/>
        <a:sy n="100" d="100"/>
      </p:scale>
      <p:origin x="0" y="-547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21070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3419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30599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05521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46829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703B781-9744-4547-9764-3D475E27AAEC}" type="slidenum">
              <a:rPr lang="it-IT" smtClean="0"/>
              <a:pPr/>
              <a:t>16</a:t>
            </a:fld>
            <a:endParaRPr lang="it-IT"/>
          </a:p>
        </p:txBody>
      </p:sp>
    </p:spTree>
    <p:extLst>
      <p:ext uri="{BB962C8B-B14F-4D97-AF65-F5344CB8AC3E}">
        <p14:creationId xmlns:p14="http://schemas.microsoft.com/office/powerpoint/2010/main" val="1131834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703B781-9744-4547-9764-3D475E27AAEC}" type="slidenum">
              <a:rPr lang="it-IT" smtClean="0"/>
              <a:pPr/>
              <a:t>17</a:t>
            </a:fld>
            <a:endParaRPr lang="it-IT"/>
          </a:p>
        </p:txBody>
      </p:sp>
    </p:spTree>
    <p:extLst>
      <p:ext uri="{BB962C8B-B14F-4D97-AF65-F5344CB8AC3E}">
        <p14:creationId xmlns:p14="http://schemas.microsoft.com/office/powerpoint/2010/main" val="3036747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p:sp>
      <p:sp>
        <p:nvSpPr>
          <p:cNvPr id="54275" name="Notes Placeholder 2"/>
          <p:cNvSpPr>
            <a:spLocks noGrp="1"/>
          </p:cNvSpPr>
          <p:nvPr>
            <p:ph type="body" idx="1"/>
          </p:nvPr>
        </p:nvSpPr>
        <p:spPr/>
        <p:txBody>
          <a:bodyPr/>
          <a:lstStyle/>
          <a:p>
            <a:pPr eaLnBrk="1" hangingPunct="1">
              <a:spcBef>
                <a:spcPct val="0"/>
              </a:spcBef>
            </a:pPr>
            <a:endParaRPr lang="en-GB" altLang="de-DE">
              <a:solidFill>
                <a:srgbClr val="000000"/>
              </a:solidFill>
            </a:endParaRPr>
          </a:p>
        </p:txBody>
      </p:sp>
    </p:spTree>
    <p:extLst>
      <p:ext uri="{BB962C8B-B14F-4D97-AF65-F5344CB8AC3E}">
        <p14:creationId xmlns:p14="http://schemas.microsoft.com/office/powerpoint/2010/main" val="7356464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8763000" y="6629400"/>
            <a:ext cx="304800" cy="187285"/>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100" i="1" smtClean="0">
                <a:solidFill>
                  <a:schemeClr val="tx2"/>
                </a:solidFill>
                <a:latin typeface="+mj-lt"/>
                <a:ea typeface="+mj-ea"/>
                <a:cs typeface="Proxima Nova Regular"/>
              </a:defRPr>
            </a:lvl1pPr>
          </a:lstStyle>
          <a:p>
            <a:pPr defTabSz="914400"/>
            <a:fld id="{86CB4B4D-7CA3-9044-876B-883B54F8677D}" type="slidenum">
              <a:rPr lang="uk-UA" smtClean="0"/>
              <a:pPr defTabSz="914400"/>
              <a:t>‹#›</a:t>
            </a:fld>
            <a:endParaRPr lang="uk-UA" dirty="0"/>
          </a:p>
        </p:txBody>
      </p:sp>
      <p:sp>
        <p:nvSpPr>
          <p:cNvPr id="3" name="Content Placeholder 2"/>
          <p:cNvSpPr>
            <a:spLocks noGrp="1"/>
          </p:cNvSpPr>
          <p:nvPr>
            <p:ph sz="quarter" idx="10"/>
          </p:nvPr>
        </p:nvSpPr>
        <p:spPr>
          <a:xfrm>
            <a:off x="76200" y="1219200"/>
            <a:ext cx="8991600" cy="5257800"/>
          </a:xfrm>
          <a:prstGeom prst="rect">
            <a:avLst/>
          </a:prstGeom>
        </p:spPr>
        <p:txBody>
          <a:bodyPr/>
          <a:lstStyle>
            <a:lvl1pPr>
              <a:defRPr sz="2000" b="1">
                <a:latin typeface="+mj-lt"/>
                <a:cs typeface="Arial" panose="020B0604020202020204" pitchFamily="34" charset="0"/>
              </a:defRPr>
            </a:lvl1pPr>
            <a:lvl2pPr marL="768927" indent="-311727">
              <a:buFont typeface="Courier New" panose="02070309020205020404" pitchFamily="49" charset="0"/>
              <a:buChar char="o"/>
              <a:defRPr sz="2000">
                <a:latin typeface="+mj-lt"/>
                <a:cs typeface="Arial" panose="020B0604020202020204" pitchFamily="34" charset="0"/>
              </a:defRPr>
            </a:lvl2pPr>
            <a:lvl3pPr marL="1188719" indent="-274319">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quarter" idx="11" hasCustomPrompt="1"/>
          </p:nvPr>
        </p:nvSpPr>
        <p:spPr>
          <a:xfrm>
            <a:off x="1981200" y="152400"/>
            <a:ext cx="4953000" cy="533400"/>
          </a:xfrm>
          <a:prstGeom prst="rect">
            <a:avLst/>
          </a:prstGeom>
        </p:spPr>
        <p:txBody>
          <a:bodyPr/>
          <a:lstStyle>
            <a:lvl1pPr marL="0" indent="0" algn="ctr">
              <a:buNone/>
              <a:defRPr sz="2800" b="1">
                <a:solidFill>
                  <a:schemeClr val="bg1"/>
                </a:solidFill>
                <a:latin typeface="+mj-lt"/>
              </a:defRPr>
            </a:lvl1pPr>
          </a:lstStyle>
          <a:p>
            <a:pPr marL="342900" marR="0" lvl="0" indent="-342900" defTabSz="914400" eaLnBrk="1" fontAlgn="auto" latinLnBrk="0" hangingPunct="1">
              <a:lnSpc>
                <a:spcPct val="100000"/>
              </a:lnSpc>
              <a:spcBef>
                <a:spcPts val="500"/>
              </a:spcBef>
              <a:spcAft>
                <a:spcPts val="0"/>
              </a:spcAft>
              <a:buClrTx/>
              <a:buSzPct val="100000"/>
              <a:tabLst/>
              <a:defRPr/>
            </a:pPr>
            <a:r>
              <a:rPr lang="en-US" dirty="0"/>
              <a:t>Title TBA</a:t>
            </a:r>
          </a:p>
        </p:txBody>
      </p:sp>
      <p:sp>
        <p:nvSpPr>
          <p:cNvPr id="8" name="Shape 3"/>
          <p:cNvSpPr/>
          <p:nvPr userDrawn="1"/>
        </p:nvSpPr>
        <p:spPr>
          <a:xfrm>
            <a:off x="146956" y="6580414"/>
            <a:ext cx="2291443" cy="187285"/>
          </a:xfrm>
          <a:prstGeom prst="roundRect">
            <a:avLst/>
          </a:prstGeom>
          <a:solidFill>
            <a:schemeClr val="lt1">
              <a:alpha val="49000"/>
            </a:schemeClr>
          </a:solidFill>
          <a:ln>
            <a:solidFill>
              <a:schemeClr val="tx2">
                <a:alpha val="60000"/>
              </a:schemeClr>
            </a:solidFill>
          </a:ln>
          <a:extLst>
            <a:ext uri="{C572A759-6A51-4108-AA02-DFA0A04FC94B}">
              <ma14:wrappingTextBoxFlag xmlns:ma14="http://schemas.microsoft.com/office/mac/drawingml/2011/main" xmlns="" val="1"/>
            </a:ext>
          </a:extLst>
        </p:spPr>
        <p:style>
          <a:lnRef idx="2">
            <a:schemeClr val="dk1"/>
          </a:lnRef>
          <a:fillRef idx="1">
            <a:schemeClr val="lt1"/>
          </a:fillRef>
          <a:effectRef idx="0">
            <a:schemeClr val="dk1"/>
          </a:effectRef>
          <a:fontRef idx="minor">
            <a:schemeClr val="dk1"/>
          </a:fontRef>
        </p:style>
        <p:txBody>
          <a:bodyPr wrap="square" lIns="0" tIns="0" rIns="0" bIns="0">
            <a:spAutoFit/>
          </a:bodyPr>
          <a:lstStyle/>
          <a:p>
            <a:pPr lvl="0" algn="ctr" defTabSz="914400">
              <a:defRPr>
                <a:solidFill>
                  <a:srgbClr val="000000"/>
                </a:solidFill>
              </a:defRPr>
            </a:pPr>
            <a:r>
              <a:rPr lang="en-AU" sz="1100" i="1" dirty="0">
                <a:solidFill>
                  <a:schemeClr val="tx2"/>
                </a:solidFill>
                <a:latin typeface="+mj-ea"/>
                <a:ea typeface="+mj-ea"/>
                <a:cs typeface="Proxima Nova Regular"/>
                <a:sym typeface="Proxima Nova Regular"/>
              </a:rPr>
              <a:t>TW2019, 11-12 Sept 2019</a:t>
            </a:r>
            <a:endParaRPr sz="1100" i="1" dirty="0">
              <a:solidFill>
                <a:schemeClr val="tx2"/>
              </a:solidFill>
              <a:latin typeface="+mj-ea"/>
              <a:ea typeface="+mj-ea"/>
              <a:cs typeface="Proxima Nova Regular"/>
              <a:sym typeface="Proxima Nova Regular"/>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3" name="Segnaposto contenuto 2"/>
          <p:cNvSpPr>
            <a:spLocks noGrp="1"/>
          </p:cNvSpPr>
          <p:nvPr>
            <p:ph idx="1"/>
          </p:nvPr>
        </p:nvSpPr>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C3F416CD-67A3-4CF0-A210-F6AF31AC147F}" type="datetimeFigureOut">
              <a:rPr lang="en-US" smtClean="0"/>
              <a:pPr/>
              <a:t>9/5/2019</a:t>
            </a:fld>
            <a:endParaRPr lang="en-US"/>
          </a:p>
        </p:txBody>
      </p:sp>
      <p:sp>
        <p:nvSpPr>
          <p:cNvPr id="5" name="Segnaposto piè di pagina 4"/>
          <p:cNvSpPr>
            <a:spLocks noGrp="1"/>
          </p:cNvSpPr>
          <p:nvPr>
            <p:ph type="ftr" sz="quarter" idx="11"/>
          </p:nvPr>
        </p:nvSpPr>
        <p:spPr/>
        <p:txBody>
          <a:bodyPr/>
          <a:lstStyle/>
          <a:p>
            <a:pPr>
              <a:defRPr/>
            </a:pPr>
            <a:r>
              <a:rPr lang="it-IT"/>
              <a:t>V Convegno Nazionale del Gruppo GIT         14-16 Giugno 2010</a:t>
            </a:r>
          </a:p>
        </p:txBody>
      </p:sp>
      <p:sp>
        <p:nvSpPr>
          <p:cNvPr id="6" name="Segnaposto numero diapositiva 5"/>
          <p:cNvSpPr>
            <a:spLocks noGrp="1"/>
          </p:cNvSpPr>
          <p:nvPr>
            <p:ph type="sldNum" sz="quarter" idx="12"/>
          </p:nvPr>
        </p:nvSpPr>
        <p:spPr/>
        <p:txBody>
          <a:bodyPr/>
          <a:lstStyle/>
          <a:p>
            <a:fld id="{96652B35-718D-4E28-AFEB-B694A3B357E8}" type="slidenum">
              <a:rPr kumimoji="0" lang="en-US" smtClean="0"/>
              <a:pPr/>
              <a:t>‹#›</a:t>
            </a:fld>
            <a:endParaRPr kumimoji="0" lang="en-US"/>
          </a:p>
        </p:txBody>
      </p:sp>
      <p:sp>
        <p:nvSpPr>
          <p:cNvPr id="8" name="Segnaposto contenuto 7"/>
          <p:cNvSpPr>
            <a:spLocks noGrp="1"/>
          </p:cNvSpPr>
          <p:nvPr>
            <p:ph sz="quarter" idx="13"/>
          </p:nvPr>
        </p:nvSpPr>
        <p:spPr>
          <a:xfrm>
            <a:off x="2286000" y="228600"/>
            <a:ext cx="914400" cy="9144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460661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66117-F053-FB42-97CE-ED36C2F2575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6996620-1958-2C4C-B55C-FBFD34CF48C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0865230-7D4B-D841-B011-072A0C19DEE2}"/>
              </a:ext>
            </a:extLst>
          </p:cNvPr>
          <p:cNvSpPr>
            <a:spLocks noGrp="1"/>
          </p:cNvSpPr>
          <p:nvPr>
            <p:ph type="dt" sz="half" idx="10"/>
          </p:nvPr>
        </p:nvSpPr>
        <p:spPr/>
        <p:txBody>
          <a:bodyPr/>
          <a:lstStyle/>
          <a:p>
            <a:fld id="{7B57C983-76EB-A349-BDCB-2CC14D318F05}" type="datetimeFigureOut">
              <a:rPr lang="en-US" smtClean="0"/>
              <a:t>9/5/2019</a:t>
            </a:fld>
            <a:endParaRPr lang="en-US"/>
          </a:p>
        </p:txBody>
      </p:sp>
      <p:sp>
        <p:nvSpPr>
          <p:cNvPr id="5" name="Footer Placeholder 4">
            <a:extLst>
              <a:ext uri="{FF2B5EF4-FFF2-40B4-BE49-F238E27FC236}">
                <a16:creationId xmlns:a16="http://schemas.microsoft.com/office/drawing/2014/main" id="{684A3B8E-92CE-6F43-AA04-C9F0E312B4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7D852B-0DD3-5647-AC4B-EA2DCDA07B64}"/>
              </a:ext>
            </a:extLst>
          </p:cNvPr>
          <p:cNvSpPr>
            <a:spLocks noGrp="1"/>
          </p:cNvSpPr>
          <p:nvPr>
            <p:ph type="sldNum" sz="quarter" idx="12"/>
          </p:nvPr>
        </p:nvSpPr>
        <p:spPr>
          <a:xfrm>
            <a:off x="7239000" y="6546850"/>
            <a:ext cx="1905000" cy="246221"/>
          </a:xfrm>
        </p:spPr>
        <p:txBody>
          <a:bodyPr/>
          <a:lstStyle/>
          <a:p>
            <a:fld id="{2FD2D8E2-C3E0-414B-B295-4B87426EA80C}" type="slidenum">
              <a:rPr lang="en-US" smtClean="0"/>
              <a:t>‹#›</a:t>
            </a:fld>
            <a:endParaRPr lang="en-US"/>
          </a:p>
        </p:txBody>
      </p:sp>
    </p:spTree>
    <p:extLst>
      <p:ext uri="{BB962C8B-B14F-4D97-AF65-F5344CB8AC3E}">
        <p14:creationId xmlns:p14="http://schemas.microsoft.com/office/powerpoint/2010/main" val="2557732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2137144" y="188913"/>
            <a:ext cx="6930656" cy="501650"/>
          </a:xfrm>
          <a:prstGeom prst="rect">
            <a:avLst/>
          </a:prstGeom>
        </p:spPr>
        <p:txBody>
          <a:bodyPr/>
          <a:lstStyle/>
          <a:p>
            <a:r>
              <a:rPr kumimoji="1" lang="ja-JP" altLang="en-US"/>
              <a:t>マスター タイトルの書式設定</a:t>
            </a:r>
          </a:p>
        </p:txBody>
      </p:sp>
      <p:sp>
        <p:nvSpPr>
          <p:cNvPr id="3" name="コンテンツ プレースホルダー 2"/>
          <p:cNvSpPr>
            <a:spLocks noGrp="1"/>
          </p:cNvSpPr>
          <p:nvPr>
            <p:ph idx="1"/>
          </p:nvPr>
        </p:nvSpPr>
        <p:spPr>
          <a:xfrm>
            <a:off x="296863" y="1457325"/>
            <a:ext cx="8445500" cy="4864100"/>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457200" y="6356350"/>
            <a:ext cx="2133600" cy="365125"/>
          </a:xfrm>
          <a:prstGeom prst="rect">
            <a:avLst/>
          </a:prstGeom>
        </p:spPr>
        <p:txBody>
          <a:bodyPr/>
          <a:lstStyle/>
          <a:p>
            <a:fld id="{4F463AB0-2CC6-403A-90EC-93E795044F56}" type="datetimeFigureOut">
              <a:rPr kumimoji="1" lang="ja-JP" altLang="en-US" smtClean="0"/>
              <a:t>2019/9/5</a:t>
            </a:fld>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lvl1pPr>
              <a:defRPr sz="1200"/>
            </a:lvl1pPr>
          </a:lstStyle>
          <a:p>
            <a:fld id="{7D3C35FD-47B6-4CD7-8146-95C1CE150425}" type="slidenum">
              <a:rPr kumimoji="1" lang="ja-JP" altLang="en-US" smtClean="0"/>
              <a:pPr/>
              <a:t>‹#›</a:t>
            </a:fld>
            <a:endParaRPr kumimoji="1" lang="ja-JP" altLang="en-US" dirty="0"/>
          </a:p>
        </p:txBody>
      </p:sp>
      <p:sp>
        <p:nvSpPr>
          <p:cNvPr id="7" name="Rectangle 4"/>
          <p:cNvSpPr txBox="1">
            <a:spLocks noChangeArrowheads="1"/>
          </p:cNvSpPr>
          <p:nvPr userDrawn="1"/>
        </p:nvSpPr>
        <p:spPr>
          <a:xfrm>
            <a:off x="7278737" y="6567055"/>
            <a:ext cx="1639186" cy="205885"/>
          </a:xfrm>
          <a:prstGeom prst="rect">
            <a:avLst/>
          </a:prstGeom>
        </p:spPr>
        <p:txBody>
          <a:bodyPr vert="horz" wrap="square" lIns="91440" tIns="45720" rIns="91440" bIns="45720" numCol="1" anchor="t" anchorCtr="0" compatLnSpc="1">
            <a:prstTxWarp prst="textNoShape">
              <a:avLst/>
            </a:prstTxWarp>
          </a:bodyPr>
          <a:lstStyle>
            <a:defPPr>
              <a:defRPr lang="en-US"/>
            </a:defPPr>
            <a:lvl1pPr algn="r" defTabSz="457200" rtl="0" eaLnBrk="0" fontAlgn="base" hangingPunct="0">
              <a:spcBef>
                <a:spcPct val="50000"/>
              </a:spcBef>
              <a:spcAft>
                <a:spcPct val="0"/>
              </a:spcAft>
              <a:defRPr sz="1000" kern="1200">
                <a:solidFill>
                  <a:srgbClr val="002569"/>
                </a:solidFill>
                <a:latin typeface="Century Gothic" pitchFamily="34" charset="0"/>
                <a:ea typeface="ＭＳ Ｐゴシック" pitchFamily="-106" charset="-128"/>
                <a:cs typeface="Calibri" pitchFamily="-106" charset="0"/>
              </a:defRPr>
            </a:lvl1pPr>
            <a:lvl2pPr marL="457200" algn="l" defTabSz="457200" rtl="0" fontAlgn="base">
              <a:spcBef>
                <a:spcPct val="0"/>
              </a:spcBef>
              <a:spcAft>
                <a:spcPct val="0"/>
              </a:spcAft>
              <a:defRPr kern="1200">
                <a:solidFill>
                  <a:schemeClr val="tx1"/>
                </a:solidFill>
                <a:latin typeface="Arial" charset="0"/>
                <a:ea typeface="ＭＳ Ｐゴシック" pitchFamily="-106"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6"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6"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6" charset="-128"/>
                <a:cs typeface="+mn-cs"/>
              </a:defRPr>
            </a:lvl5pPr>
            <a:lvl6pPr marL="2286000" algn="l" defTabSz="914400" rtl="0" eaLnBrk="1" latinLnBrk="0" hangingPunct="1">
              <a:defRPr kern="1200">
                <a:solidFill>
                  <a:schemeClr val="tx1"/>
                </a:solidFill>
                <a:latin typeface="Arial" charset="0"/>
                <a:ea typeface="ＭＳ Ｐゴシック" pitchFamily="-106" charset="-128"/>
                <a:cs typeface="+mn-cs"/>
              </a:defRPr>
            </a:lvl6pPr>
            <a:lvl7pPr marL="2743200" algn="l" defTabSz="914400" rtl="0" eaLnBrk="1" latinLnBrk="0" hangingPunct="1">
              <a:defRPr kern="1200">
                <a:solidFill>
                  <a:schemeClr val="tx1"/>
                </a:solidFill>
                <a:latin typeface="Arial" charset="0"/>
                <a:ea typeface="ＭＳ Ｐゴシック" pitchFamily="-106" charset="-128"/>
                <a:cs typeface="+mn-cs"/>
              </a:defRPr>
            </a:lvl7pPr>
            <a:lvl8pPr marL="3200400" algn="l" defTabSz="914400" rtl="0" eaLnBrk="1" latinLnBrk="0" hangingPunct="1">
              <a:defRPr kern="1200">
                <a:solidFill>
                  <a:schemeClr val="tx1"/>
                </a:solidFill>
                <a:latin typeface="Arial" charset="0"/>
                <a:ea typeface="ＭＳ Ｐゴシック" pitchFamily="-106" charset="-128"/>
                <a:cs typeface="+mn-cs"/>
              </a:defRPr>
            </a:lvl8pPr>
            <a:lvl9pPr marL="3657600" algn="l" defTabSz="914400" rtl="0" eaLnBrk="1" latinLnBrk="0" hangingPunct="1">
              <a:defRPr kern="1200">
                <a:solidFill>
                  <a:schemeClr val="tx1"/>
                </a:solidFill>
                <a:latin typeface="Arial" charset="0"/>
                <a:ea typeface="ＭＳ Ｐゴシック" pitchFamily="-106" charset="-128"/>
                <a:cs typeface="+mn-cs"/>
              </a:defRPr>
            </a:lvl9pPr>
          </a:lstStyle>
          <a:p>
            <a:pPr>
              <a:defRPr/>
            </a:pPr>
            <a:fld id="{6BF8D2B0-EFB6-4DAA-9B0B-6F6B3A580823}" type="slidenum">
              <a:rPr lang="en-US" smtClean="0"/>
              <a:pPr>
                <a:defRPr/>
              </a:pPr>
              <a:t>‹#›</a:t>
            </a:fld>
            <a:endParaRPr lang="en-US" dirty="0"/>
          </a:p>
        </p:txBody>
      </p:sp>
    </p:spTree>
    <p:extLst>
      <p:ext uri="{BB962C8B-B14F-4D97-AF65-F5344CB8AC3E}">
        <p14:creationId xmlns:p14="http://schemas.microsoft.com/office/powerpoint/2010/main" val="3509188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600200"/>
            <a:ext cx="8153400" cy="4724400"/>
          </a:xfrm>
          <a:prstGeom prst="rect">
            <a:avLst/>
          </a:prstGeom>
        </p:spPr>
        <p:txBody>
          <a:bodyPr/>
          <a:lstStyle>
            <a:lvl1pPr>
              <a:defRPr sz="2000">
                <a:latin typeface="Arial" panose="020B0604020202020204" pitchFamily="34" charset="0"/>
                <a:cs typeface="Arial" panose="020B0604020202020204" pitchFamily="34" charset="0"/>
              </a:defRPr>
            </a:lvl1pPr>
            <a:lvl2pPr marL="768927" indent="-311727">
              <a:buFont typeface="Courier New" panose="02070309020205020404" pitchFamily="49" charset="0"/>
              <a:buChar char="o"/>
              <a:defRPr sz="2000">
                <a:latin typeface="Arial" panose="020B0604020202020204" pitchFamily="34" charset="0"/>
                <a:cs typeface="Arial" panose="020B0604020202020204" pitchFamily="34" charset="0"/>
              </a:defRPr>
            </a:lvl2pPr>
            <a:lvl3pPr marL="1188719" indent="-274319">
              <a:buFont typeface="Wingdings" panose="05000000000000000000" pitchFamily="2" charset="2"/>
              <a:buChar cha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idx="4294967295"/>
          </p:nvPr>
        </p:nvSpPr>
        <p:spPr>
          <a:xfrm>
            <a:off x="1600200" y="22225"/>
            <a:ext cx="7543800" cy="914400"/>
          </a:xfrm>
          <a:prstGeom prst="rect">
            <a:avLst/>
          </a:prstGeom>
        </p:spPr>
        <p:txBody>
          <a:bodyPr>
            <a:normAutofit fontScale="90000"/>
          </a:bodyPr>
          <a:lstStyle>
            <a:lvl1pPr>
              <a:defRPr/>
            </a:lvl1pPr>
          </a:lstStyle>
          <a:p>
            <a:r>
              <a:rPr lang="en-US"/>
              <a:t>Click to edit Master title style</a:t>
            </a:r>
            <a:endParaRPr lang="en-GB" dirty="0"/>
          </a:p>
        </p:txBody>
      </p:sp>
      <p:sp>
        <p:nvSpPr>
          <p:cNvPr id="4" name="Shape 6"/>
          <p:cNvSpPr>
            <a:spLocks noGrp="1"/>
          </p:cNvSpPr>
          <p:nvPr>
            <p:ph type="sldNum" sz="quarter" idx="11"/>
          </p:nvPr>
        </p:nvSpPr>
        <p:spPr/>
        <p:txBody>
          <a:bodyPr/>
          <a:lstStyle>
            <a:lvl1pPr>
              <a:defRPr/>
            </a:lvl1pPr>
          </a:lstStyle>
          <a:p>
            <a:fld id="{5A7BE0FA-9B2C-42E7-8E6B-75AFE8124BDE}" type="slidenum">
              <a:rPr lang="de-DE" altLang="de-DE"/>
              <a:pPr/>
              <a:t>‹#›</a:t>
            </a:fld>
            <a:endParaRPr lang="de-DE" altLang="de-DE"/>
          </a:p>
        </p:txBody>
      </p:sp>
    </p:spTree>
    <p:extLst>
      <p:ext uri="{BB962C8B-B14F-4D97-AF65-F5344CB8AC3E}">
        <p14:creationId xmlns:p14="http://schemas.microsoft.com/office/powerpoint/2010/main" val="326436430"/>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8"/>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geohazards-tep.eu/geobrowser/?id=terrainmotion_demo"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hyperlink" Target="http://www.recovery-observatory.org/"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landslides.nasa.gov/"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6.xml"/><Relationship Id="rId5" Type="http://schemas.openxmlformats.org/officeDocument/2006/relationships/image" Target="../media/image15.jpg"/><Relationship Id="rId4" Type="http://schemas.openxmlformats.org/officeDocument/2006/relationships/image" Target="../media/image14.jpg"/></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3.jpeg"/><Relationship Id="rId1" Type="http://schemas.openxmlformats.org/officeDocument/2006/relationships/slideLayout" Target="../slideLayouts/slideLayout6.xml"/><Relationship Id="rId4" Type="http://schemas.openxmlformats.org/officeDocument/2006/relationships/image" Target="../media/image1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4.xml"/><Relationship Id="rId4"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622789" y="2514600"/>
            <a:ext cx="5746243" cy="9931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latin typeface="Droid Serif"/>
                <a:ea typeface="Droid Serif"/>
                <a:cs typeface="Droid Serif"/>
                <a:sym typeface="Droid Serif"/>
              </a:defRPr>
            </a:lvl1pPr>
          </a:lstStyle>
          <a:p>
            <a:pPr lvl="0">
              <a:defRPr sz="1800" b="0">
                <a:solidFill>
                  <a:srgbClr val="000000"/>
                </a:solidFill>
              </a:defRPr>
            </a:pPr>
            <a:r>
              <a:rPr lang="en-US" sz="4200" b="1" dirty="0" smtClean="0">
                <a:solidFill>
                  <a:srgbClr val="FFFFFF"/>
                </a:solidFill>
                <a:latin typeface="+mj-lt"/>
              </a:rPr>
              <a:t>WG </a:t>
            </a:r>
            <a:r>
              <a:rPr lang="en-CA" sz="4200" b="1" dirty="0" smtClean="0">
                <a:solidFill>
                  <a:srgbClr val="FFFFFF"/>
                </a:solidFill>
                <a:latin typeface="+mj-lt"/>
              </a:rPr>
              <a:t>Disasters</a:t>
            </a:r>
            <a:endParaRPr sz="4200" b="1" dirty="0">
              <a:solidFill>
                <a:srgbClr val="FFFFFF"/>
              </a:solidFill>
              <a:latin typeface="+mj-lt"/>
            </a:endParaRPr>
          </a:p>
        </p:txBody>
      </p:sp>
      <p:sp>
        <p:nvSpPr>
          <p:cNvPr id="11" name="Shape 11"/>
          <p:cNvSpPr/>
          <p:nvPr/>
        </p:nvSpPr>
        <p:spPr>
          <a:xfrm>
            <a:off x="609600" y="3505200"/>
            <a:ext cx="4810858" cy="2541589"/>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defTabSz="914400">
              <a:lnSpc>
                <a:spcPct val="150000"/>
              </a:lnSpc>
              <a:defRPr>
                <a:solidFill>
                  <a:srgbClr val="000000"/>
                </a:solidFill>
              </a:defRPr>
            </a:pPr>
            <a:r>
              <a:rPr lang="en-AU" dirty="0">
                <a:solidFill>
                  <a:srgbClr val="FFFFFF"/>
                </a:solidFill>
                <a:ea typeface="Arial Bold"/>
                <a:cs typeface="Arial Bold"/>
                <a:sym typeface="Arial Bold"/>
              </a:rPr>
              <a:t>Simona Zoffoli, ASI, WG Disasters Chair</a:t>
            </a:r>
          </a:p>
          <a:p>
            <a:pPr lvl="0" defTabSz="914400">
              <a:lnSpc>
                <a:spcPct val="150000"/>
              </a:lnSpc>
              <a:defRPr>
                <a:solidFill>
                  <a:srgbClr val="000000"/>
                </a:solidFill>
              </a:defRPr>
            </a:pPr>
            <a:r>
              <a:rPr lang="en-AU" dirty="0">
                <a:solidFill>
                  <a:srgbClr val="FFFFFF"/>
                </a:solidFill>
                <a:ea typeface="Arial Bold"/>
                <a:cs typeface="Arial Bold"/>
                <a:sym typeface="Arial Bold"/>
              </a:rPr>
              <a:t>David Green, NASA, WG Disasters </a:t>
            </a:r>
            <a:r>
              <a:rPr lang="en-AU" dirty="0" smtClean="0">
                <a:solidFill>
                  <a:srgbClr val="FFFFFF"/>
                </a:solidFill>
                <a:ea typeface="Arial Bold"/>
                <a:cs typeface="Arial Bold"/>
                <a:sym typeface="Arial Bold"/>
              </a:rPr>
              <a:t>Vice-Chair</a:t>
            </a:r>
          </a:p>
          <a:p>
            <a:pPr lvl="0" defTabSz="914400">
              <a:lnSpc>
                <a:spcPct val="150000"/>
              </a:lnSpc>
              <a:defRPr>
                <a:solidFill>
                  <a:srgbClr val="000000"/>
                </a:solidFill>
              </a:defRPr>
            </a:pPr>
            <a:r>
              <a:rPr lang="en-AU" dirty="0" smtClean="0">
                <a:solidFill>
                  <a:srgbClr val="FFFFFF"/>
                </a:solidFill>
                <a:ea typeface="Arial Bold"/>
                <a:cs typeface="Arial Bold"/>
                <a:sym typeface="Arial Bold"/>
              </a:rPr>
              <a:t>CEOS SIT Technical Workshop</a:t>
            </a:r>
            <a:endParaRPr lang="en-AU" dirty="0">
              <a:solidFill>
                <a:srgbClr val="FFFFFF"/>
              </a:solidFill>
              <a:ea typeface="Arial Bold"/>
              <a:cs typeface="Arial Bold"/>
              <a:sym typeface="Arial Bold"/>
            </a:endParaRPr>
          </a:p>
          <a:p>
            <a:pPr lvl="0" defTabSz="914400">
              <a:lnSpc>
                <a:spcPct val="150000"/>
              </a:lnSpc>
              <a:defRPr>
                <a:solidFill>
                  <a:srgbClr val="000000"/>
                </a:solidFill>
              </a:defRPr>
            </a:pPr>
            <a:r>
              <a:rPr lang="en-AU" dirty="0" smtClean="0">
                <a:solidFill>
                  <a:srgbClr val="FFFFFF"/>
                </a:solidFill>
                <a:ea typeface="Arial Bold"/>
                <a:cs typeface="Arial Bold"/>
                <a:sym typeface="Arial Bold"/>
              </a:rPr>
              <a:t>Session and </a:t>
            </a:r>
            <a:r>
              <a:rPr lang="en-AU" dirty="0">
                <a:solidFill>
                  <a:srgbClr val="FFFFFF"/>
                </a:solidFill>
                <a:ea typeface="Arial Bold"/>
                <a:cs typeface="Arial Bold"/>
                <a:sym typeface="Arial Bold"/>
              </a:rPr>
              <a:t>Agenda Item # </a:t>
            </a:r>
            <a:r>
              <a:rPr lang="en-AU" dirty="0" smtClean="0">
                <a:solidFill>
                  <a:srgbClr val="FFFFFF"/>
                </a:solidFill>
                <a:ea typeface="Arial Bold"/>
                <a:cs typeface="Arial Bold"/>
                <a:sym typeface="Arial Bold"/>
              </a:rPr>
              <a:t>4.6</a:t>
            </a:r>
            <a:endParaRPr lang="en-AU" dirty="0">
              <a:solidFill>
                <a:srgbClr val="FFFFFF"/>
              </a:solidFill>
              <a:ea typeface="Arial Bold"/>
              <a:cs typeface="Arial Bold"/>
              <a:sym typeface="Arial Bold"/>
            </a:endParaRPr>
          </a:p>
          <a:p>
            <a:pPr lvl="0" defTabSz="914400">
              <a:lnSpc>
                <a:spcPct val="150000"/>
              </a:lnSpc>
              <a:defRPr>
                <a:solidFill>
                  <a:srgbClr val="000000"/>
                </a:solidFill>
              </a:defRPr>
            </a:pPr>
            <a:r>
              <a:rPr lang="sv-SE" dirty="0">
                <a:solidFill>
                  <a:srgbClr val="FFFFFF"/>
                </a:solidFill>
                <a:ea typeface="Arial Bold"/>
                <a:cs typeface="Arial Bold"/>
                <a:sym typeface="Arial Bold"/>
              </a:rPr>
              <a:t>Fairbanks, Alaska, USA</a:t>
            </a:r>
          </a:p>
          <a:p>
            <a:pPr lvl="0" defTabSz="914400">
              <a:lnSpc>
                <a:spcPct val="150000"/>
              </a:lnSpc>
              <a:defRPr>
                <a:solidFill>
                  <a:srgbClr val="000000"/>
                </a:solidFill>
              </a:defRPr>
            </a:pPr>
            <a:r>
              <a:rPr lang="sv-SE" dirty="0">
                <a:solidFill>
                  <a:srgbClr val="FFFFFF"/>
                </a:solidFill>
                <a:ea typeface="Arial Bold"/>
                <a:cs typeface="Arial Bold"/>
                <a:sym typeface="Arial Bold"/>
              </a:rPr>
              <a:t>11 – 12 September 2019</a:t>
            </a:r>
          </a:p>
        </p:txBody>
      </p:sp>
      <p:pic>
        <p:nvPicPr>
          <p:cNvPr id="12" name="ceos_logo.png"/>
          <p:cNvPicPr/>
          <p:nvPr/>
        </p:nvPicPr>
        <p:blipFill>
          <a:blip r:embed="rId3" cstate="screen">
            <a:extLst>
              <a:ext uri="{28A0092B-C50C-407E-A947-70E740481C1C}">
                <a14:useLocalDpi xmlns:a14="http://schemas.microsoft.com/office/drawing/2010/main"/>
              </a:ext>
            </a:extLst>
          </a:blip>
          <a:stretch>
            <a:fillRect/>
          </a:stretch>
        </p:blipFill>
        <p:spPr>
          <a:xfrm>
            <a:off x="622789" y="1217405"/>
            <a:ext cx="2507906" cy="993132"/>
          </a:xfrm>
          <a:prstGeom prst="rect">
            <a:avLst/>
          </a:prstGeom>
          <a:ln w="12700">
            <a:miter lim="400000"/>
          </a:ln>
        </p:spPr>
      </p:pic>
      <p:sp>
        <p:nvSpPr>
          <p:cNvPr id="5" name="Shape 10"/>
          <p:cNvSpPr txBox="1">
            <a:spLocks/>
          </p:cNvSpPr>
          <p:nvPr/>
        </p:nvSpPr>
        <p:spPr>
          <a:xfrm>
            <a:off x="622789" y="2246634"/>
            <a:ext cx="2806211" cy="2101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a:solidFill>
                  <a:schemeClr val="bg1">
                    <a:lumMod val="20000"/>
                    <a:lumOff val="80000"/>
                  </a:schemeClr>
                </a:solidFill>
                <a:latin typeface="+mj-lt"/>
              </a:rPr>
              <a:t>Committee on Earth Observation Satellites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p:cNvSpPr>
            <a:spLocks noGrp="1"/>
          </p:cNvSpPr>
          <p:nvPr>
            <p:ph type="title"/>
          </p:nvPr>
        </p:nvSpPr>
        <p:spPr>
          <a:xfrm>
            <a:off x="1143000" y="457200"/>
            <a:ext cx="6930656" cy="671420"/>
          </a:xfrm>
        </p:spPr>
        <p:txBody>
          <a:bodyPr/>
          <a:lstStyle/>
          <a:p>
            <a:pPr algn="ctr"/>
            <a:r>
              <a:rPr lang="en-GB" sz="2800" dirty="0"/>
              <a:t>Seismic Hazards Demonstrator</a:t>
            </a:r>
            <a:endParaRPr lang="it-IT" sz="2800" dirty="0"/>
          </a:p>
        </p:txBody>
      </p:sp>
      <p:sp>
        <p:nvSpPr>
          <p:cNvPr id="2" name="TextBox 1">
            <a:extLst>
              <a:ext uri="{FF2B5EF4-FFF2-40B4-BE49-F238E27FC236}">
                <a16:creationId xmlns:a16="http://schemas.microsoft.com/office/drawing/2014/main" id="{42689BCF-2530-C246-B23F-AB5F3DD326BC}"/>
              </a:ext>
            </a:extLst>
          </p:cNvPr>
          <p:cNvSpPr txBox="1"/>
          <p:nvPr/>
        </p:nvSpPr>
        <p:spPr>
          <a:xfrm>
            <a:off x="131908" y="3429000"/>
            <a:ext cx="8859692" cy="310854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indent="-285750">
              <a:buFont typeface="Wingdings" pitchFamily="2" charset="2"/>
              <a:buChar char="Ø"/>
            </a:pPr>
            <a:r>
              <a:rPr lang="en-GB" dirty="0"/>
              <a:t>Interest from new users: University of Oxford (UK) and IPGP (France) are interested to participate in the Demonstrator</a:t>
            </a:r>
          </a:p>
          <a:p>
            <a:pPr marL="285750" indent="-285750">
              <a:buFont typeface="Wingdings" pitchFamily="2" charset="2"/>
              <a:buChar char="Ø"/>
            </a:pPr>
            <a:r>
              <a:rPr lang="en-GB" dirty="0"/>
              <a:t>Pleiades data provided to University of Leeds, first results to be presented at the 12</a:t>
            </a:r>
            <a:r>
              <a:rPr lang="en-GB" baseline="30000" dirty="0"/>
              <a:t>th</a:t>
            </a:r>
            <a:r>
              <a:rPr lang="en-GB" dirty="0"/>
              <a:t> CEOS WG Disasters :</a:t>
            </a:r>
          </a:p>
          <a:p>
            <a:pPr marL="285750" lvl="8" indent="-285750">
              <a:buFont typeface="Wingdings" pitchFamily="2" charset="2"/>
              <a:buChar char="q"/>
            </a:pPr>
            <a:r>
              <a:rPr lang="en-GB" sz="1400" dirty="0">
                <a:latin typeface="+mj-lt"/>
              </a:rPr>
              <a:t>over Central Asia, to address the UN sustainable cities and communities global challenge by improving our understanding of earthquake hazard for three major cities along the northern Tien Shan mountains in Kyrgyzstan and Kazakhstan that have been struck by huge earthquakes in the past. </a:t>
            </a:r>
          </a:p>
          <a:p>
            <a:pPr marL="285750" lvl="6" indent="-285750">
              <a:buFont typeface="Wingdings" pitchFamily="2" charset="2"/>
              <a:buChar char="q"/>
            </a:pPr>
            <a:r>
              <a:rPr lang="en-GB" sz="1400" dirty="0">
                <a:latin typeface="+mj-lt"/>
              </a:rPr>
              <a:t>over </a:t>
            </a:r>
            <a:r>
              <a:rPr lang="en-GB" sz="1400" dirty="0" err="1">
                <a:latin typeface="+mj-lt"/>
              </a:rPr>
              <a:t>Palu</a:t>
            </a:r>
            <a:r>
              <a:rPr lang="en-GB" sz="1400" dirty="0">
                <a:latin typeface="+mj-lt"/>
              </a:rPr>
              <a:t>, to assess the potential of Pleiades for deriving the </a:t>
            </a:r>
            <a:r>
              <a:rPr lang="en-GB" sz="1400" dirty="0" err="1">
                <a:latin typeface="+mj-lt"/>
              </a:rPr>
              <a:t>Palu</a:t>
            </a:r>
            <a:r>
              <a:rPr lang="en-GB" sz="1400" dirty="0">
                <a:latin typeface="+mj-lt"/>
              </a:rPr>
              <a:t> fault rupture offsets through both the urban city and rural environment </a:t>
            </a:r>
          </a:p>
          <a:p>
            <a:pPr marL="285750" indent="-285750">
              <a:buFont typeface="Wingdings" pitchFamily="2" charset="2"/>
              <a:buChar char="Ø"/>
            </a:pPr>
            <a:r>
              <a:rPr lang="en-GB" dirty="0"/>
              <a:t>Pleiades data requested by University of Leeds for Ecuador and Nepal, to support the GSRF Hubs, aiming to derive models of multi-hazard risk to inform urban development planning.</a:t>
            </a:r>
            <a:endParaRPr kumimoji="0" lang="en-US" sz="1800" b="0" i="0" u="none" strike="noStrike" cap="none" spc="0" normalizeH="0" baseline="0" dirty="0">
              <a:ln>
                <a:noFill/>
              </a:ln>
              <a:solidFill>
                <a:srgbClr val="002569"/>
              </a:solidFill>
              <a:effectLst/>
              <a:uFillTx/>
            </a:endParaRPr>
          </a:p>
        </p:txBody>
      </p:sp>
      <p:graphicFrame>
        <p:nvGraphicFramePr>
          <p:cNvPr id="5" name="Table 4">
            <a:extLst>
              <a:ext uri="{FF2B5EF4-FFF2-40B4-BE49-F238E27FC236}">
                <a16:creationId xmlns:a16="http://schemas.microsoft.com/office/drawing/2014/main" id="{6FF74DA3-87D5-424B-84CE-1FA94FAAA3F6}"/>
              </a:ext>
            </a:extLst>
          </p:cNvPr>
          <p:cNvGraphicFramePr>
            <a:graphicFrameLocks noGrp="1"/>
          </p:cNvGraphicFramePr>
          <p:nvPr>
            <p:extLst>
              <p:ext uri="{D42A27DB-BD31-4B8C-83A1-F6EECF244321}">
                <p14:modId xmlns:p14="http://schemas.microsoft.com/office/powerpoint/2010/main" val="3356182417"/>
              </p:ext>
            </p:extLst>
          </p:nvPr>
        </p:nvGraphicFramePr>
        <p:xfrm>
          <a:off x="131908" y="1676400"/>
          <a:ext cx="8859692" cy="1447800"/>
        </p:xfrm>
        <a:graphic>
          <a:graphicData uri="http://schemas.openxmlformats.org/drawingml/2006/table">
            <a:tbl>
              <a:tblPr firstRow="1" bandRow="1">
                <a:tableStyleId>{69012ECD-51FC-41F1-AA8D-1B2483CD663E}</a:tableStyleId>
              </a:tblPr>
              <a:tblGrid>
                <a:gridCol w="2302239">
                  <a:extLst>
                    <a:ext uri="{9D8B030D-6E8A-4147-A177-3AD203B41FA5}">
                      <a16:colId xmlns:a16="http://schemas.microsoft.com/office/drawing/2014/main" val="3510083090"/>
                    </a:ext>
                  </a:extLst>
                </a:gridCol>
                <a:gridCol w="1092909">
                  <a:extLst>
                    <a:ext uri="{9D8B030D-6E8A-4147-A177-3AD203B41FA5}">
                      <a16:colId xmlns:a16="http://schemas.microsoft.com/office/drawing/2014/main" val="2260749542"/>
                    </a:ext>
                  </a:extLst>
                </a:gridCol>
                <a:gridCol w="5464544">
                  <a:extLst>
                    <a:ext uri="{9D8B030D-6E8A-4147-A177-3AD203B41FA5}">
                      <a16:colId xmlns:a16="http://schemas.microsoft.com/office/drawing/2014/main" val="2037943493"/>
                    </a:ext>
                  </a:extLst>
                </a:gridCol>
              </a:tblGrid>
              <a:tr h="218440">
                <a:tc>
                  <a:txBody>
                    <a:bodyPr/>
                    <a:lstStyle/>
                    <a:p>
                      <a:pPr algn="l"/>
                      <a:r>
                        <a:rPr lang="en-US" dirty="0"/>
                        <a:t>Objective</a:t>
                      </a:r>
                      <a:endParaRPr lang="en-US" b="1" dirty="0">
                        <a:solidFill>
                          <a:srgbClr val="002569"/>
                        </a:solidFill>
                      </a:endParaRPr>
                    </a:p>
                  </a:txBody>
                  <a:tcPr>
                    <a:solidFill>
                      <a:schemeClr val="tx2">
                        <a:lumMod val="75000"/>
                      </a:schemeClr>
                    </a:solidFill>
                  </a:tcPr>
                </a:tc>
                <a:tc>
                  <a:txBody>
                    <a:bodyPr/>
                    <a:lstStyle/>
                    <a:p>
                      <a:pPr algn="l"/>
                      <a:r>
                        <a:rPr lang="en-US" dirty="0"/>
                        <a:t>Projected Completion Date</a:t>
                      </a:r>
                      <a:endParaRPr lang="en-US" b="1" dirty="0">
                        <a:solidFill>
                          <a:srgbClr val="002569"/>
                        </a:solidFill>
                      </a:endParaRPr>
                    </a:p>
                  </a:txBody>
                  <a:tcPr>
                    <a:solidFill>
                      <a:schemeClr val="tx2">
                        <a:lumMod val="75000"/>
                      </a:schemeClr>
                    </a:solidFill>
                  </a:tcPr>
                </a:tc>
                <a:tc>
                  <a:txBody>
                    <a:bodyPr/>
                    <a:lstStyle/>
                    <a:p>
                      <a:pPr algn="l"/>
                      <a:r>
                        <a:rPr lang="en-US" dirty="0"/>
                        <a:t>Background Information</a:t>
                      </a:r>
                      <a:endParaRPr lang="en-US" b="1" dirty="0">
                        <a:solidFill>
                          <a:srgbClr val="002569"/>
                        </a:solidFill>
                      </a:endParaRPr>
                    </a:p>
                  </a:txBody>
                  <a:tcPr>
                    <a:solidFill>
                      <a:schemeClr val="tx2">
                        <a:lumMod val="75000"/>
                      </a:schemeClr>
                    </a:solidFill>
                  </a:tcPr>
                </a:tc>
                <a:extLst>
                  <a:ext uri="{0D108BD9-81ED-4DB2-BD59-A6C34878D82A}">
                    <a16:rowId xmlns:a16="http://schemas.microsoft.com/office/drawing/2014/main" val="2134369296"/>
                  </a:ext>
                </a:extLst>
              </a:tr>
              <a:tr h="370840">
                <a:tc>
                  <a:txBody>
                    <a:bodyPr/>
                    <a:lstStyle/>
                    <a:p>
                      <a:pPr marL="0" marR="0" lvl="0" indent="0" algn="l" defTabSz="457200" eaLnBrk="1" fontAlgn="auto" latinLnBrk="0" hangingPunct="1">
                        <a:lnSpc>
                          <a:spcPct val="100000"/>
                        </a:lnSpc>
                        <a:spcBef>
                          <a:spcPts val="600"/>
                        </a:spcBef>
                        <a:spcAft>
                          <a:spcPts val="0"/>
                        </a:spcAft>
                        <a:buClrTx/>
                        <a:buSzTx/>
                        <a:buFontTx/>
                        <a:buNone/>
                        <a:tabLst/>
                        <a:defRPr/>
                      </a:pPr>
                      <a:r>
                        <a:rPr lang="en-GB" sz="1200" dirty="0">
                          <a:solidFill>
                            <a:srgbClr val="002569"/>
                          </a:solidFill>
                          <a:sym typeface="Calibri"/>
                        </a:rPr>
                        <a:t>DIS-21: Deliver and report on the results of </a:t>
                      </a:r>
                      <a:r>
                        <a:rPr lang="en-GB" sz="1200">
                          <a:solidFill>
                            <a:srgbClr val="002569"/>
                          </a:solidFill>
                          <a:sym typeface="Calibri"/>
                        </a:rPr>
                        <a:t>the Seismic </a:t>
                      </a:r>
                      <a:r>
                        <a:rPr lang="en-GB" sz="1200" dirty="0">
                          <a:solidFill>
                            <a:srgbClr val="002569"/>
                          </a:solidFill>
                          <a:sym typeface="Calibri"/>
                        </a:rPr>
                        <a:t>Demonstrator </a:t>
                      </a:r>
                      <a:endParaRPr lang="en-GB" sz="1200" dirty="0">
                        <a:solidFill>
                          <a:srgbClr val="002569"/>
                        </a:solidFill>
                      </a:endParaRPr>
                    </a:p>
                    <a:p>
                      <a:pPr algn="l"/>
                      <a:endParaRPr lang="en-US" sz="1200" dirty="0">
                        <a:solidFill>
                          <a:srgbClr val="002569"/>
                        </a:solidFill>
                      </a:endParaRPr>
                    </a:p>
                  </a:txBody>
                  <a:tcPr/>
                </a:tc>
                <a:tc>
                  <a:txBody>
                    <a:bodyPr/>
                    <a:lstStyle/>
                    <a:p>
                      <a:pPr algn="l"/>
                      <a:r>
                        <a:rPr lang="en-US" sz="1200" dirty="0">
                          <a:solidFill>
                            <a:srgbClr val="002569"/>
                          </a:solidFill>
                          <a:latin typeface="+mn-lt"/>
                          <a:ea typeface="+mn-ea"/>
                          <a:cs typeface="+mn-cs"/>
                          <a:sym typeface="Calibri"/>
                        </a:rPr>
                        <a:t>Q1 2020</a:t>
                      </a:r>
                    </a:p>
                  </a:txBody>
                  <a:tcPr/>
                </a:tc>
                <a:tc>
                  <a:txBody>
                    <a:bodyPr/>
                    <a:lstStyle/>
                    <a:p>
                      <a:pPr marL="0" marR="0" lvl="0" indent="0" algn="l" defTabSz="457200" eaLnBrk="1" fontAlgn="auto" latinLnBrk="0" hangingPunct="1">
                        <a:lnSpc>
                          <a:spcPct val="100000"/>
                        </a:lnSpc>
                        <a:spcBef>
                          <a:spcPts val="600"/>
                        </a:spcBef>
                        <a:spcAft>
                          <a:spcPts val="0"/>
                        </a:spcAft>
                        <a:buClrTx/>
                        <a:buSzTx/>
                        <a:buFontTx/>
                        <a:buNone/>
                        <a:tabLst/>
                        <a:defRPr/>
                      </a:pPr>
                      <a:r>
                        <a:rPr lang="en-GB" sz="1200" dirty="0">
                          <a:solidFill>
                            <a:srgbClr val="002569"/>
                          </a:solidFill>
                          <a:latin typeface="+mn-lt"/>
                          <a:ea typeface="+mn-ea"/>
                          <a:cs typeface="+mn-cs"/>
                          <a:sym typeface="Calibri"/>
                        </a:rPr>
                        <a:t>Deliver and report on the results of the period Q3 2018-Q4 2019, including report on the newly- reached geoscience </a:t>
                      </a:r>
                      <a:r>
                        <a:rPr lang="en-GB" sz="1200" dirty="0" err="1">
                          <a:solidFill>
                            <a:srgbClr val="002569"/>
                          </a:solidFill>
                          <a:latin typeface="+mn-lt"/>
                          <a:ea typeface="+mn-ea"/>
                          <a:cs typeface="+mn-cs"/>
                          <a:sym typeface="Calibri"/>
                        </a:rPr>
                        <a:t>centers</a:t>
                      </a:r>
                      <a:r>
                        <a:rPr lang="en-GB" sz="1200" dirty="0">
                          <a:solidFill>
                            <a:srgbClr val="002569"/>
                          </a:solidFill>
                          <a:latin typeface="+mn-lt"/>
                          <a:ea typeface="+mn-ea"/>
                          <a:cs typeface="+mn-cs"/>
                          <a:sym typeface="Calibri"/>
                        </a:rPr>
                        <a:t> and end users supported by the Demonstrator. </a:t>
                      </a:r>
                    </a:p>
                    <a:p>
                      <a:pPr algn="l"/>
                      <a:endParaRPr lang="en-US" sz="1200" dirty="0">
                        <a:solidFill>
                          <a:srgbClr val="002569"/>
                        </a:solidFill>
                        <a:latin typeface="+mn-lt"/>
                        <a:ea typeface="+mn-ea"/>
                        <a:cs typeface="+mn-cs"/>
                        <a:sym typeface="Calibri"/>
                      </a:endParaRPr>
                    </a:p>
                  </a:txBody>
                  <a:tcPr/>
                </a:tc>
                <a:extLst>
                  <a:ext uri="{0D108BD9-81ED-4DB2-BD59-A6C34878D82A}">
                    <a16:rowId xmlns:a16="http://schemas.microsoft.com/office/drawing/2014/main" val="3204585024"/>
                  </a:ext>
                </a:extLst>
              </a:tr>
            </a:tbl>
          </a:graphicData>
        </a:graphic>
      </p:graphicFrame>
    </p:spTree>
    <p:extLst>
      <p:ext uri="{BB962C8B-B14F-4D97-AF65-F5344CB8AC3E}">
        <p14:creationId xmlns:p14="http://schemas.microsoft.com/office/powerpoint/2010/main" val="2004193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p:cNvSpPr>
            <a:spLocks noGrp="1"/>
          </p:cNvSpPr>
          <p:nvPr>
            <p:ph type="title"/>
          </p:nvPr>
        </p:nvSpPr>
        <p:spPr>
          <a:xfrm>
            <a:off x="838200" y="381000"/>
            <a:ext cx="6930656" cy="671420"/>
          </a:xfrm>
        </p:spPr>
        <p:txBody>
          <a:bodyPr/>
          <a:lstStyle/>
          <a:p>
            <a:pPr algn="ctr"/>
            <a:r>
              <a:rPr lang="en-GB" sz="2800" dirty="0"/>
              <a:t>Geohazards Lab</a:t>
            </a:r>
            <a:endParaRPr lang="it-IT" sz="2800" dirty="0"/>
          </a:p>
        </p:txBody>
      </p:sp>
      <p:graphicFrame>
        <p:nvGraphicFramePr>
          <p:cNvPr id="5" name="Table 4">
            <a:extLst>
              <a:ext uri="{FF2B5EF4-FFF2-40B4-BE49-F238E27FC236}">
                <a16:creationId xmlns:a16="http://schemas.microsoft.com/office/drawing/2014/main" id="{7804ACA8-E08E-F941-9CAF-B51B96FDD0B0}"/>
              </a:ext>
            </a:extLst>
          </p:cNvPr>
          <p:cNvGraphicFramePr>
            <a:graphicFrameLocks noGrp="1"/>
          </p:cNvGraphicFramePr>
          <p:nvPr>
            <p:extLst>
              <p:ext uri="{D42A27DB-BD31-4B8C-83A1-F6EECF244321}">
                <p14:modId xmlns:p14="http://schemas.microsoft.com/office/powerpoint/2010/main" val="2743946407"/>
              </p:ext>
            </p:extLst>
          </p:nvPr>
        </p:nvGraphicFramePr>
        <p:xfrm>
          <a:off x="131908" y="1295400"/>
          <a:ext cx="8859692" cy="2560320"/>
        </p:xfrm>
        <a:graphic>
          <a:graphicData uri="http://schemas.openxmlformats.org/drawingml/2006/table">
            <a:tbl>
              <a:tblPr firstRow="1" bandRow="1">
                <a:tableStyleId>{69012ECD-51FC-41F1-AA8D-1B2483CD663E}</a:tableStyleId>
              </a:tblPr>
              <a:tblGrid>
                <a:gridCol w="2077892">
                  <a:extLst>
                    <a:ext uri="{9D8B030D-6E8A-4147-A177-3AD203B41FA5}">
                      <a16:colId xmlns:a16="http://schemas.microsoft.com/office/drawing/2014/main" val="3510083090"/>
                    </a:ext>
                  </a:extLst>
                </a:gridCol>
                <a:gridCol w="1066800">
                  <a:extLst>
                    <a:ext uri="{9D8B030D-6E8A-4147-A177-3AD203B41FA5}">
                      <a16:colId xmlns:a16="http://schemas.microsoft.com/office/drawing/2014/main" val="2260749542"/>
                    </a:ext>
                  </a:extLst>
                </a:gridCol>
                <a:gridCol w="5715000">
                  <a:extLst>
                    <a:ext uri="{9D8B030D-6E8A-4147-A177-3AD203B41FA5}">
                      <a16:colId xmlns:a16="http://schemas.microsoft.com/office/drawing/2014/main" val="2037943493"/>
                    </a:ext>
                  </a:extLst>
                </a:gridCol>
              </a:tblGrid>
              <a:tr h="218440">
                <a:tc>
                  <a:txBody>
                    <a:bodyPr/>
                    <a:lstStyle/>
                    <a:p>
                      <a:pPr algn="l"/>
                      <a:r>
                        <a:rPr lang="en-US" dirty="0"/>
                        <a:t>Objective</a:t>
                      </a:r>
                      <a:endParaRPr lang="en-US" b="1" dirty="0">
                        <a:solidFill>
                          <a:srgbClr val="002569"/>
                        </a:solidFill>
                      </a:endParaRPr>
                    </a:p>
                  </a:txBody>
                  <a:tcPr>
                    <a:solidFill>
                      <a:schemeClr val="tx2">
                        <a:lumMod val="75000"/>
                      </a:schemeClr>
                    </a:solidFill>
                  </a:tcPr>
                </a:tc>
                <a:tc>
                  <a:txBody>
                    <a:bodyPr/>
                    <a:lstStyle/>
                    <a:p>
                      <a:pPr algn="l"/>
                      <a:r>
                        <a:rPr lang="en-US" dirty="0"/>
                        <a:t>Projected Completion Date</a:t>
                      </a:r>
                      <a:endParaRPr lang="en-US" b="1" dirty="0">
                        <a:solidFill>
                          <a:srgbClr val="002569"/>
                        </a:solidFill>
                      </a:endParaRPr>
                    </a:p>
                  </a:txBody>
                  <a:tcPr>
                    <a:solidFill>
                      <a:schemeClr val="tx2">
                        <a:lumMod val="75000"/>
                      </a:schemeClr>
                    </a:solidFill>
                  </a:tcPr>
                </a:tc>
                <a:tc>
                  <a:txBody>
                    <a:bodyPr/>
                    <a:lstStyle/>
                    <a:p>
                      <a:pPr algn="l"/>
                      <a:r>
                        <a:rPr lang="en-US" dirty="0"/>
                        <a:t>Background Information</a:t>
                      </a:r>
                      <a:endParaRPr lang="en-US" b="1" dirty="0">
                        <a:solidFill>
                          <a:srgbClr val="002569"/>
                        </a:solidFill>
                      </a:endParaRPr>
                    </a:p>
                  </a:txBody>
                  <a:tcPr>
                    <a:solidFill>
                      <a:schemeClr val="tx2">
                        <a:lumMod val="75000"/>
                      </a:schemeClr>
                    </a:solidFill>
                  </a:tcPr>
                </a:tc>
                <a:extLst>
                  <a:ext uri="{0D108BD9-81ED-4DB2-BD59-A6C34878D82A}">
                    <a16:rowId xmlns:a16="http://schemas.microsoft.com/office/drawing/2014/main" val="2134369296"/>
                  </a:ext>
                </a:extLst>
              </a:tr>
              <a:tr h="370840">
                <a:tc>
                  <a:txBody>
                    <a:bodyPr/>
                    <a:lstStyle/>
                    <a:p>
                      <a:pPr algn="l"/>
                      <a:r>
                        <a:rPr lang="en-GB" sz="1200" b="0" dirty="0">
                          <a:solidFill>
                            <a:srgbClr val="002569"/>
                          </a:solidFill>
                          <a:latin typeface="+mn-lt"/>
                          <a:ea typeface="+mn-ea"/>
                          <a:cs typeface="+mn-cs"/>
                          <a:sym typeface="Calibri"/>
                        </a:rPr>
                        <a:t>DIS-19: Promote e-collaboration for broader acceptance and use of EO techniques and products by the geohazards community.</a:t>
                      </a:r>
                      <a:endParaRPr lang="en-US" sz="1200" b="0" dirty="0">
                        <a:solidFill>
                          <a:srgbClr val="002569"/>
                        </a:solidFill>
                        <a:latin typeface="+mn-lt"/>
                        <a:ea typeface="+mn-ea"/>
                        <a:cs typeface="+mn-cs"/>
                        <a:sym typeface="Calibri"/>
                      </a:endParaRPr>
                    </a:p>
                  </a:txBody>
                  <a:tcPr/>
                </a:tc>
                <a:tc>
                  <a:txBody>
                    <a:bodyPr/>
                    <a:lstStyle/>
                    <a:p>
                      <a:pPr algn="l"/>
                      <a:r>
                        <a:rPr lang="en-US" sz="1200" b="0" dirty="0">
                          <a:solidFill>
                            <a:srgbClr val="002569"/>
                          </a:solidFill>
                          <a:latin typeface="+mn-lt"/>
                          <a:ea typeface="+mn-ea"/>
                          <a:cs typeface="+mn-cs"/>
                          <a:sym typeface="Calibri"/>
                        </a:rPr>
                        <a:t>Q3 2019</a:t>
                      </a:r>
                    </a:p>
                  </a:txBody>
                  <a:tcPr/>
                </a:tc>
                <a:tc>
                  <a:txBody>
                    <a:bodyPr/>
                    <a:lstStyle/>
                    <a:p>
                      <a:pPr algn="l"/>
                      <a:r>
                        <a:rPr lang="en-GB" sz="1200" b="0" dirty="0">
                          <a:solidFill>
                            <a:srgbClr val="002569"/>
                          </a:solidFill>
                          <a:latin typeface="+mn-lt"/>
                          <a:ea typeface="+mn-ea"/>
                          <a:cs typeface="+mn-cs"/>
                          <a:sym typeface="Calibri"/>
                        </a:rPr>
                        <a:t>Promote the concept of e-collaboration so that EO experts (as well as non-EO scientists that are newly introduced o EO) familiarize with EO techniques and products. The following activities have been foreseen: circulate a brochure to promote EO services on GEP to the EPOS user community, develop a Terrain Motion Demonstration on GEP, identify users as part of the GEP Early Adopter programme (intention to reach 100 users) and organize benchmarking activities to address capabilities, drawbacks and complementarities of EO monitoring.</a:t>
                      </a:r>
                      <a:endParaRPr lang="en-US" sz="1200" b="0" dirty="0">
                        <a:solidFill>
                          <a:srgbClr val="002569"/>
                        </a:solidFill>
                        <a:latin typeface="+mn-lt"/>
                        <a:ea typeface="+mn-ea"/>
                        <a:cs typeface="+mn-cs"/>
                        <a:sym typeface="Calibri"/>
                      </a:endParaRPr>
                    </a:p>
                  </a:txBody>
                  <a:tcPr/>
                </a:tc>
                <a:extLst>
                  <a:ext uri="{0D108BD9-81ED-4DB2-BD59-A6C34878D82A}">
                    <a16:rowId xmlns:a16="http://schemas.microsoft.com/office/drawing/2014/main" val="3204585024"/>
                  </a:ext>
                </a:extLst>
              </a:tr>
              <a:tr h="370840">
                <a:tc>
                  <a:txBody>
                    <a:bodyPr/>
                    <a:lstStyle/>
                    <a:p>
                      <a:pPr algn="l"/>
                      <a:r>
                        <a:rPr lang="en-GB" sz="1200" b="0" dirty="0">
                          <a:solidFill>
                            <a:srgbClr val="002569"/>
                          </a:solidFill>
                          <a:latin typeface="+mn-lt"/>
                          <a:ea typeface="+mn-ea"/>
                          <a:cs typeface="+mn-cs"/>
                          <a:sym typeface="Calibri"/>
                        </a:rPr>
                        <a:t>DIS-20: Pursue the standardization of geohazards EO-products </a:t>
                      </a:r>
                    </a:p>
                  </a:txBody>
                  <a:tcPr/>
                </a:tc>
                <a:tc>
                  <a:txBody>
                    <a:bodyPr/>
                    <a:lstStyle/>
                    <a:p>
                      <a:pPr algn="l"/>
                      <a:r>
                        <a:rPr lang="en-US" sz="1200" b="0" dirty="0">
                          <a:solidFill>
                            <a:srgbClr val="002569"/>
                          </a:solidFill>
                          <a:latin typeface="+mn-lt"/>
                          <a:ea typeface="+mn-ea"/>
                          <a:cs typeface="+mn-cs"/>
                          <a:sym typeface="Calibri"/>
                        </a:rPr>
                        <a:t>Q1 2020</a:t>
                      </a:r>
                    </a:p>
                  </a:txBody>
                  <a:tcPr/>
                </a:tc>
                <a:tc>
                  <a:txBody>
                    <a:bodyPr/>
                    <a:lstStyle/>
                    <a:p>
                      <a:pPr algn="l"/>
                      <a:r>
                        <a:rPr lang="en-GB" sz="1200" b="0" dirty="0">
                          <a:solidFill>
                            <a:srgbClr val="002569"/>
                          </a:solidFill>
                          <a:latin typeface="+mn-lt"/>
                          <a:ea typeface="+mn-ea"/>
                          <a:cs typeface="+mn-cs"/>
                          <a:sym typeface="Calibri"/>
                        </a:rPr>
                        <a:t>Identify a framework for standardization of geohazards related EO-products to achieve acceptance by the EO community and decision makers </a:t>
                      </a:r>
                    </a:p>
                  </a:txBody>
                  <a:tcPr/>
                </a:tc>
                <a:extLst>
                  <a:ext uri="{0D108BD9-81ED-4DB2-BD59-A6C34878D82A}">
                    <a16:rowId xmlns:a16="http://schemas.microsoft.com/office/drawing/2014/main" val="998297972"/>
                  </a:ext>
                </a:extLst>
              </a:tr>
            </a:tbl>
          </a:graphicData>
        </a:graphic>
      </p:graphicFrame>
      <p:sp>
        <p:nvSpPr>
          <p:cNvPr id="4" name="Rectangle 3">
            <a:extLst>
              <a:ext uri="{FF2B5EF4-FFF2-40B4-BE49-F238E27FC236}">
                <a16:creationId xmlns:a16="http://schemas.microsoft.com/office/drawing/2014/main" id="{50EC5685-AE56-3847-B0FA-4EA5497D4E2B}"/>
              </a:ext>
            </a:extLst>
          </p:cNvPr>
          <p:cNvSpPr/>
          <p:nvPr/>
        </p:nvSpPr>
        <p:spPr>
          <a:xfrm>
            <a:off x="60903" y="3855720"/>
            <a:ext cx="6972258" cy="2862322"/>
          </a:xfrm>
          <a:prstGeom prst="rect">
            <a:avLst/>
          </a:prstGeom>
        </p:spPr>
        <p:txBody>
          <a:bodyPr wrap="square">
            <a:spAutoFit/>
          </a:bodyPr>
          <a:lstStyle/>
          <a:p>
            <a:pPr marL="285750" indent="-285750">
              <a:buFont typeface="Wingdings" pitchFamily="2" charset="2"/>
              <a:buChar char="Ø"/>
            </a:pPr>
            <a:r>
              <a:rPr lang="en-GB" dirty="0"/>
              <a:t>Brochure prepared and disseminated on how the Geohazards Exploitation Platform supports users from the geohazards community with cloud-based EO services (DIS-19)</a:t>
            </a:r>
          </a:p>
          <a:p>
            <a:pPr marL="285750" indent="-285750">
              <a:buFont typeface="Wingdings" pitchFamily="2" charset="2"/>
              <a:buChar char="Ø"/>
            </a:pPr>
            <a:r>
              <a:rPr lang="en-GB" dirty="0"/>
              <a:t>Terrain Motion Demo made available on GEP </a:t>
            </a:r>
            <a:r>
              <a:rPr lang="en-GB" u="sng" dirty="0">
                <a:hlinkClick r:id="rId3"/>
              </a:rPr>
              <a:t>https://geohazards-tep.eu/geobrowser/?id=terrainmotion_demo</a:t>
            </a:r>
            <a:r>
              <a:rPr lang="en-GB" u="sng" dirty="0"/>
              <a:t> (DIS-19)</a:t>
            </a:r>
          </a:p>
          <a:p>
            <a:pPr marL="285750" indent="-285750">
              <a:buFont typeface="Wingdings" pitchFamily="2" charset="2"/>
              <a:buChar char="Ø"/>
            </a:pPr>
            <a:r>
              <a:rPr lang="en-GB" dirty="0"/>
              <a:t>Publication on benchmarking activities for landslide EO techniques and services published (DIS-19)</a:t>
            </a:r>
          </a:p>
          <a:p>
            <a:pPr marL="285750" indent="-285750">
              <a:buFont typeface="Wingdings" pitchFamily="2" charset="2"/>
              <a:buChar char="Ø"/>
            </a:pPr>
            <a:r>
              <a:rPr lang="en-GB" dirty="0"/>
              <a:t>DIS-20 is on-going, a survey focusing on EO products and formats to be circulated among geoscience centres within 2019.</a:t>
            </a:r>
          </a:p>
        </p:txBody>
      </p:sp>
      <p:pic>
        <p:nvPicPr>
          <p:cNvPr id="8" name="Picture 3">
            <a:extLst>
              <a:ext uri="{FF2B5EF4-FFF2-40B4-BE49-F238E27FC236}">
                <a16:creationId xmlns:a16="http://schemas.microsoft.com/office/drawing/2014/main" id="{0C7C5BA5-989B-654C-96E5-7F7ABAB1D0FB}"/>
              </a:ext>
            </a:extLst>
          </p:cNvPr>
          <p:cNvPicPr>
            <a:picLocks noChangeAspect="1"/>
          </p:cNvPicPr>
          <p:nvPr/>
        </p:nvPicPr>
        <p:blipFill rotWithShape="1">
          <a:blip r:embed="rId4"/>
          <a:srcRect l="46026" t="13384" r="18845" b="4769"/>
          <a:stretch/>
        </p:blipFill>
        <p:spPr>
          <a:xfrm>
            <a:off x="7839792" y="4627338"/>
            <a:ext cx="1093167" cy="1591874"/>
          </a:xfrm>
          <a:prstGeom prst="rect">
            <a:avLst/>
          </a:prstGeom>
        </p:spPr>
      </p:pic>
      <p:pic>
        <p:nvPicPr>
          <p:cNvPr id="9" name="Picture 8">
            <a:extLst>
              <a:ext uri="{FF2B5EF4-FFF2-40B4-BE49-F238E27FC236}">
                <a16:creationId xmlns:a16="http://schemas.microsoft.com/office/drawing/2014/main" id="{5845F59A-50C8-6343-85BF-7F5CD26F93CA}"/>
              </a:ext>
            </a:extLst>
          </p:cNvPr>
          <p:cNvPicPr>
            <a:picLocks noChangeAspect="1"/>
          </p:cNvPicPr>
          <p:nvPr/>
        </p:nvPicPr>
        <p:blipFill rotWithShape="1">
          <a:blip r:embed="rId5"/>
          <a:srcRect l="45795" t="12359" r="18693" b="7231"/>
          <a:stretch/>
        </p:blipFill>
        <p:spPr>
          <a:xfrm>
            <a:off x="7091590" y="3868690"/>
            <a:ext cx="1124871" cy="1591875"/>
          </a:xfrm>
          <a:prstGeom prst="rect">
            <a:avLst/>
          </a:prstGeom>
        </p:spPr>
      </p:pic>
      <p:sp>
        <p:nvSpPr>
          <p:cNvPr id="6" name="Rectangle 5">
            <a:extLst>
              <a:ext uri="{FF2B5EF4-FFF2-40B4-BE49-F238E27FC236}">
                <a16:creationId xmlns:a16="http://schemas.microsoft.com/office/drawing/2014/main" id="{9E9881B3-BE1A-9846-93E5-06EFE865700D}"/>
              </a:ext>
            </a:extLst>
          </p:cNvPr>
          <p:cNvSpPr/>
          <p:nvPr/>
        </p:nvSpPr>
        <p:spPr>
          <a:xfrm>
            <a:off x="7436476" y="6219212"/>
            <a:ext cx="806631" cy="276999"/>
          </a:xfrm>
          <a:prstGeom prst="rect">
            <a:avLst/>
          </a:prstGeom>
        </p:spPr>
        <p:txBody>
          <a:bodyPr wrap="none">
            <a:spAutoFit/>
          </a:bodyPr>
          <a:lstStyle/>
          <a:p>
            <a:r>
              <a:rPr lang="en-GB" sz="1200" dirty="0"/>
              <a:t>Brochure</a:t>
            </a:r>
            <a:endParaRPr lang="en-US" sz="1200" dirty="0"/>
          </a:p>
        </p:txBody>
      </p:sp>
    </p:spTree>
    <p:extLst>
      <p:ext uri="{BB962C8B-B14F-4D97-AF65-F5344CB8AC3E}">
        <p14:creationId xmlns:p14="http://schemas.microsoft.com/office/powerpoint/2010/main" val="2069097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p:cNvSpPr>
            <a:spLocks noGrp="1"/>
          </p:cNvSpPr>
          <p:nvPr>
            <p:ph type="title"/>
          </p:nvPr>
        </p:nvSpPr>
        <p:spPr>
          <a:xfrm>
            <a:off x="838200" y="381000"/>
            <a:ext cx="6930656" cy="671420"/>
          </a:xfrm>
        </p:spPr>
        <p:txBody>
          <a:bodyPr/>
          <a:lstStyle/>
          <a:p>
            <a:pPr algn="ctr"/>
            <a:r>
              <a:rPr lang="en-GB" sz="2800" dirty="0"/>
              <a:t>Geohazards Lab</a:t>
            </a:r>
            <a:endParaRPr lang="it-IT" sz="2800" dirty="0"/>
          </a:p>
        </p:txBody>
      </p:sp>
      <p:sp>
        <p:nvSpPr>
          <p:cNvPr id="2" name="TextBox 1">
            <a:extLst>
              <a:ext uri="{FF2B5EF4-FFF2-40B4-BE49-F238E27FC236}">
                <a16:creationId xmlns:a16="http://schemas.microsoft.com/office/drawing/2014/main" id="{42689BCF-2530-C246-B23F-AB5F3DD326BC}"/>
              </a:ext>
            </a:extLst>
          </p:cNvPr>
          <p:cNvSpPr txBox="1"/>
          <p:nvPr/>
        </p:nvSpPr>
        <p:spPr>
          <a:xfrm>
            <a:off x="152400" y="1371600"/>
            <a:ext cx="8840972" cy="535531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GB" b="1" dirty="0"/>
              <a:t>Integration of services</a:t>
            </a:r>
          </a:p>
          <a:p>
            <a:endParaRPr lang="en-GB" b="1" dirty="0"/>
          </a:p>
          <a:p>
            <a:pPr marL="285750" indent="-285750">
              <a:buFont typeface="Wingdings" pitchFamily="2" charset="2"/>
              <a:buChar char="Ø"/>
            </a:pPr>
            <a:r>
              <a:rPr lang="en-GB" dirty="0"/>
              <a:t>Final steps of integration of the SNAP Cosmo-</a:t>
            </a:r>
            <a:r>
              <a:rPr lang="en-GB" dirty="0" err="1"/>
              <a:t>SkyMed</a:t>
            </a:r>
            <a:r>
              <a:rPr lang="en-GB" dirty="0"/>
              <a:t> service (GUI interface set up): first service able to process Cosmo-</a:t>
            </a:r>
            <a:r>
              <a:rPr lang="en-GB" dirty="0" err="1"/>
              <a:t>Skymed</a:t>
            </a:r>
            <a:r>
              <a:rPr lang="en-GB" dirty="0"/>
              <a:t> data to be made available shortly</a:t>
            </a:r>
          </a:p>
          <a:p>
            <a:pPr marL="285750" indent="-285750">
              <a:buFont typeface="Wingdings" pitchFamily="2" charset="2"/>
              <a:buChar char="Ø"/>
            </a:pPr>
            <a:r>
              <a:rPr lang="en-GB" dirty="0"/>
              <a:t>SNAP </a:t>
            </a:r>
            <a:r>
              <a:rPr lang="en-GB" dirty="0" err="1"/>
              <a:t>StaMPS</a:t>
            </a:r>
            <a:r>
              <a:rPr lang="en-GB" dirty="0"/>
              <a:t> service: integration on-going</a:t>
            </a:r>
          </a:p>
          <a:p>
            <a:pPr marL="285750" indent="-285750">
              <a:buFont typeface="Wingdings" pitchFamily="2" charset="2"/>
              <a:buChar char="Ø"/>
            </a:pPr>
            <a:r>
              <a:rPr lang="en-GB" dirty="0"/>
              <a:t>Sentinel-1 SBAS service is available on the Geohazards Exploitation Platform. The service was tested over several regions and updates have been implemented to the new version.</a:t>
            </a:r>
          </a:p>
          <a:p>
            <a:endParaRPr lang="en-GB" b="1" dirty="0"/>
          </a:p>
          <a:p>
            <a:r>
              <a:rPr lang="en-GB" b="1" dirty="0"/>
              <a:t>Outreach and Capacity building</a:t>
            </a:r>
          </a:p>
          <a:p>
            <a:endParaRPr lang="en-GB" dirty="0"/>
          </a:p>
          <a:p>
            <a:pPr marL="285750" indent="-285750">
              <a:buFont typeface="Wingdings" pitchFamily="2" charset="2"/>
              <a:buChar char="Ø"/>
            </a:pPr>
            <a:r>
              <a:rPr lang="en-GB" dirty="0" err="1"/>
              <a:t>GLab</a:t>
            </a:r>
            <a:r>
              <a:rPr lang="en-GB" dirty="0"/>
              <a:t> and the geohazards Exploitation platform were presented at the IGARSS conference in Japan (July 2019)</a:t>
            </a:r>
          </a:p>
          <a:p>
            <a:pPr marL="285750" indent="-285750">
              <a:buFont typeface="Wingdings" pitchFamily="2" charset="2"/>
              <a:buChar char="Ø"/>
            </a:pPr>
            <a:r>
              <a:rPr lang="en-GB" dirty="0"/>
              <a:t>SNAP </a:t>
            </a:r>
            <a:r>
              <a:rPr lang="en-GB" dirty="0" err="1"/>
              <a:t>StaMPS</a:t>
            </a:r>
            <a:r>
              <a:rPr lang="en-GB" dirty="0"/>
              <a:t> service to be presented at the </a:t>
            </a:r>
            <a:r>
              <a:rPr lang="el-GR" dirty="0"/>
              <a:t>Φ</a:t>
            </a:r>
            <a:r>
              <a:rPr lang="en-GB" dirty="0"/>
              <a:t>-week at ESRIN, Italy (September 2019) </a:t>
            </a:r>
          </a:p>
          <a:p>
            <a:pPr marL="285750" indent="-285750">
              <a:buFont typeface="Wingdings" pitchFamily="2" charset="2"/>
              <a:buChar char="Ø"/>
            </a:pPr>
            <a:r>
              <a:rPr lang="en-GB" dirty="0"/>
              <a:t>Abstract submitted for </a:t>
            </a:r>
            <a:r>
              <a:rPr lang="en-GB" dirty="0" err="1"/>
              <a:t>GLab</a:t>
            </a:r>
            <a:r>
              <a:rPr lang="en-GB" dirty="0"/>
              <a:t> presentation at the MDIS Workshop in France (October 2019)</a:t>
            </a:r>
          </a:p>
          <a:p>
            <a:pPr marL="285750" indent="-285750">
              <a:buFont typeface="Wingdings" pitchFamily="2" charset="2"/>
              <a:buChar char="Ø"/>
            </a:pPr>
            <a:r>
              <a:rPr lang="en-GB" dirty="0"/>
              <a:t>SNAP </a:t>
            </a:r>
            <a:r>
              <a:rPr lang="en-GB" dirty="0" err="1"/>
              <a:t>StaMPS</a:t>
            </a:r>
            <a:r>
              <a:rPr lang="en-GB" dirty="0"/>
              <a:t> training to be organised for the participants of the MDIS Workshop in France (October 2019).</a:t>
            </a:r>
          </a:p>
        </p:txBody>
      </p:sp>
    </p:spTree>
    <p:extLst>
      <p:ext uri="{BB962C8B-B14F-4D97-AF65-F5344CB8AC3E}">
        <p14:creationId xmlns:p14="http://schemas.microsoft.com/office/powerpoint/2010/main" val="3629187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B7E98B-EA3D-3D4F-9B3D-5C72D745AAB6}"/>
              </a:ext>
            </a:extLst>
          </p:cNvPr>
          <p:cNvSpPr>
            <a:spLocks noGrp="1"/>
          </p:cNvSpPr>
          <p:nvPr>
            <p:ph type="sldNum" sz="quarter" idx="2"/>
          </p:nvPr>
        </p:nvSpPr>
        <p:spPr/>
        <p:txBody>
          <a:bodyPr/>
          <a:lstStyle/>
          <a:p>
            <a:pPr defTabSz="914400"/>
            <a:fld id="{86CB4B4D-7CA3-9044-876B-883B54F8677D}" type="slidenum">
              <a:rPr lang="uk-UA" smtClean="0"/>
              <a:pPr defTabSz="914400"/>
              <a:t>13</a:t>
            </a:fld>
            <a:endParaRPr lang="uk-UA" dirty="0"/>
          </a:p>
        </p:txBody>
      </p:sp>
      <p:sp>
        <p:nvSpPr>
          <p:cNvPr id="3" name="Content Placeholder 2">
            <a:extLst>
              <a:ext uri="{FF2B5EF4-FFF2-40B4-BE49-F238E27FC236}">
                <a16:creationId xmlns:a16="http://schemas.microsoft.com/office/drawing/2014/main" id="{6D6F17FA-1BC8-F743-B53A-7CAAF9EB3526}"/>
              </a:ext>
            </a:extLst>
          </p:cNvPr>
          <p:cNvSpPr>
            <a:spLocks noGrp="1"/>
          </p:cNvSpPr>
          <p:nvPr>
            <p:ph sz="quarter" idx="10"/>
          </p:nvPr>
        </p:nvSpPr>
        <p:spPr>
          <a:xfrm>
            <a:off x="76200" y="1295400"/>
            <a:ext cx="8991600" cy="5257800"/>
          </a:xfrm>
        </p:spPr>
        <p:txBody>
          <a:bodyPr/>
          <a:lstStyle/>
          <a:p>
            <a:r>
              <a:rPr lang="en-US" dirty="0"/>
              <a:t>National and Local User Workshops held in Haiti in Port-au-Prince and Jeremie in May 2019.</a:t>
            </a:r>
          </a:p>
          <a:p>
            <a:r>
              <a:rPr lang="en-US" dirty="0"/>
              <a:t>Strong support for RO work voiced at national level but also from participating municipalities.</a:t>
            </a:r>
          </a:p>
          <a:p>
            <a:r>
              <a:rPr lang="en-US" dirty="0"/>
              <a:t>Work has begun on legacy planning and capacity building, identifying major elements to be sustained and developed post 2020.</a:t>
            </a:r>
          </a:p>
          <a:p>
            <a:r>
              <a:rPr lang="en-US" dirty="0"/>
              <a:t>Major Capacity building effort in 2019 and 2020 including training on Sentinel-2 based land classification product development (IOTA-2) and SAR (Sentinel-1 and CSK) processing; 2-3 Haitians will spend 3 months in Italy; further training in Haiti.</a:t>
            </a:r>
          </a:p>
          <a:p>
            <a:r>
              <a:rPr lang="en-US" dirty="0"/>
              <a:t>Linkages being made between Haiti RO outputs and new </a:t>
            </a:r>
            <a:r>
              <a:rPr lang="en-US" dirty="0" err="1"/>
              <a:t>programmes</a:t>
            </a:r>
            <a:r>
              <a:rPr lang="en-US" dirty="0"/>
              <a:t> – Haiti National Environmental Information System and WB agricultural projects.</a:t>
            </a:r>
          </a:p>
          <a:p>
            <a:r>
              <a:rPr lang="en-US" dirty="0"/>
              <a:t>Haiti RO Early Evaluation will be completed by end September, including interviews with key stakeholders and user and partner survey. Results to be posted @ </a:t>
            </a:r>
            <a:r>
              <a:rPr lang="en-US" dirty="0">
                <a:hlinkClick r:id="rId2"/>
              </a:rPr>
              <a:t>www.recovery-observatory.org</a:t>
            </a:r>
            <a:r>
              <a:rPr lang="en-US" dirty="0"/>
              <a:t> </a:t>
            </a:r>
          </a:p>
          <a:p>
            <a:endParaRPr lang="en-US" dirty="0"/>
          </a:p>
          <a:p>
            <a:pPr marL="0" indent="0">
              <a:buNone/>
            </a:pPr>
            <a:endParaRPr lang="en-US" dirty="0"/>
          </a:p>
        </p:txBody>
      </p:sp>
      <p:sp>
        <p:nvSpPr>
          <p:cNvPr id="4" name="Content Placeholder 3">
            <a:extLst>
              <a:ext uri="{FF2B5EF4-FFF2-40B4-BE49-F238E27FC236}">
                <a16:creationId xmlns:a16="http://schemas.microsoft.com/office/drawing/2014/main" id="{C631139E-C6E7-3145-89C0-2E1C06280205}"/>
              </a:ext>
            </a:extLst>
          </p:cNvPr>
          <p:cNvSpPr>
            <a:spLocks noGrp="1"/>
          </p:cNvSpPr>
          <p:nvPr>
            <p:ph sz="quarter" idx="11"/>
          </p:nvPr>
        </p:nvSpPr>
        <p:spPr>
          <a:xfrm>
            <a:off x="1905000" y="152400"/>
            <a:ext cx="5486400" cy="914400"/>
          </a:xfrm>
        </p:spPr>
        <p:txBody>
          <a:bodyPr/>
          <a:lstStyle/>
          <a:p>
            <a:r>
              <a:rPr lang="en-US" sz="2600" dirty="0"/>
              <a:t>Haiti </a:t>
            </a:r>
            <a:r>
              <a:rPr lang="en-US" sz="2600" dirty="0" smtClean="0"/>
              <a:t>Recovery Observatory (RO) </a:t>
            </a:r>
          </a:p>
          <a:p>
            <a:r>
              <a:rPr lang="en-US" sz="2600" dirty="0" smtClean="0"/>
              <a:t>Progress </a:t>
            </a:r>
            <a:r>
              <a:rPr lang="en-US" sz="2600" dirty="0"/>
              <a:t>since SIT-34</a:t>
            </a:r>
          </a:p>
        </p:txBody>
      </p:sp>
    </p:spTree>
    <p:extLst>
      <p:ext uri="{BB962C8B-B14F-4D97-AF65-F5344CB8AC3E}">
        <p14:creationId xmlns:p14="http://schemas.microsoft.com/office/powerpoint/2010/main" val="261528624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B7E98B-EA3D-3D4F-9B3D-5C72D745AAB6}"/>
              </a:ext>
            </a:extLst>
          </p:cNvPr>
          <p:cNvSpPr>
            <a:spLocks noGrp="1"/>
          </p:cNvSpPr>
          <p:nvPr>
            <p:ph type="sldNum" sz="quarter" idx="2"/>
          </p:nvPr>
        </p:nvSpPr>
        <p:spPr/>
        <p:txBody>
          <a:bodyPr/>
          <a:lstStyle/>
          <a:p>
            <a:pPr defTabSz="914400"/>
            <a:fld id="{86CB4B4D-7CA3-9044-876B-883B54F8677D}" type="slidenum">
              <a:rPr lang="uk-UA" smtClean="0"/>
              <a:pPr defTabSz="914400"/>
              <a:t>14</a:t>
            </a:fld>
            <a:endParaRPr lang="uk-UA" dirty="0"/>
          </a:p>
        </p:txBody>
      </p:sp>
      <p:sp>
        <p:nvSpPr>
          <p:cNvPr id="3" name="Content Placeholder 2">
            <a:extLst>
              <a:ext uri="{FF2B5EF4-FFF2-40B4-BE49-F238E27FC236}">
                <a16:creationId xmlns:a16="http://schemas.microsoft.com/office/drawing/2014/main" id="{6D6F17FA-1BC8-F743-B53A-7CAAF9EB3526}"/>
              </a:ext>
            </a:extLst>
          </p:cNvPr>
          <p:cNvSpPr>
            <a:spLocks noGrp="1"/>
          </p:cNvSpPr>
          <p:nvPr>
            <p:ph sz="quarter" idx="10"/>
          </p:nvPr>
        </p:nvSpPr>
        <p:spPr/>
        <p:txBody>
          <a:bodyPr/>
          <a:lstStyle/>
          <a:p>
            <a:r>
              <a:rPr lang="en-US" dirty="0"/>
              <a:t>CEOS and World Bank co-chaired session on use of satellites for recovery during World Reconstruction Conference -4 in Geneva in May 2019.</a:t>
            </a:r>
          </a:p>
          <a:p>
            <a:r>
              <a:rPr lang="en-US" dirty="0"/>
              <a:t>Advocacy Paper presenting the state-of-the-art on usage of satellite data for recovery after major disasters completed as draft – currently under peer review before WB electronic publication. Paper co-authored by CEOS/World Bank/GFDRR/EU/UNDP and aims to serve as background for future generic recovery observatory (G-RO).</a:t>
            </a:r>
          </a:p>
          <a:p>
            <a:r>
              <a:rPr lang="en-US" dirty="0"/>
              <a:t>Concept paper on G-RO under development; working discussion held in May at World Reconstruction Conference 4 and further discussion planned Q4 at UNDP HQ.</a:t>
            </a:r>
          </a:p>
          <a:p>
            <a:r>
              <a:rPr lang="en-US" dirty="0"/>
              <a:t>G-RO ad hoc team planning demonstrator for 2021-2023 period, building on lessons learned from Haiti RO.</a:t>
            </a:r>
          </a:p>
          <a:p>
            <a:pPr marL="0" indent="0">
              <a:buNone/>
            </a:pPr>
            <a:endParaRPr lang="en-US" dirty="0"/>
          </a:p>
        </p:txBody>
      </p:sp>
      <p:sp>
        <p:nvSpPr>
          <p:cNvPr id="4" name="Content Placeholder 3">
            <a:extLst>
              <a:ext uri="{FF2B5EF4-FFF2-40B4-BE49-F238E27FC236}">
                <a16:creationId xmlns:a16="http://schemas.microsoft.com/office/drawing/2014/main" id="{C631139E-C6E7-3145-89C0-2E1C06280205}"/>
              </a:ext>
            </a:extLst>
          </p:cNvPr>
          <p:cNvSpPr>
            <a:spLocks noGrp="1"/>
          </p:cNvSpPr>
          <p:nvPr>
            <p:ph sz="quarter" idx="11"/>
          </p:nvPr>
        </p:nvSpPr>
        <p:spPr>
          <a:xfrm>
            <a:off x="2057400" y="152400"/>
            <a:ext cx="4953000" cy="990600"/>
          </a:xfrm>
        </p:spPr>
        <p:txBody>
          <a:bodyPr/>
          <a:lstStyle/>
          <a:p>
            <a:r>
              <a:rPr lang="en-US" sz="2600" dirty="0"/>
              <a:t>Generic </a:t>
            </a:r>
            <a:r>
              <a:rPr lang="en-US" sz="2600" dirty="0" smtClean="0"/>
              <a:t>RO </a:t>
            </a:r>
          </a:p>
          <a:p>
            <a:r>
              <a:rPr lang="en-US" sz="2600" dirty="0" smtClean="0"/>
              <a:t>Progress </a:t>
            </a:r>
            <a:r>
              <a:rPr lang="en-US" sz="2600" dirty="0"/>
              <a:t>since SIT-34</a:t>
            </a:r>
          </a:p>
        </p:txBody>
      </p:sp>
    </p:spTree>
    <p:extLst>
      <p:ext uri="{BB962C8B-B14F-4D97-AF65-F5344CB8AC3E}">
        <p14:creationId xmlns:p14="http://schemas.microsoft.com/office/powerpoint/2010/main" val="169501674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B7E98B-EA3D-3D4F-9B3D-5C72D745AAB6}"/>
              </a:ext>
            </a:extLst>
          </p:cNvPr>
          <p:cNvSpPr>
            <a:spLocks noGrp="1"/>
          </p:cNvSpPr>
          <p:nvPr>
            <p:ph type="sldNum" sz="quarter" idx="2"/>
          </p:nvPr>
        </p:nvSpPr>
        <p:spPr/>
        <p:txBody>
          <a:bodyPr/>
          <a:lstStyle/>
          <a:p>
            <a:pPr defTabSz="914400"/>
            <a:fld id="{86CB4B4D-7CA3-9044-876B-883B54F8677D}" type="slidenum">
              <a:rPr lang="uk-UA" smtClean="0"/>
              <a:pPr defTabSz="914400"/>
              <a:t>15</a:t>
            </a:fld>
            <a:endParaRPr lang="uk-UA" dirty="0"/>
          </a:p>
        </p:txBody>
      </p:sp>
      <p:graphicFrame>
        <p:nvGraphicFramePr>
          <p:cNvPr id="5" name="Content Placeholder 4">
            <a:extLst>
              <a:ext uri="{FF2B5EF4-FFF2-40B4-BE49-F238E27FC236}">
                <a16:creationId xmlns:a16="http://schemas.microsoft.com/office/drawing/2014/main" id="{83382C38-80A9-7D48-83B8-A0854FB0C388}"/>
              </a:ext>
            </a:extLst>
          </p:cNvPr>
          <p:cNvGraphicFramePr>
            <a:graphicFrameLocks noGrp="1"/>
          </p:cNvGraphicFramePr>
          <p:nvPr>
            <p:ph sz="quarter" idx="10"/>
            <p:extLst>
              <p:ext uri="{D42A27DB-BD31-4B8C-83A1-F6EECF244321}">
                <p14:modId xmlns:p14="http://schemas.microsoft.com/office/powerpoint/2010/main" val="4086915068"/>
              </p:ext>
            </p:extLst>
          </p:nvPr>
        </p:nvGraphicFramePr>
        <p:xfrm>
          <a:off x="76200" y="1143000"/>
          <a:ext cx="8991600" cy="4609407"/>
        </p:xfrm>
        <a:graphic>
          <a:graphicData uri="http://schemas.openxmlformats.org/drawingml/2006/table">
            <a:tbl>
              <a:tblPr firstRow="1" bandRow="1">
                <a:tableStyleId>{3C2FFA5D-87B4-456A-9821-1D502468CF0F}</a:tableStyleId>
              </a:tblPr>
              <a:tblGrid>
                <a:gridCol w="2247900">
                  <a:extLst>
                    <a:ext uri="{9D8B030D-6E8A-4147-A177-3AD203B41FA5}">
                      <a16:colId xmlns:a16="http://schemas.microsoft.com/office/drawing/2014/main" val="2896606756"/>
                    </a:ext>
                  </a:extLst>
                </a:gridCol>
                <a:gridCol w="876300">
                  <a:extLst>
                    <a:ext uri="{9D8B030D-6E8A-4147-A177-3AD203B41FA5}">
                      <a16:colId xmlns:a16="http://schemas.microsoft.com/office/drawing/2014/main" val="1289221473"/>
                    </a:ext>
                  </a:extLst>
                </a:gridCol>
                <a:gridCol w="3619500">
                  <a:extLst>
                    <a:ext uri="{9D8B030D-6E8A-4147-A177-3AD203B41FA5}">
                      <a16:colId xmlns:a16="http://schemas.microsoft.com/office/drawing/2014/main" val="2705119695"/>
                    </a:ext>
                  </a:extLst>
                </a:gridCol>
                <a:gridCol w="2247900">
                  <a:extLst>
                    <a:ext uri="{9D8B030D-6E8A-4147-A177-3AD203B41FA5}">
                      <a16:colId xmlns:a16="http://schemas.microsoft.com/office/drawing/2014/main" val="3128878173"/>
                    </a:ext>
                  </a:extLst>
                </a:gridCol>
              </a:tblGrid>
              <a:tr h="433647">
                <a:tc>
                  <a:txBody>
                    <a:bodyPr/>
                    <a:lstStyle/>
                    <a:p>
                      <a:pPr algn="l"/>
                      <a:r>
                        <a:rPr lang="en-CA" sz="1200" dirty="0">
                          <a:effectLst/>
                        </a:rPr>
                        <a:t>Action</a:t>
                      </a:r>
                      <a:endParaRPr lang="en-CA" sz="1200" b="1" dirty="0">
                        <a:effectLst/>
                      </a:endParaRPr>
                    </a:p>
                  </a:txBody>
                  <a:tcPr anchor="ctr"/>
                </a:tc>
                <a:tc>
                  <a:txBody>
                    <a:bodyPr/>
                    <a:lstStyle/>
                    <a:p>
                      <a:pPr algn="l"/>
                      <a:r>
                        <a:rPr lang="en-CA" sz="1200" dirty="0">
                          <a:effectLst/>
                        </a:rPr>
                        <a:t>Due</a:t>
                      </a:r>
                      <a:endParaRPr lang="en-CA" sz="1200" b="1" dirty="0">
                        <a:effectLst/>
                      </a:endParaRPr>
                    </a:p>
                  </a:txBody>
                  <a:tcPr anchor="ctr"/>
                </a:tc>
                <a:tc>
                  <a:txBody>
                    <a:bodyPr/>
                    <a:lstStyle/>
                    <a:p>
                      <a:pPr algn="l"/>
                      <a:r>
                        <a:rPr lang="en-CA" sz="1200" dirty="0">
                          <a:effectLst/>
                        </a:rPr>
                        <a:t>Initial Description</a:t>
                      </a:r>
                      <a:endParaRPr lang="en-CA" sz="1200" b="1" dirty="0">
                        <a:effectLst/>
                      </a:endParaRPr>
                    </a:p>
                  </a:txBody>
                  <a:tcPr anchor="ctr"/>
                </a:tc>
                <a:tc>
                  <a:txBody>
                    <a:bodyPr/>
                    <a:lstStyle/>
                    <a:p>
                      <a:pPr algn="l"/>
                      <a:r>
                        <a:rPr lang="en-CA" sz="1200" dirty="0">
                          <a:effectLst/>
                        </a:rPr>
                        <a:t>Comment/Status</a:t>
                      </a:r>
                      <a:endParaRPr lang="en-CA" sz="1200" b="1" dirty="0">
                        <a:effectLst/>
                      </a:endParaRPr>
                    </a:p>
                  </a:txBody>
                  <a:tcPr anchor="ctr"/>
                </a:tc>
                <a:extLst>
                  <a:ext uri="{0D108BD9-81ED-4DB2-BD59-A6C34878D82A}">
                    <a16:rowId xmlns:a16="http://schemas.microsoft.com/office/drawing/2014/main" val="3678561785"/>
                  </a:ext>
                </a:extLst>
              </a:tr>
              <a:tr h="2297559">
                <a:tc>
                  <a:txBody>
                    <a:bodyPr/>
                    <a:lstStyle/>
                    <a:p>
                      <a:pPr algn="l"/>
                      <a:r>
                        <a:rPr lang="en-CA" sz="1400" dirty="0">
                          <a:effectLst/>
                        </a:rPr>
                        <a:t>DIS-12: Report on Haiti RO Early Evaluation by local users and international organizations </a:t>
                      </a:r>
                      <a:endParaRPr lang="en-CA" sz="1400" b="1" dirty="0">
                        <a:effectLst/>
                      </a:endParaRPr>
                    </a:p>
                  </a:txBody>
                  <a:tcPr/>
                </a:tc>
                <a:tc>
                  <a:txBody>
                    <a:bodyPr/>
                    <a:lstStyle/>
                    <a:p>
                      <a:pPr marL="0" marR="0" lvl="0" indent="0" algn="l" defTabSz="457200" eaLnBrk="1" fontAlgn="auto" latinLnBrk="0" hangingPunct="1">
                        <a:lnSpc>
                          <a:spcPct val="100000"/>
                        </a:lnSpc>
                        <a:spcBef>
                          <a:spcPts val="600"/>
                        </a:spcBef>
                        <a:spcAft>
                          <a:spcPts val="0"/>
                        </a:spcAft>
                        <a:buClrTx/>
                        <a:buSzTx/>
                        <a:buFontTx/>
                        <a:buNone/>
                        <a:tabLst/>
                        <a:defRPr/>
                      </a:pPr>
                      <a:r>
                        <a:rPr lang="en-CA" sz="1400" dirty="0">
                          <a:effectLst/>
                        </a:rPr>
                        <a:t>Q3 2019 </a:t>
                      </a:r>
                    </a:p>
                    <a:p>
                      <a:pPr algn="l"/>
                      <a:endParaRPr lang="en-CA" sz="1400" b="1" dirty="0">
                        <a:effectLst/>
                      </a:endParaRPr>
                    </a:p>
                  </a:txBody>
                  <a:tcPr/>
                </a:tc>
                <a:tc>
                  <a:txBody>
                    <a:bodyPr/>
                    <a:lstStyle/>
                    <a:p>
                      <a:pPr algn="l"/>
                      <a:r>
                        <a:rPr lang="en-CA" sz="1400" dirty="0">
                          <a:effectLst/>
                        </a:rPr>
                        <a:t>WGDisasters will develop a survey of initial results of the Recovery Observatory from the perspective of institutional donors, and include outlooks on possible inclusion of additional hazards and the sustainability of Recovery Observatory activities for 2018 onwards. </a:t>
                      </a:r>
                    </a:p>
                    <a:p>
                      <a:pPr algn="l"/>
                      <a:r>
                        <a:rPr lang="en-CA" sz="1400" dirty="0">
                          <a:effectLst/>
                        </a:rPr>
                        <a:t>The findings of this survey will be presented in a lessons learned report in mid 2019 (after 3rd Series of User Workshops) to enable timely consideration by CEOS Agencies. </a:t>
                      </a:r>
                    </a:p>
                    <a:p>
                      <a:pPr algn="l"/>
                      <a:endParaRPr lang="en-CA" sz="1400" b="1" dirty="0">
                        <a:effectLst/>
                      </a:endParaRPr>
                    </a:p>
                  </a:txBody>
                  <a:tcPr anchor="ctr"/>
                </a:tc>
                <a:tc>
                  <a:txBody>
                    <a:bodyPr/>
                    <a:lstStyle/>
                    <a:p>
                      <a:pPr algn="l"/>
                      <a:r>
                        <a:rPr lang="en-CA" sz="1400" dirty="0">
                          <a:effectLst/>
                        </a:rPr>
                        <a:t>Will be completed end September 2019. Very positive feedback during evaluation process.</a:t>
                      </a:r>
                      <a:endParaRPr lang="en-CA" sz="1400" b="1" dirty="0">
                        <a:effectLst/>
                      </a:endParaRPr>
                    </a:p>
                  </a:txBody>
                  <a:tcPr/>
                </a:tc>
                <a:extLst>
                  <a:ext uri="{0D108BD9-81ED-4DB2-BD59-A6C34878D82A}">
                    <a16:rowId xmlns:a16="http://schemas.microsoft.com/office/drawing/2014/main" val="422795771"/>
                  </a:ext>
                </a:extLst>
              </a:tr>
              <a:tr h="997054">
                <a:tc>
                  <a:txBody>
                    <a:bodyPr/>
                    <a:lstStyle/>
                    <a:p>
                      <a:pPr marL="0" marR="0" lvl="0" indent="0" algn="l" defTabSz="457200" eaLnBrk="1" fontAlgn="auto" latinLnBrk="0" hangingPunct="1">
                        <a:lnSpc>
                          <a:spcPct val="100000"/>
                        </a:lnSpc>
                        <a:spcBef>
                          <a:spcPts val="600"/>
                        </a:spcBef>
                        <a:spcAft>
                          <a:spcPts val="0"/>
                        </a:spcAft>
                        <a:buClrTx/>
                        <a:buSzTx/>
                        <a:buFontTx/>
                        <a:buNone/>
                        <a:tabLst/>
                        <a:defRPr/>
                      </a:pPr>
                      <a:r>
                        <a:rPr lang="en-CA" sz="1400" dirty="0">
                          <a:effectLst/>
                          <a:sym typeface="Calibri"/>
                        </a:rPr>
                        <a:t>DIS-22: Final Haiti RO Report </a:t>
                      </a:r>
                      <a:endParaRPr lang="en-CA" sz="1400" dirty="0"/>
                    </a:p>
                    <a:p>
                      <a:pPr algn="l"/>
                      <a:endParaRPr lang="en-CA" sz="1400" b="1" dirty="0">
                        <a:effectLst/>
                      </a:endParaRPr>
                    </a:p>
                  </a:txBody>
                  <a:tcPr/>
                </a:tc>
                <a:tc>
                  <a:txBody>
                    <a:bodyPr/>
                    <a:lstStyle/>
                    <a:p>
                      <a:pPr algn="l"/>
                      <a:r>
                        <a:rPr lang="en-CA" sz="1400" dirty="0">
                          <a:effectLst/>
                        </a:rPr>
                        <a:t>Q1 2021</a:t>
                      </a:r>
                      <a:endParaRPr lang="en-CA" sz="1400" b="1" dirty="0">
                        <a:effectLst/>
                      </a:endParaRPr>
                    </a:p>
                  </a:txBody>
                  <a:tcPr/>
                </a:tc>
                <a:tc>
                  <a:txBody>
                    <a:bodyPr/>
                    <a:lstStyle/>
                    <a:p>
                      <a:pPr algn="l"/>
                      <a:r>
                        <a:rPr lang="en-CA" sz="1400" dirty="0">
                          <a:effectLst/>
                        </a:rPr>
                        <a:t>Final report on Haiti RO</a:t>
                      </a:r>
                      <a:endParaRPr lang="en-CA" sz="1400" b="1" dirty="0">
                        <a:effectLst/>
                      </a:endParaRPr>
                    </a:p>
                  </a:txBody>
                  <a:tcPr/>
                </a:tc>
                <a:tc>
                  <a:txBody>
                    <a:bodyPr/>
                    <a:lstStyle/>
                    <a:p>
                      <a:pPr algn="l"/>
                      <a:r>
                        <a:rPr lang="en-CA" sz="1400" dirty="0">
                          <a:effectLst/>
                        </a:rPr>
                        <a:t>Request to move final report forward to Q3/4 2020 to provide earlier update and background for future G-RO activity.</a:t>
                      </a:r>
                      <a:endParaRPr lang="en-CA" sz="1400" b="1" dirty="0">
                        <a:effectLst/>
                      </a:endParaRPr>
                    </a:p>
                  </a:txBody>
                  <a:tcPr anchor="ctr"/>
                </a:tc>
                <a:extLst>
                  <a:ext uri="{0D108BD9-81ED-4DB2-BD59-A6C34878D82A}">
                    <a16:rowId xmlns:a16="http://schemas.microsoft.com/office/drawing/2014/main" val="2317738274"/>
                  </a:ext>
                </a:extLst>
              </a:tr>
            </a:tbl>
          </a:graphicData>
        </a:graphic>
      </p:graphicFrame>
      <p:sp>
        <p:nvSpPr>
          <p:cNvPr id="4" name="Content Placeholder 3">
            <a:extLst>
              <a:ext uri="{FF2B5EF4-FFF2-40B4-BE49-F238E27FC236}">
                <a16:creationId xmlns:a16="http://schemas.microsoft.com/office/drawing/2014/main" id="{C631139E-C6E7-3145-89C0-2E1C06280205}"/>
              </a:ext>
            </a:extLst>
          </p:cNvPr>
          <p:cNvSpPr>
            <a:spLocks noGrp="1"/>
          </p:cNvSpPr>
          <p:nvPr>
            <p:ph sz="quarter" idx="11"/>
          </p:nvPr>
        </p:nvSpPr>
        <p:spPr>
          <a:xfrm>
            <a:off x="2057400" y="152400"/>
            <a:ext cx="4953000" cy="533400"/>
          </a:xfrm>
        </p:spPr>
        <p:txBody>
          <a:bodyPr/>
          <a:lstStyle/>
          <a:p>
            <a:r>
              <a:rPr lang="en-US" dirty="0"/>
              <a:t>Workplan Deliverables Status</a:t>
            </a:r>
          </a:p>
        </p:txBody>
      </p:sp>
      <p:sp>
        <p:nvSpPr>
          <p:cNvPr id="6" name="TextBox 5">
            <a:extLst>
              <a:ext uri="{FF2B5EF4-FFF2-40B4-BE49-F238E27FC236}">
                <a16:creationId xmlns:a16="http://schemas.microsoft.com/office/drawing/2014/main" id="{57E19AF8-C037-7E45-8D9D-B1205235ED98}"/>
              </a:ext>
            </a:extLst>
          </p:cNvPr>
          <p:cNvSpPr txBox="1"/>
          <p:nvPr/>
        </p:nvSpPr>
        <p:spPr>
          <a:xfrm>
            <a:off x="381000" y="5867400"/>
            <a:ext cx="8402298"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569"/>
                </a:solidFill>
                <a:effectLst/>
                <a:uFillTx/>
              </a:rPr>
              <a:t>DIS-12: no action from SIT required. To be presented to Plenary for information.</a:t>
            </a:r>
          </a:p>
          <a:p>
            <a:pPr marL="0" marR="0" indent="0" algn="l" defTabSz="457200" rtl="0" fontAlgn="auto" latinLnBrk="1" hangingPunct="0">
              <a:lnSpc>
                <a:spcPct val="100000"/>
              </a:lnSpc>
              <a:spcBef>
                <a:spcPts val="0"/>
              </a:spcBef>
              <a:spcAft>
                <a:spcPts val="0"/>
              </a:spcAft>
              <a:buClrTx/>
              <a:buSzTx/>
              <a:buFontTx/>
              <a:buNone/>
              <a:tabLst/>
            </a:pPr>
            <a:r>
              <a:rPr lang="en-US" dirty="0"/>
              <a:t>DIS-22: request to move due date to Q3 2020 for presentation to SIT and Plenary.</a:t>
            </a:r>
            <a:endParaRPr kumimoji="0" lang="en-US" sz="1800" b="0"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45924560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1752600" y="152400"/>
            <a:ext cx="5791200" cy="914400"/>
          </a:xfrm>
          <a:prstGeom prst="rect">
            <a:avLst/>
          </a:prstGeom>
        </p:spPr>
        <p:txBody>
          <a:bodyPr vert="horz" anchor="ctr">
            <a:noAutofit/>
          </a:bodyPr>
          <a:lstStyle/>
          <a:p>
            <a:pPr lvl="0" algn="ctr" fontAlgn="auto">
              <a:spcAft>
                <a:spcPts val="0"/>
              </a:spcAft>
              <a:defRPr/>
            </a:pPr>
            <a:r>
              <a:rPr lang="it-IT" sz="2600" dirty="0">
                <a:solidFill>
                  <a:schemeClr val="bg1"/>
                </a:solidFill>
                <a:latin typeface="Calibri" pitchFamily="34" charset="0"/>
              </a:rPr>
              <a:t>GSNL Biennial </a:t>
            </a:r>
            <a:r>
              <a:rPr lang="it-IT" sz="2600" dirty="0" smtClean="0">
                <a:solidFill>
                  <a:schemeClr val="bg1"/>
                </a:solidFill>
                <a:latin typeface="Calibri" pitchFamily="34" charset="0"/>
              </a:rPr>
              <a:t>Reports </a:t>
            </a:r>
            <a:r>
              <a:rPr lang="it-IT" sz="2600" dirty="0">
                <a:solidFill>
                  <a:schemeClr val="bg1"/>
                </a:solidFill>
                <a:latin typeface="Calibri" pitchFamily="34" charset="0"/>
              </a:rPr>
              <a:t>from </a:t>
            </a:r>
            <a:endParaRPr lang="it-IT" sz="2600" dirty="0" smtClean="0">
              <a:solidFill>
                <a:schemeClr val="bg1"/>
              </a:solidFill>
              <a:latin typeface="Calibri" pitchFamily="34" charset="0"/>
            </a:endParaRPr>
          </a:p>
          <a:p>
            <a:pPr lvl="0" algn="ctr" fontAlgn="auto">
              <a:spcAft>
                <a:spcPts val="0"/>
              </a:spcAft>
              <a:defRPr/>
            </a:pPr>
            <a:r>
              <a:rPr lang="it-IT" sz="2600" dirty="0" smtClean="0">
                <a:solidFill>
                  <a:schemeClr val="bg1"/>
                </a:solidFill>
                <a:latin typeface="Calibri" pitchFamily="34" charset="0"/>
              </a:rPr>
              <a:t>Permanent </a:t>
            </a:r>
            <a:r>
              <a:rPr lang="it-IT" sz="2600" dirty="0">
                <a:solidFill>
                  <a:schemeClr val="bg1"/>
                </a:solidFill>
                <a:latin typeface="Calibri" pitchFamily="34" charset="0"/>
              </a:rPr>
              <a:t>Supersites for 2019-2020</a:t>
            </a:r>
          </a:p>
        </p:txBody>
      </p:sp>
      <p:graphicFrame>
        <p:nvGraphicFramePr>
          <p:cNvPr id="7" name="Tabella 6"/>
          <p:cNvGraphicFramePr>
            <a:graphicFrameLocks noGrp="1"/>
          </p:cNvGraphicFramePr>
          <p:nvPr/>
        </p:nvGraphicFramePr>
        <p:xfrm>
          <a:off x="1043608" y="1572096"/>
          <a:ext cx="6995120" cy="4521200"/>
        </p:xfrm>
        <a:graphic>
          <a:graphicData uri="http://schemas.openxmlformats.org/drawingml/2006/table">
            <a:tbl>
              <a:tblPr firstRow="1" bandRow="1">
                <a:tableStyleId>{5C22544A-7EE6-4342-B048-85BDC9FD1C3A}</a:tableStyleId>
              </a:tblPr>
              <a:tblGrid>
                <a:gridCol w="582927">
                  <a:extLst>
                    <a:ext uri="{9D8B030D-6E8A-4147-A177-3AD203B41FA5}">
                      <a16:colId xmlns:a16="http://schemas.microsoft.com/office/drawing/2014/main" val="20000"/>
                    </a:ext>
                  </a:extLst>
                </a:gridCol>
                <a:gridCol w="3387857">
                  <a:extLst>
                    <a:ext uri="{9D8B030D-6E8A-4147-A177-3AD203B41FA5}">
                      <a16:colId xmlns:a16="http://schemas.microsoft.com/office/drawing/2014/main" val="20001"/>
                    </a:ext>
                  </a:extLst>
                </a:gridCol>
                <a:gridCol w="3024336">
                  <a:extLst>
                    <a:ext uri="{9D8B030D-6E8A-4147-A177-3AD203B41FA5}">
                      <a16:colId xmlns:a16="http://schemas.microsoft.com/office/drawing/2014/main" val="20002"/>
                    </a:ext>
                  </a:extLst>
                </a:gridCol>
              </a:tblGrid>
              <a:tr h="370840">
                <a:tc>
                  <a:txBody>
                    <a:bodyPr/>
                    <a:lstStyle/>
                    <a:p>
                      <a:endParaRPr lang="it-IT" sz="1700" dirty="0">
                        <a:solidFill>
                          <a:schemeClr val="tx1"/>
                        </a:solidFill>
                        <a:latin typeface="Calibri" pitchFamily="34" charset="0"/>
                      </a:endParaRPr>
                    </a:p>
                  </a:txBody>
                  <a:tcPr/>
                </a:tc>
                <a:tc>
                  <a:txBody>
                    <a:bodyPr/>
                    <a:lstStyle/>
                    <a:p>
                      <a:pPr algn="ctr"/>
                      <a:r>
                        <a:rPr lang="it-IT" sz="1700" dirty="0"/>
                        <a:t>Supersite</a:t>
                      </a:r>
                      <a:endParaRPr lang="it-IT" sz="1700" dirty="0">
                        <a:solidFill>
                          <a:schemeClr val="tx1"/>
                        </a:solidFill>
                        <a:latin typeface="Calibri" pitchFamily="34" charset="0"/>
                      </a:endParaRPr>
                    </a:p>
                  </a:txBody>
                  <a:tcPr/>
                </a:tc>
                <a:tc>
                  <a:txBody>
                    <a:bodyPr/>
                    <a:lstStyle/>
                    <a:p>
                      <a:pPr algn="ctr"/>
                      <a:r>
                        <a:rPr lang="it-IT" sz="1700" dirty="0" err="1"/>
                        <a:t>Biennial</a:t>
                      </a:r>
                      <a:r>
                        <a:rPr lang="it-IT" sz="1700" dirty="0"/>
                        <a:t> report due</a:t>
                      </a:r>
                      <a:endParaRPr lang="it-IT" sz="1700" dirty="0">
                        <a:solidFill>
                          <a:schemeClr val="tx1"/>
                        </a:solidFill>
                        <a:latin typeface="Calibri" pitchFamily="34" charset="0"/>
                      </a:endParaRPr>
                    </a:p>
                  </a:txBody>
                  <a:tcPr/>
                </a:tc>
                <a:extLst>
                  <a:ext uri="{0D108BD9-81ED-4DB2-BD59-A6C34878D82A}">
                    <a16:rowId xmlns:a16="http://schemas.microsoft.com/office/drawing/2014/main" val="10000"/>
                  </a:ext>
                </a:extLst>
              </a:tr>
              <a:tr h="370840">
                <a:tc>
                  <a:txBody>
                    <a:bodyPr/>
                    <a:lstStyle/>
                    <a:p>
                      <a:r>
                        <a:rPr lang="it-IT" sz="1700" dirty="0"/>
                        <a:t>1</a:t>
                      </a:r>
                      <a:endParaRPr lang="it-IT" sz="1700" dirty="0">
                        <a:solidFill>
                          <a:schemeClr val="tx1"/>
                        </a:solidFill>
                        <a:latin typeface="Calibri" pitchFamily="34" charset="0"/>
                      </a:endParaRPr>
                    </a:p>
                  </a:txBody>
                  <a:tcPr/>
                </a:tc>
                <a:tc>
                  <a:txBody>
                    <a:bodyPr/>
                    <a:lstStyle/>
                    <a:p>
                      <a:r>
                        <a:rPr lang="en-US" sz="1700" dirty="0"/>
                        <a:t>Hawaiian volcanoes </a:t>
                      </a:r>
                      <a:endParaRPr lang="it-IT" sz="1700" dirty="0">
                        <a:solidFill>
                          <a:schemeClr val="tx1"/>
                        </a:solidFill>
                        <a:latin typeface="Calibri" pitchFamily="34" charset="0"/>
                      </a:endParaRPr>
                    </a:p>
                  </a:txBody>
                  <a:tcPr/>
                </a:tc>
                <a:tc>
                  <a:txBody>
                    <a:bodyPr/>
                    <a:lstStyle/>
                    <a:p>
                      <a:pPr marL="0" algn="ctr" rtl="0" eaLnBrk="1" fontAlgn="b" latinLnBrk="0" hangingPunct="1"/>
                      <a:r>
                        <a:rPr kumimoji="0" lang="it-IT" sz="1700" kern="1200" dirty="0"/>
                        <a:t>25-Oct-20(4th)</a:t>
                      </a:r>
                      <a:endParaRPr kumimoji="0" lang="it-IT" sz="1700" kern="1200" dirty="0">
                        <a:solidFill>
                          <a:schemeClr val="tx1"/>
                        </a:solidFill>
                        <a:latin typeface="Calibri" pitchFamily="34" charset="0"/>
                        <a:ea typeface="Calibri" pitchFamily="34" charset="0"/>
                        <a:cs typeface="Cambria-Bold" charset="0"/>
                      </a:endParaRPr>
                    </a:p>
                  </a:txBody>
                  <a:tcPr marL="0" marR="0" marT="0" marB="0" anchor="ctr"/>
                </a:tc>
                <a:extLst>
                  <a:ext uri="{0D108BD9-81ED-4DB2-BD59-A6C34878D82A}">
                    <a16:rowId xmlns:a16="http://schemas.microsoft.com/office/drawing/2014/main" val="10001"/>
                  </a:ext>
                </a:extLst>
              </a:tr>
              <a:tr h="441960">
                <a:tc>
                  <a:txBody>
                    <a:bodyPr/>
                    <a:lstStyle/>
                    <a:p>
                      <a:r>
                        <a:rPr lang="it-IT" sz="1700" dirty="0"/>
                        <a:t>2</a:t>
                      </a:r>
                      <a:endParaRPr lang="it-IT" sz="1700" dirty="0">
                        <a:solidFill>
                          <a:schemeClr val="tx1"/>
                        </a:solidFill>
                        <a:latin typeface="Calibri" pitchFamily="34" charset="0"/>
                      </a:endParaRPr>
                    </a:p>
                  </a:txBody>
                  <a:tcPr>
                    <a:solidFill>
                      <a:schemeClr val="bg2">
                        <a:lumMod val="90000"/>
                      </a:schemeClr>
                    </a:solidFill>
                  </a:tcPr>
                </a:tc>
                <a:tc>
                  <a:txBody>
                    <a:bodyPr/>
                    <a:lstStyle/>
                    <a:p>
                      <a:r>
                        <a:rPr lang="en-US" sz="1700" dirty="0"/>
                        <a:t>Icelandic volcanoes </a:t>
                      </a:r>
                      <a:endParaRPr lang="it-IT" sz="1700" dirty="0">
                        <a:solidFill>
                          <a:schemeClr val="tx1"/>
                        </a:solidFill>
                        <a:latin typeface="Calibri" pitchFamily="34" charset="0"/>
                      </a:endParaRPr>
                    </a:p>
                  </a:txBody>
                  <a:tcPr>
                    <a:solidFill>
                      <a:schemeClr val="bg2">
                        <a:lumMod val="90000"/>
                      </a:schemeClr>
                    </a:solidFill>
                  </a:tcPr>
                </a:tc>
                <a:tc>
                  <a:txBody>
                    <a:bodyPr/>
                    <a:lstStyle/>
                    <a:p>
                      <a:pPr marL="0" algn="ctr" rtl="0" eaLnBrk="1" latinLnBrk="0" hangingPunct="1"/>
                      <a:r>
                        <a:rPr kumimoji="0" lang="it-IT" sz="1700" kern="1200" dirty="0"/>
                        <a:t>5-Nov-19 (3rd)</a:t>
                      </a:r>
                      <a:endParaRPr kumimoji="0" lang="it-IT" sz="1700" kern="1200" dirty="0">
                        <a:solidFill>
                          <a:schemeClr val="tx1"/>
                        </a:solidFill>
                        <a:latin typeface="Calibri" pitchFamily="34" charset="0"/>
                        <a:ea typeface="Calibri" pitchFamily="34" charset="0"/>
                        <a:cs typeface="Cambria-Bold" charset="0"/>
                      </a:endParaRPr>
                    </a:p>
                  </a:txBody>
                  <a:tcPr anchor="ctr">
                    <a:solidFill>
                      <a:schemeClr val="bg2">
                        <a:lumMod val="90000"/>
                      </a:schemeClr>
                    </a:solidFill>
                  </a:tcPr>
                </a:tc>
                <a:extLst>
                  <a:ext uri="{0D108BD9-81ED-4DB2-BD59-A6C34878D82A}">
                    <a16:rowId xmlns:a16="http://schemas.microsoft.com/office/drawing/2014/main" val="10002"/>
                  </a:ext>
                </a:extLst>
              </a:tr>
              <a:tr h="370840">
                <a:tc>
                  <a:txBody>
                    <a:bodyPr/>
                    <a:lstStyle/>
                    <a:p>
                      <a:r>
                        <a:rPr lang="it-IT" sz="1700" dirty="0"/>
                        <a:t>3</a:t>
                      </a:r>
                      <a:endParaRPr lang="it-IT" sz="1700" dirty="0">
                        <a:solidFill>
                          <a:schemeClr val="tx1"/>
                        </a:solidFill>
                        <a:latin typeface="Calibri" pitchFamily="34" charset="0"/>
                      </a:endParaRPr>
                    </a:p>
                  </a:txBody>
                  <a:tcPr/>
                </a:tc>
                <a:tc>
                  <a:txBody>
                    <a:bodyPr/>
                    <a:lstStyle/>
                    <a:p>
                      <a:r>
                        <a:rPr lang="en-US" sz="1700" dirty="0"/>
                        <a:t>Etna volcano </a:t>
                      </a:r>
                      <a:endParaRPr lang="it-IT" sz="1700" dirty="0">
                        <a:solidFill>
                          <a:schemeClr val="tx1"/>
                        </a:solidFill>
                        <a:latin typeface="Calibri" pitchFamily="34" charset="0"/>
                      </a:endParaRPr>
                    </a:p>
                  </a:txBody>
                  <a:tcPr/>
                </a:tc>
                <a:tc>
                  <a:txBody>
                    <a:bodyPr/>
                    <a:lstStyle/>
                    <a:p>
                      <a:pPr marL="0" algn="ctr" rtl="0" eaLnBrk="1" latinLnBrk="0" hangingPunct="1"/>
                      <a:r>
                        <a:rPr kumimoji="0" lang="it-IT" sz="1700" kern="1200" dirty="0"/>
                        <a:t>9-Apr-20 (3rd)</a:t>
                      </a:r>
                      <a:endParaRPr kumimoji="0" lang="it-IT" sz="1700" kern="1200" dirty="0">
                        <a:solidFill>
                          <a:schemeClr val="tx1"/>
                        </a:solidFill>
                        <a:latin typeface="Calibri" pitchFamily="34" charset="0"/>
                        <a:ea typeface="Calibri" pitchFamily="34" charset="0"/>
                        <a:cs typeface="Cambria-Bold" charset="0"/>
                      </a:endParaRPr>
                    </a:p>
                  </a:txBody>
                  <a:tcPr anchor="ctr"/>
                </a:tc>
                <a:extLst>
                  <a:ext uri="{0D108BD9-81ED-4DB2-BD59-A6C34878D82A}">
                    <a16:rowId xmlns:a16="http://schemas.microsoft.com/office/drawing/2014/main" val="10003"/>
                  </a:ext>
                </a:extLst>
              </a:tr>
              <a:tr h="370840">
                <a:tc>
                  <a:txBody>
                    <a:bodyPr/>
                    <a:lstStyle/>
                    <a:p>
                      <a:r>
                        <a:rPr lang="it-IT" sz="1700" dirty="0"/>
                        <a:t>4</a:t>
                      </a:r>
                      <a:endParaRPr lang="it-IT" sz="1700" dirty="0">
                        <a:solidFill>
                          <a:schemeClr val="tx1"/>
                        </a:solidFill>
                        <a:latin typeface="Calibri" pitchFamily="34" charset="0"/>
                      </a:endParaRPr>
                    </a:p>
                  </a:txBody>
                  <a:tcPr/>
                </a:tc>
                <a:tc>
                  <a:txBody>
                    <a:bodyPr/>
                    <a:lstStyle/>
                    <a:p>
                      <a:r>
                        <a:rPr lang="en-US" sz="1700" dirty="0" err="1"/>
                        <a:t>Campi</a:t>
                      </a:r>
                      <a:r>
                        <a:rPr lang="en-US" sz="1700" dirty="0"/>
                        <a:t> </a:t>
                      </a:r>
                      <a:r>
                        <a:rPr lang="en-US" sz="1700" dirty="0" err="1"/>
                        <a:t>Flegrei</a:t>
                      </a:r>
                      <a:r>
                        <a:rPr lang="en-US" sz="1700" dirty="0"/>
                        <a:t>/Vesuvius volcano </a:t>
                      </a:r>
                      <a:endParaRPr lang="it-IT" sz="1700" dirty="0">
                        <a:solidFill>
                          <a:schemeClr val="tx1"/>
                        </a:solidFill>
                        <a:latin typeface="Calibri" pitchFamily="34" charset="0"/>
                      </a:endParaRPr>
                    </a:p>
                  </a:txBody>
                  <a:tcPr/>
                </a:tc>
                <a:tc>
                  <a:txBody>
                    <a:bodyPr/>
                    <a:lstStyle/>
                    <a:p>
                      <a:pPr marL="0" algn="ctr" rtl="0" eaLnBrk="1" latinLnBrk="0" hangingPunct="1"/>
                      <a:r>
                        <a:rPr kumimoji="0" lang="it-IT" sz="1700" kern="1200" dirty="0"/>
                        <a:t>9-Apr-20 (3rd)</a:t>
                      </a:r>
                      <a:endParaRPr kumimoji="0" lang="it-IT" sz="1700" kern="1200" dirty="0">
                        <a:solidFill>
                          <a:schemeClr val="tx1"/>
                        </a:solidFill>
                        <a:latin typeface="Calibri" pitchFamily="34" charset="0"/>
                        <a:ea typeface="Calibri" pitchFamily="34" charset="0"/>
                        <a:cs typeface="Cambria-Bold" charset="0"/>
                      </a:endParaRPr>
                    </a:p>
                  </a:txBody>
                  <a:tcPr anchor="ctr"/>
                </a:tc>
                <a:extLst>
                  <a:ext uri="{0D108BD9-81ED-4DB2-BD59-A6C34878D82A}">
                    <a16:rowId xmlns:a16="http://schemas.microsoft.com/office/drawing/2014/main" val="10004"/>
                  </a:ext>
                </a:extLst>
              </a:tr>
              <a:tr h="370840">
                <a:tc>
                  <a:txBody>
                    <a:bodyPr/>
                    <a:lstStyle/>
                    <a:p>
                      <a:r>
                        <a:rPr lang="it-IT" sz="1700" dirty="0"/>
                        <a:t>5</a:t>
                      </a:r>
                      <a:endParaRPr lang="it-IT" sz="1700" dirty="0">
                        <a:solidFill>
                          <a:schemeClr val="tx1"/>
                        </a:solidFill>
                        <a:latin typeface="Calibri" pitchFamily="34" charset="0"/>
                      </a:endParaRPr>
                    </a:p>
                  </a:txBody>
                  <a:tcPr/>
                </a:tc>
                <a:tc>
                  <a:txBody>
                    <a:bodyPr/>
                    <a:lstStyle/>
                    <a:p>
                      <a:r>
                        <a:rPr lang="en-US" sz="1700" dirty="0"/>
                        <a:t>Western North Anatolian Fault </a:t>
                      </a:r>
                      <a:endParaRPr lang="it-IT" sz="1700" dirty="0">
                        <a:solidFill>
                          <a:schemeClr val="tx1"/>
                        </a:solidFill>
                        <a:latin typeface="Calibri" pitchFamily="34" charset="0"/>
                      </a:endParaRPr>
                    </a:p>
                  </a:txBody>
                  <a:tcPr/>
                </a:tc>
                <a:tc>
                  <a:txBody>
                    <a:bodyPr/>
                    <a:lstStyle/>
                    <a:p>
                      <a:pPr marL="0" algn="ctr" rtl="0" eaLnBrk="1" latinLnBrk="0" hangingPunct="1"/>
                      <a:r>
                        <a:rPr kumimoji="0" lang="it-IT" sz="1700" kern="1200" dirty="0"/>
                        <a:t>9-Apr-20 (3rd)</a:t>
                      </a:r>
                      <a:endParaRPr kumimoji="0" lang="it-IT" sz="1700" kern="1200" dirty="0">
                        <a:solidFill>
                          <a:schemeClr val="tx1"/>
                        </a:solidFill>
                        <a:latin typeface="Calibri" pitchFamily="34" charset="0"/>
                        <a:ea typeface="Calibri" pitchFamily="34" charset="0"/>
                        <a:cs typeface="Cambria-Bold" charset="0"/>
                      </a:endParaRPr>
                    </a:p>
                  </a:txBody>
                  <a:tcPr anchor="ctr"/>
                </a:tc>
                <a:extLst>
                  <a:ext uri="{0D108BD9-81ED-4DB2-BD59-A6C34878D82A}">
                    <a16:rowId xmlns:a16="http://schemas.microsoft.com/office/drawing/2014/main" val="10005"/>
                  </a:ext>
                </a:extLst>
              </a:tr>
              <a:tr h="370840">
                <a:tc>
                  <a:txBody>
                    <a:bodyPr/>
                    <a:lstStyle/>
                    <a:p>
                      <a:r>
                        <a:rPr lang="it-IT" sz="1700" dirty="0"/>
                        <a:t>6</a:t>
                      </a:r>
                      <a:endParaRPr lang="it-IT" sz="1700" dirty="0">
                        <a:solidFill>
                          <a:schemeClr val="tx1"/>
                        </a:solidFill>
                        <a:latin typeface="Calibri" pitchFamily="34" charset="0"/>
                      </a:endParaRPr>
                    </a:p>
                  </a:txBody>
                  <a:tcPr>
                    <a:solidFill>
                      <a:schemeClr val="bg2">
                        <a:lumMod val="90000"/>
                      </a:schemeClr>
                    </a:solidFill>
                  </a:tcPr>
                </a:tc>
                <a:tc>
                  <a:txBody>
                    <a:bodyPr/>
                    <a:lstStyle/>
                    <a:p>
                      <a:r>
                        <a:rPr lang="en-US" sz="1700" dirty="0" err="1"/>
                        <a:t>Taupo</a:t>
                      </a:r>
                      <a:r>
                        <a:rPr lang="en-US" sz="1700" dirty="0"/>
                        <a:t> Volcano </a:t>
                      </a:r>
                      <a:endParaRPr lang="it-IT" sz="1700" dirty="0">
                        <a:solidFill>
                          <a:schemeClr val="tx1"/>
                        </a:solidFill>
                        <a:latin typeface="Calibri" pitchFamily="34" charset="0"/>
                      </a:endParaRPr>
                    </a:p>
                  </a:txBody>
                  <a:tcPr>
                    <a:solidFill>
                      <a:schemeClr val="bg2">
                        <a:lumMod val="90000"/>
                      </a:schemeClr>
                    </a:solidFill>
                  </a:tcPr>
                </a:tc>
                <a:tc>
                  <a:txBody>
                    <a:bodyPr/>
                    <a:lstStyle/>
                    <a:p>
                      <a:pPr marL="0" algn="ctr" rtl="0" eaLnBrk="1" latinLnBrk="0" hangingPunct="1"/>
                      <a:r>
                        <a:rPr kumimoji="0" lang="it-IT" sz="1700" kern="1200" dirty="0" err="1"/>
                        <a:t>Submitted</a:t>
                      </a:r>
                      <a:r>
                        <a:rPr kumimoji="0" lang="it-IT" sz="1700" kern="1200" dirty="0"/>
                        <a:t> 15-Apr-19 (3rd)</a:t>
                      </a:r>
                      <a:endParaRPr kumimoji="0" lang="it-IT" sz="1700" kern="1200" dirty="0">
                        <a:solidFill>
                          <a:schemeClr val="tx1"/>
                        </a:solidFill>
                        <a:latin typeface="Calibri" pitchFamily="34" charset="0"/>
                        <a:ea typeface="Calibri" pitchFamily="34" charset="0"/>
                        <a:cs typeface="Cambria-Bold" charset="0"/>
                      </a:endParaRPr>
                    </a:p>
                  </a:txBody>
                  <a:tcPr anchor="ctr">
                    <a:solidFill>
                      <a:schemeClr val="bg2">
                        <a:lumMod val="90000"/>
                      </a:schemeClr>
                    </a:solidFill>
                  </a:tcPr>
                </a:tc>
                <a:extLst>
                  <a:ext uri="{0D108BD9-81ED-4DB2-BD59-A6C34878D82A}">
                    <a16:rowId xmlns:a16="http://schemas.microsoft.com/office/drawing/2014/main" val="10006"/>
                  </a:ext>
                </a:extLst>
              </a:tr>
              <a:tr h="370840">
                <a:tc>
                  <a:txBody>
                    <a:bodyPr/>
                    <a:lstStyle/>
                    <a:p>
                      <a:r>
                        <a:rPr lang="it-IT" sz="1700" dirty="0"/>
                        <a:t>7</a:t>
                      </a:r>
                      <a:endParaRPr lang="it-IT" sz="1700" dirty="0">
                        <a:solidFill>
                          <a:schemeClr val="tx1"/>
                        </a:solidFill>
                        <a:latin typeface="Calibri" pitchFamily="34" charset="0"/>
                      </a:endParaRPr>
                    </a:p>
                  </a:txBody>
                  <a:tcPr>
                    <a:solidFill>
                      <a:schemeClr val="bg2">
                        <a:lumMod val="90000"/>
                      </a:schemeClr>
                    </a:solidFill>
                  </a:tcPr>
                </a:tc>
                <a:tc>
                  <a:txBody>
                    <a:bodyPr/>
                    <a:lstStyle/>
                    <a:p>
                      <a:r>
                        <a:rPr lang="en-US" sz="1700" dirty="0"/>
                        <a:t>Ecuador volcanoes </a:t>
                      </a:r>
                      <a:endParaRPr lang="it-IT" sz="1700" dirty="0">
                        <a:solidFill>
                          <a:schemeClr val="tx1"/>
                        </a:solidFill>
                        <a:latin typeface="Calibri" pitchFamily="34" charset="0"/>
                      </a:endParaRPr>
                    </a:p>
                  </a:txBody>
                  <a:tcPr>
                    <a:solidFill>
                      <a:schemeClr val="bg2">
                        <a:lumMod val="90000"/>
                      </a:schemeClr>
                    </a:solidFill>
                  </a:tcPr>
                </a:tc>
                <a:tc>
                  <a:txBody>
                    <a:bodyPr/>
                    <a:lstStyle/>
                    <a:p>
                      <a:pPr marL="0" algn="ctr" rtl="0" eaLnBrk="1" latinLnBrk="0" hangingPunct="1"/>
                      <a:r>
                        <a:rPr kumimoji="0" lang="it-IT" sz="1700" kern="1200" dirty="0" err="1"/>
                        <a:t>Submitted</a:t>
                      </a:r>
                      <a:r>
                        <a:rPr kumimoji="0" lang="it-IT" sz="1700" kern="1200" dirty="0"/>
                        <a:t> 15-Apr-19 (3rd)</a:t>
                      </a:r>
                      <a:endParaRPr kumimoji="0" lang="it-IT" sz="1700" kern="1200" dirty="0">
                        <a:solidFill>
                          <a:schemeClr val="tx1"/>
                        </a:solidFill>
                        <a:latin typeface="Calibri" pitchFamily="34" charset="0"/>
                        <a:ea typeface="Calibri" pitchFamily="34" charset="0"/>
                        <a:cs typeface="Cambria-Bold" charset="0"/>
                      </a:endParaRPr>
                    </a:p>
                  </a:txBody>
                  <a:tcPr anchor="ctr">
                    <a:solidFill>
                      <a:schemeClr val="bg2">
                        <a:lumMod val="90000"/>
                      </a:schemeClr>
                    </a:solidFill>
                  </a:tcPr>
                </a:tc>
                <a:extLst>
                  <a:ext uri="{0D108BD9-81ED-4DB2-BD59-A6C34878D82A}">
                    <a16:rowId xmlns:a16="http://schemas.microsoft.com/office/drawing/2014/main" val="10007"/>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700" dirty="0"/>
                        <a:t>8</a:t>
                      </a:r>
                      <a:endParaRPr lang="it-IT" sz="1700" dirty="0">
                        <a:solidFill>
                          <a:schemeClr val="tx1"/>
                        </a:solidFill>
                        <a:latin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700" dirty="0" err="1"/>
                        <a:t>Corinth</a:t>
                      </a:r>
                      <a:r>
                        <a:rPr lang="it-IT" sz="1700" dirty="0"/>
                        <a:t> </a:t>
                      </a:r>
                      <a:r>
                        <a:rPr lang="it-IT" sz="1700" dirty="0" err="1"/>
                        <a:t>Gulf</a:t>
                      </a:r>
                      <a:r>
                        <a:rPr lang="it-IT" sz="1700" dirty="0"/>
                        <a:t>/</a:t>
                      </a:r>
                      <a:r>
                        <a:rPr lang="it-IT" sz="1700" dirty="0" err="1"/>
                        <a:t>Ionian</a:t>
                      </a:r>
                      <a:r>
                        <a:rPr lang="it-IT" sz="1700" dirty="0"/>
                        <a:t> </a:t>
                      </a:r>
                      <a:r>
                        <a:rPr lang="it-IT" sz="1700" dirty="0" err="1"/>
                        <a:t>Islands</a:t>
                      </a:r>
                      <a:endParaRPr lang="it-IT" sz="1700" dirty="0">
                        <a:solidFill>
                          <a:schemeClr val="tx1"/>
                        </a:solidFill>
                        <a:latin typeface="Calibri" pitchFamily="34" charset="0"/>
                      </a:endParaRPr>
                    </a:p>
                  </a:txBody>
                  <a:tcPr/>
                </a:tc>
                <a:tc>
                  <a:txBody>
                    <a:bodyPr/>
                    <a:lstStyle/>
                    <a:p>
                      <a:pPr marL="0" algn="ctr" rtl="0" eaLnBrk="1" latinLnBrk="0" hangingPunct="1"/>
                      <a:r>
                        <a:rPr kumimoji="0" lang="it-IT" sz="1700" kern="1200" dirty="0"/>
                        <a:t>8-Nov-20 (2nd)</a:t>
                      </a:r>
                      <a:endParaRPr kumimoji="0" lang="it-IT" sz="1700" kern="1200" dirty="0">
                        <a:solidFill>
                          <a:schemeClr val="tx1"/>
                        </a:solidFill>
                        <a:latin typeface="Calibri" pitchFamily="34" charset="0"/>
                        <a:ea typeface="Calibri" pitchFamily="34" charset="0"/>
                        <a:cs typeface="Cambria-Bold" charset="0"/>
                      </a:endParaRPr>
                    </a:p>
                  </a:txBody>
                  <a:tcPr anchor="ctr"/>
                </a:tc>
                <a:extLst>
                  <a:ext uri="{0D108BD9-81ED-4DB2-BD59-A6C34878D82A}">
                    <a16:rowId xmlns:a16="http://schemas.microsoft.com/office/drawing/2014/main" val="10008"/>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700" dirty="0"/>
                        <a:t>9</a:t>
                      </a:r>
                      <a:endParaRPr lang="it-IT" sz="1700" dirty="0">
                        <a:solidFill>
                          <a:schemeClr val="tx1"/>
                        </a:solidFill>
                        <a:latin typeface="Calibri" pitchFamily="34" charset="0"/>
                      </a:endParaRPr>
                    </a:p>
                  </a:txBody>
                  <a:tcPr>
                    <a:solidFill>
                      <a:schemeClr val="bg2">
                        <a:lumMod val="9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700" dirty="0"/>
                        <a:t>San</a:t>
                      </a:r>
                      <a:r>
                        <a:rPr lang="it-IT" sz="1700" baseline="0" dirty="0"/>
                        <a:t> </a:t>
                      </a:r>
                      <a:r>
                        <a:rPr lang="it-IT" sz="1700" baseline="0" dirty="0" err="1"/>
                        <a:t>Andreas</a:t>
                      </a:r>
                      <a:r>
                        <a:rPr lang="it-IT" sz="1700" baseline="0" dirty="0"/>
                        <a:t> Fault NL</a:t>
                      </a:r>
                      <a:endParaRPr lang="it-IT" sz="1700" dirty="0">
                        <a:solidFill>
                          <a:schemeClr val="tx1"/>
                        </a:solidFill>
                        <a:latin typeface="Calibri" pitchFamily="34" charset="0"/>
                      </a:endParaRPr>
                    </a:p>
                  </a:txBody>
                  <a:tcPr>
                    <a:solidFill>
                      <a:schemeClr val="bg2">
                        <a:lumMod val="90000"/>
                      </a:schemeClr>
                    </a:solidFill>
                  </a:tcPr>
                </a:tc>
                <a:tc>
                  <a:txBody>
                    <a:bodyPr/>
                    <a:lstStyle/>
                    <a:p>
                      <a:pPr marL="0" algn="ctr" rtl="0" eaLnBrk="1" latinLnBrk="0" hangingPunct="1"/>
                      <a:r>
                        <a:rPr kumimoji="0" lang="it-IT" sz="1700" kern="1200" dirty="0" err="1"/>
                        <a:t>Submitted</a:t>
                      </a:r>
                      <a:r>
                        <a:rPr kumimoji="0" lang="it-IT" sz="1700" kern="1200" dirty="0"/>
                        <a:t> 27-Apr-19 (1st)</a:t>
                      </a:r>
                      <a:endParaRPr kumimoji="0" lang="it-IT" sz="1700" kern="1200" dirty="0">
                        <a:solidFill>
                          <a:schemeClr val="tx1"/>
                        </a:solidFill>
                        <a:latin typeface="Calibri" pitchFamily="34" charset="0"/>
                        <a:ea typeface="Calibri" pitchFamily="34" charset="0"/>
                        <a:cs typeface="Cambria-Bold" charset="0"/>
                      </a:endParaRPr>
                    </a:p>
                  </a:txBody>
                  <a:tcPr anchor="ctr">
                    <a:solidFill>
                      <a:schemeClr val="bg2">
                        <a:lumMod val="90000"/>
                      </a:schemeClr>
                    </a:solidFill>
                  </a:tcPr>
                </a:tc>
                <a:extLst>
                  <a:ext uri="{0D108BD9-81ED-4DB2-BD59-A6C34878D82A}">
                    <a16:rowId xmlns:a16="http://schemas.microsoft.com/office/drawing/2014/main" val="10009"/>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it-IT" sz="1700" kern="1200" dirty="0"/>
                        <a:t>10</a:t>
                      </a:r>
                      <a:endParaRPr kumimoji="0" lang="it-IT" sz="1700" kern="1200" dirty="0">
                        <a:solidFill>
                          <a:schemeClr val="tx1"/>
                        </a:solidFill>
                        <a:latin typeface="Calibri" pitchFamily="34" charset="0"/>
                        <a:ea typeface="Calibri" pitchFamily="34" charset="0"/>
                        <a:cs typeface="Cambria-Bold" charset="0"/>
                      </a:endParaRPr>
                    </a:p>
                  </a:txBody>
                  <a:tcPr>
                    <a:solidFill>
                      <a:schemeClr val="bg2">
                        <a:lumMod val="9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it-IT" sz="1700" kern="1200" dirty="0" err="1"/>
                        <a:t>Southern</a:t>
                      </a:r>
                      <a:r>
                        <a:rPr kumimoji="0" lang="it-IT" sz="1700" kern="1200" dirty="0"/>
                        <a:t> </a:t>
                      </a:r>
                      <a:r>
                        <a:rPr kumimoji="0" lang="it-IT" sz="1700" kern="1200" dirty="0" err="1"/>
                        <a:t>Andes</a:t>
                      </a:r>
                      <a:r>
                        <a:rPr kumimoji="0" lang="it-IT" sz="1700" kern="1200" dirty="0"/>
                        <a:t>  </a:t>
                      </a:r>
                      <a:r>
                        <a:rPr kumimoji="0" lang="it-IT" sz="1700" kern="1200" dirty="0" err="1"/>
                        <a:t>volcanoes</a:t>
                      </a:r>
                      <a:endParaRPr kumimoji="0" lang="it-IT" sz="1700" kern="1200" dirty="0">
                        <a:solidFill>
                          <a:schemeClr val="tx1"/>
                        </a:solidFill>
                        <a:latin typeface="Calibri" pitchFamily="34" charset="0"/>
                        <a:ea typeface="Calibri" pitchFamily="34" charset="0"/>
                        <a:cs typeface="Cambria-Bold" charset="0"/>
                      </a:endParaRPr>
                    </a:p>
                  </a:txBody>
                  <a:tcPr>
                    <a:solidFill>
                      <a:schemeClr val="bg2">
                        <a:lumMod val="90000"/>
                      </a:schemeClr>
                    </a:solidFill>
                  </a:tcPr>
                </a:tc>
                <a:tc>
                  <a:txBody>
                    <a:bodyPr/>
                    <a:lstStyle/>
                    <a:p>
                      <a:pPr marL="0" algn="ctr" rtl="0" eaLnBrk="1" latinLnBrk="0" hangingPunct="1"/>
                      <a:r>
                        <a:rPr kumimoji="0" lang="it-IT" sz="1700" kern="1200" dirty="0"/>
                        <a:t>19-Oct-19 (1st)</a:t>
                      </a:r>
                      <a:endParaRPr kumimoji="0" lang="it-IT" sz="1700" kern="1200" dirty="0">
                        <a:solidFill>
                          <a:schemeClr val="tx1"/>
                        </a:solidFill>
                        <a:latin typeface="Calibri" pitchFamily="34" charset="0"/>
                        <a:ea typeface="Calibri" pitchFamily="34" charset="0"/>
                        <a:cs typeface="Cambria-Bold" charset="0"/>
                      </a:endParaRPr>
                    </a:p>
                  </a:txBody>
                  <a:tcPr>
                    <a:solidFill>
                      <a:schemeClr val="bg2">
                        <a:lumMod val="90000"/>
                      </a:schemeClr>
                    </a:solidFill>
                  </a:tcPr>
                </a:tc>
                <a:extLst>
                  <a:ext uri="{0D108BD9-81ED-4DB2-BD59-A6C34878D82A}">
                    <a16:rowId xmlns:a16="http://schemas.microsoft.com/office/drawing/2014/main" val="1001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it-IT" sz="1700" kern="1200" dirty="0"/>
                        <a:t>11</a:t>
                      </a:r>
                      <a:endParaRPr kumimoji="0" lang="it-IT" sz="1700" kern="1200" dirty="0">
                        <a:solidFill>
                          <a:schemeClr val="tx1"/>
                        </a:solidFill>
                        <a:latin typeface="Calibri" pitchFamily="34" charset="0"/>
                        <a:ea typeface="Calibri" pitchFamily="34" charset="0"/>
                        <a:cs typeface="Cambria-Bold" charset="0"/>
                      </a:endParaRPr>
                    </a:p>
                  </a:txBody>
                  <a:tcPr>
                    <a:solidFill>
                      <a:schemeClr val="bg2">
                        <a:lumMod val="9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it-IT" sz="1700" kern="1200" dirty="0"/>
                        <a:t>Virunga </a:t>
                      </a:r>
                      <a:r>
                        <a:rPr kumimoji="0" lang="it-IT" sz="1700" kern="1200" dirty="0" err="1"/>
                        <a:t>volcanoes</a:t>
                      </a:r>
                      <a:endParaRPr kumimoji="0" lang="it-IT" sz="1700" kern="1200" dirty="0">
                        <a:solidFill>
                          <a:schemeClr val="tx1"/>
                        </a:solidFill>
                        <a:latin typeface="Calibri" pitchFamily="34" charset="0"/>
                        <a:ea typeface="Calibri" pitchFamily="34" charset="0"/>
                        <a:cs typeface="Cambria-Bold" charset="0"/>
                      </a:endParaRPr>
                    </a:p>
                  </a:txBody>
                  <a:tcPr>
                    <a:solidFill>
                      <a:schemeClr val="bg2">
                        <a:lumMod val="90000"/>
                      </a:schemeClr>
                    </a:solidFill>
                  </a:tcPr>
                </a:tc>
                <a:tc>
                  <a:txBody>
                    <a:bodyPr/>
                    <a:lstStyle/>
                    <a:p>
                      <a:pPr marL="0" algn="ctr" rtl="0" eaLnBrk="1" latinLnBrk="0" hangingPunct="1"/>
                      <a:r>
                        <a:rPr kumimoji="0" lang="it-IT" sz="1700" kern="1200" dirty="0"/>
                        <a:t>19-Oct-19 (1st)</a:t>
                      </a:r>
                      <a:endParaRPr kumimoji="0" lang="it-IT" sz="1700" kern="1200" dirty="0">
                        <a:solidFill>
                          <a:schemeClr val="tx1"/>
                        </a:solidFill>
                        <a:latin typeface="Calibri" pitchFamily="34" charset="0"/>
                        <a:ea typeface="Calibri" pitchFamily="34" charset="0"/>
                        <a:cs typeface="Cambria-Bold" charset="0"/>
                      </a:endParaRPr>
                    </a:p>
                  </a:txBody>
                  <a:tcPr>
                    <a:solidFill>
                      <a:schemeClr val="bg2">
                        <a:lumMod val="90000"/>
                      </a:schemeClr>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4056347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1676400" y="152400"/>
            <a:ext cx="5638800" cy="914400"/>
          </a:xfrm>
          <a:prstGeom prst="rect">
            <a:avLst/>
          </a:prstGeom>
        </p:spPr>
        <p:txBody>
          <a:bodyPr vert="horz" anchor="ctr">
            <a:noAutofit/>
          </a:bodyPr>
          <a:lstStyle/>
          <a:p>
            <a:pPr lvl="0" algn="ctr" fontAlgn="auto">
              <a:spcAft>
                <a:spcPts val="0"/>
              </a:spcAft>
              <a:defRPr/>
            </a:pPr>
            <a:r>
              <a:rPr lang="it-IT" sz="2800" dirty="0">
                <a:solidFill>
                  <a:schemeClr val="bg1"/>
                </a:solidFill>
                <a:latin typeface="Calibri" pitchFamily="34" charset="0"/>
              </a:rPr>
              <a:t>Status of GSNL </a:t>
            </a:r>
            <a:r>
              <a:rPr lang="it-IT" sz="2800" dirty="0">
                <a:solidFill>
                  <a:schemeClr val="bg1"/>
                </a:solidFill>
                <a:latin typeface="Calibri" pitchFamily="34" charset="0"/>
              </a:rPr>
              <a:t>A</a:t>
            </a:r>
            <a:r>
              <a:rPr lang="it-IT" sz="2800" dirty="0" smtClean="0">
                <a:solidFill>
                  <a:schemeClr val="bg1"/>
                </a:solidFill>
                <a:latin typeface="Calibri" pitchFamily="34" charset="0"/>
              </a:rPr>
              <a:t>ctivities</a:t>
            </a:r>
            <a:endParaRPr lang="it-IT" sz="2800" dirty="0">
              <a:solidFill>
                <a:schemeClr val="bg1"/>
              </a:solidFill>
              <a:latin typeface="Calibri" pitchFamily="34" charset="0"/>
            </a:endParaRPr>
          </a:p>
        </p:txBody>
      </p:sp>
      <p:sp>
        <p:nvSpPr>
          <p:cNvPr id="5" name="Titolo 1"/>
          <p:cNvSpPr txBox="1">
            <a:spLocks/>
          </p:cNvSpPr>
          <p:nvPr/>
        </p:nvSpPr>
        <p:spPr>
          <a:xfrm>
            <a:off x="500808" y="2111152"/>
            <a:ext cx="8103640" cy="3118048"/>
          </a:xfrm>
          <a:prstGeom prst="rect">
            <a:avLst/>
          </a:prstGeom>
        </p:spPr>
        <p:txBody>
          <a:bodyPr vert="horz" anchor="ctr">
            <a:noAutofit/>
          </a:bodyPr>
          <a:lstStyle/>
          <a:p>
            <a:pPr marL="265113" lvl="0" indent="-265113" algn="just" fontAlgn="auto">
              <a:spcAft>
                <a:spcPts val="600"/>
              </a:spcAft>
              <a:buFont typeface="Wingdings" pitchFamily="2" charset="2"/>
              <a:buChar char="§"/>
              <a:defRPr/>
            </a:pPr>
            <a:r>
              <a:rPr lang="it-IT" dirty="0" err="1">
                <a:latin typeface="Calibri" pitchFamily="34" charset="0"/>
              </a:rPr>
              <a:t>Scientific</a:t>
            </a:r>
            <a:r>
              <a:rPr lang="it-IT" dirty="0">
                <a:latin typeface="Calibri" pitchFamily="34" charset="0"/>
              </a:rPr>
              <a:t> </a:t>
            </a:r>
            <a:r>
              <a:rPr lang="it-IT" dirty="0" err="1">
                <a:latin typeface="Calibri" pitchFamily="34" charset="0"/>
              </a:rPr>
              <a:t>monitoring</a:t>
            </a:r>
            <a:r>
              <a:rPr lang="it-IT" dirty="0">
                <a:latin typeface="Calibri" pitchFamily="34" charset="0"/>
              </a:rPr>
              <a:t> and </a:t>
            </a:r>
            <a:r>
              <a:rPr lang="it-IT" dirty="0" err="1">
                <a:latin typeface="Calibri" pitchFamily="34" charset="0"/>
              </a:rPr>
              <a:t>research</a:t>
            </a:r>
            <a:r>
              <a:rPr lang="it-IT" dirty="0">
                <a:latin typeface="Calibri" pitchFamily="34" charset="0"/>
              </a:rPr>
              <a:t> continue </a:t>
            </a:r>
            <a:r>
              <a:rPr lang="it-IT" dirty="0" err="1">
                <a:latin typeface="Calibri" pitchFamily="34" charset="0"/>
              </a:rPr>
              <a:t>as</a:t>
            </a:r>
            <a:r>
              <a:rPr lang="it-IT" dirty="0">
                <a:latin typeface="Calibri" pitchFamily="34" charset="0"/>
              </a:rPr>
              <a:t> </a:t>
            </a:r>
            <a:r>
              <a:rPr lang="it-IT" dirty="0" err="1">
                <a:latin typeface="Calibri" pitchFamily="34" charset="0"/>
              </a:rPr>
              <a:t>planned</a:t>
            </a:r>
            <a:r>
              <a:rPr lang="it-IT" dirty="0">
                <a:latin typeface="Calibri" pitchFamily="34" charset="0"/>
              </a:rPr>
              <a:t> at the </a:t>
            </a:r>
            <a:r>
              <a:rPr lang="it-IT" dirty="0" err="1">
                <a:latin typeface="Calibri" pitchFamily="34" charset="0"/>
              </a:rPr>
              <a:t>Supersites</a:t>
            </a:r>
            <a:r>
              <a:rPr lang="it-IT" dirty="0">
                <a:latin typeface="Calibri" pitchFamily="34" charset="0"/>
              </a:rPr>
              <a:t>. </a:t>
            </a:r>
            <a:r>
              <a:rPr lang="it-IT" dirty="0" err="1">
                <a:latin typeface="Calibri" pitchFamily="34" charset="0"/>
              </a:rPr>
              <a:t>Results</a:t>
            </a:r>
            <a:r>
              <a:rPr lang="it-IT" dirty="0">
                <a:latin typeface="Calibri" pitchFamily="34" charset="0"/>
              </a:rPr>
              <a:t> are </a:t>
            </a:r>
            <a:r>
              <a:rPr lang="it-IT" dirty="0" err="1">
                <a:latin typeface="Calibri" pitchFamily="34" charset="0"/>
              </a:rPr>
              <a:t>presented</a:t>
            </a:r>
            <a:r>
              <a:rPr lang="it-IT" dirty="0">
                <a:latin typeface="Calibri" pitchFamily="34" charset="0"/>
              </a:rPr>
              <a:t> at WG </a:t>
            </a:r>
            <a:r>
              <a:rPr lang="it-IT" dirty="0" err="1">
                <a:latin typeface="Calibri" pitchFamily="34" charset="0"/>
              </a:rPr>
              <a:t>Disasters</a:t>
            </a:r>
            <a:r>
              <a:rPr lang="it-IT" dirty="0">
                <a:latin typeface="Calibri" pitchFamily="34" charset="0"/>
              </a:rPr>
              <a:t> </a:t>
            </a:r>
            <a:r>
              <a:rPr lang="it-IT" dirty="0" err="1">
                <a:latin typeface="Calibri" pitchFamily="34" charset="0"/>
              </a:rPr>
              <a:t>meetings</a:t>
            </a:r>
            <a:r>
              <a:rPr lang="it-IT" dirty="0">
                <a:latin typeface="Calibri" pitchFamily="34" charset="0"/>
              </a:rPr>
              <a:t> </a:t>
            </a:r>
            <a:r>
              <a:rPr lang="it-IT" dirty="0" err="1">
                <a:latin typeface="Calibri" pitchFamily="34" charset="0"/>
              </a:rPr>
              <a:t>twice</a:t>
            </a:r>
            <a:r>
              <a:rPr lang="it-IT" dirty="0">
                <a:latin typeface="Calibri" pitchFamily="34" charset="0"/>
              </a:rPr>
              <a:t> per </a:t>
            </a:r>
            <a:r>
              <a:rPr lang="it-IT" dirty="0" err="1">
                <a:latin typeface="Calibri" pitchFamily="34" charset="0"/>
              </a:rPr>
              <a:t>year</a:t>
            </a:r>
            <a:r>
              <a:rPr lang="it-IT" dirty="0">
                <a:latin typeface="Calibri" pitchFamily="34" charset="0"/>
              </a:rPr>
              <a:t>.</a:t>
            </a:r>
          </a:p>
          <a:p>
            <a:pPr marL="265113" lvl="0" indent="-265113" algn="just" fontAlgn="auto">
              <a:spcAft>
                <a:spcPts val="600"/>
              </a:spcAft>
              <a:buFont typeface="Wingdings" pitchFamily="2" charset="2"/>
              <a:buChar char="§"/>
              <a:defRPr/>
            </a:pPr>
            <a:r>
              <a:rPr lang="it-IT" dirty="0" err="1">
                <a:latin typeface="Calibri" pitchFamily="34" charset="0"/>
              </a:rPr>
              <a:t>All</a:t>
            </a:r>
            <a:r>
              <a:rPr lang="it-IT" dirty="0">
                <a:latin typeface="Calibri" pitchFamily="34" charset="0"/>
              </a:rPr>
              <a:t> </a:t>
            </a:r>
            <a:r>
              <a:rPr lang="it-IT" dirty="0" err="1">
                <a:latin typeface="Calibri" pitchFamily="34" charset="0"/>
              </a:rPr>
              <a:t>submitted</a:t>
            </a:r>
            <a:r>
              <a:rPr lang="it-IT" dirty="0">
                <a:latin typeface="Calibri" pitchFamily="34" charset="0"/>
              </a:rPr>
              <a:t> </a:t>
            </a:r>
            <a:r>
              <a:rPr lang="it-IT" dirty="0" err="1">
                <a:latin typeface="Calibri" pitchFamily="34" charset="0"/>
              </a:rPr>
              <a:t>reports</a:t>
            </a:r>
            <a:r>
              <a:rPr lang="it-IT" dirty="0">
                <a:latin typeface="Calibri" pitchFamily="34" charset="0"/>
              </a:rPr>
              <a:t> </a:t>
            </a:r>
            <a:r>
              <a:rPr lang="it-IT" dirty="0" err="1">
                <a:latin typeface="Calibri" pitchFamily="34" charset="0"/>
              </a:rPr>
              <a:t>have</a:t>
            </a:r>
            <a:r>
              <a:rPr lang="it-IT" dirty="0">
                <a:latin typeface="Calibri" pitchFamily="34" charset="0"/>
              </a:rPr>
              <a:t> </a:t>
            </a:r>
            <a:r>
              <a:rPr lang="it-IT" dirty="0" err="1">
                <a:latin typeface="Calibri" pitchFamily="34" charset="0"/>
              </a:rPr>
              <a:t>been</a:t>
            </a:r>
            <a:r>
              <a:rPr lang="it-IT" dirty="0">
                <a:latin typeface="Calibri" pitchFamily="34" charset="0"/>
              </a:rPr>
              <a:t> </a:t>
            </a:r>
            <a:r>
              <a:rPr lang="it-IT" dirty="0" err="1">
                <a:latin typeface="Calibri" pitchFamily="34" charset="0"/>
              </a:rPr>
              <a:t>accepted</a:t>
            </a:r>
            <a:r>
              <a:rPr lang="it-IT" dirty="0">
                <a:latin typeface="Calibri" pitchFamily="34" charset="0"/>
              </a:rPr>
              <a:t> so far. </a:t>
            </a:r>
            <a:r>
              <a:rPr lang="it-IT" b="1" dirty="0">
                <a:latin typeface="Calibri" pitchFamily="34" charset="0"/>
              </a:rPr>
              <a:t>DIS-10</a:t>
            </a:r>
            <a:endParaRPr lang="it-IT" dirty="0">
              <a:latin typeface="Calibri" pitchFamily="34" charset="0"/>
            </a:endParaRPr>
          </a:p>
          <a:p>
            <a:pPr marL="265113" lvl="0" indent="-265113" algn="just" fontAlgn="auto">
              <a:spcAft>
                <a:spcPts val="600"/>
              </a:spcAft>
              <a:buFont typeface="Wingdings" pitchFamily="2" charset="2"/>
              <a:buChar char="§"/>
              <a:defRPr/>
            </a:pPr>
            <a:r>
              <a:rPr lang="it-IT" dirty="0">
                <a:latin typeface="Calibri" pitchFamily="34" charset="0"/>
              </a:rPr>
              <a:t>Volcano Supersite </a:t>
            </a:r>
            <a:r>
              <a:rPr lang="it-IT" dirty="0" err="1">
                <a:latin typeface="Calibri" pitchFamily="34" charset="0"/>
              </a:rPr>
              <a:t>monitoring</a:t>
            </a:r>
            <a:r>
              <a:rPr lang="it-IT" dirty="0">
                <a:latin typeface="Calibri" pitchFamily="34" charset="0"/>
              </a:rPr>
              <a:t> </a:t>
            </a:r>
            <a:r>
              <a:rPr lang="it-IT" dirty="0" err="1">
                <a:latin typeface="Calibri" pitchFamily="34" charset="0"/>
              </a:rPr>
              <a:t>is</a:t>
            </a:r>
            <a:r>
              <a:rPr lang="it-IT" dirty="0">
                <a:latin typeface="Calibri" pitchFamily="34" charset="0"/>
              </a:rPr>
              <a:t> in </a:t>
            </a:r>
            <a:r>
              <a:rPr lang="it-IT" dirty="0" err="1">
                <a:latin typeface="Calibri" pitchFamily="34" charset="0"/>
              </a:rPr>
              <a:t>general</a:t>
            </a:r>
            <a:r>
              <a:rPr lang="it-IT" dirty="0">
                <a:latin typeface="Calibri" pitchFamily="34" charset="0"/>
              </a:rPr>
              <a:t> the </a:t>
            </a:r>
            <a:r>
              <a:rPr lang="it-IT" dirty="0" err="1">
                <a:latin typeface="Calibri" pitchFamily="34" charset="0"/>
              </a:rPr>
              <a:t>most</a:t>
            </a:r>
            <a:r>
              <a:rPr lang="it-IT" dirty="0">
                <a:latin typeface="Calibri" pitchFamily="34" charset="0"/>
              </a:rPr>
              <a:t> </a:t>
            </a:r>
            <a:r>
              <a:rPr lang="it-IT" dirty="0" err="1">
                <a:latin typeface="Calibri" pitchFamily="34" charset="0"/>
              </a:rPr>
              <a:t>productive</a:t>
            </a:r>
            <a:r>
              <a:rPr lang="it-IT" dirty="0">
                <a:latin typeface="Calibri" pitchFamily="34" charset="0"/>
              </a:rPr>
              <a:t>, </a:t>
            </a:r>
            <a:r>
              <a:rPr lang="it-IT" dirty="0" err="1">
                <a:latin typeface="Calibri" pitchFamily="34" charset="0"/>
              </a:rPr>
              <a:t>given</a:t>
            </a:r>
            <a:r>
              <a:rPr lang="it-IT" dirty="0">
                <a:latin typeface="Calibri" pitchFamily="34" charset="0"/>
              </a:rPr>
              <a:t> the </a:t>
            </a:r>
            <a:r>
              <a:rPr lang="it-IT" dirty="0" err="1">
                <a:latin typeface="Calibri" pitchFamily="34" charset="0"/>
              </a:rPr>
              <a:t>frequent</a:t>
            </a:r>
            <a:r>
              <a:rPr lang="it-IT" dirty="0">
                <a:latin typeface="Calibri" pitchFamily="34" charset="0"/>
              </a:rPr>
              <a:t> </a:t>
            </a:r>
            <a:r>
              <a:rPr lang="it-IT" dirty="0" err="1">
                <a:latin typeface="Calibri" pitchFamily="34" charset="0"/>
              </a:rPr>
              <a:t>unrest</a:t>
            </a:r>
            <a:r>
              <a:rPr lang="it-IT" dirty="0">
                <a:latin typeface="Calibri" pitchFamily="34" charset="0"/>
              </a:rPr>
              <a:t> </a:t>
            </a:r>
            <a:r>
              <a:rPr lang="it-IT" dirty="0" err="1">
                <a:latin typeface="Calibri" pitchFamily="34" charset="0"/>
              </a:rPr>
              <a:t>episodes</a:t>
            </a:r>
            <a:r>
              <a:rPr lang="it-IT" dirty="0">
                <a:latin typeface="Calibri" pitchFamily="34" charset="0"/>
              </a:rPr>
              <a:t>. </a:t>
            </a:r>
            <a:r>
              <a:rPr lang="it-IT" b="1" dirty="0">
                <a:latin typeface="Calibri" pitchFamily="34" charset="0"/>
              </a:rPr>
              <a:t>DIS-19</a:t>
            </a:r>
            <a:endParaRPr lang="it-IT" dirty="0">
              <a:latin typeface="Calibri" pitchFamily="34" charset="0"/>
            </a:endParaRPr>
          </a:p>
          <a:p>
            <a:pPr marL="265113" lvl="0" indent="-265113" algn="just" fontAlgn="auto">
              <a:spcAft>
                <a:spcPts val="600"/>
              </a:spcAft>
              <a:buFont typeface="Wingdings" pitchFamily="2" charset="2"/>
              <a:buChar char="§"/>
              <a:defRPr/>
            </a:pPr>
            <a:r>
              <a:rPr lang="it-IT" dirty="0">
                <a:latin typeface="Calibri" pitchFamily="34" charset="0"/>
              </a:rPr>
              <a:t>Some </a:t>
            </a:r>
            <a:r>
              <a:rPr lang="it-IT" dirty="0" err="1">
                <a:latin typeface="Calibri" pitchFamily="34" charset="0"/>
              </a:rPr>
              <a:t>tens</a:t>
            </a:r>
            <a:r>
              <a:rPr lang="it-IT" dirty="0">
                <a:latin typeface="Calibri" pitchFamily="34" charset="0"/>
              </a:rPr>
              <a:t> </a:t>
            </a:r>
            <a:r>
              <a:rPr lang="it-IT" dirty="0" err="1">
                <a:latin typeface="Calibri" pitchFamily="34" charset="0"/>
              </a:rPr>
              <a:t>of</a:t>
            </a:r>
            <a:r>
              <a:rPr lang="it-IT" dirty="0">
                <a:latin typeface="Calibri" pitchFamily="34" charset="0"/>
              </a:rPr>
              <a:t> </a:t>
            </a:r>
            <a:r>
              <a:rPr lang="it-IT" dirty="0" err="1">
                <a:latin typeface="Calibri" pitchFamily="34" charset="0"/>
              </a:rPr>
              <a:t>scientific</a:t>
            </a:r>
            <a:r>
              <a:rPr lang="it-IT" dirty="0">
                <a:latin typeface="Calibri" pitchFamily="34" charset="0"/>
              </a:rPr>
              <a:t> </a:t>
            </a:r>
            <a:r>
              <a:rPr lang="it-IT" dirty="0" err="1">
                <a:latin typeface="Calibri" pitchFamily="34" charset="0"/>
              </a:rPr>
              <a:t>papers</a:t>
            </a:r>
            <a:r>
              <a:rPr lang="it-IT" dirty="0">
                <a:latin typeface="Calibri" pitchFamily="34" charset="0"/>
              </a:rPr>
              <a:t> </a:t>
            </a:r>
            <a:r>
              <a:rPr lang="it-IT" dirty="0" err="1">
                <a:latin typeface="Calibri" pitchFamily="34" charset="0"/>
              </a:rPr>
              <a:t>stimulated</a:t>
            </a:r>
            <a:r>
              <a:rPr lang="it-IT" dirty="0">
                <a:latin typeface="Calibri" pitchFamily="34" charset="0"/>
              </a:rPr>
              <a:t> </a:t>
            </a:r>
            <a:r>
              <a:rPr lang="it-IT" dirty="0" err="1">
                <a:latin typeface="Calibri" pitchFamily="34" charset="0"/>
              </a:rPr>
              <a:t>by</a:t>
            </a:r>
            <a:r>
              <a:rPr lang="it-IT" dirty="0">
                <a:latin typeface="Calibri" pitchFamily="34" charset="0"/>
              </a:rPr>
              <a:t> CEOS </a:t>
            </a:r>
            <a:r>
              <a:rPr lang="it-IT" dirty="0" err="1">
                <a:latin typeface="Calibri" pitchFamily="34" charset="0"/>
              </a:rPr>
              <a:t>image</a:t>
            </a:r>
            <a:r>
              <a:rPr lang="it-IT" dirty="0">
                <a:latin typeface="Calibri" pitchFamily="34" charset="0"/>
              </a:rPr>
              <a:t> data </a:t>
            </a:r>
            <a:r>
              <a:rPr lang="it-IT" dirty="0" err="1">
                <a:latin typeface="Calibri" pitchFamily="34" charset="0"/>
              </a:rPr>
              <a:t>have</a:t>
            </a:r>
            <a:r>
              <a:rPr lang="it-IT" dirty="0">
                <a:latin typeface="Calibri" pitchFamily="34" charset="0"/>
              </a:rPr>
              <a:t> </a:t>
            </a:r>
            <a:r>
              <a:rPr lang="it-IT" dirty="0" err="1">
                <a:latin typeface="Calibri" pitchFamily="34" charset="0"/>
              </a:rPr>
              <a:t>been</a:t>
            </a:r>
            <a:r>
              <a:rPr lang="it-IT" dirty="0">
                <a:latin typeface="Calibri" pitchFamily="34" charset="0"/>
              </a:rPr>
              <a:t> </a:t>
            </a:r>
            <a:r>
              <a:rPr lang="it-IT" dirty="0" err="1">
                <a:latin typeface="Calibri" pitchFamily="34" charset="0"/>
              </a:rPr>
              <a:t>published</a:t>
            </a:r>
            <a:r>
              <a:rPr lang="it-IT" dirty="0">
                <a:latin typeface="Calibri" pitchFamily="34" charset="0"/>
              </a:rPr>
              <a:t>. </a:t>
            </a:r>
            <a:r>
              <a:rPr lang="it-IT" b="1" dirty="0">
                <a:latin typeface="Calibri" pitchFamily="34" charset="0"/>
              </a:rPr>
              <a:t>DIS-19</a:t>
            </a:r>
            <a:endParaRPr lang="it-IT" dirty="0">
              <a:latin typeface="Calibri" pitchFamily="34" charset="0"/>
            </a:endParaRPr>
          </a:p>
          <a:p>
            <a:pPr marL="265113" lvl="0" indent="-265113" algn="just" fontAlgn="auto">
              <a:spcAft>
                <a:spcPts val="600"/>
              </a:spcAft>
              <a:buFont typeface="Wingdings" pitchFamily="2" charset="2"/>
              <a:buChar char="§"/>
              <a:defRPr/>
            </a:pPr>
            <a:r>
              <a:rPr lang="it-IT" dirty="0" err="1">
                <a:latin typeface="Calibri" pitchFamily="34" charset="0"/>
              </a:rPr>
              <a:t>Nearly</a:t>
            </a:r>
            <a:r>
              <a:rPr lang="it-IT" dirty="0">
                <a:latin typeface="Calibri" pitchFamily="34" charset="0"/>
              </a:rPr>
              <a:t> 4000 </a:t>
            </a:r>
            <a:r>
              <a:rPr lang="it-IT" dirty="0" err="1">
                <a:latin typeface="Calibri" pitchFamily="34" charset="0"/>
              </a:rPr>
              <a:t>images</a:t>
            </a:r>
            <a:r>
              <a:rPr lang="it-IT" dirty="0">
                <a:latin typeface="Calibri" pitchFamily="34" charset="0"/>
              </a:rPr>
              <a:t> per </a:t>
            </a:r>
            <a:r>
              <a:rPr lang="it-IT" dirty="0" err="1">
                <a:latin typeface="Calibri" pitchFamily="34" charset="0"/>
              </a:rPr>
              <a:t>year</a:t>
            </a:r>
            <a:r>
              <a:rPr lang="it-IT" dirty="0">
                <a:latin typeface="Calibri" pitchFamily="34" charset="0"/>
              </a:rPr>
              <a:t> </a:t>
            </a:r>
            <a:r>
              <a:rPr lang="it-IT" dirty="0" err="1">
                <a:latin typeface="Calibri" pitchFamily="34" charset="0"/>
              </a:rPr>
              <a:t>provided</a:t>
            </a:r>
            <a:r>
              <a:rPr lang="it-IT" dirty="0">
                <a:latin typeface="Calibri" pitchFamily="34" charset="0"/>
              </a:rPr>
              <a:t> </a:t>
            </a:r>
            <a:r>
              <a:rPr lang="it-IT" dirty="0" err="1">
                <a:latin typeface="Calibri" pitchFamily="34" charset="0"/>
              </a:rPr>
              <a:t>to</a:t>
            </a:r>
            <a:r>
              <a:rPr lang="it-IT" dirty="0">
                <a:latin typeface="Calibri" pitchFamily="34" charset="0"/>
              </a:rPr>
              <a:t> the </a:t>
            </a:r>
            <a:r>
              <a:rPr lang="it-IT" dirty="0" err="1">
                <a:latin typeface="Calibri" pitchFamily="34" charset="0"/>
              </a:rPr>
              <a:t>Supersites</a:t>
            </a:r>
            <a:r>
              <a:rPr lang="it-IT" dirty="0">
                <a:latin typeface="Calibri" pitchFamily="34" charset="0"/>
              </a:rPr>
              <a:t> (in </a:t>
            </a:r>
            <a:r>
              <a:rPr lang="it-IT" dirty="0" err="1">
                <a:latin typeface="Calibri" pitchFamily="34" charset="0"/>
              </a:rPr>
              <a:t>addition</a:t>
            </a:r>
            <a:r>
              <a:rPr lang="it-IT" dirty="0">
                <a:latin typeface="Calibri" pitchFamily="34" charset="0"/>
              </a:rPr>
              <a:t> </a:t>
            </a:r>
            <a:r>
              <a:rPr lang="it-IT" dirty="0" err="1">
                <a:latin typeface="Calibri" pitchFamily="34" charset="0"/>
              </a:rPr>
              <a:t>to</a:t>
            </a:r>
            <a:r>
              <a:rPr lang="it-IT" dirty="0">
                <a:latin typeface="Calibri" pitchFamily="34" charset="0"/>
              </a:rPr>
              <a:t> </a:t>
            </a:r>
            <a:r>
              <a:rPr lang="it-IT" dirty="0" err="1">
                <a:latin typeface="Calibri" pitchFamily="34" charset="0"/>
              </a:rPr>
              <a:t>fully</a:t>
            </a:r>
            <a:r>
              <a:rPr lang="it-IT" dirty="0">
                <a:latin typeface="Calibri" pitchFamily="34" charset="0"/>
              </a:rPr>
              <a:t> open data). </a:t>
            </a:r>
            <a:r>
              <a:rPr lang="it-IT" b="1" dirty="0">
                <a:latin typeface="Calibri" pitchFamily="34" charset="0"/>
              </a:rPr>
              <a:t>DIS-10</a:t>
            </a:r>
          </a:p>
          <a:p>
            <a:pPr marL="265113" lvl="0" indent="-265113" algn="just" fontAlgn="auto">
              <a:spcAft>
                <a:spcPts val="600"/>
              </a:spcAft>
              <a:buFont typeface="Wingdings" pitchFamily="2" charset="2"/>
              <a:buChar char="§"/>
              <a:defRPr/>
            </a:pPr>
            <a:r>
              <a:rPr lang="it-IT" dirty="0">
                <a:latin typeface="Calibri" pitchFamily="34" charset="0"/>
              </a:rPr>
              <a:t>The GSNL </a:t>
            </a:r>
            <a:r>
              <a:rPr lang="it-IT" dirty="0" err="1">
                <a:latin typeface="Calibri" pitchFamily="34" charset="0"/>
              </a:rPr>
              <a:t>coordination</a:t>
            </a:r>
            <a:r>
              <a:rPr lang="it-IT" dirty="0">
                <a:latin typeface="Calibri" pitchFamily="34" charset="0"/>
              </a:rPr>
              <a:t> </a:t>
            </a:r>
            <a:r>
              <a:rPr lang="it-IT" dirty="0" err="1">
                <a:latin typeface="Calibri" pitchFamily="34" charset="0"/>
              </a:rPr>
              <a:t>is</a:t>
            </a:r>
            <a:r>
              <a:rPr lang="it-IT" dirty="0">
                <a:latin typeface="Calibri" pitchFamily="34" charset="0"/>
              </a:rPr>
              <a:t> </a:t>
            </a:r>
            <a:r>
              <a:rPr lang="it-IT" dirty="0" err="1">
                <a:latin typeface="Calibri" pitchFamily="34" charset="0"/>
              </a:rPr>
              <a:t>providing</a:t>
            </a:r>
            <a:r>
              <a:rPr lang="it-IT" dirty="0">
                <a:latin typeface="Calibri" pitchFamily="34" charset="0"/>
              </a:rPr>
              <a:t> training and remote processing </a:t>
            </a:r>
            <a:r>
              <a:rPr lang="it-IT" dirty="0" err="1">
                <a:latin typeface="Calibri" pitchFamily="34" charset="0"/>
              </a:rPr>
              <a:t>support</a:t>
            </a:r>
            <a:r>
              <a:rPr lang="it-IT" dirty="0">
                <a:latin typeface="Calibri" pitchFamily="34" charset="0"/>
              </a:rPr>
              <a:t> </a:t>
            </a:r>
            <a:r>
              <a:rPr lang="it-IT" dirty="0" err="1">
                <a:latin typeface="Calibri" pitchFamily="34" charset="0"/>
              </a:rPr>
              <a:t>to</a:t>
            </a:r>
            <a:r>
              <a:rPr lang="it-IT" dirty="0">
                <a:latin typeface="Calibri" pitchFamily="34" charset="0"/>
              </a:rPr>
              <a:t> some </a:t>
            </a:r>
            <a:r>
              <a:rPr lang="it-IT" dirty="0" err="1">
                <a:latin typeface="Calibri" pitchFamily="34" charset="0"/>
              </a:rPr>
              <a:t>Supersites</a:t>
            </a:r>
            <a:r>
              <a:rPr lang="it-IT" dirty="0">
                <a:latin typeface="Calibri" pitchFamily="34" charset="0"/>
              </a:rPr>
              <a:t> </a:t>
            </a:r>
            <a:r>
              <a:rPr lang="it-IT" dirty="0" err="1">
                <a:latin typeface="Calibri" pitchFamily="34" charset="0"/>
              </a:rPr>
              <a:t>where</a:t>
            </a:r>
            <a:r>
              <a:rPr lang="it-IT" dirty="0">
                <a:latin typeface="Calibri" pitchFamily="34" charset="0"/>
              </a:rPr>
              <a:t> </a:t>
            </a:r>
            <a:r>
              <a:rPr lang="it-IT" dirty="0" err="1">
                <a:latin typeface="Calibri" pitchFamily="34" charset="0"/>
              </a:rPr>
              <a:t>these</a:t>
            </a:r>
            <a:r>
              <a:rPr lang="it-IT" dirty="0">
                <a:latin typeface="Calibri" pitchFamily="34" charset="0"/>
              </a:rPr>
              <a:t> </a:t>
            </a:r>
            <a:r>
              <a:rPr lang="it-IT" dirty="0" err="1">
                <a:latin typeface="Calibri" pitchFamily="34" charset="0"/>
              </a:rPr>
              <a:t>capacities</a:t>
            </a:r>
            <a:r>
              <a:rPr lang="it-IT" dirty="0">
                <a:latin typeface="Calibri" pitchFamily="34" charset="0"/>
              </a:rPr>
              <a:t> are </a:t>
            </a:r>
            <a:r>
              <a:rPr lang="it-IT" dirty="0" err="1">
                <a:latin typeface="Calibri" pitchFamily="34" charset="0"/>
              </a:rPr>
              <a:t>not</a:t>
            </a:r>
            <a:r>
              <a:rPr lang="it-IT" dirty="0">
                <a:latin typeface="Calibri" pitchFamily="34" charset="0"/>
              </a:rPr>
              <a:t> </a:t>
            </a:r>
            <a:r>
              <a:rPr lang="it-IT" dirty="0" err="1">
                <a:latin typeface="Calibri" pitchFamily="34" charset="0"/>
              </a:rPr>
              <a:t>available</a:t>
            </a:r>
            <a:r>
              <a:rPr lang="it-IT" dirty="0">
                <a:latin typeface="Calibri" pitchFamily="34" charset="0"/>
              </a:rPr>
              <a:t>.</a:t>
            </a:r>
          </a:p>
          <a:p>
            <a:pPr marL="265113" lvl="0" indent="-265113" algn="just" fontAlgn="auto">
              <a:spcAft>
                <a:spcPts val="600"/>
              </a:spcAft>
              <a:buFont typeface="Wingdings" pitchFamily="2" charset="2"/>
              <a:buChar char="§"/>
              <a:defRPr/>
            </a:pPr>
            <a:r>
              <a:rPr lang="it-IT" dirty="0">
                <a:latin typeface="Calibri" pitchFamily="34" charset="0"/>
              </a:rPr>
              <a:t>ESA </a:t>
            </a:r>
            <a:r>
              <a:rPr lang="it-IT" dirty="0" err="1">
                <a:latin typeface="Calibri" pitchFamily="34" charset="0"/>
              </a:rPr>
              <a:t>provides</a:t>
            </a:r>
            <a:r>
              <a:rPr lang="it-IT" dirty="0">
                <a:latin typeface="Calibri" pitchFamily="34" charset="0"/>
              </a:rPr>
              <a:t> processing and data management </a:t>
            </a:r>
            <a:r>
              <a:rPr lang="it-IT" dirty="0" err="1">
                <a:latin typeface="Calibri" pitchFamily="34" charset="0"/>
              </a:rPr>
              <a:t>support</a:t>
            </a:r>
            <a:r>
              <a:rPr lang="it-IT" dirty="0">
                <a:latin typeface="Calibri" pitchFamily="34" charset="0"/>
              </a:rPr>
              <a:t> </a:t>
            </a:r>
            <a:r>
              <a:rPr lang="it-IT" dirty="0" err="1">
                <a:latin typeface="Calibri" pitchFamily="34" charset="0"/>
              </a:rPr>
              <a:t>through</a:t>
            </a:r>
            <a:r>
              <a:rPr lang="it-IT" dirty="0">
                <a:latin typeface="Calibri" pitchFamily="34" charset="0"/>
              </a:rPr>
              <a:t> </a:t>
            </a:r>
            <a:r>
              <a:rPr lang="it-IT" dirty="0" err="1">
                <a:latin typeface="Calibri" pitchFamily="34" charset="0"/>
              </a:rPr>
              <a:t>its</a:t>
            </a:r>
            <a:r>
              <a:rPr lang="it-IT" dirty="0">
                <a:latin typeface="Calibri" pitchFamily="34" charset="0"/>
              </a:rPr>
              <a:t> </a:t>
            </a:r>
            <a:r>
              <a:rPr lang="it-IT" dirty="0" err="1">
                <a:latin typeface="Calibri" pitchFamily="34" charset="0"/>
              </a:rPr>
              <a:t>Geohazards</a:t>
            </a:r>
            <a:r>
              <a:rPr lang="it-IT" dirty="0">
                <a:latin typeface="Calibri" pitchFamily="34" charset="0"/>
              </a:rPr>
              <a:t> TEP.</a:t>
            </a:r>
          </a:p>
          <a:p>
            <a:pPr marL="265113" lvl="0" indent="-265113" algn="just" fontAlgn="auto">
              <a:spcAft>
                <a:spcPts val="600"/>
              </a:spcAft>
              <a:buFont typeface="Wingdings" pitchFamily="2" charset="2"/>
              <a:buChar char="§"/>
              <a:defRPr/>
            </a:pPr>
            <a:r>
              <a:rPr lang="it-IT" dirty="0">
                <a:latin typeface="Calibri" pitchFamily="34" charset="0"/>
              </a:rPr>
              <a:t>A </a:t>
            </a:r>
            <a:r>
              <a:rPr lang="it-IT" dirty="0" err="1">
                <a:latin typeface="Calibri" pitchFamily="34" charset="0"/>
              </a:rPr>
              <a:t>proposal</a:t>
            </a:r>
            <a:r>
              <a:rPr lang="it-IT" dirty="0">
                <a:latin typeface="Calibri" pitchFamily="34" charset="0"/>
              </a:rPr>
              <a:t> </a:t>
            </a:r>
            <a:r>
              <a:rPr lang="it-IT" dirty="0" err="1">
                <a:latin typeface="Calibri" pitchFamily="34" charset="0"/>
              </a:rPr>
              <a:t>for</a:t>
            </a:r>
            <a:r>
              <a:rPr lang="it-IT" dirty="0">
                <a:latin typeface="Calibri" pitchFamily="34" charset="0"/>
              </a:rPr>
              <a:t> a </a:t>
            </a:r>
            <a:r>
              <a:rPr lang="it-IT" dirty="0" err="1">
                <a:latin typeface="Calibri" pitchFamily="34" charset="0"/>
              </a:rPr>
              <a:t>multihazard</a:t>
            </a:r>
            <a:r>
              <a:rPr lang="it-IT" dirty="0">
                <a:latin typeface="Calibri" pitchFamily="34" charset="0"/>
              </a:rPr>
              <a:t> Supersite in </a:t>
            </a:r>
            <a:r>
              <a:rPr lang="it-IT" dirty="0" err="1">
                <a:latin typeface="Calibri" pitchFamily="34" charset="0"/>
              </a:rPr>
              <a:t>Peru</a:t>
            </a:r>
            <a:r>
              <a:rPr lang="it-IT" dirty="0">
                <a:latin typeface="Calibri" pitchFamily="34" charset="0"/>
              </a:rPr>
              <a:t> </a:t>
            </a:r>
            <a:r>
              <a:rPr lang="it-IT" dirty="0" err="1">
                <a:latin typeface="Calibri" pitchFamily="34" charset="0"/>
              </a:rPr>
              <a:t>has</a:t>
            </a:r>
            <a:r>
              <a:rPr lang="it-IT" dirty="0">
                <a:latin typeface="Calibri" pitchFamily="34" charset="0"/>
              </a:rPr>
              <a:t> </a:t>
            </a:r>
            <a:r>
              <a:rPr lang="it-IT" dirty="0" err="1">
                <a:latin typeface="Calibri" pitchFamily="34" charset="0"/>
              </a:rPr>
              <a:t>been</a:t>
            </a:r>
            <a:r>
              <a:rPr lang="it-IT" dirty="0">
                <a:latin typeface="Calibri" pitchFamily="34" charset="0"/>
              </a:rPr>
              <a:t> </a:t>
            </a:r>
            <a:r>
              <a:rPr lang="it-IT" dirty="0" err="1">
                <a:latin typeface="Calibri" pitchFamily="34" charset="0"/>
              </a:rPr>
              <a:t>submitted</a:t>
            </a:r>
            <a:r>
              <a:rPr lang="it-IT" dirty="0">
                <a:latin typeface="Calibri" pitchFamily="34" charset="0"/>
              </a:rPr>
              <a:t>. </a:t>
            </a:r>
            <a:r>
              <a:rPr lang="it-IT" b="1" dirty="0">
                <a:latin typeface="Calibri" pitchFamily="34" charset="0"/>
              </a:rPr>
              <a:t>DIS-10</a:t>
            </a:r>
            <a:endParaRPr lang="it-IT" dirty="0">
              <a:latin typeface="Calibri" pitchFamily="34" charset="0"/>
            </a:endParaRPr>
          </a:p>
          <a:p>
            <a:pPr marL="265113" lvl="0" indent="-265113" algn="just" fontAlgn="auto">
              <a:spcAft>
                <a:spcPts val="600"/>
              </a:spcAft>
              <a:buFont typeface="Wingdings" pitchFamily="2" charset="2"/>
              <a:buChar char="§"/>
              <a:defRPr/>
            </a:pPr>
            <a:r>
              <a:rPr lang="it-IT" dirty="0">
                <a:latin typeface="Calibri" pitchFamily="34" charset="0"/>
              </a:rPr>
              <a:t>A </a:t>
            </a:r>
            <a:r>
              <a:rPr lang="it-IT" dirty="0" err="1">
                <a:latin typeface="Calibri" pitchFamily="34" charset="0"/>
              </a:rPr>
              <a:t>proposal</a:t>
            </a:r>
            <a:r>
              <a:rPr lang="it-IT" dirty="0">
                <a:latin typeface="Calibri" pitchFamily="34" charset="0"/>
              </a:rPr>
              <a:t> </a:t>
            </a:r>
            <a:r>
              <a:rPr lang="it-IT" dirty="0" err="1">
                <a:latin typeface="Calibri" pitchFamily="34" charset="0"/>
              </a:rPr>
              <a:t>for</a:t>
            </a:r>
            <a:r>
              <a:rPr lang="it-IT" dirty="0">
                <a:latin typeface="Calibri" pitchFamily="34" charset="0"/>
              </a:rPr>
              <a:t> a </a:t>
            </a:r>
            <a:r>
              <a:rPr lang="it-IT" dirty="0" err="1">
                <a:latin typeface="Calibri" pitchFamily="34" charset="0"/>
              </a:rPr>
              <a:t>volcano</a:t>
            </a:r>
            <a:r>
              <a:rPr lang="it-IT" dirty="0">
                <a:latin typeface="Calibri" pitchFamily="34" charset="0"/>
              </a:rPr>
              <a:t> Supersite in </a:t>
            </a:r>
            <a:r>
              <a:rPr lang="it-IT" dirty="0"/>
              <a:t>Kamčatka </a:t>
            </a:r>
            <a:r>
              <a:rPr lang="it-IT" dirty="0" err="1">
                <a:latin typeface="Calibri" pitchFamily="34" charset="0"/>
              </a:rPr>
              <a:t>is</a:t>
            </a:r>
            <a:r>
              <a:rPr lang="it-IT" dirty="0">
                <a:latin typeface="Calibri" pitchFamily="34" charset="0"/>
              </a:rPr>
              <a:t> in </a:t>
            </a:r>
            <a:r>
              <a:rPr lang="it-IT" dirty="0" err="1">
                <a:latin typeface="Calibri" pitchFamily="34" charset="0"/>
              </a:rPr>
              <a:t>preparation</a:t>
            </a:r>
            <a:r>
              <a:rPr lang="it-IT" dirty="0">
                <a:latin typeface="Calibri" pitchFamily="34" charset="0"/>
              </a:rPr>
              <a:t>. </a:t>
            </a:r>
          </a:p>
        </p:txBody>
      </p:sp>
    </p:spTree>
    <p:extLst>
      <p:ext uri="{BB962C8B-B14F-4D97-AF65-F5344CB8AC3E}">
        <p14:creationId xmlns:p14="http://schemas.microsoft.com/office/powerpoint/2010/main" val="3410973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B7E98B-EA3D-3D4F-9B3D-5C72D745AAB6}"/>
              </a:ext>
            </a:extLst>
          </p:cNvPr>
          <p:cNvSpPr>
            <a:spLocks noGrp="1"/>
          </p:cNvSpPr>
          <p:nvPr>
            <p:ph type="sldNum" sz="quarter" idx="2"/>
          </p:nvPr>
        </p:nvSpPr>
        <p:spPr/>
        <p:txBody>
          <a:bodyPr/>
          <a:lstStyle/>
          <a:p>
            <a:pPr defTabSz="914400"/>
            <a:fld id="{86CB4B4D-7CA3-9044-876B-883B54F8677D}" type="slidenum">
              <a:rPr lang="uk-UA" smtClean="0"/>
              <a:pPr defTabSz="914400"/>
              <a:t>18</a:t>
            </a:fld>
            <a:endParaRPr lang="uk-UA" dirty="0"/>
          </a:p>
        </p:txBody>
      </p:sp>
      <p:sp>
        <p:nvSpPr>
          <p:cNvPr id="3" name="Content Placeholder 2">
            <a:extLst>
              <a:ext uri="{FF2B5EF4-FFF2-40B4-BE49-F238E27FC236}">
                <a16:creationId xmlns:a16="http://schemas.microsoft.com/office/drawing/2014/main" id="{6D6F17FA-1BC8-F743-B53A-7CAAF9EB3526}"/>
              </a:ext>
            </a:extLst>
          </p:cNvPr>
          <p:cNvSpPr>
            <a:spLocks noGrp="1"/>
          </p:cNvSpPr>
          <p:nvPr>
            <p:ph sz="quarter" idx="10"/>
          </p:nvPr>
        </p:nvSpPr>
        <p:spPr>
          <a:xfrm>
            <a:off x="76200" y="1219200"/>
            <a:ext cx="8991600" cy="2743200"/>
          </a:xfrm>
        </p:spPr>
        <p:txBody>
          <a:bodyPr/>
          <a:lstStyle/>
          <a:p>
            <a:r>
              <a:rPr lang="en-US" sz="1800" dirty="0"/>
              <a:t>GEO-DARMA 5</a:t>
            </a:r>
            <a:r>
              <a:rPr lang="en-US" sz="1800" baseline="30000" dirty="0"/>
              <a:t>th</a:t>
            </a:r>
            <a:r>
              <a:rPr lang="en-US" sz="1800" dirty="0"/>
              <a:t> SC meeting held May 2019. 2 Asian and 1 African project under development for 2020.</a:t>
            </a:r>
          </a:p>
          <a:p>
            <a:r>
              <a:rPr lang="en-US" sz="1800" dirty="0"/>
              <a:t>Bilateral discussions during Global Platform meeting in Geneva May 2019, with outreach to Latin American and Caribbean partners. Agreement in principle to work with UNDRR Americas, CDEMA, CEPREDENAC and Andean Community on Regional Assessment for Latin America/Caribbean.</a:t>
            </a:r>
          </a:p>
          <a:p>
            <a:r>
              <a:rPr lang="en-US" sz="1800" dirty="0"/>
              <a:t>1st draft regional assessment for LAC completed summer 2019 and under review.</a:t>
            </a:r>
          </a:p>
          <a:p>
            <a:pPr marL="0" indent="0">
              <a:buNone/>
            </a:pPr>
            <a:endParaRPr lang="en-US" dirty="0"/>
          </a:p>
        </p:txBody>
      </p:sp>
      <p:sp>
        <p:nvSpPr>
          <p:cNvPr id="4" name="Content Placeholder 3">
            <a:extLst>
              <a:ext uri="{FF2B5EF4-FFF2-40B4-BE49-F238E27FC236}">
                <a16:creationId xmlns:a16="http://schemas.microsoft.com/office/drawing/2014/main" id="{C631139E-C6E7-3145-89C0-2E1C06280205}"/>
              </a:ext>
            </a:extLst>
          </p:cNvPr>
          <p:cNvSpPr>
            <a:spLocks noGrp="1"/>
          </p:cNvSpPr>
          <p:nvPr>
            <p:ph sz="quarter" idx="11"/>
          </p:nvPr>
        </p:nvSpPr>
        <p:spPr>
          <a:xfrm>
            <a:off x="2057400" y="152400"/>
            <a:ext cx="4953000" cy="533400"/>
          </a:xfrm>
        </p:spPr>
        <p:txBody>
          <a:bodyPr/>
          <a:lstStyle/>
          <a:p>
            <a:r>
              <a:rPr lang="en-US" sz="2600" dirty="0" smtClean="0"/>
              <a:t>GEO-DARMA </a:t>
            </a:r>
          </a:p>
          <a:p>
            <a:r>
              <a:rPr lang="en-US" sz="2600" dirty="0" smtClean="0"/>
              <a:t>Progress </a:t>
            </a:r>
            <a:r>
              <a:rPr lang="en-US" sz="2600" dirty="0"/>
              <a:t>since SIT-34</a:t>
            </a:r>
          </a:p>
        </p:txBody>
      </p:sp>
      <p:graphicFrame>
        <p:nvGraphicFramePr>
          <p:cNvPr id="5" name="Content Placeholder 4">
            <a:extLst>
              <a:ext uri="{FF2B5EF4-FFF2-40B4-BE49-F238E27FC236}">
                <a16:creationId xmlns:a16="http://schemas.microsoft.com/office/drawing/2014/main" id="{7D979125-17EA-3E45-80ED-A3DEA6B11D75}"/>
              </a:ext>
            </a:extLst>
          </p:cNvPr>
          <p:cNvGraphicFramePr>
            <a:graphicFrameLocks/>
          </p:cNvGraphicFramePr>
          <p:nvPr>
            <p:extLst>
              <p:ext uri="{D42A27DB-BD31-4B8C-83A1-F6EECF244321}">
                <p14:modId xmlns:p14="http://schemas.microsoft.com/office/powerpoint/2010/main" val="2541496052"/>
              </p:ext>
            </p:extLst>
          </p:nvPr>
        </p:nvGraphicFramePr>
        <p:xfrm>
          <a:off x="76200" y="3620193"/>
          <a:ext cx="8991600" cy="3161607"/>
        </p:xfrm>
        <a:graphic>
          <a:graphicData uri="http://schemas.openxmlformats.org/drawingml/2006/table">
            <a:tbl>
              <a:tblPr firstRow="1" bandRow="1">
                <a:tableStyleId>{3C2FFA5D-87B4-456A-9821-1D502468CF0F}</a:tableStyleId>
              </a:tblPr>
              <a:tblGrid>
                <a:gridCol w="2247900">
                  <a:extLst>
                    <a:ext uri="{9D8B030D-6E8A-4147-A177-3AD203B41FA5}">
                      <a16:colId xmlns:a16="http://schemas.microsoft.com/office/drawing/2014/main" val="2896606756"/>
                    </a:ext>
                  </a:extLst>
                </a:gridCol>
                <a:gridCol w="876300">
                  <a:extLst>
                    <a:ext uri="{9D8B030D-6E8A-4147-A177-3AD203B41FA5}">
                      <a16:colId xmlns:a16="http://schemas.microsoft.com/office/drawing/2014/main" val="1289221473"/>
                    </a:ext>
                  </a:extLst>
                </a:gridCol>
                <a:gridCol w="3619500">
                  <a:extLst>
                    <a:ext uri="{9D8B030D-6E8A-4147-A177-3AD203B41FA5}">
                      <a16:colId xmlns:a16="http://schemas.microsoft.com/office/drawing/2014/main" val="2705119695"/>
                    </a:ext>
                  </a:extLst>
                </a:gridCol>
                <a:gridCol w="2247900">
                  <a:extLst>
                    <a:ext uri="{9D8B030D-6E8A-4147-A177-3AD203B41FA5}">
                      <a16:colId xmlns:a16="http://schemas.microsoft.com/office/drawing/2014/main" val="3128878173"/>
                    </a:ext>
                  </a:extLst>
                </a:gridCol>
              </a:tblGrid>
              <a:tr h="433647">
                <a:tc>
                  <a:txBody>
                    <a:bodyPr/>
                    <a:lstStyle/>
                    <a:p>
                      <a:pPr algn="l"/>
                      <a:r>
                        <a:rPr lang="en-CA" sz="1200" dirty="0">
                          <a:effectLst/>
                        </a:rPr>
                        <a:t>Action</a:t>
                      </a:r>
                      <a:endParaRPr lang="en-CA" sz="1200" b="1" dirty="0">
                        <a:effectLst/>
                      </a:endParaRPr>
                    </a:p>
                  </a:txBody>
                  <a:tcPr anchor="ctr"/>
                </a:tc>
                <a:tc>
                  <a:txBody>
                    <a:bodyPr/>
                    <a:lstStyle/>
                    <a:p>
                      <a:pPr algn="l"/>
                      <a:r>
                        <a:rPr lang="en-CA" sz="1200" dirty="0">
                          <a:effectLst/>
                        </a:rPr>
                        <a:t>Due</a:t>
                      </a:r>
                      <a:endParaRPr lang="en-CA" sz="1200" b="1" dirty="0">
                        <a:effectLst/>
                      </a:endParaRPr>
                    </a:p>
                  </a:txBody>
                  <a:tcPr anchor="ctr"/>
                </a:tc>
                <a:tc>
                  <a:txBody>
                    <a:bodyPr/>
                    <a:lstStyle/>
                    <a:p>
                      <a:pPr algn="l"/>
                      <a:r>
                        <a:rPr lang="en-CA" sz="1200" dirty="0">
                          <a:effectLst/>
                        </a:rPr>
                        <a:t>Initial Description</a:t>
                      </a:r>
                      <a:endParaRPr lang="en-CA" sz="1200" b="1" dirty="0">
                        <a:effectLst/>
                      </a:endParaRPr>
                    </a:p>
                  </a:txBody>
                  <a:tcPr anchor="ctr"/>
                </a:tc>
                <a:tc>
                  <a:txBody>
                    <a:bodyPr/>
                    <a:lstStyle/>
                    <a:p>
                      <a:pPr algn="l"/>
                      <a:r>
                        <a:rPr lang="en-CA" sz="1200" dirty="0">
                          <a:effectLst/>
                        </a:rPr>
                        <a:t>Comment/Status</a:t>
                      </a:r>
                      <a:endParaRPr lang="en-CA" sz="1200" b="1" dirty="0">
                        <a:effectLst/>
                      </a:endParaRPr>
                    </a:p>
                  </a:txBody>
                  <a:tcPr anchor="ctr"/>
                </a:tc>
                <a:extLst>
                  <a:ext uri="{0D108BD9-81ED-4DB2-BD59-A6C34878D82A}">
                    <a16:rowId xmlns:a16="http://schemas.microsoft.com/office/drawing/2014/main" val="3678561785"/>
                  </a:ext>
                </a:extLst>
              </a:tr>
              <a:tr h="997054">
                <a:tc>
                  <a:txBody>
                    <a:bodyPr/>
                    <a:lstStyle/>
                    <a:p>
                      <a:pPr marL="0" marR="0" lvl="0" indent="0" algn="l" defTabSz="457200" eaLnBrk="1" fontAlgn="auto" latinLnBrk="0" hangingPunct="1">
                        <a:lnSpc>
                          <a:spcPct val="100000"/>
                        </a:lnSpc>
                        <a:spcBef>
                          <a:spcPts val="600"/>
                        </a:spcBef>
                        <a:spcAft>
                          <a:spcPts val="0"/>
                        </a:spcAft>
                        <a:buClrTx/>
                        <a:buSzTx/>
                        <a:buFontTx/>
                        <a:buNone/>
                        <a:tabLst/>
                        <a:defRPr/>
                      </a:pPr>
                      <a:r>
                        <a:rPr lang="en-CA" sz="1400" b="1" dirty="0">
                          <a:effectLst/>
                          <a:sym typeface="Calibri"/>
                        </a:rPr>
                        <a:t>DIS-15: Support for GEO- DARMA identification of major hazards and DRR issues for each selected region </a:t>
                      </a:r>
                    </a:p>
                    <a:p>
                      <a:pPr algn="l"/>
                      <a:endParaRPr lang="en-CA" sz="1400" b="1" dirty="0">
                        <a:effectLst/>
                      </a:endParaRPr>
                    </a:p>
                  </a:txBody>
                  <a:tcPr/>
                </a:tc>
                <a:tc>
                  <a:txBody>
                    <a:bodyPr/>
                    <a:lstStyle/>
                    <a:p>
                      <a:pPr algn="l"/>
                      <a:r>
                        <a:rPr lang="en-CA" sz="1400" b="1" dirty="0">
                          <a:effectLst/>
                        </a:rPr>
                        <a:t>Q2 2019</a:t>
                      </a:r>
                    </a:p>
                  </a:txBody>
                  <a:tcPr/>
                </a:tc>
                <a:tc>
                  <a:txBody>
                    <a:bodyPr/>
                    <a:lstStyle/>
                    <a:p>
                      <a:pPr algn="l"/>
                      <a:r>
                        <a:rPr lang="en-CA" sz="1400" b="1" dirty="0">
                          <a:effectLst/>
                        </a:rPr>
                        <a:t>GEO-DARMA will seek independent identification of disaster risk management priorities at regional level by authoritative regional institutions in line with the priorities from the Sendai Framework for Disaster Risk Reduction 2015-2030. </a:t>
                      </a:r>
                    </a:p>
                    <a:p>
                      <a:pPr algn="l"/>
                      <a:r>
                        <a:rPr lang="en-CA" sz="1400" b="1" dirty="0">
                          <a:effectLst/>
                        </a:rPr>
                        <a:t>This task will require the active support of major stakeholders in the field of disaster risk management at global, regional and national levels in order to implement a series of pilot projects. </a:t>
                      </a:r>
                    </a:p>
                  </a:txBody>
                  <a:tcPr/>
                </a:tc>
                <a:tc>
                  <a:txBody>
                    <a:bodyPr/>
                    <a:lstStyle/>
                    <a:p>
                      <a:pPr algn="l"/>
                      <a:r>
                        <a:rPr lang="en-CA" sz="1400" b="1" dirty="0">
                          <a:effectLst/>
                        </a:rPr>
                        <a:t>Final regional assessment (LAC) currently under review. Two previous regional assessments completed in 2017 (Africa and Asia).</a:t>
                      </a:r>
                    </a:p>
                  </a:txBody>
                  <a:tcPr/>
                </a:tc>
                <a:extLst>
                  <a:ext uri="{0D108BD9-81ED-4DB2-BD59-A6C34878D82A}">
                    <a16:rowId xmlns:a16="http://schemas.microsoft.com/office/drawing/2014/main" val="2317738274"/>
                  </a:ext>
                </a:extLst>
              </a:tr>
            </a:tbl>
          </a:graphicData>
        </a:graphic>
      </p:graphicFrame>
    </p:spTree>
    <p:extLst>
      <p:ext uri="{BB962C8B-B14F-4D97-AF65-F5344CB8AC3E}">
        <p14:creationId xmlns:p14="http://schemas.microsoft.com/office/powerpoint/2010/main" val="143650399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bwMode="auto">
          <a:xfrm>
            <a:off x="1295400" y="32327"/>
            <a:ext cx="6169025" cy="106680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GB" altLang="de-DE" dirty="0" smtClean="0">
                <a:latin typeface="Arial Bold" pitchFamily="34" charset="0"/>
                <a:ea typeface="Arial Bold" pitchFamily="34" charset="0"/>
                <a:cs typeface="Arial Bold" pitchFamily="34" charset="0"/>
              </a:rPr>
              <a:t>Landslide </a:t>
            </a:r>
            <a:r>
              <a:rPr lang="en-GB" altLang="de-DE" dirty="0">
                <a:latin typeface="Arial Bold" pitchFamily="34" charset="0"/>
                <a:ea typeface="Arial Bold" pitchFamily="34" charset="0"/>
                <a:cs typeface="Arial Bold" pitchFamily="34" charset="0"/>
              </a:rPr>
              <a:t>Pilot </a:t>
            </a:r>
            <a:r>
              <a:rPr lang="en-GB" altLang="de-DE" dirty="0" smtClean="0">
                <a:latin typeface="Arial Bold" pitchFamily="34" charset="0"/>
                <a:ea typeface="Arial Bold" pitchFamily="34" charset="0"/>
                <a:cs typeface="Arial Bold" pitchFamily="34" charset="0"/>
              </a:rPr>
              <a:t/>
            </a:r>
            <a:br>
              <a:rPr lang="en-GB" altLang="de-DE" dirty="0" smtClean="0">
                <a:latin typeface="Arial Bold" pitchFamily="34" charset="0"/>
                <a:ea typeface="Arial Bold" pitchFamily="34" charset="0"/>
                <a:cs typeface="Arial Bold" pitchFamily="34" charset="0"/>
              </a:rPr>
            </a:br>
            <a:r>
              <a:rPr lang="en-GB" altLang="de-DE" dirty="0" smtClean="0">
                <a:latin typeface="Arial Bold" pitchFamily="34" charset="0"/>
                <a:ea typeface="Arial Bold" pitchFamily="34" charset="0"/>
                <a:cs typeface="Arial Bold" pitchFamily="34" charset="0"/>
              </a:rPr>
              <a:t>Outputs </a:t>
            </a:r>
            <a:r>
              <a:rPr lang="en-GB" altLang="de-DE" dirty="0">
                <a:latin typeface="Arial Bold" pitchFamily="34" charset="0"/>
                <a:ea typeface="Arial Bold" pitchFamily="34" charset="0"/>
                <a:cs typeface="Arial Bold" pitchFamily="34" charset="0"/>
              </a:rPr>
              <a:t>&amp; Deliverables</a:t>
            </a:r>
          </a:p>
        </p:txBody>
      </p:sp>
      <p:sp>
        <p:nvSpPr>
          <p:cNvPr id="23555" name="Content Placeholder 2"/>
          <p:cNvSpPr>
            <a:spLocks noGrp="1"/>
          </p:cNvSpPr>
          <p:nvPr>
            <p:ph idx="1"/>
          </p:nvPr>
        </p:nvSpPr>
        <p:spPr bwMode="auto">
          <a:xfrm>
            <a:off x="114300" y="1219200"/>
            <a:ext cx="8915400" cy="48641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Font typeface="Arial" pitchFamily="34" charset="0"/>
              <a:buNone/>
            </a:pPr>
            <a:r>
              <a:rPr lang="en-US" altLang="de-DE" sz="1600" dirty="0">
                <a:solidFill>
                  <a:schemeClr val="tx1"/>
                </a:solidFill>
                <a:latin typeface="Arial" pitchFamily="34" charset="0"/>
                <a:cs typeface="Arial" pitchFamily="34" charset="0"/>
              </a:rPr>
              <a:t>1.  Report on recommended practices for the combined exploitation of SAR and Optical imagery and technologies for landslide detection, mapping and monitoring”.</a:t>
            </a:r>
            <a:r>
              <a:rPr lang="en-US" altLang="de-DE" sz="1600" b="1" dirty="0">
                <a:solidFill>
                  <a:schemeClr val="tx1"/>
                </a:solidFill>
                <a:latin typeface="Arial" pitchFamily="34" charset="0"/>
                <a:cs typeface="Arial" pitchFamily="34" charset="0"/>
              </a:rPr>
              <a:t> (Objective A</a:t>
            </a:r>
            <a:r>
              <a:rPr lang="en-US" altLang="de-DE" sz="1600" dirty="0">
                <a:solidFill>
                  <a:schemeClr val="tx1"/>
                </a:solidFill>
                <a:latin typeface="Arial" pitchFamily="34" charset="0"/>
                <a:cs typeface="Arial" pitchFamily="34" charset="0"/>
              </a:rPr>
              <a:t>)</a:t>
            </a:r>
          </a:p>
          <a:p>
            <a:pPr marL="0" indent="0" eaLnBrk="1" hangingPunct="1">
              <a:buFont typeface="Arial" pitchFamily="34" charset="0"/>
              <a:buNone/>
            </a:pPr>
            <a:r>
              <a:rPr lang="en-US" altLang="de-DE" sz="1600" b="1" dirty="0">
                <a:latin typeface="Arial" pitchFamily="34" charset="0"/>
                <a:cs typeface="Arial" pitchFamily="34" charset="0"/>
              </a:rPr>
              <a:t>Status</a:t>
            </a:r>
            <a:r>
              <a:rPr lang="en-US" altLang="de-DE" sz="1600" dirty="0">
                <a:latin typeface="Arial" pitchFamily="34" charset="0"/>
                <a:cs typeface="Arial" pitchFamily="34" charset="0"/>
              </a:rPr>
              <a:t>: research is ongoing in the study sites to develop new methodologies for processing SAR and optical data, several papers in progress or preparation on this topic. Cosmo-</a:t>
            </a:r>
            <a:r>
              <a:rPr lang="en-US" altLang="de-DE" sz="1600" dirty="0" err="1">
                <a:latin typeface="Arial" pitchFamily="34" charset="0"/>
                <a:cs typeface="Arial" pitchFamily="34" charset="0"/>
              </a:rPr>
              <a:t>Skymed</a:t>
            </a:r>
            <a:r>
              <a:rPr lang="en-US" altLang="de-DE" sz="1600" dirty="0">
                <a:latin typeface="Arial" pitchFamily="34" charset="0"/>
                <a:cs typeface="Arial" pitchFamily="34" charset="0"/>
              </a:rPr>
              <a:t> Tasking over </a:t>
            </a:r>
            <a:r>
              <a:rPr lang="en-US" altLang="de-DE" sz="1600" dirty="0" err="1">
                <a:latin typeface="Arial" pitchFamily="34" charset="0"/>
                <a:cs typeface="Arial" pitchFamily="34" charset="0"/>
              </a:rPr>
              <a:t>Trishuli</a:t>
            </a:r>
            <a:r>
              <a:rPr lang="en-US" altLang="de-DE" sz="1600" dirty="0">
                <a:latin typeface="Arial" pitchFamily="34" charset="0"/>
                <a:cs typeface="Arial" pitchFamily="34" charset="0"/>
              </a:rPr>
              <a:t> basin will be an extremely valuable dataset to be used by the research community.</a:t>
            </a:r>
          </a:p>
          <a:p>
            <a:pPr marL="0" indent="0" eaLnBrk="1" hangingPunct="1">
              <a:buFont typeface="Arial" pitchFamily="34" charset="0"/>
              <a:buNone/>
            </a:pPr>
            <a:r>
              <a:rPr lang="en-US" altLang="de-DE" sz="1600" dirty="0">
                <a:latin typeface="Arial" pitchFamily="34" charset="0"/>
                <a:cs typeface="Arial" pitchFamily="34" charset="0"/>
              </a:rPr>
              <a:t>2.  </a:t>
            </a:r>
            <a:r>
              <a:rPr lang="en-US" altLang="de-DE" sz="1600" dirty="0">
                <a:solidFill>
                  <a:schemeClr val="tx1"/>
                </a:solidFill>
                <a:latin typeface="Arial" pitchFamily="34" charset="0"/>
                <a:cs typeface="Arial" pitchFamily="34" charset="0"/>
              </a:rPr>
              <a:t>Report on effective methodologies and strategies for considering multi-hazard and cascading aspect of landslides through multi-temporal landslide mapping from multiple triggers (leveraging information/interactions with the volcano, flood and earthquake pilots</a:t>
            </a:r>
            <a:r>
              <a:rPr lang="en-US" altLang="de-DE" sz="1600" dirty="0">
                <a:latin typeface="Arial" pitchFamily="34" charset="0"/>
                <a:cs typeface="Arial" pitchFamily="34" charset="0"/>
              </a:rPr>
              <a:t>) </a:t>
            </a:r>
            <a:r>
              <a:rPr lang="en-US" altLang="de-DE" sz="1600" b="1" dirty="0">
                <a:latin typeface="Arial" pitchFamily="34" charset="0"/>
                <a:cs typeface="Arial" pitchFamily="34" charset="0"/>
              </a:rPr>
              <a:t>(Objective A-C)</a:t>
            </a:r>
            <a:endParaRPr lang="en-US" altLang="de-DE" sz="1600" dirty="0">
              <a:latin typeface="Arial" pitchFamily="34" charset="0"/>
              <a:cs typeface="Arial" pitchFamily="34" charset="0"/>
            </a:endParaRPr>
          </a:p>
          <a:p>
            <a:pPr marL="0" indent="0" eaLnBrk="1" hangingPunct="1">
              <a:buFont typeface="Arial" pitchFamily="34" charset="0"/>
              <a:buNone/>
            </a:pPr>
            <a:r>
              <a:rPr lang="en-US" altLang="de-DE" sz="1600" b="1" dirty="0">
                <a:latin typeface="Arial" pitchFamily="34" charset="0"/>
                <a:cs typeface="Arial" pitchFamily="34" charset="0"/>
              </a:rPr>
              <a:t>Status</a:t>
            </a:r>
            <a:r>
              <a:rPr lang="en-US" altLang="de-DE" sz="1600" dirty="0">
                <a:latin typeface="Arial" pitchFamily="34" charset="0"/>
                <a:cs typeface="Arial" pitchFamily="34" charset="0"/>
              </a:rPr>
              <a:t>: ALADIM software is incorporated into the GEP, which allows researchers to characterize landslide inventories using new methods, research on SAR activities is still in the early stages and publications are being prepared on this effort</a:t>
            </a:r>
          </a:p>
          <a:p>
            <a:pPr marL="0" indent="0" eaLnBrk="1" hangingPunct="1">
              <a:buFont typeface="Arial" pitchFamily="34" charset="0"/>
              <a:buNone/>
            </a:pPr>
            <a:r>
              <a:rPr lang="en-US" altLang="de-DE" sz="1600" dirty="0">
                <a:solidFill>
                  <a:schemeClr val="tx1"/>
                </a:solidFill>
                <a:latin typeface="Arial" pitchFamily="34" charset="0"/>
                <a:cs typeface="Arial" pitchFamily="34" charset="0"/>
              </a:rPr>
              <a:t>3.  Landslide event inventory and activity (monitoring) maps produced using optical and SAR imagery and technologies, and their combination, for selected case </a:t>
            </a:r>
            <a:r>
              <a:rPr lang="en-US" altLang="de-DE" sz="1600" dirty="0">
                <a:latin typeface="Arial" pitchFamily="34" charset="0"/>
                <a:cs typeface="Arial" pitchFamily="34" charset="0"/>
              </a:rPr>
              <a:t>studies / geographical areas. </a:t>
            </a:r>
            <a:r>
              <a:rPr lang="en-US" altLang="de-DE" sz="1600" b="1" dirty="0">
                <a:latin typeface="Arial" pitchFamily="34" charset="0"/>
                <a:cs typeface="Arial" pitchFamily="34" charset="0"/>
              </a:rPr>
              <a:t>(Objectives B-C)</a:t>
            </a:r>
            <a:endParaRPr lang="en-US" altLang="de-DE" sz="1600" dirty="0">
              <a:latin typeface="Arial" pitchFamily="34" charset="0"/>
              <a:cs typeface="Arial" pitchFamily="34" charset="0"/>
            </a:endParaRPr>
          </a:p>
          <a:p>
            <a:pPr marL="0" indent="0" eaLnBrk="1" hangingPunct="1">
              <a:buFont typeface="Arial" pitchFamily="34" charset="0"/>
              <a:buNone/>
            </a:pPr>
            <a:r>
              <a:rPr lang="en-US" altLang="de-DE" sz="1600" b="1" dirty="0">
                <a:latin typeface="Arial" pitchFamily="34" charset="0"/>
                <a:cs typeface="Arial" pitchFamily="34" charset="0"/>
              </a:rPr>
              <a:t>Status</a:t>
            </a:r>
            <a:r>
              <a:rPr lang="en-US" altLang="de-DE" sz="1600" dirty="0">
                <a:latin typeface="Arial" pitchFamily="34" charset="0"/>
                <a:cs typeface="Arial" pitchFamily="34" charset="0"/>
              </a:rPr>
              <a:t>: Launching of </a:t>
            </a:r>
            <a:r>
              <a:rPr lang="en-US" altLang="de-DE" sz="1600" dirty="0">
                <a:latin typeface="Arial" pitchFamily="34" charset="0"/>
                <a:cs typeface="Arial" pitchFamily="34" charset="0"/>
                <a:hlinkClick r:id="rId3"/>
              </a:rPr>
              <a:t>https://landslides.nasa.gov</a:t>
            </a:r>
            <a:r>
              <a:rPr lang="en-US" altLang="de-DE" sz="1600" dirty="0">
                <a:latin typeface="Arial" pitchFamily="34" charset="0"/>
                <a:cs typeface="Arial" pitchFamily="34" charset="0"/>
              </a:rPr>
              <a:t> and work with the GEP have greatly expanded the potential for inventories being shared across geographic areas (See next slides)</a:t>
            </a:r>
          </a:p>
          <a:p>
            <a:pPr marL="0" indent="0" eaLnBrk="1" hangingPunct="1">
              <a:buFont typeface="Arial" pitchFamily="34" charset="0"/>
              <a:buNone/>
            </a:pPr>
            <a:r>
              <a:rPr lang="en-US" altLang="de-DE" sz="1600" dirty="0">
                <a:latin typeface="Arial" pitchFamily="34" charset="0"/>
                <a:cs typeface="Arial" pitchFamily="34" charset="0"/>
              </a:rPr>
              <a:t>4. </a:t>
            </a:r>
            <a:r>
              <a:rPr lang="en-US" altLang="de-DE" sz="1600" dirty="0">
                <a:solidFill>
                  <a:schemeClr val="tx1"/>
                </a:solidFill>
                <a:latin typeface="Arial" pitchFamily="34" charset="0"/>
                <a:cs typeface="Arial" pitchFamily="34" charset="0"/>
              </a:rPr>
              <a:t>Report on end user engagement strategies and characterize enablers, challenges, barriers to effective transfer of information, knowledge and technologies. </a:t>
            </a:r>
            <a:r>
              <a:rPr lang="en-US" altLang="de-DE" sz="1600" b="1" dirty="0">
                <a:solidFill>
                  <a:schemeClr val="tx1"/>
                </a:solidFill>
                <a:latin typeface="Arial" pitchFamily="34" charset="0"/>
                <a:cs typeface="Arial" pitchFamily="34" charset="0"/>
              </a:rPr>
              <a:t>(Objective D)</a:t>
            </a:r>
          </a:p>
          <a:p>
            <a:pPr marL="0" indent="0" eaLnBrk="1" hangingPunct="1">
              <a:buFont typeface="Arial" pitchFamily="34" charset="0"/>
              <a:buNone/>
            </a:pPr>
            <a:r>
              <a:rPr lang="en-US" altLang="de-DE" sz="1600" b="1" dirty="0">
                <a:solidFill>
                  <a:schemeClr val="tx1"/>
                </a:solidFill>
                <a:latin typeface="Arial" pitchFamily="34" charset="0"/>
                <a:cs typeface="Arial" pitchFamily="34" charset="0"/>
              </a:rPr>
              <a:t>Status: </a:t>
            </a:r>
            <a:r>
              <a:rPr lang="en-US" altLang="de-DE" sz="1600" dirty="0">
                <a:solidFill>
                  <a:schemeClr val="tx1"/>
                </a:solidFill>
                <a:latin typeface="Arial" pitchFamily="34" charset="0"/>
                <a:cs typeface="Arial" pitchFamily="34" charset="0"/>
              </a:rPr>
              <a:t>While preliminary recommendations may be provided by the end of this pilot, we feel the deliverable will be best suited for a follow-on demonstrator phase given the current status of the research and delays in obtaining data for this effort. A paper is being prepared for peer-review.</a:t>
            </a:r>
            <a:endParaRPr lang="en-US" altLang="de-DE" sz="16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4183084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500"/>
                                        <p:tgtEl>
                                          <p:spTgt spid="23555">
                                            <p:txEl>
                                              <p:pRg st="0" end="0"/>
                                            </p:txEl>
                                          </p:spTgt>
                                        </p:tgtEl>
                                      </p:cBhvr>
                                    </p:animEffect>
                                  </p:childTnLst>
                                  <p:subTnLst>
                                    <p:animClr clrSpc="rgb" dir="cw">
                                      <p:cBhvr override="childStyle">
                                        <p:cTn dur="1" fill="hold" display="0" masterRel="nextClick" afterEffect="1"/>
                                        <p:tgtEl>
                                          <p:spTgt spid="23555">
                                            <p:txEl>
                                              <p:pRg st="0" end="0"/>
                                            </p:txEl>
                                          </p:spTgt>
                                        </p:tgtEl>
                                        <p:attrNameLst>
                                          <p:attrName>ppt_c</p:attrName>
                                        </p:attrNameLst>
                                      </p:cBhvr>
                                      <p:to>
                                        <a:schemeClr val="tx2"/>
                                      </p:to>
                                    </p:animClr>
                                  </p:subTnLst>
                                </p:cTn>
                              </p:par>
                              <p:par>
                                <p:cTn id="8" presetID="10" presetClass="entr" presetSubtype="0" fill="hold" nodeType="withEffect">
                                  <p:stCondLst>
                                    <p:cond delay="0"/>
                                  </p:stCondLst>
                                  <p:childTnLst>
                                    <p:set>
                                      <p:cBhvr>
                                        <p:cTn id="9" dur="1" fill="hold">
                                          <p:stCondLst>
                                            <p:cond delay="0"/>
                                          </p:stCondLst>
                                        </p:cTn>
                                        <p:tgtEl>
                                          <p:spTgt spid="23555">
                                            <p:txEl>
                                              <p:pRg st="1" end="1"/>
                                            </p:txEl>
                                          </p:spTgt>
                                        </p:tgtEl>
                                        <p:attrNameLst>
                                          <p:attrName>style.visibility</p:attrName>
                                        </p:attrNameLst>
                                      </p:cBhvr>
                                      <p:to>
                                        <p:strVal val="visible"/>
                                      </p:to>
                                    </p:set>
                                    <p:animEffect transition="in" filter="fade">
                                      <p:cBhvr>
                                        <p:cTn id="10" dur="500"/>
                                        <p:tgtEl>
                                          <p:spTgt spid="23555">
                                            <p:txEl>
                                              <p:pRg st="1" end="1"/>
                                            </p:txEl>
                                          </p:spTgt>
                                        </p:tgtEl>
                                      </p:cBhvr>
                                    </p:animEffect>
                                  </p:childTnLst>
                                  <p:subTnLst>
                                    <p:animClr clrSpc="rgb" dir="cw">
                                      <p:cBhvr override="childStyle">
                                        <p:cTn dur="1" fill="hold" display="0" masterRel="nextClick" afterEffect="1"/>
                                        <p:tgtEl>
                                          <p:spTgt spid="23555">
                                            <p:txEl>
                                              <p:pRg st="1" end="1"/>
                                            </p:txEl>
                                          </p:spTgt>
                                        </p:tgtEl>
                                        <p:attrNameLst>
                                          <p:attrName>ppt_c</p:attrName>
                                        </p:attrNameLst>
                                      </p:cBhvr>
                                      <p:to>
                                        <a:schemeClr val="tx2"/>
                                      </p:to>
                                    </p:animClr>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555">
                                            <p:txEl>
                                              <p:pRg st="2" end="2"/>
                                            </p:txEl>
                                          </p:spTgt>
                                        </p:tgtEl>
                                        <p:attrNameLst>
                                          <p:attrName>style.visibility</p:attrName>
                                        </p:attrNameLst>
                                      </p:cBhvr>
                                      <p:to>
                                        <p:strVal val="visible"/>
                                      </p:to>
                                    </p:set>
                                    <p:animEffect transition="in" filter="fade">
                                      <p:cBhvr>
                                        <p:cTn id="15" dur="500"/>
                                        <p:tgtEl>
                                          <p:spTgt spid="23555">
                                            <p:txEl>
                                              <p:pRg st="2" end="2"/>
                                            </p:txEl>
                                          </p:spTgt>
                                        </p:tgtEl>
                                      </p:cBhvr>
                                    </p:animEffect>
                                  </p:childTnLst>
                                  <p:subTnLst>
                                    <p:animClr clrSpc="rgb" dir="cw">
                                      <p:cBhvr override="childStyle">
                                        <p:cTn dur="1" fill="hold" display="0" masterRel="nextClick" afterEffect="1"/>
                                        <p:tgtEl>
                                          <p:spTgt spid="23555">
                                            <p:txEl>
                                              <p:pRg st="2" end="2"/>
                                            </p:txEl>
                                          </p:spTgt>
                                        </p:tgtEl>
                                        <p:attrNameLst>
                                          <p:attrName>ppt_c</p:attrName>
                                        </p:attrNameLst>
                                      </p:cBhvr>
                                      <p:to>
                                        <a:schemeClr val="tx2"/>
                                      </p:to>
                                    </p:animClr>
                                  </p:subTnLst>
                                </p:cTn>
                              </p:par>
                              <p:par>
                                <p:cTn id="16" presetID="10" presetClass="entr" presetSubtype="0" fill="hold" nodeType="withEffect">
                                  <p:stCondLst>
                                    <p:cond delay="0"/>
                                  </p:stCondLst>
                                  <p:childTnLst>
                                    <p:set>
                                      <p:cBhvr>
                                        <p:cTn id="17" dur="1" fill="hold">
                                          <p:stCondLst>
                                            <p:cond delay="0"/>
                                          </p:stCondLst>
                                        </p:cTn>
                                        <p:tgtEl>
                                          <p:spTgt spid="23555">
                                            <p:txEl>
                                              <p:pRg st="3" end="3"/>
                                            </p:txEl>
                                          </p:spTgt>
                                        </p:tgtEl>
                                        <p:attrNameLst>
                                          <p:attrName>style.visibility</p:attrName>
                                        </p:attrNameLst>
                                      </p:cBhvr>
                                      <p:to>
                                        <p:strVal val="visible"/>
                                      </p:to>
                                    </p:set>
                                    <p:animEffect transition="in" filter="fade">
                                      <p:cBhvr>
                                        <p:cTn id="18" dur="500"/>
                                        <p:tgtEl>
                                          <p:spTgt spid="23555">
                                            <p:txEl>
                                              <p:pRg st="3" end="3"/>
                                            </p:txEl>
                                          </p:spTgt>
                                        </p:tgtEl>
                                      </p:cBhvr>
                                    </p:animEffect>
                                  </p:childTnLst>
                                  <p:subTnLst>
                                    <p:animClr clrSpc="rgb" dir="cw">
                                      <p:cBhvr override="childStyle">
                                        <p:cTn dur="1" fill="hold" display="0" masterRel="nextClick" afterEffect="1"/>
                                        <p:tgtEl>
                                          <p:spTgt spid="23555">
                                            <p:txEl>
                                              <p:pRg st="3" end="3"/>
                                            </p:txEl>
                                          </p:spTgt>
                                        </p:tgtEl>
                                        <p:attrNameLst>
                                          <p:attrName>ppt_c</p:attrName>
                                        </p:attrNameLst>
                                      </p:cBhvr>
                                      <p:to>
                                        <a:schemeClr val="tx2"/>
                                      </p:to>
                                    </p:animClr>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555">
                                            <p:txEl>
                                              <p:pRg st="4" end="4"/>
                                            </p:txEl>
                                          </p:spTgt>
                                        </p:tgtEl>
                                        <p:attrNameLst>
                                          <p:attrName>style.visibility</p:attrName>
                                        </p:attrNameLst>
                                      </p:cBhvr>
                                      <p:to>
                                        <p:strVal val="visible"/>
                                      </p:to>
                                    </p:set>
                                    <p:animEffect transition="in" filter="fade">
                                      <p:cBhvr>
                                        <p:cTn id="23" dur="500"/>
                                        <p:tgtEl>
                                          <p:spTgt spid="23555">
                                            <p:txEl>
                                              <p:pRg st="4" end="4"/>
                                            </p:txEl>
                                          </p:spTgt>
                                        </p:tgtEl>
                                      </p:cBhvr>
                                    </p:animEffect>
                                  </p:childTnLst>
                                  <p:subTnLst>
                                    <p:animClr clrSpc="rgb" dir="cw">
                                      <p:cBhvr override="childStyle">
                                        <p:cTn dur="1" fill="hold" display="0" masterRel="nextClick" afterEffect="1"/>
                                        <p:tgtEl>
                                          <p:spTgt spid="23555">
                                            <p:txEl>
                                              <p:pRg st="4" end="4"/>
                                            </p:txEl>
                                          </p:spTgt>
                                        </p:tgtEl>
                                        <p:attrNameLst>
                                          <p:attrName>ppt_c</p:attrName>
                                        </p:attrNameLst>
                                      </p:cBhvr>
                                      <p:to>
                                        <a:schemeClr val="tx2"/>
                                      </p:to>
                                    </p:animClr>
                                  </p:subTnLst>
                                </p:cTn>
                              </p:par>
                              <p:par>
                                <p:cTn id="24" presetID="10" presetClass="entr" presetSubtype="0" fill="hold" nodeType="withEffect">
                                  <p:stCondLst>
                                    <p:cond delay="0"/>
                                  </p:stCondLst>
                                  <p:childTnLst>
                                    <p:set>
                                      <p:cBhvr>
                                        <p:cTn id="25" dur="1" fill="hold">
                                          <p:stCondLst>
                                            <p:cond delay="0"/>
                                          </p:stCondLst>
                                        </p:cTn>
                                        <p:tgtEl>
                                          <p:spTgt spid="23555">
                                            <p:txEl>
                                              <p:pRg st="5" end="5"/>
                                            </p:txEl>
                                          </p:spTgt>
                                        </p:tgtEl>
                                        <p:attrNameLst>
                                          <p:attrName>style.visibility</p:attrName>
                                        </p:attrNameLst>
                                      </p:cBhvr>
                                      <p:to>
                                        <p:strVal val="visible"/>
                                      </p:to>
                                    </p:set>
                                    <p:animEffect transition="in" filter="fade">
                                      <p:cBhvr>
                                        <p:cTn id="26" dur="500"/>
                                        <p:tgtEl>
                                          <p:spTgt spid="23555">
                                            <p:txEl>
                                              <p:pRg st="5" end="5"/>
                                            </p:txEl>
                                          </p:spTgt>
                                        </p:tgtEl>
                                      </p:cBhvr>
                                    </p:animEffect>
                                  </p:childTnLst>
                                  <p:subTnLst>
                                    <p:animClr clrSpc="rgb" dir="cw">
                                      <p:cBhvr override="childStyle">
                                        <p:cTn dur="1" fill="hold" display="0" masterRel="nextClick" afterEffect="1"/>
                                        <p:tgtEl>
                                          <p:spTgt spid="23555">
                                            <p:txEl>
                                              <p:pRg st="5" end="5"/>
                                            </p:txEl>
                                          </p:spTgt>
                                        </p:tgtEl>
                                        <p:attrNameLst>
                                          <p:attrName>ppt_c</p:attrName>
                                        </p:attrNameLst>
                                      </p:cBhvr>
                                      <p:to>
                                        <a:schemeClr val="tx2"/>
                                      </p:to>
                                    </p:animClr>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3555">
                                            <p:txEl>
                                              <p:pRg st="6" end="6"/>
                                            </p:txEl>
                                          </p:spTgt>
                                        </p:tgtEl>
                                        <p:attrNameLst>
                                          <p:attrName>style.visibility</p:attrName>
                                        </p:attrNameLst>
                                      </p:cBhvr>
                                      <p:to>
                                        <p:strVal val="visible"/>
                                      </p:to>
                                    </p:set>
                                    <p:animEffect transition="in" filter="fade">
                                      <p:cBhvr>
                                        <p:cTn id="31" dur="500"/>
                                        <p:tgtEl>
                                          <p:spTgt spid="23555">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3555">
                                            <p:txEl>
                                              <p:pRg st="7" end="7"/>
                                            </p:txEl>
                                          </p:spTgt>
                                        </p:tgtEl>
                                        <p:attrNameLst>
                                          <p:attrName>style.visibility</p:attrName>
                                        </p:attrNameLst>
                                      </p:cBhvr>
                                      <p:to>
                                        <p:strVal val="visible"/>
                                      </p:to>
                                    </p:set>
                                    <p:animEffect transition="in" filter="fade">
                                      <p:cBhvr>
                                        <p:cTn id="34" dur="500"/>
                                        <p:tgtEl>
                                          <p:spTgt spid="2355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B7E98B-EA3D-3D4F-9B3D-5C72D745AAB6}"/>
              </a:ext>
            </a:extLst>
          </p:cNvPr>
          <p:cNvSpPr>
            <a:spLocks noGrp="1"/>
          </p:cNvSpPr>
          <p:nvPr>
            <p:ph type="sldNum" sz="quarter" idx="2"/>
          </p:nvPr>
        </p:nvSpPr>
        <p:spPr/>
        <p:txBody>
          <a:bodyPr/>
          <a:lstStyle/>
          <a:p>
            <a:pPr defTabSz="914400"/>
            <a:fld id="{86CB4B4D-7CA3-9044-876B-883B54F8677D}" type="slidenum">
              <a:rPr lang="uk-UA" smtClean="0"/>
              <a:pPr defTabSz="914400"/>
              <a:t>2</a:t>
            </a:fld>
            <a:endParaRPr lang="uk-UA" dirty="0"/>
          </a:p>
        </p:txBody>
      </p:sp>
      <p:sp>
        <p:nvSpPr>
          <p:cNvPr id="3" name="Content Placeholder 2">
            <a:extLst>
              <a:ext uri="{FF2B5EF4-FFF2-40B4-BE49-F238E27FC236}">
                <a16:creationId xmlns:a16="http://schemas.microsoft.com/office/drawing/2014/main" id="{6D6F17FA-1BC8-F743-B53A-7CAAF9EB3526}"/>
              </a:ext>
            </a:extLst>
          </p:cNvPr>
          <p:cNvSpPr>
            <a:spLocks noGrp="1"/>
          </p:cNvSpPr>
          <p:nvPr>
            <p:ph sz="quarter" idx="10"/>
          </p:nvPr>
        </p:nvSpPr>
        <p:spPr>
          <a:xfrm>
            <a:off x="457200" y="1371600"/>
            <a:ext cx="8153400" cy="4724400"/>
          </a:xfrm>
        </p:spPr>
        <p:txBody>
          <a:bodyPr/>
          <a:lstStyle/>
          <a:p>
            <a:r>
              <a:rPr lang="en-US" sz="2800" b="0" dirty="0"/>
              <a:t>WG </a:t>
            </a:r>
            <a:r>
              <a:rPr lang="en-US" sz="2800" b="0" dirty="0" smtClean="0"/>
              <a:t>Disasters Work Plan 2019-2021</a:t>
            </a:r>
          </a:p>
          <a:p>
            <a:pPr lvl="1"/>
            <a:r>
              <a:rPr lang="en-US" sz="2800" dirty="0" smtClean="0"/>
              <a:t>All deliverables running as planned, except one year extension requested for Landslide Pilot</a:t>
            </a:r>
          </a:p>
          <a:p>
            <a:r>
              <a:rPr lang="en-US" sz="2800" b="0" dirty="0"/>
              <a:t>N</a:t>
            </a:r>
            <a:r>
              <a:rPr lang="en-US" sz="2800" b="0" dirty="0" smtClean="0"/>
              <a:t>ew 2019 Engagements: CSA, CSIRO, NOAA</a:t>
            </a:r>
          </a:p>
          <a:p>
            <a:r>
              <a:rPr lang="en-US" sz="2800" b="0" dirty="0" smtClean="0"/>
              <a:t>Open Actions </a:t>
            </a:r>
            <a:r>
              <a:rPr lang="en-US" sz="2800" b="0" dirty="0"/>
              <a:t>from </a:t>
            </a:r>
            <a:r>
              <a:rPr lang="en-US" sz="2800" b="0" dirty="0" smtClean="0"/>
              <a:t>SIT and Plenary: None</a:t>
            </a:r>
          </a:p>
          <a:p>
            <a:r>
              <a:rPr lang="en-US" sz="2800" b="0" dirty="0" smtClean="0"/>
              <a:t>Items for 2019 CEOS Plenary</a:t>
            </a:r>
            <a:r>
              <a:rPr lang="en-US" sz="2800" b="0" dirty="0"/>
              <a:t>: </a:t>
            </a:r>
          </a:p>
          <a:p>
            <a:pPr lvl="1"/>
            <a:r>
              <a:rPr lang="en-US" sz="2800" dirty="0" smtClean="0"/>
              <a:t>WG Disasters </a:t>
            </a:r>
            <a:r>
              <a:rPr lang="en-US" sz="2800" dirty="0" err="1" smtClean="0"/>
              <a:t>ToR</a:t>
            </a:r>
            <a:r>
              <a:rPr lang="en-US" sz="2800" dirty="0" smtClean="0"/>
              <a:t> review and endorsement</a:t>
            </a:r>
            <a:endParaRPr lang="en-US" sz="2800" b="0" dirty="0"/>
          </a:p>
          <a:p>
            <a:endParaRPr lang="en-US" sz="3200" b="0" dirty="0"/>
          </a:p>
        </p:txBody>
      </p:sp>
      <p:sp>
        <p:nvSpPr>
          <p:cNvPr id="4" name="Content Placeholder 3">
            <a:extLst>
              <a:ext uri="{FF2B5EF4-FFF2-40B4-BE49-F238E27FC236}">
                <a16:creationId xmlns:a16="http://schemas.microsoft.com/office/drawing/2014/main" id="{C631139E-C6E7-3145-89C0-2E1C06280205}"/>
              </a:ext>
            </a:extLst>
          </p:cNvPr>
          <p:cNvSpPr>
            <a:spLocks noGrp="1"/>
          </p:cNvSpPr>
          <p:nvPr>
            <p:ph sz="quarter" idx="11"/>
          </p:nvPr>
        </p:nvSpPr>
        <p:spPr>
          <a:xfrm>
            <a:off x="1752600" y="304800"/>
            <a:ext cx="4953000" cy="533400"/>
          </a:xfrm>
        </p:spPr>
        <p:txBody>
          <a:bodyPr/>
          <a:lstStyle/>
          <a:p>
            <a:r>
              <a:rPr lang="en-US" sz="3600" dirty="0"/>
              <a:t>Overview</a:t>
            </a:r>
            <a:endParaRPr lang="en-US" sz="4000" dirty="0"/>
          </a:p>
        </p:txBody>
      </p:sp>
    </p:spTree>
    <p:extLst>
      <p:ext uri="{BB962C8B-B14F-4D97-AF65-F5344CB8AC3E}">
        <p14:creationId xmlns:p14="http://schemas.microsoft.com/office/powerpoint/2010/main" val="8381965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idx="4294967295"/>
          </p:nvPr>
        </p:nvSpPr>
        <p:spPr>
          <a:xfrm>
            <a:off x="1828800" y="228600"/>
            <a:ext cx="5791200" cy="914400"/>
          </a:xfrm>
        </p:spPr>
        <p:txBody>
          <a:bodyPr>
            <a:noAutofit/>
          </a:bodyPr>
          <a:lstStyle/>
          <a:p>
            <a:pPr algn="ctr"/>
            <a:r>
              <a:rPr lang="en-US" sz="2400" dirty="0"/>
              <a:t>ALADIM </a:t>
            </a:r>
            <a:r>
              <a:rPr lang="en-US" sz="2400" dirty="0"/>
              <a:t>s</a:t>
            </a:r>
            <a:r>
              <a:rPr lang="en-US" sz="2400" dirty="0" smtClean="0"/>
              <a:t>ervice </a:t>
            </a:r>
            <a:r>
              <a:rPr lang="en-US" sz="2400" dirty="0"/>
              <a:t>a</a:t>
            </a:r>
            <a:r>
              <a:rPr lang="en-US" sz="2400" dirty="0" smtClean="0"/>
              <a:t>vailable </a:t>
            </a:r>
            <a:r>
              <a:rPr lang="en-US" sz="2400" dirty="0"/>
              <a:t>on ESA </a:t>
            </a:r>
            <a:r>
              <a:rPr lang="en-US" sz="2400" dirty="0" smtClean="0"/>
              <a:t>GEP </a:t>
            </a:r>
            <a:r>
              <a:rPr lang="en-US" sz="2000" dirty="0" smtClean="0"/>
              <a:t>(</a:t>
            </a:r>
            <a:r>
              <a:rPr lang="en-US" sz="2000" dirty="0"/>
              <a:t>w</a:t>
            </a:r>
            <a:r>
              <a:rPr lang="en-US" sz="2000" dirty="0" smtClean="0"/>
              <a:t>orking </a:t>
            </a:r>
            <a:r>
              <a:rPr lang="en-US" sz="2000" dirty="0"/>
              <a:t>for S2, </a:t>
            </a:r>
            <a:r>
              <a:rPr lang="en-US" sz="2000" dirty="0"/>
              <a:t>p</a:t>
            </a:r>
            <a:r>
              <a:rPr lang="en-US" sz="2000" dirty="0" smtClean="0"/>
              <a:t>ending </a:t>
            </a:r>
            <a:r>
              <a:rPr lang="en-US" sz="2000" dirty="0"/>
              <a:t>for VHRO)</a:t>
            </a:r>
          </a:p>
        </p:txBody>
      </p:sp>
      <p:pic>
        <p:nvPicPr>
          <p:cNvPr id="3" name="Image 2" descr="Capture d’écran 2019-03-19 à 08.06.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1600"/>
            <a:ext cx="9144000" cy="4572000"/>
          </a:xfrm>
          <a:prstGeom prst="rect">
            <a:avLst/>
          </a:prstGeom>
        </p:spPr>
      </p:pic>
      <p:pic>
        <p:nvPicPr>
          <p:cNvPr id="10" name="Image 9" descr="Logo_CNRS.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29600" y="2743200"/>
            <a:ext cx="652734" cy="652734"/>
          </a:xfrm>
          <a:prstGeom prst="rect">
            <a:avLst/>
          </a:prstGeom>
        </p:spPr>
      </p:pic>
      <p:pic>
        <p:nvPicPr>
          <p:cNvPr id="15" name="Image 14" descr="Capture d’écran 2019-03-04 à 17.40.3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4953000"/>
            <a:ext cx="3207919" cy="1763999"/>
          </a:xfrm>
          <a:prstGeom prst="rect">
            <a:avLst/>
          </a:prstGeom>
          <a:effectLst>
            <a:outerShdw blurRad="292100" dist="88900" dir="2700000" algn="tl" rotWithShape="0">
              <a:srgbClr val="000000">
                <a:alpha val="65000"/>
              </a:srgbClr>
            </a:outerShdw>
          </a:effectLst>
        </p:spPr>
      </p:pic>
      <p:pic>
        <p:nvPicPr>
          <p:cNvPr id="16" name="Image 15" descr="Capture d’écran 2019-03-04 à 17.40.16.jpg"/>
          <p:cNvPicPr>
            <a:picLocks noChangeAspect="1"/>
          </p:cNvPicPr>
          <p:nvPr/>
        </p:nvPicPr>
        <p:blipFill rotWithShape="1">
          <a:blip r:embed="rId5">
            <a:extLst>
              <a:ext uri="{28A0092B-C50C-407E-A947-70E740481C1C}">
                <a14:useLocalDpi xmlns:a14="http://schemas.microsoft.com/office/drawing/2010/main" val="0"/>
              </a:ext>
            </a:extLst>
          </a:blip>
          <a:srcRect b="15995"/>
          <a:stretch/>
        </p:blipFill>
        <p:spPr>
          <a:xfrm>
            <a:off x="1307976" y="4980549"/>
            <a:ext cx="4178424" cy="1736450"/>
          </a:xfrm>
          <a:prstGeom prst="rect">
            <a:avLst/>
          </a:prstGeom>
          <a:effectLst>
            <a:outerShdw blurRad="292100" dist="88900" dir="2700000" algn="tl" rotWithShape="0">
              <a:srgbClr val="000000">
                <a:alpha val="65000"/>
              </a:srgbClr>
            </a:outerShdw>
          </a:effectLst>
        </p:spPr>
      </p:pic>
    </p:spTree>
    <p:extLst>
      <p:ext uri="{BB962C8B-B14F-4D97-AF65-F5344CB8AC3E}">
        <p14:creationId xmlns:p14="http://schemas.microsoft.com/office/powerpoint/2010/main" val="372051478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idx="4294967295"/>
          </p:nvPr>
        </p:nvSpPr>
        <p:spPr>
          <a:xfrm>
            <a:off x="1828800" y="228600"/>
            <a:ext cx="5791200" cy="914400"/>
          </a:xfrm>
        </p:spPr>
        <p:txBody>
          <a:bodyPr>
            <a:noAutofit/>
          </a:bodyPr>
          <a:lstStyle/>
          <a:p>
            <a:pPr algn="ctr"/>
            <a:r>
              <a:rPr lang="en-US" sz="2400" dirty="0"/>
              <a:t>ALADIM service available on ESA GEP</a:t>
            </a:r>
            <a:br>
              <a:rPr lang="en-US" sz="2400" dirty="0"/>
            </a:br>
            <a:r>
              <a:rPr lang="en-US" sz="2000" dirty="0"/>
              <a:t>(working for S2, pending for VHRO)</a:t>
            </a:r>
          </a:p>
        </p:txBody>
      </p:sp>
      <p:pic>
        <p:nvPicPr>
          <p:cNvPr id="10" name="Image 9" descr="Logo_CNRS.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153400" y="1524000"/>
            <a:ext cx="652734" cy="652734"/>
          </a:xfrm>
          <a:prstGeom prst="rect">
            <a:avLst/>
          </a:prstGeom>
        </p:spPr>
      </p:pic>
      <p:pic>
        <p:nvPicPr>
          <p:cNvPr id="2" name="Image 1" descr="Capture d’écran 2019-03-19 à 08.07.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9200"/>
            <a:ext cx="6629400" cy="3444356"/>
          </a:xfrm>
          <a:prstGeom prst="rect">
            <a:avLst/>
          </a:prstGeom>
        </p:spPr>
      </p:pic>
      <p:pic>
        <p:nvPicPr>
          <p:cNvPr id="4" name="Image 3" descr="Capture d’écran 2019-03-19 à 08.07.2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0" y="3530369"/>
            <a:ext cx="6629400" cy="3327631"/>
          </a:xfrm>
          <a:prstGeom prst="rect">
            <a:avLst/>
          </a:prstGeom>
        </p:spPr>
      </p:pic>
      <p:sp>
        <p:nvSpPr>
          <p:cNvPr id="5" name="ZoneTexte 4"/>
          <p:cNvSpPr txBox="1"/>
          <p:nvPr/>
        </p:nvSpPr>
        <p:spPr>
          <a:xfrm>
            <a:off x="457200" y="1676400"/>
            <a:ext cx="5363005" cy="369330"/>
          </a:xfrm>
          <a:prstGeom prst="rect">
            <a:avLst/>
          </a:prstGeom>
          <a:solidFill>
            <a:srgbClr val="FFFFFF"/>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rgbClr val="002569"/>
                </a:solidFill>
                <a:effectLst/>
                <a:uFillTx/>
              </a:rPr>
              <a:t>Image</a:t>
            </a:r>
            <a:r>
              <a:rPr kumimoji="0" lang="fr-FR" sz="1800" b="0" i="0" u="none" strike="noStrike" cap="none" spc="0" normalizeH="0" dirty="0">
                <a:ln>
                  <a:noFill/>
                </a:ln>
                <a:solidFill>
                  <a:srgbClr val="002569"/>
                </a:solidFill>
                <a:effectLst/>
                <a:uFillTx/>
              </a:rPr>
              <a:t> catalogue and </a:t>
            </a:r>
            <a:r>
              <a:rPr kumimoji="0" lang="fr-FR" sz="1800" b="0" i="0" u="none" strike="noStrike" cap="none" spc="0" normalizeH="0" dirty="0" err="1">
                <a:ln>
                  <a:noFill/>
                </a:ln>
                <a:solidFill>
                  <a:srgbClr val="002569"/>
                </a:solidFill>
                <a:effectLst/>
                <a:uFillTx/>
              </a:rPr>
              <a:t>selection</a:t>
            </a:r>
            <a:r>
              <a:rPr kumimoji="0" lang="fr-FR" sz="1800" b="0" i="0" u="none" strike="noStrike" cap="none" spc="0" normalizeH="0" dirty="0">
                <a:ln>
                  <a:noFill/>
                </a:ln>
                <a:solidFill>
                  <a:srgbClr val="002569"/>
                </a:solidFill>
                <a:effectLst/>
                <a:uFillTx/>
              </a:rPr>
              <a:t> of </a:t>
            </a:r>
            <a:r>
              <a:rPr lang="fr-FR" dirty="0" err="1"/>
              <a:t>R</a:t>
            </a:r>
            <a:r>
              <a:rPr kumimoji="0" lang="fr-FR" sz="1800" b="0" i="0" u="none" strike="noStrike" cap="none" spc="0" normalizeH="0" dirty="0" err="1" smtClean="0">
                <a:ln>
                  <a:noFill/>
                </a:ln>
                <a:solidFill>
                  <a:srgbClr val="002569"/>
                </a:solidFill>
                <a:effectLst/>
                <a:uFillTx/>
              </a:rPr>
              <a:t>egion</a:t>
            </a:r>
            <a:r>
              <a:rPr kumimoji="0" lang="fr-FR" sz="1800" b="0" i="0" u="none" strike="noStrike" cap="none" spc="0" normalizeH="0" dirty="0" smtClean="0">
                <a:ln>
                  <a:noFill/>
                </a:ln>
                <a:solidFill>
                  <a:srgbClr val="002569"/>
                </a:solidFill>
                <a:effectLst/>
                <a:uFillTx/>
              </a:rPr>
              <a:t> </a:t>
            </a:r>
            <a:r>
              <a:rPr kumimoji="0" lang="fr-FR" sz="1800" b="0" i="0" u="none" strike="noStrike" cap="none" spc="0" normalizeH="0" dirty="0">
                <a:ln>
                  <a:noFill/>
                </a:ln>
                <a:solidFill>
                  <a:srgbClr val="002569"/>
                </a:solidFill>
                <a:effectLst/>
                <a:uFillTx/>
              </a:rPr>
              <a:t>of </a:t>
            </a:r>
            <a:r>
              <a:rPr kumimoji="0" lang="fr-FR" sz="1800" b="0" i="0" u="none" strike="noStrike" cap="none" spc="0" normalizeH="0" dirty="0" err="1">
                <a:ln>
                  <a:noFill/>
                </a:ln>
                <a:solidFill>
                  <a:srgbClr val="002569"/>
                </a:solidFill>
                <a:effectLst/>
                <a:uFillTx/>
              </a:rPr>
              <a:t>Interest</a:t>
            </a:r>
            <a:endParaRPr kumimoji="0" lang="fr-FR" sz="1800" b="0" i="0" u="none" strike="noStrike" cap="none" spc="0" normalizeH="0" baseline="0" dirty="0">
              <a:ln>
                <a:noFill/>
              </a:ln>
              <a:solidFill>
                <a:srgbClr val="002569"/>
              </a:solidFill>
              <a:effectLst/>
              <a:uFillTx/>
            </a:endParaRPr>
          </a:p>
        </p:txBody>
      </p:sp>
      <p:sp>
        <p:nvSpPr>
          <p:cNvPr id="11" name="ZoneTexte 10"/>
          <p:cNvSpPr txBox="1"/>
          <p:nvPr/>
        </p:nvSpPr>
        <p:spPr>
          <a:xfrm>
            <a:off x="1143000" y="4800600"/>
            <a:ext cx="5699710" cy="369330"/>
          </a:xfrm>
          <a:prstGeom prst="rect">
            <a:avLst/>
          </a:prstGeom>
          <a:solidFill>
            <a:srgbClr val="FFFFFF"/>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fr-FR" sz="1800" b="0" i="0" u="none" strike="noStrike" cap="none" spc="0" normalizeH="0" baseline="0" dirty="0" err="1">
                <a:ln>
                  <a:noFill/>
                </a:ln>
                <a:solidFill>
                  <a:srgbClr val="002569"/>
                </a:solidFill>
                <a:effectLst/>
                <a:uFillTx/>
              </a:rPr>
              <a:t>Results</a:t>
            </a:r>
            <a:r>
              <a:rPr kumimoji="0" lang="fr-FR" sz="1800" b="0" i="0" u="none" strike="noStrike" cap="none" spc="0" normalizeH="0" baseline="0" dirty="0">
                <a:ln>
                  <a:noFill/>
                </a:ln>
                <a:solidFill>
                  <a:srgbClr val="002569"/>
                </a:solidFill>
                <a:effectLst/>
                <a:uFillTx/>
              </a:rPr>
              <a:t>: </a:t>
            </a:r>
            <a:r>
              <a:rPr kumimoji="0" lang="fr-FR" sz="1800" b="0" i="0" u="none" strike="noStrike" cap="none" spc="0" normalizeH="0" baseline="0" dirty="0" err="1">
                <a:ln>
                  <a:noFill/>
                </a:ln>
                <a:solidFill>
                  <a:srgbClr val="002569"/>
                </a:solidFill>
                <a:effectLst/>
                <a:uFillTx/>
              </a:rPr>
              <a:t>polygons</a:t>
            </a:r>
            <a:r>
              <a:rPr kumimoji="0" lang="fr-FR" sz="1800" b="0" i="0" u="none" strike="noStrike" cap="none" spc="0" normalizeH="0" baseline="0" dirty="0">
                <a:ln>
                  <a:noFill/>
                </a:ln>
                <a:solidFill>
                  <a:srgbClr val="002569"/>
                </a:solidFill>
                <a:effectLst/>
                <a:uFillTx/>
              </a:rPr>
              <a:t> </a:t>
            </a:r>
            <a:r>
              <a:rPr kumimoji="0" lang="fr-FR" sz="1800" b="0" i="0" u="none" strike="noStrike" cap="none" spc="0" normalizeH="0" baseline="0" dirty="0" err="1">
                <a:ln>
                  <a:noFill/>
                </a:ln>
                <a:solidFill>
                  <a:srgbClr val="002569"/>
                </a:solidFill>
                <a:effectLst/>
                <a:uFillTx/>
              </a:rPr>
              <a:t>corresponding</a:t>
            </a:r>
            <a:r>
              <a:rPr kumimoji="0" lang="fr-FR" sz="1800" b="0" i="0" u="none" strike="noStrike" cap="none" spc="0" normalizeH="0" baseline="0" dirty="0">
                <a:ln>
                  <a:noFill/>
                </a:ln>
                <a:solidFill>
                  <a:srgbClr val="002569"/>
                </a:solidFill>
                <a:effectLst/>
                <a:uFillTx/>
              </a:rPr>
              <a:t> to possible </a:t>
            </a:r>
            <a:r>
              <a:rPr kumimoji="0" lang="fr-FR" sz="1800" b="0" i="0" u="none" strike="noStrike" cap="none" spc="0" normalizeH="0" baseline="0" dirty="0" err="1">
                <a:ln>
                  <a:noFill/>
                </a:ln>
                <a:solidFill>
                  <a:srgbClr val="002569"/>
                </a:solidFill>
                <a:effectLst/>
                <a:uFillTx/>
              </a:rPr>
              <a:t>landslides</a:t>
            </a:r>
            <a:endParaRPr kumimoji="0" lang="fr-FR" sz="1800" b="0"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137673281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B7E98B-EA3D-3D4F-9B3D-5C72D745AAB6}"/>
              </a:ext>
            </a:extLst>
          </p:cNvPr>
          <p:cNvSpPr>
            <a:spLocks noGrp="1"/>
          </p:cNvSpPr>
          <p:nvPr>
            <p:ph type="sldNum" sz="quarter" idx="2"/>
          </p:nvPr>
        </p:nvSpPr>
        <p:spPr/>
        <p:txBody>
          <a:bodyPr/>
          <a:lstStyle/>
          <a:p>
            <a:pPr defTabSz="914400"/>
            <a:fld id="{86CB4B4D-7CA3-9044-876B-883B54F8677D}" type="slidenum">
              <a:rPr lang="uk-UA" smtClean="0"/>
              <a:pPr defTabSz="914400"/>
              <a:t>22</a:t>
            </a:fld>
            <a:endParaRPr lang="uk-UA" dirty="0"/>
          </a:p>
        </p:txBody>
      </p:sp>
      <p:sp>
        <p:nvSpPr>
          <p:cNvPr id="3" name="Content Placeholder 2">
            <a:extLst>
              <a:ext uri="{FF2B5EF4-FFF2-40B4-BE49-F238E27FC236}">
                <a16:creationId xmlns:a16="http://schemas.microsoft.com/office/drawing/2014/main" id="{6D6F17FA-1BC8-F743-B53A-7CAAF9EB3526}"/>
              </a:ext>
            </a:extLst>
          </p:cNvPr>
          <p:cNvSpPr>
            <a:spLocks noGrp="1"/>
          </p:cNvSpPr>
          <p:nvPr>
            <p:ph sz="quarter" idx="10"/>
          </p:nvPr>
        </p:nvSpPr>
        <p:spPr/>
        <p:txBody>
          <a:bodyPr/>
          <a:lstStyle/>
          <a:p>
            <a:r>
              <a:rPr lang="en-US" sz="2800" b="0" dirty="0"/>
              <a:t>Current </a:t>
            </a:r>
            <a:r>
              <a:rPr lang="en-US" sz="2800" b="0" dirty="0" err="1"/>
              <a:t>ToR</a:t>
            </a:r>
            <a:r>
              <a:rPr lang="en-US" sz="2800" b="0" dirty="0"/>
              <a:t> approved in 2013 when the WG Disasters was created</a:t>
            </a:r>
          </a:p>
          <a:p>
            <a:r>
              <a:rPr lang="en-US" sz="2800" b="0" dirty="0" smtClean="0"/>
              <a:t>WG Disasters reviewed the </a:t>
            </a:r>
            <a:r>
              <a:rPr lang="en-US" sz="2800" b="0" dirty="0" err="1" smtClean="0"/>
              <a:t>ToR</a:t>
            </a:r>
            <a:r>
              <a:rPr lang="en-US" sz="2800" b="0" dirty="0" smtClean="0"/>
              <a:t>, i.e. sections: </a:t>
            </a:r>
            <a:r>
              <a:rPr lang="en-US" sz="2800" b="0" dirty="0"/>
              <a:t>1) Objectives and 2) </a:t>
            </a:r>
            <a:r>
              <a:rPr lang="en-US" sz="2800" b="0" dirty="0" smtClean="0"/>
              <a:t>Structure </a:t>
            </a:r>
            <a:r>
              <a:rPr lang="en-US" sz="2800" b="0" dirty="0"/>
              <a:t>and </a:t>
            </a:r>
            <a:r>
              <a:rPr lang="en-US" sz="2800" b="0" dirty="0" smtClean="0"/>
              <a:t>Procedures</a:t>
            </a:r>
          </a:p>
          <a:p>
            <a:r>
              <a:rPr lang="en-US" sz="2800" b="0" dirty="0" smtClean="0"/>
              <a:t>New </a:t>
            </a:r>
            <a:r>
              <a:rPr lang="en-US" sz="2800" b="0" dirty="0" err="1" smtClean="0"/>
              <a:t>ToR</a:t>
            </a:r>
            <a:r>
              <a:rPr lang="en-US" sz="2800" b="0" dirty="0"/>
              <a:t> </a:t>
            </a:r>
            <a:r>
              <a:rPr lang="en-US" sz="2800" b="0" dirty="0" smtClean="0"/>
              <a:t>shared within CEOS leadership for discussion at SIT TW</a:t>
            </a:r>
          </a:p>
          <a:p>
            <a:r>
              <a:rPr lang="en-US" sz="2800" b="0" dirty="0" smtClean="0"/>
              <a:t>Propose to endorse at the next Plenary</a:t>
            </a:r>
          </a:p>
        </p:txBody>
      </p:sp>
      <p:sp>
        <p:nvSpPr>
          <p:cNvPr id="4" name="Content Placeholder 3">
            <a:extLst>
              <a:ext uri="{FF2B5EF4-FFF2-40B4-BE49-F238E27FC236}">
                <a16:creationId xmlns:a16="http://schemas.microsoft.com/office/drawing/2014/main" id="{C631139E-C6E7-3145-89C0-2E1C06280205}"/>
              </a:ext>
            </a:extLst>
          </p:cNvPr>
          <p:cNvSpPr>
            <a:spLocks noGrp="1"/>
          </p:cNvSpPr>
          <p:nvPr>
            <p:ph sz="quarter" idx="11"/>
          </p:nvPr>
        </p:nvSpPr>
        <p:spPr>
          <a:xfrm>
            <a:off x="2095500" y="381000"/>
            <a:ext cx="4953000" cy="533400"/>
          </a:xfrm>
        </p:spPr>
        <p:txBody>
          <a:bodyPr/>
          <a:lstStyle/>
          <a:p>
            <a:r>
              <a:rPr lang="en-US" dirty="0" smtClean="0"/>
              <a:t>WG Disasters </a:t>
            </a:r>
            <a:r>
              <a:rPr lang="en-US" dirty="0" err="1" smtClean="0"/>
              <a:t>ToR</a:t>
            </a:r>
            <a:r>
              <a:rPr lang="en-US" dirty="0" smtClean="0"/>
              <a:t> review</a:t>
            </a:r>
            <a:endParaRPr lang="en-US" dirty="0"/>
          </a:p>
        </p:txBody>
      </p:sp>
    </p:spTree>
    <p:extLst>
      <p:ext uri="{BB962C8B-B14F-4D97-AF65-F5344CB8AC3E}">
        <p14:creationId xmlns:p14="http://schemas.microsoft.com/office/powerpoint/2010/main" val="185159260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B7E98B-EA3D-3D4F-9B3D-5C72D745AAB6}"/>
              </a:ext>
            </a:extLst>
          </p:cNvPr>
          <p:cNvSpPr>
            <a:spLocks noGrp="1"/>
          </p:cNvSpPr>
          <p:nvPr>
            <p:ph type="sldNum" sz="quarter" idx="2"/>
          </p:nvPr>
        </p:nvSpPr>
        <p:spPr/>
        <p:txBody>
          <a:bodyPr/>
          <a:lstStyle/>
          <a:p>
            <a:pPr defTabSz="914400"/>
            <a:fld id="{86CB4B4D-7CA3-9044-876B-883B54F8677D}" type="slidenum">
              <a:rPr lang="uk-UA" smtClean="0"/>
              <a:pPr defTabSz="914400"/>
              <a:t>23</a:t>
            </a:fld>
            <a:endParaRPr lang="uk-UA" dirty="0"/>
          </a:p>
        </p:txBody>
      </p:sp>
      <p:sp>
        <p:nvSpPr>
          <p:cNvPr id="3" name="Content Placeholder 2">
            <a:extLst>
              <a:ext uri="{FF2B5EF4-FFF2-40B4-BE49-F238E27FC236}">
                <a16:creationId xmlns:a16="http://schemas.microsoft.com/office/drawing/2014/main" id="{6D6F17FA-1BC8-F743-B53A-7CAAF9EB3526}"/>
              </a:ext>
            </a:extLst>
          </p:cNvPr>
          <p:cNvSpPr>
            <a:spLocks noGrp="1"/>
          </p:cNvSpPr>
          <p:nvPr>
            <p:ph sz="quarter" idx="10"/>
          </p:nvPr>
        </p:nvSpPr>
        <p:spPr/>
        <p:txBody>
          <a:bodyPr/>
          <a:lstStyle/>
          <a:p>
            <a:r>
              <a:rPr lang="en-US" sz="2800" b="0" dirty="0" smtClean="0"/>
              <a:t>Main changes:</a:t>
            </a:r>
          </a:p>
          <a:p>
            <a:pPr lvl="1"/>
            <a:r>
              <a:rPr lang="en-US" sz="2800" dirty="0" smtClean="0"/>
              <a:t>Introduced high level objectives with clear </a:t>
            </a:r>
            <a:r>
              <a:rPr lang="en-US" sz="2800" dirty="0"/>
              <a:t>reference to Sendai </a:t>
            </a:r>
            <a:r>
              <a:rPr lang="en-US" sz="2800" dirty="0" smtClean="0"/>
              <a:t>Framework </a:t>
            </a:r>
            <a:r>
              <a:rPr lang="en-US" sz="2800" dirty="0"/>
              <a:t>for Disaster Risk </a:t>
            </a:r>
            <a:endParaRPr lang="en-US" sz="2800" dirty="0" smtClean="0"/>
          </a:p>
          <a:p>
            <a:pPr lvl="1"/>
            <a:r>
              <a:rPr lang="en-US" sz="2800" dirty="0" smtClean="0"/>
              <a:t>Emphasis on </a:t>
            </a:r>
          </a:p>
          <a:p>
            <a:pPr lvl="2"/>
            <a:r>
              <a:rPr lang="en-US" sz="2800" dirty="0" smtClean="0"/>
              <a:t>“Understanding </a:t>
            </a:r>
            <a:r>
              <a:rPr lang="en-US" sz="2800" dirty="0"/>
              <a:t>Risk” (hazard, exposure, and </a:t>
            </a:r>
            <a:r>
              <a:rPr lang="en-US" sz="2800" dirty="0" smtClean="0"/>
              <a:t>vulnerability)</a:t>
            </a:r>
          </a:p>
          <a:p>
            <a:pPr lvl="2"/>
            <a:r>
              <a:rPr lang="en-US" sz="2800" dirty="0" smtClean="0"/>
              <a:t>User driven approach</a:t>
            </a:r>
          </a:p>
          <a:p>
            <a:pPr lvl="2"/>
            <a:r>
              <a:rPr lang="en-US" sz="2800" dirty="0" smtClean="0"/>
              <a:t>Multi hazard type</a:t>
            </a:r>
          </a:p>
          <a:p>
            <a:pPr lvl="1"/>
            <a:r>
              <a:rPr lang="en-US" sz="2800" dirty="0" smtClean="0"/>
              <a:t>Role of Data Coordination Team</a:t>
            </a:r>
          </a:p>
        </p:txBody>
      </p:sp>
      <p:sp>
        <p:nvSpPr>
          <p:cNvPr id="4" name="Content Placeholder 3">
            <a:extLst>
              <a:ext uri="{FF2B5EF4-FFF2-40B4-BE49-F238E27FC236}">
                <a16:creationId xmlns:a16="http://schemas.microsoft.com/office/drawing/2014/main" id="{C631139E-C6E7-3145-89C0-2E1C06280205}"/>
              </a:ext>
            </a:extLst>
          </p:cNvPr>
          <p:cNvSpPr>
            <a:spLocks noGrp="1"/>
          </p:cNvSpPr>
          <p:nvPr>
            <p:ph sz="quarter" idx="11"/>
          </p:nvPr>
        </p:nvSpPr>
        <p:spPr>
          <a:xfrm>
            <a:off x="2095500" y="381000"/>
            <a:ext cx="4953000" cy="533400"/>
          </a:xfrm>
        </p:spPr>
        <p:txBody>
          <a:bodyPr/>
          <a:lstStyle/>
          <a:p>
            <a:r>
              <a:rPr lang="en-US" dirty="0" smtClean="0"/>
              <a:t>WG Disasters </a:t>
            </a:r>
            <a:r>
              <a:rPr lang="en-US" dirty="0" err="1" smtClean="0"/>
              <a:t>ToR</a:t>
            </a:r>
            <a:r>
              <a:rPr lang="en-US" dirty="0" smtClean="0"/>
              <a:t> review</a:t>
            </a:r>
            <a:endParaRPr lang="en-US" dirty="0"/>
          </a:p>
        </p:txBody>
      </p:sp>
    </p:spTree>
    <p:extLst>
      <p:ext uri="{BB962C8B-B14F-4D97-AF65-F5344CB8AC3E}">
        <p14:creationId xmlns:p14="http://schemas.microsoft.com/office/powerpoint/2010/main" val="1652650808"/>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371600"/>
            <a:ext cx="8458200" cy="5029200"/>
          </a:xfrm>
        </p:spPr>
        <p:txBody>
          <a:bodyPr/>
          <a:lstStyle/>
          <a:p>
            <a:r>
              <a:rPr lang="en-US" sz="1800" dirty="0"/>
              <a:t>Follow up action to assess areas of shared interest and opportunity, including data access and visualization</a:t>
            </a:r>
          </a:p>
          <a:p>
            <a:pPr lvl="1"/>
            <a:r>
              <a:rPr lang="en-US" sz="1800" dirty="0"/>
              <a:t>Dialogue 8/12 identified EO for coastal risks</a:t>
            </a:r>
          </a:p>
          <a:p>
            <a:pPr lvl="2"/>
            <a:r>
              <a:rPr lang="en-US" sz="1800" dirty="0"/>
              <a:t>Modeling and mapping of coastal reef-lined islands prone to flooding and inundation</a:t>
            </a:r>
          </a:p>
          <a:p>
            <a:pPr lvl="3"/>
            <a:r>
              <a:rPr lang="en-US" sz="1800" dirty="0"/>
              <a:t>Combining improved satellite-derived model parameters and bathymetry data</a:t>
            </a:r>
          </a:p>
          <a:p>
            <a:pPr lvl="3"/>
            <a:r>
              <a:rPr lang="en-US" sz="1800" dirty="0"/>
              <a:t>Areas of interest include Caribbean and South Pacific developing island nations</a:t>
            </a:r>
          </a:p>
          <a:p>
            <a:pPr lvl="2"/>
            <a:r>
              <a:rPr lang="en-US" sz="1800" dirty="0"/>
              <a:t>Oil spill monitoring and response in coastal and marine ocean areas</a:t>
            </a:r>
          </a:p>
          <a:p>
            <a:pPr lvl="3"/>
            <a:r>
              <a:rPr lang="en-US" sz="1800" dirty="0"/>
              <a:t>Combining satellite-derived model parameters, UAS, and other marine/coastal data detection </a:t>
            </a:r>
          </a:p>
          <a:p>
            <a:pPr lvl="3"/>
            <a:r>
              <a:rPr lang="en-US" sz="1800" dirty="0"/>
              <a:t>Areas of interest include Caribbean, Baltic and Arctic seas and coasts</a:t>
            </a:r>
          </a:p>
          <a:p>
            <a:pPr lvl="2"/>
            <a:r>
              <a:rPr lang="en-US" sz="1800" dirty="0"/>
              <a:t>Possible cross-cut on polar coastal ice, snow and flooding activities</a:t>
            </a:r>
          </a:p>
          <a:p>
            <a:pPr lvl="1">
              <a:spcBef>
                <a:spcPts val="600"/>
              </a:spcBef>
              <a:spcAft>
                <a:spcPts val="600"/>
              </a:spcAft>
            </a:pPr>
            <a:endParaRPr lang="en-US" sz="1050" dirty="0"/>
          </a:p>
        </p:txBody>
      </p:sp>
      <p:sp>
        <p:nvSpPr>
          <p:cNvPr id="3" name="Slide Number Placeholder 2"/>
          <p:cNvSpPr>
            <a:spLocks noGrp="1"/>
          </p:cNvSpPr>
          <p:nvPr>
            <p:ph type="sldNum" sz="quarter" idx="2"/>
          </p:nvPr>
        </p:nvSpPr>
        <p:spPr/>
        <p:txBody>
          <a:bodyPr/>
          <a:lstStyle/>
          <a:p>
            <a:pPr lvl="0"/>
            <a:fld id="{86CB4B4D-7CA3-9044-876B-883B54F8677D}" type="slidenum">
              <a:rPr lang="uk-UA" smtClean="0"/>
              <a:t>24</a:t>
            </a:fld>
            <a:endParaRPr lang="uk-UA"/>
          </a:p>
        </p:txBody>
      </p:sp>
      <p:sp>
        <p:nvSpPr>
          <p:cNvPr id="4" name="Content Placeholder 3"/>
          <p:cNvSpPr>
            <a:spLocks noGrp="1"/>
          </p:cNvSpPr>
          <p:nvPr>
            <p:ph sz="quarter" idx="11"/>
          </p:nvPr>
        </p:nvSpPr>
        <p:spPr>
          <a:xfrm>
            <a:off x="2057400" y="304800"/>
            <a:ext cx="5410200" cy="533400"/>
          </a:xfrm>
        </p:spPr>
        <p:txBody>
          <a:bodyPr/>
          <a:lstStyle/>
          <a:p>
            <a:pPr lvl="0">
              <a:spcBef>
                <a:spcPts val="0"/>
              </a:spcBef>
              <a:buSzTx/>
              <a:defRPr/>
            </a:pPr>
            <a:r>
              <a:rPr lang="en-US" dirty="0" smtClean="0"/>
              <a:t>Blue Planet Collaboration</a:t>
            </a:r>
            <a:endParaRPr lang="en-US" dirty="0"/>
          </a:p>
        </p:txBody>
      </p:sp>
    </p:spTree>
    <p:extLst>
      <p:ext uri="{BB962C8B-B14F-4D97-AF65-F5344CB8AC3E}">
        <p14:creationId xmlns:p14="http://schemas.microsoft.com/office/powerpoint/2010/main" val="2871112421"/>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25</a:t>
            </a:fld>
            <a:endParaRPr lang="uk-UA" dirty="0"/>
          </a:p>
        </p:txBody>
      </p:sp>
      <p:sp>
        <p:nvSpPr>
          <p:cNvPr id="3" name="Content Placeholder 2"/>
          <p:cNvSpPr>
            <a:spLocks noGrp="1"/>
          </p:cNvSpPr>
          <p:nvPr>
            <p:ph sz="quarter" idx="10"/>
          </p:nvPr>
        </p:nvSpPr>
        <p:spPr>
          <a:xfrm>
            <a:off x="457200" y="1371600"/>
            <a:ext cx="8153400" cy="4724400"/>
          </a:xfrm>
        </p:spPr>
        <p:txBody>
          <a:bodyPr/>
          <a:lstStyle/>
          <a:p>
            <a:r>
              <a:rPr lang="en-US" sz="1800" dirty="0"/>
              <a:t>GEO/LEO participants and members of the </a:t>
            </a:r>
            <a:r>
              <a:rPr lang="en-US" sz="1800" dirty="0" err="1"/>
              <a:t>WGDisasters</a:t>
            </a:r>
            <a:r>
              <a:rPr lang="en-US" sz="1800" dirty="0"/>
              <a:t> team have met virtually in a series of conference calls following the last SIT gathering in Miami – emphasis in discussions have been on how to explore integration of SAR as a LEO contribution.</a:t>
            </a:r>
          </a:p>
          <a:p>
            <a:r>
              <a:rPr lang="en-US" sz="1800" dirty="0"/>
              <a:t>GEO/LEO and WGDisasters see opportunities for collaboration:</a:t>
            </a:r>
          </a:p>
          <a:p>
            <a:pPr lvl="1"/>
            <a:r>
              <a:rPr lang="en-US" sz="1800" dirty="0"/>
              <a:t>Identify a small number of impactful flood events with known, rich volumes of GEO/LEO and complementary SAR data</a:t>
            </a:r>
          </a:p>
          <a:p>
            <a:pPr lvl="1"/>
            <a:r>
              <a:rPr lang="en-US" sz="1800" dirty="0"/>
              <a:t>Identify additional past cases and new, unfolding cases emphasizing availability of multi-frequency and new SAR missions</a:t>
            </a:r>
          </a:p>
          <a:p>
            <a:r>
              <a:rPr lang="en-US" sz="1800" dirty="0"/>
              <a:t>Bring together GEO/LEO optical and additional SAR maps to explore practices for combining their information.</a:t>
            </a:r>
          </a:p>
          <a:p>
            <a:pPr lvl="1"/>
            <a:r>
              <a:rPr lang="en-US" sz="1800" dirty="0"/>
              <a:t>Leverage ongoing work in the community to infer </a:t>
            </a:r>
            <a:r>
              <a:rPr lang="en-US" sz="1800" i="1" dirty="0"/>
              <a:t>water depth</a:t>
            </a:r>
            <a:r>
              <a:rPr lang="en-US" sz="1800" dirty="0"/>
              <a:t> from extent mapping to improve mapping of </a:t>
            </a:r>
            <a:r>
              <a:rPr lang="en-US" sz="1800" dirty="0" smtClean="0"/>
              <a:t>impacts</a:t>
            </a:r>
          </a:p>
          <a:p>
            <a:r>
              <a:rPr lang="en-US" sz="1800" dirty="0" smtClean="0"/>
              <a:t>Explore integration opportunities with CEOS ARD Strategy, Data Cube, WGISS and WGCapD efforts.</a:t>
            </a:r>
            <a:endParaRPr lang="en-US" sz="1800" dirty="0"/>
          </a:p>
        </p:txBody>
      </p:sp>
      <p:sp>
        <p:nvSpPr>
          <p:cNvPr id="4" name="Content Placeholder 3"/>
          <p:cNvSpPr>
            <a:spLocks noGrp="1"/>
          </p:cNvSpPr>
          <p:nvPr>
            <p:ph sz="quarter" idx="11"/>
          </p:nvPr>
        </p:nvSpPr>
        <p:spPr>
          <a:xfrm>
            <a:off x="1828800" y="381000"/>
            <a:ext cx="4953000" cy="533400"/>
          </a:xfrm>
        </p:spPr>
        <p:txBody>
          <a:bodyPr/>
          <a:lstStyle/>
          <a:p>
            <a:r>
              <a:rPr lang="en-US" dirty="0"/>
              <a:t>GEO / LEO </a:t>
            </a:r>
            <a:r>
              <a:rPr lang="en-US" dirty="0" smtClean="0"/>
              <a:t>Progress</a:t>
            </a:r>
            <a:endParaRPr lang="en-US" dirty="0"/>
          </a:p>
        </p:txBody>
      </p:sp>
    </p:spTree>
    <p:extLst>
      <p:ext uri="{BB962C8B-B14F-4D97-AF65-F5344CB8AC3E}">
        <p14:creationId xmlns:p14="http://schemas.microsoft.com/office/powerpoint/2010/main" val="146082742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1C9DB5-3AE4-BF48-AA40-78BA907A09A7}"/>
              </a:ext>
            </a:extLst>
          </p:cNvPr>
          <p:cNvSpPr>
            <a:spLocks noGrp="1"/>
          </p:cNvSpPr>
          <p:nvPr>
            <p:ph type="sldNum" sz="quarter" idx="2"/>
          </p:nvPr>
        </p:nvSpPr>
        <p:spPr/>
        <p:txBody>
          <a:bodyPr/>
          <a:lstStyle/>
          <a:p>
            <a:pPr defTabSz="914400"/>
            <a:fld id="{86CB4B4D-7CA3-9044-876B-883B54F8677D}" type="slidenum">
              <a:rPr lang="uk-UA" smtClean="0"/>
              <a:pPr defTabSz="914400"/>
              <a:t>26</a:t>
            </a:fld>
            <a:endParaRPr lang="uk-UA" dirty="0"/>
          </a:p>
        </p:txBody>
      </p:sp>
      <p:pic>
        <p:nvPicPr>
          <p:cNvPr id="6" name="Content Placeholder 5">
            <a:extLst>
              <a:ext uri="{FF2B5EF4-FFF2-40B4-BE49-F238E27FC236}">
                <a16:creationId xmlns:a16="http://schemas.microsoft.com/office/drawing/2014/main" id="{02386367-07A9-BE4C-ABD1-1E5E0E578802}"/>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0" y="1143000"/>
            <a:ext cx="9144000" cy="6073506"/>
          </a:xfrm>
        </p:spPr>
      </p:pic>
      <p:sp>
        <p:nvSpPr>
          <p:cNvPr id="4" name="Content Placeholder 3">
            <a:extLst>
              <a:ext uri="{FF2B5EF4-FFF2-40B4-BE49-F238E27FC236}">
                <a16:creationId xmlns:a16="http://schemas.microsoft.com/office/drawing/2014/main" id="{26DD1ADB-F5B8-D043-847D-1A2495E92E1A}"/>
              </a:ext>
            </a:extLst>
          </p:cNvPr>
          <p:cNvSpPr>
            <a:spLocks noGrp="1"/>
          </p:cNvSpPr>
          <p:nvPr>
            <p:ph sz="quarter" idx="11"/>
          </p:nvPr>
        </p:nvSpPr>
        <p:spPr/>
        <p:txBody>
          <a:bodyPr/>
          <a:lstStyle/>
          <a:p>
            <a:r>
              <a:rPr lang="en-US" dirty="0" smtClean="0"/>
              <a:t>Thank you!</a:t>
            </a:r>
            <a:endParaRPr lang="en-US" dirty="0"/>
          </a:p>
        </p:txBody>
      </p:sp>
      <p:sp>
        <p:nvSpPr>
          <p:cNvPr id="7" name="Content Placeholder 1">
            <a:extLst>
              <a:ext uri="{FF2B5EF4-FFF2-40B4-BE49-F238E27FC236}">
                <a16:creationId xmlns:a16="http://schemas.microsoft.com/office/drawing/2014/main" id="{4037C45B-288A-1742-A4F3-1C34C0395657}"/>
              </a:ext>
            </a:extLst>
          </p:cNvPr>
          <p:cNvSpPr txBox="1">
            <a:spLocks/>
          </p:cNvSpPr>
          <p:nvPr/>
        </p:nvSpPr>
        <p:spPr>
          <a:xfrm>
            <a:off x="457200" y="1676400"/>
            <a:ext cx="8001000" cy="4648200"/>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r" defTabSz="914400">
              <a:spcBef>
                <a:spcPts val="600"/>
              </a:spcBef>
              <a:spcAft>
                <a:spcPts val="600"/>
              </a:spcAft>
              <a:buNone/>
            </a:pPr>
            <a:endParaRPr lang="en-US" sz="3200" i="1" dirty="0">
              <a:solidFill>
                <a:schemeClr val="accent1">
                  <a:lumMod val="20000"/>
                  <a:lumOff val="80000"/>
                </a:schemeClr>
              </a:solidFill>
            </a:endParaRPr>
          </a:p>
        </p:txBody>
      </p:sp>
    </p:spTree>
    <p:extLst>
      <p:ext uri="{BB962C8B-B14F-4D97-AF65-F5344CB8AC3E}">
        <p14:creationId xmlns:p14="http://schemas.microsoft.com/office/powerpoint/2010/main" val="378962925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2"/>
          </p:nvPr>
        </p:nvSpPr>
        <p:spPr/>
        <p:txBody>
          <a:bodyPr/>
          <a:lstStyle/>
          <a:p>
            <a:pPr defTabSz="914400"/>
            <a:fld id="{86CB4B4D-7CA3-9044-876B-883B54F8677D}" type="slidenum">
              <a:rPr lang="uk-UA" smtClean="0"/>
              <a:pPr defTabSz="914400"/>
              <a:t>3</a:t>
            </a:fld>
            <a:endParaRPr lang="uk-UA" dirty="0"/>
          </a:p>
        </p:txBody>
      </p:sp>
      <p:sp>
        <p:nvSpPr>
          <p:cNvPr id="3" name="Segnaposto contenuto 2"/>
          <p:cNvSpPr>
            <a:spLocks noGrp="1"/>
          </p:cNvSpPr>
          <p:nvPr>
            <p:ph sz="quarter" idx="10"/>
          </p:nvPr>
        </p:nvSpPr>
        <p:spPr/>
        <p:txBody>
          <a:bodyPr/>
          <a:lstStyle/>
          <a:p>
            <a:r>
              <a:rPr lang="en-US" dirty="0" smtClean="0"/>
              <a:t>WG Disasters: 9 deliverables related to the main initiatives</a:t>
            </a:r>
            <a:endParaRPr lang="en-US" dirty="0"/>
          </a:p>
          <a:p>
            <a:pPr lvl="1"/>
            <a:r>
              <a:rPr lang="en-US" b="1" dirty="0">
                <a:solidFill>
                  <a:schemeClr val="tx2">
                    <a:lumMod val="60000"/>
                    <a:lumOff val="40000"/>
                  </a:schemeClr>
                </a:solidFill>
              </a:rPr>
              <a:t>GEO Initiatives</a:t>
            </a:r>
          </a:p>
          <a:p>
            <a:pPr lvl="2"/>
            <a:r>
              <a:rPr lang="en-US" dirty="0"/>
              <a:t>GSNL, DIS-10 Data coordination for GSNL</a:t>
            </a:r>
          </a:p>
          <a:p>
            <a:pPr lvl="2"/>
            <a:r>
              <a:rPr lang="en-US" dirty="0"/>
              <a:t>GEODARMA, DIS-15, Identification of DRM priorities</a:t>
            </a:r>
          </a:p>
          <a:p>
            <a:pPr lvl="1"/>
            <a:r>
              <a:rPr lang="en-US" b="1" dirty="0">
                <a:solidFill>
                  <a:schemeClr val="tx2">
                    <a:lumMod val="60000"/>
                    <a:lumOff val="40000"/>
                  </a:schemeClr>
                </a:solidFill>
              </a:rPr>
              <a:t>CEOS WG Disasters DRM Initiatives</a:t>
            </a:r>
          </a:p>
          <a:p>
            <a:pPr lvl="2"/>
            <a:r>
              <a:rPr lang="en-US" dirty="0"/>
              <a:t>Landslide Pilot, DIS-16, Final report</a:t>
            </a:r>
          </a:p>
          <a:p>
            <a:pPr lvl="2"/>
            <a:r>
              <a:rPr lang="en-US" dirty="0"/>
              <a:t>Recovery Observatory, DIS-12 (early evaluation), DIS-22 (final rep.)</a:t>
            </a:r>
          </a:p>
          <a:p>
            <a:pPr lvl="2"/>
            <a:r>
              <a:rPr lang="en-US" dirty="0"/>
              <a:t>Volcano Demonstrator, DIS-18 </a:t>
            </a:r>
            <a:r>
              <a:rPr lang="en-US" dirty="0" smtClean="0"/>
              <a:t>(annual report</a:t>
            </a:r>
            <a:r>
              <a:rPr lang="en-US" dirty="0"/>
              <a:t>)</a:t>
            </a:r>
          </a:p>
          <a:p>
            <a:pPr lvl="2"/>
            <a:r>
              <a:rPr lang="en-US" dirty="0"/>
              <a:t>Seismic Demonstrator, DIS-21 </a:t>
            </a:r>
            <a:r>
              <a:rPr lang="en-US" dirty="0" smtClean="0"/>
              <a:t>(2019 report</a:t>
            </a:r>
            <a:r>
              <a:rPr lang="en-US" dirty="0"/>
              <a:t>)</a:t>
            </a:r>
          </a:p>
          <a:p>
            <a:pPr lvl="1"/>
            <a:r>
              <a:rPr lang="en-US" b="1" dirty="0">
                <a:solidFill>
                  <a:schemeClr val="tx2">
                    <a:lumMod val="60000"/>
                    <a:lumOff val="40000"/>
                  </a:schemeClr>
                </a:solidFill>
              </a:rPr>
              <a:t>CEOS WG Disasters Cross-cutting Initiatives</a:t>
            </a:r>
          </a:p>
          <a:p>
            <a:pPr lvl="2"/>
            <a:r>
              <a:rPr lang="en-US" dirty="0"/>
              <a:t>GeoHazards Lab, DIS-19 (</a:t>
            </a:r>
            <a:r>
              <a:rPr lang="en-US" dirty="0" smtClean="0"/>
              <a:t>e-collaboration, Q3 2019), </a:t>
            </a:r>
            <a:r>
              <a:rPr lang="en-US" dirty="0"/>
              <a:t>DIS-20 </a:t>
            </a:r>
            <a:r>
              <a:rPr lang="en-US" dirty="0" smtClean="0"/>
              <a:t>(Q1 2020 standardize)</a:t>
            </a:r>
            <a:endParaRPr lang="en-US" dirty="0"/>
          </a:p>
          <a:p>
            <a:r>
              <a:rPr lang="en-US" dirty="0" smtClean="0"/>
              <a:t>WG </a:t>
            </a:r>
            <a:r>
              <a:rPr lang="en-US" dirty="0"/>
              <a:t>Disasters has no open SIT and Plenary </a:t>
            </a:r>
            <a:r>
              <a:rPr lang="en-US" dirty="0" smtClean="0"/>
              <a:t>actions. Coordination </a:t>
            </a:r>
            <a:r>
              <a:rPr lang="en-US" dirty="0"/>
              <a:t>with NOAA and WGCapD on the </a:t>
            </a:r>
            <a:r>
              <a:rPr lang="en-US" dirty="0" smtClean="0"/>
              <a:t>GEO-LEO Initiative</a:t>
            </a:r>
            <a:endParaRPr lang="en-US" dirty="0"/>
          </a:p>
        </p:txBody>
      </p:sp>
      <p:sp>
        <p:nvSpPr>
          <p:cNvPr id="4" name="Segnaposto contenuto 3"/>
          <p:cNvSpPr>
            <a:spLocks noGrp="1"/>
          </p:cNvSpPr>
          <p:nvPr>
            <p:ph sz="quarter" idx="11"/>
          </p:nvPr>
        </p:nvSpPr>
        <p:spPr>
          <a:xfrm>
            <a:off x="1905000" y="381000"/>
            <a:ext cx="4953000" cy="533400"/>
          </a:xfrm>
        </p:spPr>
        <p:txBody>
          <a:bodyPr/>
          <a:lstStyle/>
          <a:p>
            <a:r>
              <a:rPr lang="en-US" dirty="0" smtClean="0"/>
              <a:t>CEOS </a:t>
            </a:r>
            <a:r>
              <a:rPr lang="en-US" dirty="0"/>
              <a:t>Work Plan 2019-2021</a:t>
            </a:r>
            <a:endParaRPr lang="it-IT" dirty="0"/>
          </a:p>
        </p:txBody>
      </p:sp>
    </p:spTree>
    <p:extLst>
      <p:ext uri="{BB962C8B-B14F-4D97-AF65-F5344CB8AC3E}">
        <p14:creationId xmlns:p14="http://schemas.microsoft.com/office/powerpoint/2010/main" val="215677906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eos_logo.png">
            <a:extLst>
              <a:ext uri="{FF2B5EF4-FFF2-40B4-BE49-F238E27FC236}">
                <a16:creationId xmlns:a16="http://schemas.microsoft.com/office/drawing/2014/main" id="{9C6BAA9E-E953-F04F-97F0-529AFA579910}"/>
              </a:ext>
            </a:extLst>
          </p:cNvPr>
          <p:cNvPicPr/>
          <p:nvPr/>
        </p:nvPicPr>
        <p:blipFill>
          <a:blip r:embed="rId2" cstate="email">
            <a:extLst>
              <a:ext uri="{28A0092B-C50C-407E-A947-70E740481C1C}">
                <a14:useLocalDpi xmlns:a14="http://schemas.microsoft.com/office/drawing/2010/main"/>
              </a:ext>
            </a:extLst>
          </a:blip>
          <a:stretch>
            <a:fillRect/>
          </a:stretch>
        </p:blipFill>
        <p:spPr>
          <a:xfrm>
            <a:off x="1056978" y="2785136"/>
            <a:ext cx="1880930" cy="744849"/>
          </a:xfrm>
          <a:prstGeom prst="rect">
            <a:avLst/>
          </a:prstGeom>
          <a:ln w="12700">
            <a:miter lim="400000"/>
          </a:ln>
        </p:spPr>
      </p:pic>
      <p:sp>
        <p:nvSpPr>
          <p:cNvPr id="18" name="Rectangle 17">
            <a:extLst>
              <a:ext uri="{FF2B5EF4-FFF2-40B4-BE49-F238E27FC236}">
                <a16:creationId xmlns:a16="http://schemas.microsoft.com/office/drawing/2014/main" id="{05614205-6E5B-004D-AABB-0FFE77CCE75D}"/>
              </a:ext>
            </a:extLst>
          </p:cNvPr>
          <p:cNvSpPr/>
          <p:nvPr/>
        </p:nvSpPr>
        <p:spPr>
          <a:xfrm>
            <a:off x="1752600" y="304800"/>
            <a:ext cx="5726750" cy="715581"/>
          </a:xfrm>
          <a:prstGeom prst="rect">
            <a:avLst/>
          </a:prstGeom>
        </p:spPr>
        <p:txBody>
          <a:bodyPr wrap="square">
            <a:spAutoFit/>
          </a:bodyPr>
          <a:lstStyle/>
          <a:p>
            <a:pPr algn="ctr"/>
            <a:r>
              <a:rPr lang="en-GB" sz="4050" dirty="0">
                <a:solidFill>
                  <a:schemeClr val="bg1"/>
                </a:solidFill>
                <a:latin typeface="+mj-lt"/>
                <a:cs typeface="Times"/>
              </a:rPr>
              <a:t>Volcano Demonstrator  </a:t>
            </a:r>
          </a:p>
        </p:txBody>
      </p:sp>
      <p:sp>
        <p:nvSpPr>
          <p:cNvPr id="20" name="Shape 10">
            <a:extLst>
              <a:ext uri="{FF2B5EF4-FFF2-40B4-BE49-F238E27FC236}">
                <a16:creationId xmlns:a16="http://schemas.microsoft.com/office/drawing/2014/main" id="{2DF6D259-346D-4F49-A5A8-EA455F03C0D2}"/>
              </a:ext>
            </a:extLst>
          </p:cNvPr>
          <p:cNvSpPr txBox="1">
            <a:spLocks/>
          </p:cNvSpPr>
          <p:nvPr/>
        </p:nvSpPr>
        <p:spPr>
          <a:xfrm>
            <a:off x="228600" y="3810000"/>
            <a:ext cx="3766684" cy="273497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defRPr sz="1800" b="0">
                <a:solidFill>
                  <a:srgbClr val="000000"/>
                </a:solidFill>
              </a:defRPr>
            </a:pPr>
            <a:r>
              <a:rPr lang="en-US" sz="1800" dirty="0">
                <a:solidFill>
                  <a:schemeClr val="tx1"/>
                </a:solidFill>
                <a:latin typeface="+mj-lt"/>
              </a:rPr>
              <a:t>International Leads: </a:t>
            </a:r>
          </a:p>
          <a:p>
            <a:pPr>
              <a:defRPr sz="1800" b="0">
                <a:solidFill>
                  <a:srgbClr val="000000"/>
                </a:solidFill>
              </a:defRPr>
            </a:pPr>
            <a:r>
              <a:rPr lang="en-US" sz="1800" dirty="0">
                <a:solidFill>
                  <a:schemeClr val="tx1"/>
                </a:solidFill>
                <a:latin typeface="+mn-lt"/>
              </a:rPr>
              <a:t>Susanna Ebmeier, Mike Poland</a:t>
            </a:r>
          </a:p>
          <a:p>
            <a:pPr>
              <a:defRPr sz="1800" b="0">
                <a:solidFill>
                  <a:srgbClr val="000000"/>
                </a:solidFill>
              </a:defRPr>
            </a:pPr>
            <a:endParaRPr lang="en-US" sz="1800" dirty="0" smtClean="0">
              <a:solidFill>
                <a:schemeClr val="tx1"/>
              </a:solidFill>
              <a:latin typeface="+mj-lt"/>
            </a:endParaRPr>
          </a:p>
          <a:p>
            <a:pPr>
              <a:defRPr sz="1800" b="0">
                <a:solidFill>
                  <a:srgbClr val="000000"/>
                </a:solidFill>
              </a:defRPr>
            </a:pPr>
            <a:r>
              <a:rPr lang="en-US" sz="1800" dirty="0" smtClean="0">
                <a:solidFill>
                  <a:schemeClr val="tx1"/>
                </a:solidFill>
                <a:latin typeface="+mj-lt"/>
              </a:rPr>
              <a:t>Latin </a:t>
            </a:r>
            <a:r>
              <a:rPr lang="en-US" sz="1800" dirty="0">
                <a:solidFill>
                  <a:schemeClr val="tx1"/>
                </a:solidFill>
                <a:latin typeface="+mj-lt"/>
              </a:rPr>
              <a:t>America Lead: </a:t>
            </a:r>
            <a:r>
              <a:rPr lang="en-US" sz="1800" dirty="0">
                <a:solidFill>
                  <a:schemeClr val="tx1"/>
                </a:solidFill>
                <a:latin typeface="+mn-lt"/>
              </a:rPr>
              <a:t>Matt Pritchard</a:t>
            </a:r>
          </a:p>
          <a:p>
            <a:pPr>
              <a:defRPr sz="1800" b="0">
                <a:solidFill>
                  <a:srgbClr val="000000"/>
                </a:solidFill>
              </a:defRPr>
            </a:pPr>
            <a:endParaRPr lang="en-US" sz="1800" dirty="0" smtClean="0">
              <a:solidFill>
                <a:schemeClr val="tx1"/>
              </a:solidFill>
              <a:latin typeface="+mj-lt"/>
            </a:endParaRPr>
          </a:p>
          <a:p>
            <a:pPr>
              <a:defRPr sz="1800" b="0">
                <a:solidFill>
                  <a:srgbClr val="000000"/>
                </a:solidFill>
              </a:defRPr>
            </a:pPr>
            <a:r>
              <a:rPr lang="en-US" sz="1800" dirty="0" smtClean="0">
                <a:solidFill>
                  <a:schemeClr val="tx1"/>
                </a:solidFill>
                <a:latin typeface="+mj-lt"/>
              </a:rPr>
              <a:t>Africa </a:t>
            </a:r>
            <a:r>
              <a:rPr lang="en-US" sz="1800" dirty="0">
                <a:solidFill>
                  <a:schemeClr val="tx1"/>
                </a:solidFill>
                <a:latin typeface="+mj-lt"/>
              </a:rPr>
              <a:t>Lead: </a:t>
            </a:r>
            <a:r>
              <a:rPr lang="en-US" sz="1800" dirty="0">
                <a:solidFill>
                  <a:schemeClr val="tx1"/>
                </a:solidFill>
                <a:latin typeface="+mn-lt"/>
              </a:rPr>
              <a:t>Juliet Biggs</a:t>
            </a:r>
          </a:p>
          <a:p>
            <a:pPr>
              <a:defRPr sz="1800" b="0">
                <a:solidFill>
                  <a:srgbClr val="000000"/>
                </a:solidFill>
              </a:defRPr>
            </a:pPr>
            <a:endParaRPr lang="en-US" sz="1800" dirty="0" smtClean="0">
              <a:solidFill>
                <a:schemeClr val="tx1"/>
              </a:solidFill>
              <a:latin typeface="+mj-lt"/>
            </a:endParaRPr>
          </a:p>
          <a:p>
            <a:pPr>
              <a:defRPr sz="1800" b="0">
                <a:solidFill>
                  <a:srgbClr val="000000"/>
                </a:solidFill>
              </a:defRPr>
            </a:pPr>
            <a:r>
              <a:rPr lang="en-US" sz="1800" dirty="0" smtClean="0">
                <a:solidFill>
                  <a:schemeClr val="tx1"/>
                </a:solidFill>
                <a:latin typeface="+mj-lt"/>
              </a:rPr>
              <a:t>SE </a:t>
            </a:r>
            <a:r>
              <a:rPr lang="en-US" sz="1800" dirty="0">
                <a:solidFill>
                  <a:schemeClr val="tx1"/>
                </a:solidFill>
                <a:latin typeface="+mj-lt"/>
              </a:rPr>
              <a:t>Asia Leads: </a:t>
            </a:r>
            <a:r>
              <a:rPr lang="en-US" sz="1800" dirty="0">
                <a:solidFill>
                  <a:schemeClr val="tx1"/>
                </a:solidFill>
                <a:latin typeface="+mn-lt"/>
              </a:rPr>
              <a:t>Yosuke Aoki, Ian </a:t>
            </a:r>
            <a:r>
              <a:rPr lang="en-US" sz="1800" dirty="0" err="1">
                <a:solidFill>
                  <a:schemeClr val="tx1"/>
                </a:solidFill>
                <a:latin typeface="+mn-lt"/>
              </a:rPr>
              <a:t>Hamling</a:t>
            </a:r>
            <a:endParaRPr lang="en-US" sz="1800" dirty="0">
              <a:solidFill>
                <a:schemeClr val="tx1"/>
              </a:solidFill>
              <a:latin typeface="+mn-lt"/>
            </a:endParaRPr>
          </a:p>
        </p:txBody>
      </p:sp>
      <p:grpSp>
        <p:nvGrpSpPr>
          <p:cNvPr id="11" name="Group 10">
            <a:extLst>
              <a:ext uri="{FF2B5EF4-FFF2-40B4-BE49-F238E27FC236}">
                <a16:creationId xmlns:a16="http://schemas.microsoft.com/office/drawing/2014/main" id="{F84BDE2A-1349-4247-A368-A1B6944218A4}"/>
              </a:ext>
            </a:extLst>
          </p:cNvPr>
          <p:cNvGrpSpPr/>
          <p:nvPr/>
        </p:nvGrpSpPr>
        <p:grpSpPr>
          <a:xfrm>
            <a:off x="4153070" y="1643789"/>
            <a:ext cx="4648201" cy="2754973"/>
            <a:chOff x="76200" y="1219200"/>
            <a:chExt cx="8458200" cy="4917122"/>
          </a:xfrm>
          <a:solidFill>
            <a:schemeClr val="bg1"/>
          </a:solidFill>
        </p:grpSpPr>
        <p:pic>
          <p:nvPicPr>
            <p:cNvPr id="12" name="Picture 11">
              <a:extLst>
                <a:ext uri="{FF2B5EF4-FFF2-40B4-BE49-F238E27FC236}">
                  <a16:creationId xmlns:a16="http://schemas.microsoft.com/office/drawing/2014/main" id="{900AC4F2-DCFC-0745-8DDD-5CACC4D033A4}"/>
                </a:ext>
              </a:extLst>
            </p:cNvPr>
            <p:cNvPicPr/>
            <p:nvPr/>
          </p:nvPicPr>
          <p:blipFill>
            <a:blip r:embed="rId3" cstate="email">
              <a:extLst>
                <a:ext uri="{28A0092B-C50C-407E-A947-70E740481C1C}">
                  <a14:useLocalDpi xmlns:a14="http://schemas.microsoft.com/office/drawing/2010/main"/>
                </a:ext>
              </a:extLst>
            </a:blip>
            <a:stretch>
              <a:fillRect/>
            </a:stretch>
          </p:blipFill>
          <p:spPr>
            <a:xfrm>
              <a:off x="76200" y="1219200"/>
              <a:ext cx="8458200" cy="4917122"/>
            </a:xfrm>
            <a:prstGeom prst="rect">
              <a:avLst/>
            </a:prstGeom>
            <a:grpFill/>
            <a:ln w="12700">
              <a:solidFill>
                <a:schemeClr val="accent6"/>
              </a:solidFill>
            </a:ln>
          </p:spPr>
        </p:pic>
        <p:sp>
          <p:nvSpPr>
            <p:cNvPr id="17" name="Freeform 7">
              <a:extLst>
                <a:ext uri="{FF2B5EF4-FFF2-40B4-BE49-F238E27FC236}">
                  <a16:creationId xmlns:a16="http://schemas.microsoft.com/office/drawing/2014/main" id="{9AE22A81-6AC9-5C4B-B9BF-E8B8C40F0D7D}"/>
                </a:ext>
              </a:extLst>
            </p:cNvPr>
            <p:cNvSpPr/>
            <p:nvPr/>
          </p:nvSpPr>
          <p:spPr>
            <a:xfrm>
              <a:off x="1473158" y="2869753"/>
              <a:ext cx="1512495" cy="2457805"/>
            </a:xfrm>
            <a:custGeom>
              <a:avLst/>
              <a:gdLst>
                <a:gd name="connsiteX0" fmla="*/ 168812 w 2025747"/>
                <a:gd name="connsiteY0" fmla="*/ 0 h 3291840"/>
                <a:gd name="connsiteX1" fmla="*/ 168812 w 2025747"/>
                <a:gd name="connsiteY1" fmla="*/ 56270 h 3291840"/>
                <a:gd name="connsiteX2" fmla="*/ 0 w 2025747"/>
                <a:gd name="connsiteY2" fmla="*/ 98473 h 3291840"/>
                <a:gd name="connsiteX3" fmla="*/ 379827 w 2025747"/>
                <a:gd name="connsiteY3" fmla="*/ 731520 h 3291840"/>
                <a:gd name="connsiteX4" fmla="*/ 801858 w 2025747"/>
                <a:gd name="connsiteY4" fmla="*/ 1125415 h 3291840"/>
                <a:gd name="connsiteX5" fmla="*/ 1181686 w 2025747"/>
                <a:gd name="connsiteY5" fmla="*/ 1885070 h 3291840"/>
                <a:gd name="connsiteX6" fmla="*/ 1434904 w 2025747"/>
                <a:gd name="connsiteY6" fmla="*/ 3277772 h 3291840"/>
                <a:gd name="connsiteX7" fmla="*/ 1674055 w 2025747"/>
                <a:gd name="connsiteY7" fmla="*/ 3291840 h 3291840"/>
                <a:gd name="connsiteX8" fmla="*/ 1800664 w 2025747"/>
                <a:gd name="connsiteY8" fmla="*/ 3108960 h 3291840"/>
                <a:gd name="connsiteX9" fmla="*/ 1702190 w 2025747"/>
                <a:gd name="connsiteY9" fmla="*/ 2883877 h 3291840"/>
                <a:gd name="connsiteX10" fmla="*/ 1659987 w 2025747"/>
                <a:gd name="connsiteY10" fmla="*/ 2475913 h 3291840"/>
                <a:gd name="connsiteX11" fmla="*/ 1856935 w 2025747"/>
                <a:gd name="connsiteY11" fmla="*/ 1814732 h 3291840"/>
                <a:gd name="connsiteX12" fmla="*/ 1885070 w 2025747"/>
                <a:gd name="connsiteY12" fmla="*/ 1617784 h 3291840"/>
                <a:gd name="connsiteX13" fmla="*/ 1491175 w 2025747"/>
                <a:gd name="connsiteY13" fmla="*/ 1181686 h 3291840"/>
                <a:gd name="connsiteX14" fmla="*/ 1772529 w 2025747"/>
                <a:gd name="connsiteY14" fmla="*/ 956603 h 3291840"/>
                <a:gd name="connsiteX15" fmla="*/ 2025747 w 2025747"/>
                <a:gd name="connsiteY15" fmla="*/ 773723 h 3291840"/>
                <a:gd name="connsiteX16" fmla="*/ 2011680 w 2025747"/>
                <a:gd name="connsiteY16" fmla="*/ 548640 h 3291840"/>
                <a:gd name="connsiteX17" fmla="*/ 1871003 w 2025747"/>
                <a:gd name="connsiteY17" fmla="*/ 407963 h 3291840"/>
                <a:gd name="connsiteX18" fmla="*/ 1364566 w 2025747"/>
                <a:gd name="connsiteY18" fmla="*/ 675249 h 3291840"/>
                <a:gd name="connsiteX19" fmla="*/ 1026941 w 2025747"/>
                <a:gd name="connsiteY19" fmla="*/ 450166 h 3291840"/>
                <a:gd name="connsiteX20" fmla="*/ 562707 w 2025747"/>
                <a:gd name="connsiteY20" fmla="*/ 196947 h 3291840"/>
                <a:gd name="connsiteX21" fmla="*/ 422030 w 2025747"/>
                <a:gd name="connsiteY21" fmla="*/ 112541 h 3291840"/>
                <a:gd name="connsiteX22" fmla="*/ 168812 w 2025747"/>
                <a:gd name="connsiteY22" fmla="*/ 0 h 329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25747" h="3291840">
                  <a:moveTo>
                    <a:pt x="168812" y="0"/>
                  </a:moveTo>
                  <a:lnTo>
                    <a:pt x="168812" y="56270"/>
                  </a:lnTo>
                  <a:lnTo>
                    <a:pt x="0" y="98473"/>
                  </a:lnTo>
                  <a:lnTo>
                    <a:pt x="379827" y="731520"/>
                  </a:lnTo>
                  <a:lnTo>
                    <a:pt x="801858" y="1125415"/>
                  </a:lnTo>
                  <a:lnTo>
                    <a:pt x="1181686" y="1885070"/>
                  </a:lnTo>
                  <a:lnTo>
                    <a:pt x="1434904" y="3277772"/>
                  </a:lnTo>
                  <a:lnTo>
                    <a:pt x="1674055" y="3291840"/>
                  </a:lnTo>
                  <a:lnTo>
                    <a:pt x="1800664" y="3108960"/>
                  </a:lnTo>
                  <a:lnTo>
                    <a:pt x="1702190" y="2883877"/>
                  </a:lnTo>
                  <a:lnTo>
                    <a:pt x="1659987" y="2475913"/>
                  </a:lnTo>
                  <a:lnTo>
                    <a:pt x="1856935" y="1814732"/>
                  </a:lnTo>
                  <a:lnTo>
                    <a:pt x="1885070" y="1617784"/>
                  </a:lnTo>
                  <a:lnTo>
                    <a:pt x="1491175" y="1181686"/>
                  </a:lnTo>
                  <a:lnTo>
                    <a:pt x="1772529" y="956603"/>
                  </a:lnTo>
                  <a:lnTo>
                    <a:pt x="2025747" y="773723"/>
                  </a:lnTo>
                  <a:lnTo>
                    <a:pt x="2011680" y="548640"/>
                  </a:lnTo>
                  <a:lnTo>
                    <a:pt x="1871003" y="407963"/>
                  </a:lnTo>
                  <a:lnTo>
                    <a:pt x="1364566" y="675249"/>
                  </a:lnTo>
                  <a:lnTo>
                    <a:pt x="1026941" y="450166"/>
                  </a:lnTo>
                  <a:lnTo>
                    <a:pt x="562707" y="196947"/>
                  </a:lnTo>
                  <a:lnTo>
                    <a:pt x="422030" y="112541"/>
                  </a:lnTo>
                  <a:lnTo>
                    <a:pt x="168812" y="0"/>
                  </a:lnTo>
                  <a:close/>
                </a:path>
              </a:pathLst>
            </a:custGeom>
            <a:solidFill>
              <a:schemeClr val="tx1">
                <a:alpha val="2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9">
              <a:extLst>
                <a:ext uri="{FF2B5EF4-FFF2-40B4-BE49-F238E27FC236}">
                  <a16:creationId xmlns:a16="http://schemas.microsoft.com/office/drawing/2014/main" id="{91DABD6C-F2AC-CA43-8203-61B0F2D71E1F}"/>
                </a:ext>
              </a:extLst>
            </p:cNvPr>
            <p:cNvSpPr/>
            <p:nvPr/>
          </p:nvSpPr>
          <p:spPr>
            <a:xfrm>
              <a:off x="6420277" y="2985290"/>
              <a:ext cx="2006156" cy="1428468"/>
            </a:xfrm>
            <a:custGeom>
              <a:avLst/>
              <a:gdLst>
                <a:gd name="connsiteX0" fmla="*/ 2489981 w 2686929"/>
                <a:gd name="connsiteY0" fmla="*/ 1913206 h 1913206"/>
                <a:gd name="connsiteX1" fmla="*/ 2686929 w 2686929"/>
                <a:gd name="connsiteY1" fmla="*/ 1688123 h 1913206"/>
                <a:gd name="connsiteX2" fmla="*/ 2447778 w 2686929"/>
                <a:gd name="connsiteY2" fmla="*/ 1167619 h 1913206"/>
                <a:gd name="connsiteX3" fmla="*/ 2152357 w 2686929"/>
                <a:gd name="connsiteY3" fmla="*/ 1012874 h 1913206"/>
                <a:gd name="connsiteX4" fmla="*/ 1856935 w 2686929"/>
                <a:gd name="connsiteY4" fmla="*/ 914400 h 1913206"/>
                <a:gd name="connsiteX5" fmla="*/ 1589649 w 2686929"/>
                <a:gd name="connsiteY5" fmla="*/ 900333 h 1913206"/>
                <a:gd name="connsiteX6" fmla="*/ 1294227 w 2686929"/>
                <a:gd name="connsiteY6" fmla="*/ 872197 h 1913206"/>
                <a:gd name="connsiteX7" fmla="*/ 1209821 w 2686929"/>
                <a:gd name="connsiteY7" fmla="*/ 590843 h 1913206"/>
                <a:gd name="connsiteX8" fmla="*/ 1111347 w 2686929"/>
                <a:gd name="connsiteY8" fmla="*/ 365760 h 1913206"/>
                <a:gd name="connsiteX9" fmla="*/ 1111347 w 2686929"/>
                <a:gd name="connsiteY9" fmla="*/ 140677 h 1913206"/>
                <a:gd name="connsiteX10" fmla="*/ 1055077 w 2686929"/>
                <a:gd name="connsiteY10" fmla="*/ 0 h 1913206"/>
                <a:gd name="connsiteX11" fmla="*/ 914400 w 2686929"/>
                <a:gd name="connsiteY11" fmla="*/ 0 h 1913206"/>
                <a:gd name="connsiteX12" fmla="*/ 829993 w 2686929"/>
                <a:gd name="connsiteY12" fmla="*/ 196948 h 1913206"/>
                <a:gd name="connsiteX13" fmla="*/ 829993 w 2686929"/>
                <a:gd name="connsiteY13" fmla="*/ 436099 h 1913206"/>
                <a:gd name="connsiteX14" fmla="*/ 872197 w 2686929"/>
                <a:gd name="connsiteY14" fmla="*/ 604911 h 1913206"/>
                <a:gd name="connsiteX15" fmla="*/ 773723 w 2686929"/>
                <a:gd name="connsiteY15" fmla="*/ 773723 h 1913206"/>
                <a:gd name="connsiteX16" fmla="*/ 759655 w 2686929"/>
                <a:gd name="connsiteY16" fmla="*/ 900333 h 1913206"/>
                <a:gd name="connsiteX17" fmla="*/ 900332 w 2686929"/>
                <a:gd name="connsiteY17" fmla="*/ 1026942 h 1913206"/>
                <a:gd name="connsiteX18" fmla="*/ 703384 w 2686929"/>
                <a:gd name="connsiteY18" fmla="*/ 1055077 h 1913206"/>
                <a:gd name="connsiteX19" fmla="*/ 492369 w 2686929"/>
                <a:gd name="connsiteY19" fmla="*/ 900333 h 1913206"/>
                <a:gd name="connsiteX20" fmla="*/ 351692 w 2686929"/>
                <a:gd name="connsiteY20" fmla="*/ 773723 h 1913206"/>
                <a:gd name="connsiteX21" fmla="*/ 267286 w 2686929"/>
                <a:gd name="connsiteY21" fmla="*/ 590843 h 1913206"/>
                <a:gd name="connsiteX22" fmla="*/ 196947 w 2686929"/>
                <a:gd name="connsiteY22" fmla="*/ 422031 h 1913206"/>
                <a:gd name="connsiteX23" fmla="*/ 0 w 2686929"/>
                <a:gd name="connsiteY23" fmla="*/ 407963 h 1913206"/>
                <a:gd name="connsiteX24" fmla="*/ 14067 w 2686929"/>
                <a:gd name="connsiteY24" fmla="*/ 647114 h 1913206"/>
                <a:gd name="connsiteX25" fmla="*/ 98473 w 2686929"/>
                <a:gd name="connsiteY25" fmla="*/ 928468 h 1913206"/>
                <a:gd name="connsiteX26" fmla="*/ 225083 w 2686929"/>
                <a:gd name="connsiteY26" fmla="*/ 1125416 h 1913206"/>
                <a:gd name="connsiteX27" fmla="*/ 407963 w 2686929"/>
                <a:gd name="connsiteY27" fmla="*/ 1237957 h 1913206"/>
                <a:gd name="connsiteX28" fmla="*/ 703384 w 2686929"/>
                <a:gd name="connsiteY28" fmla="*/ 1336431 h 1913206"/>
                <a:gd name="connsiteX29" fmla="*/ 1055077 w 2686929"/>
                <a:gd name="connsiteY29" fmla="*/ 1336431 h 1913206"/>
                <a:gd name="connsiteX30" fmla="*/ 1322363 w 2686929"/>
                <a:gd name="connsiteY30" fmla="*/ 1237957 h 1913206"/>
                <a:gd name="connsiteX31" fmla="*/ 1533378 w 2686929"/>
                <a:gd name="connsiteY31" fmla="*/ 1237957 h 1913206"/>
                <a:gd name="connsiteX32" fmla="*/ 1744393 w 2686929"/>
                <a:gd name="connsiteY32" fmla="*/ 1322363 h 1913206"/>
                <a:gd name="connsiteX33" fmla="*/ 2011680 w 2686929"/>
                <a:gd name="connsiteY33" fmla="*/ 1364566 h 1913206"/>
                <a:gd name="connsiteX34" fmla="*/ 2152357 w 2686929"/>
                <a:gd name="connsiteY34" fmla="*/ 1575582 h 1913206"/>
                <a:gd name="connsiteX35" fmla="*/ 2489981 w 2686929"/>
                <a:gd name="connsiteY35" fmla="*/ 1913206 h 191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686929" h="1913206">
                  <a:moveTo>
                    <a:pt x="2489981" y="1913206"/>
                  </a:moveTo>
                  <a:lnTo>
                    <a:pt x="2686929" y="1688123"/>
                  </a:lnTo>
                  <a:lnTo>
                    <a:pt x="2447778" y="1167619"/>
                  </a:lnTo>
                  <a:lnTo>
                    <a:pt x="2152357" y="1012874"/>
                  </a:lnTo>
                  <a:lnTo>
                    <a:pt x="1856935" y="914400"/>
                  </a:lnTo>
                  <a:lnTo>
                    <a:pt x="1589649" y="900333"/>
                  </a:lnTo>
                  <a:lnTo>
                    <a:pt x="1294227" y="872197"/>
                  </a:lnTo>
                  <a:lnTo>
                    <a:pt x="1209821" y="590843"/>
                  </a:lnTo>
                  <a:lnTo>
                    <a:pt x="1111347" y="365760"/>
                  </a:lnTo>
                  <a:lnTo>
                    <a:pt x="1111347" y="140677"/>
                  </a:lnTo>
                  <a:lnTo>
                    <a:pt x="1055077" y="0"/>
                  </a:lnTo>
                  <a:lnTo>
                    <a:pt x="914400" y="0"/>
                  </a:lnTo>
                  <a:lnTo>
                    <a:pt x="829993" y="196948"/>
                  </a:lnTo>
                  <a:lnTo>
                    <a:pt x="829993" y="436099"/>
                  </a:lnTo>
                  <a:lnTo>
                    <a:pt x="872197" y="604911"/>
                  </a:lnTo>
                  <a:lnTo>
                    <a:pt x="773723" y="773723"/>
                  </a:lnTo>
                  <a:lnTo>
                    <a:pt x="759655" y="900333"/>
                  </a:lnTo>
                  <a:lnTo>
                    <a:pt x="900332" y="1026942"/>
                  </a:lnTo>
                  <a:lnTo>
                    <a:pt x="703384" y="1055077"/>
                  </a:lnTo>
                  <a:lnTo>
                    <a:pt x="492369" y="900333"/>
                  </a:lnTo>
                  <a:lnTo>
                    <a:pt x="351692" y="773723"/>
                  </a:lnTo>
                  <a:lnTo>
                    <a:pt x="267286" y="590843"/>
                  </a:lnTo>
                  <a:lnTo>
                    <a:pt x="196947" y="422031"/>
                  </a:lnTo>
                  <a:lnTo>
                    <a:pt x="0" y="407963"/>
                  </a:lnTo>
                  <a:lnTo>
                    <a:pt x="14067" y="647114"/>
                  </a:lnTo>
                  <a:lnTo>
                    <a:pt x="98473" y="928468"/>
                  </a:lnTo>
                  <a:lnTo>
                    <a:pt x="225083" y="1125416"/>
                  </a:lnTo>
                  <a:lnTo>
                    <a:pt x="407963" y="1237957"/>
                  </a:lnTo>
                  <a:lnTo>
                    <a:pt x="703384" y="1336431"/>
                  </a:lnTo>
                  <a:lnTo>
                    <a:pt x="1055077" y="1336431"/>
                  </a:lnTo>
                  <a:lnTo>
                    <a:pt x="1322363" y="1237957"/>
                  </a:lnTo>
                  <a:lnTo>
                    <a:pt x="1533378" y="1237957"/>
                  </a:lnTo>
                  <a:lnTo>
                    <a:pt x="1744393" y="1322363"/>
                  </a:lnTo>
                  <a:lnTo>
                    <a:pt x="2011680" y="1364566"/>
                  </a:lnTo>
                  <a:lnTo>
                    <a:pt x="2152357" y="1575582"/>
                  </a:lnTo>
                  <a:lnTo>
                    <a:pt x="2489981" y="1913206"/>
                  </a:lnTo>
                  <a:close/>
                </a:path>
              </a:pathLst>
            </a:custGeom>
            <a:solidFill>
              <a:schemeClr val="tx1">
                <a:alpha val="2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1">
              <a:extLst>
                <a:ext uri="{FF2B5EF4-FFF2-40B4-BE49-F238E27FC236}">
                  <a16:creationId xmlns:a16="http://schemas.microsoft.com/office/drawing/2014/main" id="{C20B4B52-2F3B-6A43-AF06-070772576FED}"/>
                </a:ext>
              </a:extLst>
            </p:cNvPr>
            <p:cNvSpPr/>
            <p:nvPr/>
          </p:nvSpPr>
          <p:spPr>
            <a:xfrm>
              <a:off x="3644900" y="2895600"/>
              <a:ext cx="1968500" cy="1333500"/>
            </a:xfrm>
            <a:custGeom>
              <a:avLst/>
              <a:gdLst>
                <a:gd name="connsiteX0" fmla="*/ 25400 w 1968500"/>
                <a:gd name="connsiteY0" fmla="*/ 254000 h 1333500"/>
                <a:gd name="connsiteX1" fmla="*/ 0 w 1968500"/>
                <a:gd name="connsiteY1" fmla="*/ 571500 h 1333500"/>
                <a:gd name="connsiteX2" fmla="*/ 546100 w 1968500"/>
                <a:gd name="connsiteY2" fmla="*/ 558800 h 1333500"/>
                <a:gd name="connsiteX3" fmla="*/ 812800 w 1968500"/>
                <a:gd name="connsiteY3" fmla="*/ 889000 h 1333500"/>
                <a:gd name="connsiteX4" fmla="*/ 1104900 w 1968500"/>
                <a:gd name="connsiteY4" fmla="*/ 711200 h 1333500"/>
                <a:gd name="connsiteX5" fmla="*/ 1219200 w 1968500"/>
                <a:gd name="connsiteY5" fmla="*/ 711200 h 1333500"/>
                <a:gd name="connsiteX6" fmla="*/ 1358900 w 1968500"/>
                <a:gd name="connsiteY6" fmla="*/ 1066800 h 1333500"/>
                <a:gd name="connsiteX7" fmla="*/ 1549400 w 1968500"/>
                <a:gd name="connsiteY7" fmla="*/ 1295400 h 1333500"/>
                <a:gd name="connsiteX8" fmla="*/ 1828800 w 1968500"/>
                <a:gd name="connsiteY8" fmla="*/ 1333500 h 1333500"/>
                <a:gd name="connsiteX9" fmla="*/ 1917700 w 1968500"/>
                <a:gd name="connsiteY9" fmla="*/ 990600 h 1333500"/>
                <a:gd name="connsiteX10" fmla="*/ 1663700 w 1968500"/>
                <a:gd name="connsiteY10" fmla="*/ 965200 h 1333500"/>
                <a:gd name="connsiteX11" fmla="*/ 1689100 w 1968500"/>
                <a:gd name="connsiteY11" fmla="*/ 774700 h 1333500"/>
                <a:gd name="connsiteX12" fmla="*/ 1778000 w 1968500"/>
                <a:gd name="connsiteY12" fmla="*/ 533400 h 1333500"/>
                <a:gd name="connsiteX13" fmla="*/ 1968500 w 1968500"/>
                <a:gd name="connsiteY13" fmla="*/ 419100 h 1333500"/>
                <a:gd name="connsiteX14" fmla="*/ 1866900 w 1968500"/>
                <a:gd name="connsiteY14" fmla="*/ 317500 h 1333500"/>
                <a:gd name="connsiteX15" fmla="*/ 1562100 w 1968500"/>
                <a:gd name="connsiteY15" fmla="*/ 317500 h 1333500"/>
                <a:gd name="connsiteX16" fmla="*/ 1143000 w 1968500"/>
                <a:gd name="connsiteY16" fmla="*/ 0 h 1333500"/>
                <a:gd name="connsiteX17" fmla="*/ 1016000 w 1968500"/>
                <a:gd name="connsiteY17" fmla="*/ 50800 h 1333500"/>
                <a:gd name="connsiteX18" fmla="*/ 25400 w 1968500"/>
                <a:gd name="connsiteY18" fmla="*/ 25400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68500" h="1333500">
                  <a:moveTo>
                    <a:pt x="25400" y="254000"/>
                  </a:moveTo>
                  <a:lnTo>
                    <a:pt x="0" y="571500"/>
                  </a:lnTo>
                  <a:lnTo>
                    <a:pt x="546100" y="558800"/>
                  </a:lnTo>
                  <a:lnTo>
                    <a:pt x="812800" y="889000"/>
                  </a:lnTo>
                  <a:lnTo>
                    <a:pt x="1104900" y="711200"/>
                  </a:lnTo>
                  <a:lnTo>
                    <a:pt x="1219200" y="711200"/>
                  </a:lnTo>
                  <a:lnTo>
                    <a:pt x="1358900" y="1066800"/>
                  </a:lnTo>
                  <a:lnTo>
                    <a:pt x="1549400" y="1295400"/>
                  </a:lnTo>
                  <a:lnTo>
                    <a:pt x="1828800" y="1333500"/>
                  </a:lnTo>
                  <a:lnTo>
                    <a:pt x="1917700" y="990600"/>
                  </a:lnTo>
                  <a:lnTo>
                    <a:pt x="1663700" y="965200"/>
                  </a:lnTo>
                  <a:lnTo>
                    <a:pt x="1689100" y="774700"/>
                  </a:lnTo>
                  <a:lnTo>
                    <a:pt x="1778000" y="533400"/>
                  </a:lnTo>
                  <a:lnTo>
                    <a:pt x="1968500" y="419100"/>
                  </a:lnTo>
                  <a:lnTo>
                    <a:pt x="1866900" y="317500"/>
                  </a:lnTo>
                  <a:lnTo>
                    <a:pt x="1562100" y="317500"/>
                  </a:lnTo>
                  <a:lnTo>
                    <a:pt x="1143000" y="0"/>
                  </a:lnTo>
                  <a:lnTo>
                    <a:pt x="1016000" y="50800"/>
                  </a:lnTo>
                  <a:lnTo>
                    <a:pt x="25400" y="254000"/>
                  </a:lnTo>
                  <a:close/>
                </a:path>
              </a:pathLst>
            </a:custGeom>
            <a:solidFill>
              <a:schemeClr val="tx1">
                <a:alpha val="2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FE1A6450-6C48-E940-AE76-01C54190DDD7}"/>
              </a:ext>
            </a:extLst>
          </p:cNvPr>
          <p:cNvGrpSpPr/>
          <p:nvPr/>
        </p:nvGrpSpPr>
        <p:grpSpPr>
          <a:xfrm>
            <a:off x="4972395" y="2514754"/>
            <a:ext cx="3828570" cy="1387445"/>
            <a:chOff x="6814797" y="1445936"/>
            <a:chExt cx="5104760" cy="1849927"/>
          </a:xfrm>
        </p:grpSpPr>
        <p:sp>
          <p:nvSpPr>
            <p:cNvPr id="24" name="Rectangle 23">
              <a:extLst>
                <a:ext uri="{FF2B5EF4-FFF2-40B4-BE49-F238E27FC236}">
                  <a16:creationId xmlns:a16="http://schemas.microsoft.com/office/drawing/2014/main" id="{2886E96B-0363-A94B-84A8-45A733C622A6}"/>
                </a:ext>
              </a:extLst>
            </p:cNvPr>
            <p:cNvSpPr/>
            <p:nvPr/>
          </p:nvSpPr>
          <p:spPr>
            <a:xfrm>
              <a:off x="8332320" y="1445936"/>
              <a:ext cx="1516169" cy="1153437"/>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4BAA30D-6D22-D042-9F69-39EA4F80FF93}"/>
                </a:ext>
              </a:extLst>
            </p:cNvPr>
            <p:cNvSpPr/>
            <p:nvPr/>
          </p:nvSpPr>
          <p:spPr>
            <a:xfrm>
              <a:off x="6814797" y="1445936"/>
              <a:ext cx="1239254" cy="1849927"/>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C59A40-96AF-BE4A-8337-B07B003EF5A0}"/>
                </a:ext>
              </a:extLst>
            </p:cNvPr>
            <p:cNvSpPr/>
            <p:nvPr/>
          </p:nvSpPr>
          <p:spPr>
            <a:xfrm>
              <a:off x="10360603" y="1575920"/>
              <a:ext cx="1558954" cy="1167280"/>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C1737D03-1238-0B41-BB5E-7CE6CFD6410B}"/>
              </a:ext>
            </a:extLst>
          </p:cNvPr>
          <p:cNvSpPr/>
          <p:nvPr/>
        </p:nvSpPr>
        <p:spPr>
          <a:xfrm>
            <a:off x="4080152" y="4815427"/>
            <a:ext cx="1352119" cy="1200329"/>
          </a:xfrm>
          <a:prstGeom prst="rect">
            <a:avLst/>
          </a:prstGeom>
        </p:spPr>
        <p:txBody>
          <a:bodyPr wrap="square">
            <a:spAutoFit/>
          </a:bodyPr>
          <a:lstStyle/>
          <a:p>
            <a:pPr algn="ctr"/>
            <a:r>
              <a:rPr lang="en-GB" b="1" dirty="0"/>
              <a:t>Volcano Pilot Latin America: 2014-2017</a:t>
            </a:r>
            <a:endParaRPr lang="en-US" b="1" dirty="0"/>
          </a:p>
        </p:txBody>
      </p:sp>
      <p:sp>
        <p:nvSpPr>
          <p:cNvPr id="28" name="Rectangle 27">
            <a:extLst>
              <a:ext uri="{FF2B5EF4-FFF2-40B4-BE49-F238E27FC236}">
                <a16:creationId xmlns:a16="http://schemas.microsoft.com/office/drawing/2014/main" id="{09B73842-18A7-114A-BF5D-D9CD53ABB57E}"/>
              </a:ext>
            </a:extLst>
          </p:cNvPr>
          <p:cNvSpPr/>
          <p:nvPr/>
        </p:nvSpPr>
        <p:spPr>
          <a:xfrm>
            <a:off x="6571469" y="4803623"/>
            <a:ext cx="2476415" cy="1200329"/>
          </a:xfrm>
          <a:prstGeom prst="rect">
            <a:avLst/>
          </a:prstGeom>
        </p:spPr>
        <p:txBody>
          <a:bodyPr wrap="square">
            <a:spAutoFit/>
          </a:bodyPr>
          <a:lstStyle/>
          <a:p>
            <a:pPr algn="ctr"/>
            <a:r>
              <a:rPr lang="en-GB" b="1" dirty="0"/>
              <a:t>Volcano Demonstrator :</a:t>
            </a:r>
          </a:p>
          <a:p>
            <a:pPr algn="ctr"/>
            <a:r>
              <a:rPr lang="en-GB" b="1" dirty="0"/>
              <a:t>Latin America, Africa &amp; SE Asia 2019-2021</a:t>
            </a:r>
            <a:endParaRPr lang="en-US" b="1" dirty="0"/>
          </a:p>
        </p:txBody>
      </p:sp>
      <p:cxnSp>
        <p:nvCxnSpPr>
          <p:cNvPr id="7" name="Straight Connector 6">
            <a:extLst>
              <a:ext uri="{FF2B5EF4-FFF2-40B4-BE49-F238E27FC236}">
                <a16:creationId xmlns:a16="http://schemas.microsoft.com/office/drawing/2014/main" id="{662174A4-AC9F-4141-A195-9AEC32F2C55C}"/>
              </a:ext>
            </a:extLst>
          </p:cNvPr>
          <p:cNvCxnSpPr>
            <a:cxnSpLocks/>
            <a:stCxn id="25" idx="2"/>
          </p:cNvCxnSpPr>
          <p:nvPr/>
        </p:nvCxnSpPr>
        <p:spPr>
          <a:xfrm flipH="1">
            <a:off x="4495535" y="3902200"/>
            <a:ext cx="941580" cy="870965"/>
          </a:xfrm>
          <a:prstGeom prst="line">
            <a:avLst/>
          </a:prstGeom>
          <a:ln w="57150">
            <a:solidFill>
              <a:schemeClr val="accent6">
                <a:lumMod val="60000"/>
                <a:lumOff val="40000"/>
              </a:schemeClr>
            </a:solidFill>
            <a:prstDash val="sysDot"/>
          </a:ln>
        </p:spPr>
        <p:style>
          <a:lnRef idx="3">
            <a:schemeClr val="accent6"/>
          </a:lnRef>
          <a:fillRef idx="0">
            <a:schemeClr val="accent6"/>
          </a:fillRef>
          <a:effectRef idx="2">
            <a:schemeClr val="accent6"/>
          </a:effectRef>
          <a:fontRef idx="minor">
            <a:schemeClr val="tx1"/>
          </a:fontRef>
        </p:style>
      </p:cxnSp>
      <p:cxnSp>
        <p:nvCxnSpPr>
          <p:cNvPr id="29" name="Straight Connector 28">
            <a:extLst>
              <a:ext uri="{FF2B5EF4-FFF2-40B4-BE49-F238E27FC236}">
                <a16:creationId xmlns:a16="http://schemas.microsoft.com/office/drawing/2014/main" id="{E93BFA30-B29D-114B-8D9F-B858DF98B86B}"/>
              </a:ext>
            </a:extLst>
          </p:cNvPr>
          <p:cNvCxnSpPr>
            <a:cxnSpLocks/>
            <a:endCxn id="28" idx="0"/>
          </p:cNvCxnSpPr>
          <p:nvPr/>
        </p:nvCxnSpPr>
        <p:spPr>
          <a:xfrm>
            <a:off x="6675446" y="3407329"/>
            <a:ext cx="1134231" cy="1396294"/>
          </a:xfrm>
          <a:prstGeom prst="line">
            <a:avLst/>
          </a:prstGeom>
          <a:ln w="57150"/>
        </p:spPr>
        <p:style>
          <a:lnRef idx="3">
            <a:schemeClr val="accent6"/>
          </a:lnRef>
          <a:fillRef idx="0">
            <a:schemeClr val="accent6"/>
          </a:fillRef>
          <a:effectRef idx="2">
            <a:schemeClr val="accent6"/>
          </a:effectRef>
          <a:fontRef idx="minor">
            <a:schemeClr val="tx1"/>
          </a:fontRef>
        </p:style>
      </p:cxnSp>
      <p:cxnSp>
        <p:nvCxnSpPr>
          <p:cNvPr id="30" name="Straight Connector 29">
            <a:extLst>
              <a:ext uri="{FF2B5EF4-FFF2-40B4-BE49-F238E27FC236}">
                <a16:creationId xmlns:a16="http://schemas.microsoft.com/office/drawing/2014/main" id="{7E1CF317-96E6-1146-A65D-4E488CF9BA85}"/>
              </a:ext>
            </a:extLst>
          </p:cNvPr>
          <p:cNvCxnSpPr>
            <a:cxnSpLocks/>
            <a:endCxn id="28" idx="0"/>
          </p:cNvCxnSpPr>
          <p:nvPr/>
        </p:nvCxnSpPr>
        <p:spPr>
          <a:xfrm flipH="1">
            <a:off x="7809677" y="3500173"/>
            <a:ext cx="479615" cy="1303450"/>
          </a:xfrm>
          <a:prstGeom prst="line">
            <a:avLst/>
          </a:prstGeom>
          <a:ln w="57150"/>
        </p:spPr>
        <p:style>
          <a:lnRef idx="3">
            <a:schemeClr val="accent6"/>
          </a:lnRef>
          <a:fillRef idx="0">
            <a:schemeClr val="accent6"/>
          </a:fillRef>
          <a:effectRef idx="2">
            <a:schemeClr val="accent6"/>
          </a:effectRef>
          <a:fontRef idx="minor">
            <a:schemeClr val="tx1"/>
          </a:fontRef>
        </p:style>
      </p:cxnSp>
      <p:cxnSp>
        <p:nvCxnSpPr>
          <p:cNvPr id="32" name="Straight Connector 31">
            <a:extLst>
              <a:ext uri="{FF2B5EF4-FFF2-40B4-BE49-F238E27FC236}">
                <a16:creationId xmlns:a16="http://schemas.microsoft.com/office/drawing/2014/main" id="{CEC571BC-43A9-834A-B6BA-562C5A5B860B}"/>
              </a:ext>
            </a:extLst>
          </p:cNvPr>
          <p:cNvCxnSpPr>
            <a:cxnSpLocks/>
            <a:endCxn id="28" idx="0"/>
          </p:cNvCxnSpPr>
          <p:nvPr/>
        </p:nvCxnSpPr>
        <p:spPr>
          <a:xfrm>
            <a:off x="5401276" y="3916838"/>
            <a:ext cx="2408401" cy="886785"/>
          </a:xfrm>
          <a:prstGeom prst="line">
            <a:avLst/>
          </a:prstGeom>
          <a:ln w="57150"/>
        </p:spPr>
        <p:style>
          <a:lnRef idx="3">
            <a:schemeClr val="accent6"/>
          </a:lnRef>
          <a:fillRef idx="0">
            <a:schemeClr val="accent6"/>
          </a:fillRef>
          <a:effectRef idx="2">
            <a:schemeClr val="accent6"/>
          </a:effectRef>
          <a:fontRef idx="minor">
            <a:schemeClr val="tx1"/>
          </a:fontRef>
        </p:style>
      </p:cxnSp>
      <p:sp>
        <p:nvSpPr>
          <p:cNvPr id="36" name="Right Arrow 35">
            <a:extLst>
              <a:ext uri="{FF2B5EF4-FFF2-40B4-BE49-F238E27FC236}">
                <a16:creationId xmlns:a16="http://schemas.microsoft.com/office/drawing/2014/main" id="{7587F3D1-86FB-6E4C-864B-D1C4836C2790}"/>
              </a:ext>
            </a:extLst>
          </p:cNvPr>
          <p:cNvSpPr/>
          <p:nvPr/>
        </p:nvSpPr>
        <p:spPr>
          <a:xfrm>
            <a:off x="5597322" y="4911804"/>
            <a:ext cx="974147" cy="468454"/>
          </a:xfrm>
          <a:prstGeom prst="rightArrow">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ttangolo 1"/>
          <p:cNvSpPr/>
          <p:nvPr/>
        </p:nvSpPr>
        <p:spPr>
          <a:xfrm>
            <a:off x="316455" y="1441076"/>
            <a:ext cx="3493545" cy="369332"/>
          </a:xfrm>
          <a:prstGeom prst="rect">
            <a:avLst/>
          </a:prstGeom>
        </p:spPr>
        <p:txBody>
          <a:bodyPr wrap="square">
            <a:spAutoFit/>
          </a:bodyPr>
          <a:lstStyle/>
          <a:p>
            <a:r>
              <a:rPr lang="en-US" dirty="0"/>
              <a:t>Volcano Demonstrator, </a:t>
            </a:r>
            <a:r>
              <a:rPr lang="en-US" dirty="0" smtClean="0"/>
              <a:t>DIS-18</a:t>
            </a:r>
            <a:endParaRPr lang="it-IT" dirty="0"/>
          </a:p>
        </p:txBody>
      </p:sp>
    </p:spTree>
    <p:extLst>
      <p:ext uri="{BB962C8B-B14F-4D97-AF65-F5344CB8AC3E}">
        <p14:creationId xmlns:p14="http://schemas.microsoft.com/office/powerpoint/2010/main" val="2478687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81260F-CA60-674E-9300-1F91B0E8FF4F}"/>
              </a:ext>
            </a:extLst>
          </p:cNvPr>
          <p:cNvSpPr/>
          <p:nvPr/>
        </p:nvSpPr>
        <p:spPr>
          <a:xfrm>
            <a:off x="114175" y="1473237"/>
            <a:ext cx="4894490" cy="5193729"/>
          </a:xfrm>
          <a:prstGeom prst="rect">
            <a:avLst/>
          </a:prstGeom>
        </p:spPr>
        <p:txBody>
          <a:bodyPr wrap="square">
            <a:spAutoFit/>
          </a:bodyPr>
          <a:lstStyle/>
          <a:p>
            <a:pPr algn="ctr"/>
            <a:r>
              <a:rPr lang="en-GB" sz="1950" b="1" dirty="0">
                <a:latin typeface="+mj-lt"/>
              </a:rPr>
              <a:t>Aims</a:t>
            </a:r>
          </a:p>
          <a:p>
            <a:pPr marL="342900" indent="-342900">
              <a:buAutoNum type="arabicPeriod"/>
            </a:pPr>
            <a:endParaRPr lang="en-GB" sz="1950" dirty="0">
              <a:latin typeface="+mj-lt"/>
            </a:endParaRPr>
          </a:p>
          <a:p>
            <a:pPr marL="342900" indent="-342900">
              <a:buAutoNum type="arabicPeriod"/>
            </a:pPr>
            <a:r>
              <a:rPr lang="en-GB" sz="1950" dirty="0">
                <a:latin typeface="+mj-lt"/>
              </a:rPr>
              <a:t>Expand use of satellite remote sensing for volcano monitoring  </a:t>
            </a:r>
          </a:p>
          <a:p>
            <a:pPr marL="342900" indent="-342900">
              <a:buAutoNum type="arabicPeriod"/>
            </a:pPr>
            <a:endParaRPr lang="en-GB" sz="1950" dirty="0">
              <a:latin typeface="+mj-lt"/>
            </a:endParaRPr>
          </a:p>
          <a:p>
            <a:pPr marL="342900" indent="-342900">
              <a:buAutoNum type="arabicPeriod"/>
            </a:pPr>
            <a:r>
              <a:rPr lang="en-GB" sz="1950" dirty="0">
                <a:latin typeface="+mj-lt"/>
              </a:rPr>
              <a:t>Research link between volcanic unrest and eruption from satellite observables </a:t>
            </a:r>
          </a:p>
          <a:p>
            <a:pPr marL="342900" indent="-342900">
              <a:buAutoNum type="arabicPeriod"/>
            </a:pPr>
            <a:endParaRPr lang="en-GB" sz="1950" dirty="0">
              <a:latin typeface="+mj-lt"/>
            </a:endParaRPr>
          </a:p>
          <a:p>
            <a:pPr marL="342900" indent="-342900">
              <a:buFontTx/>
              <a:buAutoNum type="arabicPeriod"/>
            </a:pPr>
            <a:r>
              <a:rPr lang="en-GB" sz="1950" dirty="0">
                <a:latin typeface="+mj-lt"/>
              </a:rPr>
              <a:t>Supporting capacity building initiatives to increase the uptake of satellite imagery</a:t>
            </a:r>
          </a:p>
          <a:p>
            <a:pPr marL="342900" indent="-342900">
              <a:buFontTx/>
              <a:buAutoNum type="arabicPeriod"/>
            </a:pPr>
            <a:endParaRPr lang="en-GB" sz="1950" dirty="0">
              <a:latin typeface="+mj-lt"/>
            </a:endParaRPr>
          </a:p>
          <a:p>
            <a:pPr marL="342900" indent="-342900">
              <a:buAutoNum type="arabicPeriod"/>
            </a:pPr>
            <a:r>
              <a:rPr lang="en-GB" sz="1950" dirty="0">
                <a:latin typeface="+mj-lt"/>
              </a:rPr>
              <a:t>International coordination of satellite tasking to maximise its usefulness to volcano observatories</a:t>
            </a:r>
          </a:p>
          <a:p>
            <a:pPr marL="342900" indent="-342900">
              <a:buAutoNum type="arabicPeriod"/>
            </a:pPr>
            <a:endParaRPr lang="en-GB" sz="1950" dirty="0">
              <a:latin typeface="+mj-lt"/>
            </a:endParaRPr>
          </a:p>
          <a:p>
            <a:endParaRPr lang="en-GB" sz="1950" dirty="0">
              <a:latin typeface="+mj-lt"/>
            </a:endParaRPr>
          </a:p>
        </p:txBody>
      </p:sp>
      <p:grpSp>
        <p:nvGrpSpPr>
          <p:cNvPr id="3" name="Group 2">
            <a:extLst>
              <a:ext uri="{FF2B5EF4-FFF2-40B4-BE49-F238E27FC236}">
                <a16:creationId xmlns:a16="http://schemas.microsoft.com/office/drawing/2014/main" id="{BB2B9144-3C20-E744-AAE6-CBDBB2D9CAFB}"/>
              </a:ext>
            </a:extLst>
          </p:cNvPr>
          <p:cNvGrpSpPr/>
          <p:nvPr/>
        </p:nvGrpSpPr>
        <p:grpSpPr>
          <a:xfrm>
            <a:off x="4876800" y="1143000"/>
            <a:ext cx="4267201" cy="1933863"/>
            <a:chOff x="6502399" y="584200"/>
            <a:chExt cx="5689600" cy="2578482"/>
          </a:xfrm>
        </p:grpSpPr>
        <p:sp>
          <p:nvSpPr>
            <p:cNvPr id="2" name="Rectangle 1">
              <a:extLst>
                <a:ext uri="{FF2B5EF4-FFF2-40B4-BE49-F238E27FC236}">
                  <a16:creationId xmlns:a16="http://schemas.microsoft.com/office/drawing/2014/main" id="{7F0B43B8-9F14-5941-B685-44514FB52CE7}"/>
                </a:ext>
              </a:extLst>
            </p:cNvPr>
            <p:cNvSpPr/>
            <p:nvPr/>
          </p:nvSpPr>
          <p:spPr>
            <a:xfrm>
              <a:off x="8057960" y="584200"/>
              <a:ext cx="4134039" cy="2578482"/>
            </a:xfrm>
            <a:prstGeom prst="rect">
              <a:avLst/>
            </a:prstGeom>
          </p:spPr>
          <p:txBody>
            <a:bodyPr wrap="square">
              <a:spAutoFit/>
            </a:bodyPr>
            <a:lstStyle/>
            <a:p>
              <a:pPr>
                <a:spcBef>
                  <a:spcPts val="450"/>
                </a:spcBef>
                <a:spcAft>
                  <a:spcPts val="150"/>
                </a:spcAft>
              </a:pPr>
              <a:r>
                <a:rPr lang="en-US" dirty="0">
                  <a:latin typeface="+mj-lt"/>
                  <a:cs typeface="Arial" panose="020B0604020202020204" pitchFamily="34" charset="0"/>
                </a:rPr>
                <a:t>Fill gaps in current monitoring</a:t>
              </a:r>
            </a:p>
            <a:p>
              <a:pPr>
                <a:spcBef>
                  <a:spcPts val="450"/>
                </a:spcBef>
                <a:spcAft>
                  <a:spcPts val="150"/>
                </a:spcAft>
              </a:pPr>
              <a:r>
                <a:rPr lang="en-GB" b="1" dirty="0">
                  <a:latin typeface="+mj-lt"/>
                </a:rPr>
                <a:t>Focus on use of diverse wavelengths: </a:t>
              </a:r>
            </a:p>
            <a:p>
              <a:pPr>
                <a:spcBef>
                  <a:spcPts val="450"/>
                </a:spcBef>
                <a:spcAft>
                  <a:spcPts val="150"/>
                </a:spcAft>
              </a:pPr>
              <a:r>
                <a:rPr lang="en-GB" b="1" dirty="0">
                  <a:latin typeface="+mj-lt"/>
                </a:rPr>
                <a:t>supplementing C-band with X and L. </a:t>
              </a:r>
              <a:endParaRPr lang="en-US" b="1" dirty="0">
                <a:latin typeface="+mj-lt"/>
              </a:endParaRPr>
            </a:p>
          </p:txBody>
        </p:sp>
        <p:sp>
          <p:nvSpPr>
            <p:cNvPr id="9" name="Right Arrow 8">
              <a:extLst>
                <a:ext uri="{FF2B5EF4-FFF2-40B4-BE49-F238E27FC236}">
                  <a16:creationId xmlns:a16="http://schemas.microsoft.com/office/drawing/2014/main" id="{E1E8FDE1-C038-1C48-B973-AC5213A10E82}"/>
                </a:ext>
              </a:extLst>
            </p:cNvPr>
            <p:cNvSpPr/>
            <p:nvPr/>
          </p:nvSpPr>
          <p:spPr>
            <a:xfrm>
              <a:off x="6502399" y="1627503"/>
              <a:ext cx="1298862" cy="624605"/>
            </a:xfrm>
            <a:prstGeom prst="rightArrow">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50BE11A4-DBE0-5E40-B749-37F48286A611}"/>
              </a:ext>
            </a:extLst>
          </p:cNvPr>
          <p:cNvGrpSpPr/>
          <p:nvPr/>
        </p:nvGrpSpPr>
        <p:grpSpPr>
          <a:xfrm>
            <a:off x="4876799" y="2971800"/>
            <a:ext cx="4114801" cy="1477327"/>
            <a:chOff x="6502401" y="2819398"/>
            <a:chExt cx="5486403" cy="1969768"/>
          </a:xfrm>
        </p:grpSpPr>
        <p:sp>
          <p:nvSpPr>
            <p:cNvPr id="10" name="Right Arrow 9">
              <a:extLst>
                <a:ext uri="{FF2B5EF4-FFF2-40B4-BE49-F238E27FC236}">
                  <a16:creationId xmlns:a16="http://schemas.microsoft.com/office/drawing/2014/main" id="{F91331F3-969F-0449-B1CA-17D6ED074D04}"/>
                </a:ext>
              </a:extLst>
            </p:cNvPr>
            <p:cNvSpPr/>
            <p:nvPr/>
          </p:nvSpPr>
          <p:spPr>
            <a:xfrm>
              <a:off x="6502401" y="2902054"/>
              <a:ext cx="1298863" cy="624605"/>
            </a:xfrm>
            <a:prstGeom prst="rightArrow">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6E91D99-30D3-D84E-9236-11AD6CF8E6C5}"/>
                </a:ext>
              </a:extLst>
            </p:cNvPr>
            <p:cNvSpPr/>
            <p:nvPr/>
          </p:nvSpPr>
          <p:spPr>
            <a:xfrm>
              <a:off x="8026403" y="2819398"/>
              <a:ext cx="3962401" cy="1969768"/>
            </a:xfrm>
            <a:prstGeom prst="rect">
              <a:avLst/>
            </a:prstGeom>
          </p:spPr>
          <p:txBody>
            <a:bodyPr wrap="square">
              <a:spAutoFit/>
            </a:bodyPr>
            <a:lstStyle/>
            <a:p>
              <a:pPr>
                <a:spcBef>
                  <a:spcPts val="450"/>
                </a:spcBef>
                <a:spcAft>
                  <a:spcPts val="150"/>
                </a:spcAft>
              </a:pPr>
              <a:r>
                <a:rPr lang="en-GB" dirty="0">
                  <a:latin typeface="+mj-lt"/>
                  <a:cs typeface="Arial" panose="020B0604020202020204" pitchFamily="34" charset="0"/>
                </a:rPr>
                <a:t>Integration of </a:t>
              </a:r>
              <a:r>
                <a:rPr lang="en-GB" dirty="0" err="1">
                  <a:latin typeface="+mj-lt"/>
                  <a:cs typeface="Arial" panose="020B0604020202020204" pitchFamily="34" charset="0"/>
                </a:rPr>
                <a:t>InSAR</a:t>
              </a:r>
              <a:r>
                <a:rPr lang="en-GB" dirty="0">
                  <a:latin typeface="+mj-lt"/>
                  <a:cs typeface="Arial" panose="020B0604020202020204" pitchFamily="34" charset="0"/>
                </a:rPr>
                <a:t> (primary Volcano Demonstrator datasets) with degassing and thermal satellite data</a:t>
              </a:r>
              <a:endParaRPr lang="en-US" b="1" dirty="0">
                <a:latin typeface="+mj-lt"/>
              </a:endParaRPr>
            </a:p>
          </p:txBody>
        </p:sp>
      </p:grpSp>
      <p:grpSp>
        <p:nvGrpSpPr>
          <p:cNvPr id="16" name="Group 15">
            <a:extLst>
              <a:ext uri="{FF2B5EF4-FFF2-40B4-BE49-F238E27FC236}">
                <a16:creationId xmlns:a16="http://schemas.microsoft.com/office/drawing/2014/main" id="{73BE7928-2B76-FD48-BDCD-5FA86CA126CC}"/>
              </a:ext>
            </a:extLst>
          </p:cNvPr>
          <p:cNvGrpSpPr/>
          <p:nvPr/>
        </p:nvGrpSpPr>
        <p:grpSpPr>
          <a:xfrm>
            <a:off x="4724400" y="4341674"/>
            <a:ext cx="3976255" cy="1754326"/>
            <a:chOff x="6502400" y="4027242"/>
            <a:chExt cx="5301673" cy="2339101"/>
          </a:xfrm>
        </p:grpSpPr>
        <p:sp>
          <p:nvSpPr>
            <p:cNvPr id="12" name="Right Arrow 11">
              <a:extLst>
                <a:ext uri="{FF2B5EF4-FFF2-40B4-BE49-F238E27FC236}">
                  <a16:creationId xmlns:a16="http://schemas.microsoft.com/office/drawing/2014/main" id="{36BDB01A-FFD6-3343-A27F-85DFACDD6D76}"/>
                </a:ext>
              </a:extLst>
            </p:cNvPr>
            <p:cNvSpPr/>
            <p:nvPr/>
          </p:nvSpPr>
          <p:spPr>
            <a:xfrm>
              <a:off x="6502400" y="4176605"/>
              <a:ext cx="1298863" cy="624605"/>
            </a:xfrm>
            <a:prstGeom prst="rightArrow">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7B99D0-4764-8141-8F09-D2B6A85DEB22}"/>
                </a:ext>
              </a:extLst>
            </p:cNvPr>
            <p:cNvSpPr/>
            <p:nvPr/>
          </p:nvSpPr>
          <p:spPr>
            <a:xfrm>
              <a:off x="8236027" y="4027242"/>
              <a:ext cx="3568046" cy="2339101"/>
            </a:xfrm>
            <a:prstGeom prst="rect">
              <a:avLst/>
            </a:prstGeom>
          </p:spPr>
          <p:txBody>
            <a:bodyPr wrap="square">
              <a:spAutoFit/>
            </a:bodyPr>
            <a:lstStyle/>
            <a:p>
              <a:pPr>
                <a:spcBef>
                  <a:spcPts val="450"/>
                </a:spcBef>
                <a:spcAft>
                  <a:spcPts val="150"/>
                </a:spcAft>
              </a:pPr>
              <a:r>
                <a:rPr lang="en-GB" dirty="0">
                  <a:latin typeface="+mj-lt"/>
                  <a:cs typeface="Arial" panose="020B0604020202020204" pitchFamily="34" charset="0"/>
                </a:rPr>
                <a:t>Remote Sensing Workshop in May 2020 at Cities on Volcanoes including funded places for volcano observatory scientists</a:t>
              </a:r>
              <a:endParaRPr lang="en-US" b="1" dirty="0">
                <a:latin typeface="+mj-lt"/>
              </a:endParaRPr>
            </a:p>
          </p:txBody>
        </p:sp>
      </p:grpSp>
      <p:sp>
        <p:nvSpPr>
          <p:cNvPr id="17" name="Rectangle 16">
            <a:extLst>
              <a:ext uri="{FF2B5EF4-FFF2-40B4-BE49-F238E27FC236}">
                <a16:creationId xmlns:a16="http://schemas.microsoft.com/office/drawing/2014/main" id="{05614205-6E5B-004D-AABB-0FFE77CCE75D}"/>
              </a:ext>
            </a:extLst>
          </p:cNvPr>
          <p:cNvSpPr/>
          <p:nvPr/>
        </p:nvSpPr>
        <p:spPr>
          <a:xfrm>
            <a:off x="1752600" y="304800"/>
            <a:ext cx="5726750" cy="715581"/>
          </a:xfrm>
          <a:prstGeom prst="rect">
            <a:avLst/>
          </a:prstGeom>
        </p:spPr>
        <p:txBody>
          <a:bodyPr wrap="square">
            <a:spAutoFit/>
          </a:bodyPr>
          <a:lstStyle/>
          <a:p>
            <a:pPr algn="ctr"/>
            <a:r>
              <a:rPr lang="en-GB" sz="4050" dirty="0">
                <a:solidFill>
                  <a:schemeClr val="bg1"/>
                </a:solidFill>
                <a:latin typeface="+mj-lt"/>
                <a:cs typeface="Times"/>
              </a:rPr>
              <a:t>Volcano Demonstrator  </a:t>
            </a:r>
          </a:p>
        </p:txBody>
      </p:sp>
    </p:spTree>
    <p:extLst>
      <p:ext uri="{BB962C8B-B14F-4D97-AF65-F5344CB8AC3E}">
        <p14:creationId xmlns:p14="http://schemas.microsoft.com/office/powerpoint/2010/main" val="1550384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81260F-CA60-674E-9300-1F91B0E8FF4F}"/>
              </a:ext>
            </a:extLst>
          </p:cNvPr>
          <p:cNvSpPr/>
          <p:nvPr/>
        </p:nvSpPr>
        <p:spPr>
          <a:xfrm>
            <a:off x="114175" y="1473237"/>
            <a:ext cx="4894490" cy="5193729"/>
          </a:xfrm>
          <a:prstGeom prst="rect">
            <a:avLst/>
          </a:prstGeom>
        </p:spPr>
        <p:txBody>
          <a:bodyPr wrap="square">
            <a:spAutoFit/>
          </a:bodyPr>
          <a:lstStyle/>
          <a:p>
            <a:pPr algn="ctr"/>
            <a:r>
              <a:rPr lang="en-GB" sz="1950" b="1" dirty="0">
                <a:latin typeface="+mj-lt"/>
              </a:rPr>
              <a:t>Aims</a:t>
            </a:r>
          </a:p>
          <a:p>
            <a:pPr marL="342900" indent="-342900">
              <a:buAutoNum type="arabicPeriod"/>
            </a:pPr>
            <a:endParaRPr lang="en-GB" sz="1950" dirty="0">
              <a:latin typeface="+mj-lt"/>
            </a:endParaRPr>
          </a:p>
          <a:p>
            <a:pPr marL="342900" indent="-342900">
              <a:buAutoNum type="arabicPeriod"/>
            </a:pPr>
            <a:r>
              <a:rPr lang="en-GB" sz="1950" dirty="0">
                <a:latin typeface="+mj-lt"/>
              </a:rPr>
              <a:t>Expand use of satellite remote sensing for volcano monitoring  </a:t>
            </a:r>
          </a:p>
          <a:p>
            <a:pPr marL="342900" indent="-342900">
              <a:buAutoNum type="arabicPeriod"/>
            </a:pPr>
            <a:endParaRPr lang="en-GB" sz="1950" dirty="0">
              <a:latin typeface="+mj-lt"/>
            </a:endParaRPr>
          </a:p>
          <a:p>
            <a:pPr marL="342900" indent="-342900">
              <a:buAutoNum type="arabicPeriod"/>
            </a:pPr>
            <a:r>
              <a:rPr lang="en-GB" sz="1950" dirty="0">
                <a:latin typeface="+mj-lt"/>
              </a:rPr>
              <a:t>Research link between volcanic unrest and eruption from satellite observables </a:t>
            </a:r>
          </a:p>
          <a:p>
            <a:pPr marL="342900" indent="-342900">
              <a:buAutoNum type="arabicPeriod"/>
            </a:pPr>
            <a:endParaRPr lang="en-GB" sz="1950" dirty="0">
              <a:latin typeface="+mj-lt"/>
            </a:endParaRPr>
          </a:p>
          <a:p>
            <a:pPr marL="342900" indent="-342900">
              <a:buFontTx/>
              <a:buAutoNum type="arabicPeriod"/>
            </a:pPr>
            <a:r>
              <a:rPr lang="en-GB" sz="1950" dirty="0">
                <a:latin typeface="+mj-lt"/>
              </a:rPr>
              <a:t>Supporting capacity building initiatives to increase the uptake of satellite imagery</a:t>
            </a:r>
          </a:p>
          <a:p>
            <a:pPr marL="342900" indent="-342900">
              <a:buFontTx/>
              <a:buAutoNum type="arabicPeriod"/>
            </a:pPr>
            <a:endParaRPr lang="en-GB" sz="1950" dirty="0">
              <a:latin typeface="+mj-lt"/>
            </a:endParaRPr>
          </a:p>
          <a:p>
            <a:pPr marL="342900" indent="-342900">
              <a:buAutoNum type="arabicPeriod"/>
            </a:pPr>
            <a:r>
              <a:rPr lang="en-GB" sz="1950" dirty="0">
                <a:latin typeface="+mj-lt"/>
              </a:rPr>
              <a:t>International coordination of satellite tasking to maximise its usefulness to volcano observatories</a:t>
            </a:r>
          </a:p>
          <a:p>
            <a:pPr marL="342900" indent="-342900">
              <a:buAutoNum type="arabicPeriod"/>
            </a:pPr>
            <a:endParaRPr lang="en-GB" sz="1950" dirty="0">
              <a:latin typeface="+mj-lt"/>
            </a:endParaRPr>
          </a:p>
          <a:p>
            <a:endParaRPr lang="en-GB" sz="1950" dirty="0">
              <a:latin typeface="+mj-lt"/>
            </a:endParaRPr>
          </a:p>
        </p:txBody>
      </p:sp>
      <p:grpSp>
        <p:nvGrpSpPr>
          <p:cNvPr id="21" name="Group 20">
            <a:extLst>
              <a:ext uri="{FF2B5EF4-FFF2-40B4-BE49-F238E27FC236}">
                <a16:creationId xmlns:a16="http://schemas.microsoft.com/office/drawing/2014/main" id="{686A121F-A0B9-6A44-B242-9D016ADBC503}"/>
              </a:ext>
            </a:extLst>
          </p:cNvPr>
          <p:cNvGrpSpPr/>
          <p:nvPr/>
        </p:nvGrpSpPr>
        <p:grpSpPr>
          <a:xfrm>
            <a:off x="4876800" y="2138209"/>
            <a:ext cx="3997225" cy="3500591"/>
            <a:chOff x="4215344" y="1707946"/>
            <a:chExt cx="7588730" cy="4667454"/>
          </a:xfrm>
        </p:grpSpPr>
        <p:sp>
          <p:nvSpPr>
            <p:cNvPr id="17" name="Rectangle 16">
              <a:extLst>
                <a:ext uri="{FF2B5EF4-FFF2-40B4-BE49-F238E27FC236}">
                  <a16:creationId xmlns:a16="http://schemas.microsoft.com/office/drawing/2014/main" id="{65395D97-E371-0749-91DF-924C4B2826CE}"/>
                </a:ext>
              </a:extLst>
            </p:cNvPr>
            <p:cNvSpPr/>
            <p:nvPr/>
          </p:nvSpPr>
          <p:spPr>
            <a:xfrm>
              <a:off x="5662003" y="1707946"/>
              <a:ext cx="6142071" cy="4492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79CA2551-A6A9-A445-95F6-296FE2170416}"/>
                </a:ext>
              </a:extLst>
            </p:cNvPr>
            <p:cNvGrpSpPr/>
            <p:nvPr/>
          </p:nvGrpSpPr>
          <p:grpSpPr>
            <a:xfrm>
              <a:off x="4215344" y="2006600"/>
              <a:ext cx="7588730" cy="4368800"/>
              <a:chOff x="4215344" y="2006600"/>
              <a:chExt cx="7588730" cy="4368800"/>
            </a:xfrm>
          </p:grpSpPr>
          <p:sp>
            <p:nvSpPr>
              <p:cNvPr id="18" name="Right Arrow 17">
                <a:extLst>
                  <a:ext uri="{FF2B5EF4-FFF2-40B4-BE49-F238E27FC236}">
                    <a16:creationId xmlns:a16="http://schemas.microsoft.com/office/drawing/2014/main" id="{FB060375-633E-DB47-87ED-2643AA26C224}"/>
                  </a:ext>
                </a:extLst>
              </p:cNvPr>
              <p:cNvSpPr/>
              <p:nvPr/>
            </p:nvSpPr>
            <p:spPr>
              <a:xfrm>
                <a:off x="4215344" y="5728629"/>
                <a:ext cx="1137425" cy="646771"/>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hape 10">
                <a:extLst>
                  <a:ext uri="{FF2B5EF4-FFF2-40B4-BE49-F238E27FC236}">
                    <a16:creationId xmlns:a16="http://schemas.microsoft.com/office/drawing/2014/main" id="{7F30C696-B6B1-9440-8193-E9106FAE501E}"/>
                  </a:ext>
                </a:extLst>
              </p:cNvPr>
              <p:cNvSpPr txBox="1">
                <a:spLocks/>
              </p:cNvSpPr>
              <p:nvPr/>
            </p:nvSpPr>
            <p:spPr>
              <a:xfrm>
                <a:off x="6095998" y="2006600"/>
                <a:ext cx="5708076" cy="4193517"/>
              </a:xfrm>
              <a:prstGeom prst="rect">
                <a:avLst/>
              </a:prstGeom>
              <a:ln w="12700">
                <a:noFill/>
                <a:miter lim="400000"/>
              </a:ln>
              <a:extLst>
                <a:ext uri="{C572A759-6A51-4108-AA02-DFA0A04FC94B}">
                  <ma14:wrappingTextBoxFlag xmlns=""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ctr">
                  <a:defRPr sz="1800" b="0">
                    <a:solidFill>
                      <a:srgbClr val="000000"/>
                    </a:solidFill>
                  </a:defRPr>
                </a:pPr>
                <a:r>
                  <a:rPr lang="en-US" sz="2100" dirty="0">
                    <a:solidFill>
                      <a:srgbClr val="000000"/>
                    </a:solidFill>
                    <a:latin typeface="+mn-lt"/>
                    <a:cs typeface="Arial" panose="020B0604020202020204" pitchFamily="34" charset="0"/>
                  </a:rPr>
                  <a:t>Long term goal: </a:t>
                </a:r>
              </a:p>
              <a:p>
                <a:pPr algn="ctr">
                  <a:defRPr sz="1800" b="0">
                    <a:solidFill>
                      <a:srgbClr val="000000"/>
                    </a:solidFill>
                  </a:defRPr>
                </a:pPr>
                <a:r>
                  <a:rPr lang="en-US" sz="2100" dirty="0">
                    <a:solidFill>
                      <a:srgbClr val="000000"/>
                    </a:solidFill>
                    <a:latin typeface="+mj-lt"/>
                    <a:cs typeface="Arial" panose="020B0604020202020204" pitchFamily="34" charset="0"/>
                  </a:rPr>
                  <a:t> </a:t>
                </a:r>
              </a:p>
              <a:p>
                <a:pPr>
                  <a:defRPr sz="1800" b="0">
                    <a:solidFill>
                      <a:srgbClr val="000000"/>
                    </a:solidFill>
                  </a:defRPr>
                </a:pPr>
                <a:r>
                  <a:rPr lang="en-US" sz="2100" dirty="0">
                    <a:solidFill>
                      <a:srgbClr val="000000"/>
                    </a:solidFill>
                    <a:latin typeface="+mn-lt"/>
                    <a:cs typeface="Arial" panose="020B0604020202020204" pitchFamily="34" charset="0"/>
                  </a:rPr>
                  <a:t>to demonstrate the necessity and viability of international coordination of satellite tasking for volcano monitoring (after polar science community)</a:t>
                </a:r>
                <a:endParaRPr lang="en-US" sz="2100" dirty="0">
                  <a:solidFill>
                    <a:schemeClr val="tx1"/>
                  </a:solidFill>
                  <a:latin typeface="+mn-lt"/>
                </a:endParaRPr>
              </a:p>
            </p:txBody>
          </p:sp>
        </p:grpSp>
      </p:grpSp>
      <p:sp>
        <p:nvSpPr>
          <p:cNvPr id="9" name="Rectangle 8">
            <a:extLst>
              <a:ext uri="{FF2B5EF4-FFF2-40B4-BE49-F238E27FC236}">
                <a16:creationId xmlns:a16="http://schemas.microsoft.com/office/drawing/2014/main" id="{05614205-6E5B-004D-AABB-0FFE77CCE75D}"/>
              </a:ext>
            </a:extLst>
          </p:cNvPr>
          <p:cNvSpPr/>
          <p:nvPr/>
        </p:nvSpPr>
        <p:spPr>
          <a:xfrm>
            <a:off x="1752600" y="304800"/>
            <a:ext cx="5726750" cy="715581"/>
          </a:xfrm>
          <a:prstGeom prst="rect">
            <a:avLst/>
          </a:prstGeom>
        </p:spPr>
        <p:txBody>
          <a:bodyPr wrap="square">
            <a:spAutoFit/>
          </a:bodyPr>
          <a:lstStyle/>
          <a:p>
            <a:pPr algn="ctr"/>
            <a:r>
              <a:rPr lang="en-GB" sz="4050" dirty="0">
                <a:solidFill>
                  <a:schemeClr val="bg1"/>
                </a:solidFill>
                <a:latin typeface="+mj-lt"/>
                <a:cs typeface="Times"/>
              </a:rPr>
              <a:t>Volcano Demonstrator  </a:t>
            </a:r>
          </a:p>
        </p:txBody>
      </p:sp>
    </p:spTree>
    <p:extLst>
      <p:ext uri="{BB962C8B-B14F-4D97-AF65-F5344CB8AC3E}">
        <p14:creationId xmlns:p14="http://schemas.microsoft.com/office/powerpoint/2010/main" val="4061747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6A77FD2-AAB5-1F42-849E-26115592C102}"/>
              </a:ext>
            </a:extLst>
          </p:cNvPr>
          <p:cNvPicPr>
            <a:picLocks noChangeAspect="1"/>
          </p:cNvPicPr>
          <p:nvPr/>
        </p:nvPicPr>
        <p:blipFill>
          <a:blip r:embed="rId2"/>
          <a:stretch>
            <a:fillRect/>
          </a:stretch>
        </p:blipFill>
        <p:spPr>
          <a:xfrm>
            <a:off x="188227" y="1626995"/>
            <a:ext cx="8710065" cy="4316606"/>
          </a:xfrm>
          <a:prstGeom prst="rect">
            <a:avLst/>
          </a:prstGeom>
        </p:spPr>
      </p:pic>
      <p:sp>
        <p:nvSpPr>
          <p:cNvPr id="20" name="Rectangle 19">
            <a:extLst>
              <a:ext uri="{FF2B5EF4-FFF2-40B4-BE49-F238E27FC236}">
                <a16:creationId xmlns:a16="http://schemas.microsoft.com/office/drawing/2014/main" id="{445C3066-8F30-5A45-B8F8-5D3ECDEBD8AE}"/>
              </a:ext>
            </a:extLst>
          </p:cNvPr>
          <p:cNvSpPr/>
          <p:nvPr/>
        </p:nvSpPr>
        <p:spPr>
          <a:xfrm>
            <a:off x="228600" y="5562600"/>
            <a:ext cx="2685351" cy="369332"/>
          </a:xfrm>
          <a:prstGeom prst="rect">
            <a:avLst/>
          </a:prstGeom>
        </p:spPr>
        <p:txBody>
          <a:bodyPr wrap="none">
            <a:spAutoFit/>
          </a:bodyPr>
          <a:lstStyle/>
          <a:p>
            <a:r>
              <a:rPr lang="en-US" b="1" dirty="0">
                <a:cs typeface="Times New Roman" panose="02020603050405020304" pitchFamily="18" charset="0"/>
              </a:rPr>
              <a:t>Pritchard et al., in prep</a:t>
            </a:r>
          </a:p>
        </p:txBody>
      </p:sp>
      <p:sp>
        <p:nvSpPr>
          <p:cNvPr id="2" name="Oval 1">
            <a:extLst>
              <a:ext uri="{FF2B5EF4-FFF2-40B4-BE49-F238E27FC236}">
                <a16:creationId xmlns:a16="http://schemas.microsoft.com/office/drawing/2014/main" id="{F3D342F4-8137-C24E-912A-30625FB203C2}"/>
              </a:ext>
            </a:extLst>
          </p:cNvPr>
          <p:cNvSpPr/>
          <p:nvPr/>
        </p:nvSpPr>
        <p:spPr>
          <a:xfrm>
            <a:off x="2969942" y="4496265"/>
            <a:ext cx="916258" cy="913935"/>
          </a:xfrm>
          <a:prstGeom prst="ellipse">
            <a:avLst/>
          </a:pr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5356226-CD74-5443-BE26-1B1467581120}"/>
              </a:ext>
            </a:extLst>
          </p:cNvPr>
          <p:cNvSpPr/>
          <p:nvPr/>
        </p:nvSpPr>
        <p:spPr>
          <a:xfrm>
            <a:off x="5861824" y="3952000"/>
            <a:ext cx="919976" cy="924800"/>
          </a:xfrm>
          <a:prstGeom prst="ellipse">
            <a:avLst/>
          </a:pr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F86D171-A8D0-D74D-9BFC-551ADB952C64}"/>
              </a:ext>
            </a:extLst>
          </p:cNvPr>
          <p:cNvSpPr/>
          <p:nvPr/>
        </p:nvSpPr>
        <p:spPr>
          <a:xfrm>
            <a:off x="6769187" y="1868851"/>
            <a:ext cx="2222413" cy="923330"/>
          </a:xfrm>
          <a:prstGeom prst="rect">
            <a:avLst/>
          </a:prstGeom>
        </p:spPr>
        <p:txBody>
          <a:bodyPr wrap="square">
            <a:spAutoFit/>
          </a:bodyPr>
          <a:lstStyle/>
          <a:p>
            <a:pPr algn="ctr"/>
            <a:r>
              <a:rPr lang="en-GB" sz="2700" b="1" dirty="0"/>
              <a:t>Observation Gaps</a:t>
            </a:r>
            <a:endParaRPr lang="en-US" sz="2700" dirty="0"/>
          </a:p>
        </p:txBody>
      </p:sp>
      <p:sp>
        <p:nvSpPr>
          <p:cNvPr id="8" name="Rectangle 7">
            <a:extLst>
              <a:ext uri="{FF2B5EF4-FFF2-40B4-BE49-F238E27FC236}">
                <a16:creationId xmlns:a16="http://schemas.microsoft.com/office/drawing/2014/main" id="{85896C47-5A0F-E24E-8DE5-C5FAF61A5EB4}"/>
              </a:ext>
            </a:extLst>
          </p:cNvPr>
          <p:cNvSpPr/>
          <p:nvPr/>
        </p:nvSpPr>
        <p:spPr>
          <a:xfrm>
            <a:off x="1752600" y="304800"/>
            <a:ext cx="5726750" cy="715581"/>
          </a:xfrm>
          <a:prstGeom prst="rect">
            <a:avLst/>
          </a:prstGeom>
        </p:spPr>
        <p:txBody>
          <a:bodyPr wrap="square">
            <a:spAutoFit/>
          </a:bodyPr>
          <a:lstStyle/>
          <a:p>
            <a:pPr algn="ctr"/>
            <a:r>
              <a:rPr lang="en-GB" sz="4050" dirty="0">
                <a:solidFill>
                  <a:schemeClr val="bg1"/>
                </a:solidFill>
                <a:latin typeface="+mj-lt"/>
                <a:cs typeface="Times"/>
              </a:rPr>
              <a:t>Volcano Demonstrator  </a:t>
            </a:r>
          </a:p>
        </p:txBody>
      </p:sp>
    </p:spTree>
    <p:extLst>
      <p:ext uri="{BB962C8B-B14F-4D97-AF65-F5344CB8AC3E}">
        <p14:creationId xmlns:p14="http://schemas.microsoft.com/office/powerpoint/2010/main" val="242662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C1C7796-189B-984C-B5BB-1D79EA068375}"/>
              </a:ext>
            </a:extLst>
          </p:cNvPr>
          <p:cNvSpPr/>
          <p:nvPr/>
        </p:nvSpPr>
        <p:spPr>
          <a:xfrm>
            <a:off x="228600" y="1371600"/>
            <a:ext cx="8765900" cy="5262979"/>
          </a:xfrm>
          <a:prstGeom prst="rect">
            <a:avLst/>
          </a:prstGeom>
        </p:spPr>
        <p:txBody>
          <a:bodyPr wrap="square">
            <a:spAutoFit/>
          </a:bodyPr>
          <a:lstStyle/>
          <a:p>
            <a:r>
              <a:rPr lang="en-GB" sz="2400" b="1" dirty="0">
                <a:latin typeface="+mj-lt"/>
              </a:rPr>
              <a:t>2019 </a:t>
            </a:r>
            <a:r>
              <a:rPr lang="en-GB" sz="2400" b="1" dirty="0" smtClean="0">
                <a:latin typeface="+mj-lt"/>
              </a:rPr>
              <a:t>Progress </a:t>
            </a:r>
            <a:r>
              <a:rPr lang="en-GB" sz="2400" b="1" dirty="0">
                <a:latin typeface="+mj-lt"/>
              </a:rPr>
              <a:t>and </a:t>
            </a:r>
            <a:r>
              <a:rPr lang="en-GB" sz="2400" b="1" dirty="0" smtClean="0">
                <a:latin typeface="+mj-lt"/>
              </a:rPr>
              <a:t>Outcomes</a:t>
            </a:r>
            <a:endParaRPr lang="en-GB" sz="2400" b="1" dirty="0">
              <a:latin typeface="+mj-lt"/>
            </a:endParaRPr>
          </a:p>
          <a:p>
            <a:endParaRPr lang="en-GB" sz="2400" b="1" dirty="0">
              <a:latin typeface="+mj-lt"/>
            </a:endParaRPr>
          </a:p>
          <a:p>
            <a:r>
              <a:rPr lang="en-GB" sz="2400" dirty="0">
                <a:latin typeface="+mj-lt"/>
              </a:rPr>
              <a:t>• Implementation plan submitted to </a:t>
            </a:r>
            <a:r>
              <a:rPr lang="en-GB" sz="2400" dirty="0" smtClean="0">
                <a:latin typeface="+mj-lt"/>
              </a:rPr>
              <a:t>WG </a:t>
            </a:r>
            <a:r>
              <a:rPr lang="en-GB" sz="2400" dirty="0">
                <a:latin typeface="+mj-lt"/>
              </a:rPr>
              <a:t>in June 2019</a:t>
            </a:r>
          </a:p>
          <a:p>
            <a:r>
              <a:rPr lang="en-GB" sz="2400" dirty="0">
                <a:latin typeface="+mj-lt"/>
              </a:rPr>
              <a:t>• First data orders in for Latin America and SE Asia (Fuego, </a:t>
            </a:r>
            <a:r>
              <a:rPr lang="en-GB" sz="2400" dirty="0" smtClean="0">
                <a:latin typeface="+mj-lt"/>
              </a:rPr>
              <a:t>	</a:t>
            </a:r>
            <a:r>
              <a:rPr lang="en-GB" sz="2400" dirty="0" err="1" smtClean="0">
                <a:latin typeface="+mj-lt"/>
              </a:rPr>
              <a:t>Uluwan</a:t>
            </a:r>
            <a:r>
              <a:rPr lang="en-GB" sz="2400" dirty="0" smtClean="0">
                <a:latin typeface="+mj-lt"/>
              </a:rPr>
              <a:t> </a:t>
            </a:r>
            <a:r>
              <a:rPr lang="en-GB" sz="2400" dirty="0">
                <a:latin typeface="+mj-lt"/>
              </a:rPr>
              <a:t>&amp; others)</a:t>
            </a:r>
          </a:p>
          <a:p>
            <a:r>
              <a:rPr lang="en-GB" sz="2400" dirty="0">
                <a:latin typeface="+mj-lt"/>
              </a:rPr>
              <a:t>• Regional leads in place (and some initial discussions </a:t>
            </a:r>
            <a:r>
              <a:rPr lang="en-GB" sz="2400" dirty="0" smtClean="0">
                <a:latin typeface="+mj-lt"/>
              </a:rPr>
              <a:t>	regarding </a:t>
            </a:r>
            <a:r>
              <a:rPr lang="en-GB" sz="2400" dirty="0">
                <a:latin typeface="+mj-lt"/>
              </a:rPr>
              <a:t>SE Asia in Leeds and Tokyo) </a:t>
            </a:r>
          </a:p>
          <a:p>
            <a:r>
              <a:rPr lang="en-GB" sz="2400" dirty="0">
                <a:latin typeface="+mj-lt"/>
              </a:rPr>
              <a:t>• Emails to scientific and volcano observatory community to </a:t>
            </a:r>
            <a:r>
              <a:rPr lang="en-GB" sz="2400" dirty="0" smtClean="0">
                <a:latin typeface="+mj-lt"/>
              </a:rPr>
              <a:t>	promote </a:t>
            </a:r>
            <a:r>
              <a:rPr lang="en-GB" sz="2400" dirty="0">
                <a:latin typeface="+mj-lt"/>
              </a:rPr>
              <a:t>engagement</a:t>
            </a:r>
          </a:p>
          <a:p>
            <a:r>
              <a:rPr lang="en-GB" sz="2400" dirty="0">
                <a:latin typeface="+mj-lt"/>
              </a:rPr>
              <a:t>•  Teleconferences to define strategy for data ordering are in </a:t>
            </a:r>
            <a:r>
              <a:rPr lang="en-GB" sz="2400" dirty="0" smtClean="0">
                <a:latin typeface="+mj-lt"/>
              </a:rPr>
              <a:t>	progress </a:t>
            </a:r>
            <a:endParaRPr lang="en-GB" sz="2400" b="1" dirty="0">
              <a:latin typeface="+mj-lt"/>
            </a:endParaRPr>
          </a:p>
          <a:p>
            <a:endParaRPr lang="en-GB" sz="2400" b="1" dirty="0">
              <a:latin typeface="+mj-lt"/>
            </a:endParaRPr>
          </a:p>
          <a:p>
            <a:endParaRPr lang="en-GB" sz="2400" b="1" dirty="0">
              <a:latin typeface="+mj-lt"/>
            </a:endParaRPr>
          </a:p>
          <a:p>
            <a:endParaRPr lang="en-GB" sz="2400" b="1" dirty="0">
              <a:latin typeface="+mj-lt"/>
            </a:endParaRPr>
          </a:p>
        </p:txBody>
      </p:sp>
      <p:sp>
        <p:nvSpPr>
          <p:cNvPr id="5" name="Rectangle 4">
            <a:extLst>
              <a:ext uri="{FF2B5EF4-FFF2-40B4-BE49-F238E27FC236}">
                <a16:creationId xmlns:a16="http://schemas.microsoft.com/office/drawing/2014/main" id="{0A3CDFB0-DC17-5542-A32E-14CB678ED9A3}"/>
              </a:ext>
            </a:extLst>
          </p:cNvPr>
          <p:cNvSpPr/>
          <p:nvPr/>
        </p:nvSpPr>
        <p:spPr>
          <a:xfrm>
            <a:off x="1752600" y="304800"/>
            <a:ext cx="5726750" cy="715581"/>
          </a:xfrm>
          <a:prstGeom prst="rect">
            <a:avLst/>
          </a:prstGeom>
        </p:spPr>
        <p:txBody>
          <a:bodyPr wrap="square">
            <a:spAutoFit/>
          </a:bodyPr>
          <a:lstStyle/>
          <a:p>
            <a:pPr algn="ctr"/>
            <a:r>
              <a:rPr lang="en-GB" sz="4050" dirty="0">
                <a:solidFill>
                  <a:schemeClr val="bg1"/>
                </a:solidFill>
                <a:latin typeface="+mj-lt"/>
                <a:cs typeface="Times"/>
              </a:rPr>
              <a:t>Volcano Demonstrator  </a:t>
            </a:r>
          </a:p>
        </p:txBody>
      </p:sp>
    </p:spTree>
    <p:extLst>
      <p:ext uri="{BB962C8B-B14F-4D97-AF65-F5344CB8AC3E}">
        <p14:creationId xmlns:p14="http://schemas.microsoft.com/office/powerpoint/2010/main" val="3004260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386797-D757-8441-8AA6-DB76A4D8C732}"/>
              </a:ext>
            </a:extLst>
          </p:cNvPr>
          <p:cNvPicPr>
            <a:picLocks noChangeAspect="1"/>
          </p:cNvPicPr>
          <p:nvPr/>
        </p:nvPicPr>
        <p:blipFill>
          <a:blip r:embed="rId2"/>
          <a:stretch>
            <a:fillRect/>
          </a:stretch>
        </p:blipFill>
        <p:spPr>
          <a:xfrm>
            <a:off x="5824330" y="1507164"/>
            <a:ext cx="3245363" cy="3426847"/>
          </a:xfrm>
          <a:prstGeom prst="rect">
            <a:avLst/>
          </a:prstGeom>
        </p:spPr>
      </p:pic>
      <p:sp>
        <p:nvSpPr>
          <p:cNvPr id="5" name="Rectangle 4">
            <a:extLst>
              <a:ext uri="{FF2B5EF4-FFF2-40B4-BE49-F238E27FC236}">
                <a16:creationId xmlns:a16="http://schemas.microsoft.com/office/drawing/2014/main" id="{0994B510-937A-0141-837D-B3E6A851CC89}"/>
              </a:ext>
            </a:extLst>
          </p:cNvPr>
          <p:cNvSpPr/>
          <p:nvPr/>
        </p:nvSpPr>
        <p:spPr>
          <a:xfrm>
            <a:off x="5824330" y="4914346"/>
            <a:ext cx="3245363" cy="1107996"/>
          </a:xfrm>
          <a:prstGeom prst="rect">
            <a:avLst/>
          </a:prstGeom>
        </p:spPr>
        <p:txBody>
          <a:bodyPr wrap="square">
            <a:spAutoFit/>
          </a:bodyPr>
          <a:lstStyle/>
          <a:p>
            <a:r>
              <a:rPr lang="en-US" sz="1650" b="1" dirty="0">
                <a:solidFill>
                  <a:schemeClr val="dk1"/>
                </a:solidFill>
                <a:ea typeface="Times New Roman"/>
                <a:cs typeface="Times New Roman"/>
                <a:sym typeface="Times New Roman"/>
              </a:rPr>
              <a:t>Fresh pyroclastic flow deposits altered by successive lahars (volcanic mud flows)</a:t>
            </a:r>
          </a:p>
        </p:txBody>
      </p:sp>
      <p:sp>
        <p:nvSpPr>
          <p:cNvPr id="2" name="Rectangle 1">
            <a:extLst>
              <a:ext uri="{FF2B5EF4-FFF2-40B4-BE49-F238E27FC236}">
                <a16:creationId xmlns:a16="http://schemas.microsoft.com/office/drawing/2014/main" id="{BC247F67-0478-C24D-89B8-EEBEFC5948FA}"/>
              </a:ext>
            </a:extLst>
          </p:cNvPr>
          <p:cNvSpPr/>
          <p:nvPr/>
        </p:nvSpPr>
        <p:spPr>
          <a:xfrm>
            <a:off x="17082" y="1504138"/>
            <a:ext cx="4572000" cy="1477328"/>
          </a:xfrm>
          <a:prstGeom prst="rect">
            <a:avLst/>
          </a:prstGeom>
        </p:spPr>
        <p:txBody>
          <a:bodyPr>
            <a:spAutoFit/>
          </a:bodyPr>
          <a:lstStyle/>
          <a:p>
            <a:r>
              <a:rPr lang="en-US" b="1" dirty="0">
                <a:solidFill>
                  <a:schemeClr val="dk1"/>
                </a:solidFill>
                <a:ea typeface="Times New Roman"/>
                <a:cs typeface="Times New Roman"/>
                <a:sym typeface="Times New Roman"/>
              </a:rPr>
              <a:t>2018 eruption of Fuego, Guatemala</a:t>
            </a:r>
          </a:p>
          <a:p>
            <a:r>
              <a:rPr lang="en-US" dirty="0">
                <a:solidFill>
                  <a:schemeClr val="dk1"/>
                </a:solidFill>
                <a:ea typeface="Times New Roman"/>
                <a:cs typeface="Times New Roman"/>
                <a:sym typeface="Times New Roman"/>
              </a:rPr>
              <a:t>Application of radar backscatter to detect fresh deposits and quantify </a:t>
            </a:r>
          </a:p>
          <a:p>
            <a:r>
              <a:rPr lang="en-US" dirty="0">
                <a:solidFill>
                  <a:schemeClr val="dk1"/>
                </a:solidFill>
                <a:ea typeface="Times New Roman"/>
                <a:cs typeface="Times New Roman"/>
                <a:sym typeface="Times New Roman"/>
              </a:rPr>
              <a:t>Figures: Edna </a:t>
            </a:r>
            <a:r>
              <a:rPr lang="en-US" dirty="0" err="1">
                <a:solidFill>
                  <a:schemeClr val="dk1"/>
                </a:solidFill>
                <a:ea typeface="Times New Roman"/>
                <a:cs typeface="Times New Roman"/>
                <a:sym typeface="Times New Roman"/>
              </a:rPr>
              <a:t>Dualeh</a:t>
            </a:r>
            <a:r>
              <a:rPr lang="en-US" dirty="0">
                <a:solidFill>
                  <a:schemeClr val="dk1"/>
                </a:solidFill>
                <a:ea typeface="Times New Roman"/>
                <a:cs typeface="Times New Roman"/>
                <a:sym typeface="Times New Roman"/>
              </a:rPr>
              <a:t>, PhD researcher Leeds</a:t>
            </a:r>
            <a:endParaRPr lang="en-US" dirty="0"/>
          </a:p>
        </p:txBody>
      </p:sp>
      <p:pic>
        <p:nvPicPr>
          <p:cNvPr id="3" name="Picture 2">
            <a:extLst>
              <a:ext uri="{FF2B5EF4-FFF2-40B4-BE49-F238E27FC236}">
                <a16:creationId xmlns:a16="http://schemas.microsoft.com/office/drawing/2014/main" id="{7C0A2384-AEC5-4C4E-9EF6-7F7F9CF2CDA7}"/>
              </a:ext>
            </a:extLst>
          </p:cNvPr>
          <p:cNvPicPr>
            <a:picLocks noChangeAspect="1"/>
          </p:cNvPicPr>
          <p:nvPr/>
        </p:nvPicPr>
        <p:blipFill>
          <a:blip r:embed="rId3"/>
          <a:stretch>
            <a:fillRect/>
          </a:stretch>
        </p:blipFill>
        <p:spPr>
          <a:xfrm>
            <a:off x="3245137" y="2681383"/>
            <a:ext cx="2534974" cy="3104050"/>
          </a:xfrm>
          <a:prstGeom prst="rect">
            <a:avLst/>
          </a:prstGeom>
        </p:spPr>
      </p:pic>
      <p:pic>
        <p:nvPicPr>
          <p:cNvPr id="8" name="Picture 7">
            <a:extLst>
              <a:ext uri="{FF2B5EF4-FFF2-40B4-BE49-F238E27FC236}">
                <a16:creationId xmlns:a16="http://schemas.microsoft.com/office/drawing/2014/main" id="{7EC9C9F2-ACED-8349-8287-5FCE53A0F6A9}"/>
              </a:ext>
            </a:extLst>
          </p:cNvPr>
          <p:cNvPicPr>
            <a:picLocks noChangeAspect="1"/>
          </p:cNvPicPr>
          <p:nvPr/>
        </p:nvPicPr>
        <p:blipFill>
          <a:blip r:embed="rId4"/>
          <a:stretch>
            <a:fillRect/>
          </a:stretch>
        </p:blipFill>
        <p:spPr>
          <a:xfrm>
            <a:off x="152918" y="2988103"/>
            <a:ext cx="3048000" cy="2714625"/>
          </a:xfrm>
          <a:prstGeom prst="rect">
            <a:avLst/>
          </a:prstGeom>
        </p:spPr>
      </p:pic>
      <p:sp>
        <p:nvSpPr>
          <p:cNvPr id="9" name="Rectangle 8">
            <a:extLst>
              <a:ext uri="{FF2B5EF4-FFF2-40B4-BE49-F238E27FC236}">
                <a16:creationId xmlns:a16="http://schemas.microsoft.com/office/drawing/2014/main" id="{E9B0D668-79C6-114D-8C4F-BDE1AF401FC4}"/>
              </a:ext>
            </a:extLst>
          </p:cNvPr>
          <p:cNvSpPr/>
          <p:nvPr/>
        </p:nvSpPr>
        <p:spPr>
          <a:xfrm>
            <a:off x="1752600" y="304800"/>
            <a:ext cx="5726750" cy="715581"/>
          </a:xfrm>
          <a:prstGeom prst="rect">
            <a:avLst/>
          </a:prstGeom>
        </p:spPr>
        <p:txBody>
          <a:bodyPr wrap="square">
            <a:spAutoFit/>
          </a:bodyPr>
          <a:lstStyle/>
          <a:p>
            <a:pPr algn="ctr"/>
            <a:r>
              <a:rPr lang="en-GB" sz="4050" dirty="0">
                <a:solidFill>
                  <a:schemeClr val="bg1"/>
                </a:solidFill>
                <a:latin typeface="+mj-lt"/>
                <a:cs typeface="Times"/>
              </a:rPr>
              <a:t>Volcano Demonstrator  </a:t>
            </a:r>
          </a:p>
        </p:txBody>
      </p:sp>
    </p:spTree>
    <p:extLst>
      <p:ext uri="{BB962C8B-B14F-4D97-AF65-F5344CB8AC3E}">
        <p14:creationId xmlns:p14="http://schemas.microsoft.com/office/powerpoint/2010/main" val="324462787"/>
      </p:ext>
    </p:extLst>
  </p:cSld>
  <p:clrMapOvr>
    <a:masterClrMapping/>
  </p:clrMapOvr>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2D71F3C3AD162418168A3D1EEC31C68" ma:contentTypeVersion="9" ma:contentTypeDescription="Create a new document." ma:contentTypeScope="" ma:versionID="09145cb3fe71b6bd4eb8c1483b02b447">
  <xsd:schema xmlns:xsd="http://www.w3.org/2001/XMLSchema" xmlns:xs="http://www.w3.org/2001/XMLSchema" xmlns:p="http://schemas.microsoft.com/office/2006/metadata/properties" xmlns:ns3="4817ca35-7031-43a6-bda2-0d9832ef6347" xmlns:ns4="3cb15ddf-dbe9-47ea-851d-c70642058130" targetNamespace="http://schemas.microsoft.com/office/2006/metadata/properties" ma:root="true" ma:fieldsID="876b646ff3ba2d7defc341465ef0b7c7" ns3:_="" ns4:_="">
    <xsd:import namespace="4817ca35-7031-43a6-bda2-0d9832ef6347"/>
    <xsd:import namespace="3cb15ddf-dbe9-47ea-851d-c7064205813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17ca35-7031-43a6-bda2-0d9832ef634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cb15ddf-dbe9-47ea-851d-c7064205813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A91F56-C604-4018-8842-81A424D3520B}">
  <ds:schemaRefs>
    <ds:schemaRef ds:uri="http://schemas.microsoft.com/office/2006/metadata/properties"/>
    <ds:schemaRef ds:uri="4817ca35-7031-43a6-bda2-0d9832ef6347"/>
    <ds:schemaRef ds:uri="http://purl.org/dc/terms/"/>
    <ds:schemaRef ds:uri="http://schemas.openxmlformats.org/package/2006/metadata/core-properties"/>
    <ds:schemaRef ds:uri="3cb15ddf-dbe9-47ea-851d-c70642058130"/>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customXml/itemProps2.xml><?xml version="1.0" encoding="utf-8"?>
<ds:datastoreItem xmlns:ds="http://schemas.openxmlformats.org/officeDocument/2006/customXml" ds:itemID="{778680FB-7B58-4595-BA6A-155AD69F79E8}">
  <ds:schemaRefs>
    <ds:schemaRef ds:uri="http://schemas.microsoft.com/sharepoint/v3/contenttype/forms"/>
  </ds:schemaRefs>
</ds:datastoreItem>
</file>

<file path=customXml/itemProps3.xml><?xml version="1.0" encoding="utf-8"?>
<ds:datastoreItem xmlns:ds="http://schemas.openxmlformats.org/officeDocument/2006/customXml" ds:itemID="{BF8C6E4A-5866-45C5-A530-E3D64DAA87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17ca35-7031-43a6-bda2-0d9832ef6347"/>
    <ds:schemaRef ds:uri="3cb15ddf-dbe9-47ea-851d-c706420581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10008</TotalTime>
  <Words>2634</Words>
  <Application>Microsoft Office PowerPoint</Application>
  <PresentationFormat>On-screen Show (4:3)</PresentationFormat>
  <Paragraphs>275</Paragraphs>
  <Slides>26</Slides>
  <Notes>8</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26</vt:i4>
      </vt:variant>
    </vt:vector>
  </HeadingPairs>
  <TitlesOfParts>
    <vt:vector size="41" baseType="lpstr">
      <vt:lpstr>ＭＳ Ｐゴシック</vt:lpstr>
      <vt:lpstr>Arial</vt:lpstr>
      <vt:lpstr>Arial Bold</vt:lpstr>
      <vt:lpstr>Avenir Roman</vt:lpstr>
      <vt:lpstr>Calibri</vt:lpstr>
      <vt:lpstr>Cambria-Bold</vt:lpstr>
      <vt:lpstr>Century Gothic</vt:lpstr>
      <vt:lpstr>Courier New</vt:lpstr>
      <vt:lpstr>Droid Serif</vt:lpstr>
      <vt:lpstr>Helvetica</vt:lpstr>
      <vt:lpstr>Proxima Nova Regular</vt:lpstr>
      <vt:lpstr>Times</vt:lpstr>
      <vt:lpstr>Times New Roman</vt:lpstr>
      <vt:lpstr>Wingdings</vt:lpstr>
      <vt:lpstr>Default</vt:lpstr>
      <vt:lpstr>WG Disasters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Seismic Hazards Demonstrator</vt:lpstr>
      <vt:lpstr>Geohazards Lab</vt:lpstr>
      <vt:lpstr>Geohazards Lab</vt:lpstr>
      <vt:lpstr>PowerPoint Presentation</vt:lpstr>
      <vt:lpstr>PowerPoint Presentation</vt:lpstr>
      <vt:lpstr>PowerPoint Presentation</vt:lpstr>
      <vt:lpstr>PowerPoint Presentation</vt:lpstr>
      <vt:lpstr>PowerPoint Presentation</vt:lpstr>
      <vt:lpstr>PowerPoint Presentation</vt:lpstr>
      <vt:lpstr>Landslide Pilot  Outputs &amp; Deliverables</vt:lpstr>
      <vt:lpstr>ALADIM service available on ESA GEP (working for S2, pending for VHRO)</vt:lpstr>
      <vt:lpstr>ALADIM service available on ESA GEP (working for S2, pending for VHRO)</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Borges, David (LARC-E303)[BOOZ ALLEN HAMILTON]</cp:lastModifiedBy>
  <cp:revision>257</cp:revision>
  <dcterms:modified xsi:type="dcterms:W3CDTF">2019-09-05T14:34:50Z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0x010100E2D71F3C3AD162418168A3D1EEC31C68</vt:lpwstr>
  </property>
</Properties>
</file>