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78" r:id="rId2"/>
    <p:sldId id="292" r:id="rId3"/>
    <p:sldId id="283" r:id="rId4"/>
    <p:sldId id="284" r:id="rId5"/>
    <p:sldId id="286" r:id="rId6"/>
    <p:sldId id="290" r:id="rId7"/>
    <p:sldId id="288" r:id="rId8"/>
    <p:sldId id="285" r:id="rId9"/>
    <p:sldId id="289" r:id="rId10"/>
    <p:sldId id="281" r:id="rId1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3"/>
    <a:srgbClr val="C1F4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7" autoAdjust="0"/>
    <p:restoredTop sz="94660"/>
  </p:normalViewPr>
  <p:slideViewPr>
    <p:cSldViewPr snapToGrid="0">
      <p:cViewPr varScale="1">
        <p:scale>
          <a:sx n="72" d="100"/>
          <a:sy n="72" d="100"/>
        </p:scale>
        <p:origin x="3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9/9/2019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9/9/2019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9/9/2019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smtClean="0"/>
              <a:t>CEOS AC-VC June 2017</a:t>
            </a:r>
            <a:endParaRPr lang="en-US"/>
          </a:p>
        </p:txBody>
      </p:sp>
      <p:sp>
        <p:nvSpPr>
          <p:cNvPr id="6" name="Slide Number Placeholder 5"/>
          <p:cNvSpPr>
            <a:spLocks noGrp="1"/>
          </p:cNvSpPr>
          <p:nvPr>
            <p:ph type="sldNum" sz="quarter" idx="12"/>
          </p:nvPr>
        </p:nvSpPr>
        <p:spPr/>
        <p:txBody>
          <a:bodyPr/>
          <a:lstStyle/>
          <a:p>
            <a:fld id="{D11591C9-1069-47C8-BF2F-DC125323CA97}" type="slidenum">
              <a:rPr lang="en-US" smtClean="0"/>
              <a:t>‹#›</a:t>
            </a:fld>
            <a:endParaRPr lang="en-US"/>
          </a:p>
        </p:txBody>
      </p:sp>
      <p:pic>
        <p:nvPicPr>
          <p:cNvPr id="10" name="ceos_logo.png"/>
          <p:cNvPicPr/>
          <p:nvPr userDrawn="1"/>
        </p:nvPicPr>
        <p:blipFill>
          <a:blip r:embed="rId2">
            <a:extLst/>
          </a:blip>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40"/>
            <a:ext cx="12192000" cy="6926239"/>
          </a:xfrm>
          <a:prstGeom prst="rect">
            <a:avLst/>
          </a:prstGeom>
        </p:spPr>
      </p:pic>
      <p:pic>
        <p:nvPicPr>
          <p:cNvPr id="12" name="ceos_logo.png"/>
          <p:cNvPicPr/>
          <p:nvPr userDrawn="1"/>
        </p:nvPicPr>
        <p:blipFill>
          <a:blip r:embed="rId2">
            <a:extLst/>
          </a:blip>
          <a:stretch>
            <a:fillRect/>
          </a:stretch>
        </p:blipFill>
        <p:spPr>
          <a:xfrm>
            <a:off x="622789" y="1217405"/>
            <a:ext cx="2507906" cy="993132"/>
          </a:xfrm>
          <a:prstGeom prst="rect">
            <a:avLst/>
          </a:prstGeom>
          <a:ln w="12700">
            <a:miter lim="400000"/>
          </a:ln>
        </p:spPr>
      </p:pic>
      <p:sp>
        <p:nvSpPr>
          <p:cNvPr id="13" name="Shape 10"/>
          <p:cNvSpPr txBox="1">
            <a:spLocks/>
          </p:cNvSpPr>
          <p:nvPr userDrawn="1"/>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3"/>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a:solidFill>
                  <a:srgbClr val="1F497D"/>
                </a:solidFill>
              </a:rPr>
              <a:pPr defTabSz="914400"/>
              <a:t>‹#›</a:t>
            </a:fld>
            <a:endParaRPr lang="en-US" dirty="0">
              <a:solidFill>
                <a:srgbClr val="1F497D"/>
              </a:solidFill>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369332"/>
          </a:xfrm>
          <a:prstGeom prst="rect">
            <a:avLst/>
          </a:prstGeom>
          <a:ln w="12700">
            <a:miter lim="400000"/>
          </a:ln>
        </p:spPr>
        <p:txBody>
          <a:bodyPr lIns="45719" rIns="45719">
            <a:spAutoFit/>
          </a:bodyPr>
          <a:lstStyle>
            <a:lvl1pPr algn="r">
              <a:spcBef>
                <a:spcPts val="600"/>
              </a:spcBef>
              <a:defRPr sz="1800">
                <a:latin typeface="Calibri"/>
                <a:ea typeface="Calibri"/>
                <a:cs typeface="Calibri"/>
                <a:sym typeface="Calibri"/>
              </a:defRPr>
            </a:lvl1pPr>
          </a:lstStyle>
          <a:p>
            <a:pPr defTabSz="457200"/>
            <a:fld id="{86CB4B4D-7CA3-9044-876B-883B54F8677D}" type="slidenum">
              <a:rPr lang="en-US" kern="0" smtClean="0">
                <a:solidFill>
                  <a:srgbClr val="002569"/>
                </a:solidFill>
              </a:rPr>
              <a:pPr defTabSz="457200"/>
              <a:t>‹#›</a:t>
            </a:fld>
            <a:endParaRPr lang="en-US" kern="0">
              <a:solidFill>
                <a:srgbClr val="002569"/>
              </a:solidFill>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6">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
        <p:nvSpPr>
          <p:cNvPr id="9"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a:t>
            </a:r>
            <a:r>
              <a:rPr lang="en-AU" sz="1100" i="1" baseline="0" dirty="0" smtClean="0">
                <a:solidFill>
                  <a:schemeClr val="tx2"/>
                </a:solidFill>
                <a:latin typeface="+mj-ea"/>
                <a:ea typeface="+mj-ea"/>
                <a:cs typeface="Proxima Nova Regular"/>
                <a:sym typeface="Proxima Nova Regular"/>
              </a:rPr>
              <a:t> Technical Workshop September 9-12, </a:t>
            </a:r>
            <a:r>
              <a:rPr lang="en-AU" sz="1100" i="1" dirty="0" smtClean="0">
                <a:solidFill>
                  <a:schemeClr val="tx2"/>
                </a:solidFill>
                <a:latin typeface="+mj-ea"/>
                <a:ea typeface="+mj-ea"/>
                <a:cs typeface="Proxima Nova Regular"/>
                <a:sym typeface="Proxima Nova Regular"/>
              </a:rPr>
              <a:t>2019</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22789" y="3942757"/>
            <a:ext cx="6155205" cy="2596266"/>
          </a:xfrm>
        </p:spPr>
        <p:txBody>
          <a:bodyPr>
            <a:normAutofit lnSpcReduction="10000"/>
          </a:bodyPr>
          <a:lstStyle/>
          <a:p>
            <a:r>
              <a:rPr lang="en-US" dirty="0" smtClean="0">
                <a:latin typeface="+mj-lt"/>
              </a:rPr>
              <a:t>Paula Bontempi, NASA, CEOS Principal – presenter </a:t>
            </a:r>
          </a:p>
          <a:p>
            <a:r>
              <a:rPr lang="en-US" dirty="0" smtClean="0">
                <a:latin typeface="+mj-lt"/>
              </a:rPr>
              <a:t>Ewa Kwiatkowska, EUMETSAT, OCR-VC Co-Chair</a:t>
            </a:r>
          </a:p>
          <a:p>
            <a:r>
              <a:rPr lang="en-US" dirty="0">
                <a:latin typeface="+mj-lt"/>
              </a:rPr>
              <a:t>Marie-Helene </a:t>
            </a:r>
            <a:r>
              <a:rPr lang="en-US" dirty="0" smtClean="0">
                <a:latin typeface="+mj-lt"/>
              </a:rPr>
              <a:t>Rio, ESA</a:t>
            </a:r>
            <a:r>
              <a:rPr lang="en-US" dirty="0">
                <a:latin typeface="+mj-lt"/>
              </a:rPr>
              <a:t>, OCR-VC Co-Chair</a:t>
            </a:r>
          </a:p>
          <a:p>
            <a:r>
              <a:rPr lang="en-US" dirty="0">
                <a:latin typeface="+mj-lt"/>
              </a:rPr>
              <a:t>CEOS 2019 SIT Technical Workshop</a:t>
            </a:r>
          </a:p>
          <a:p>
            <a:r>
              <a:rPr lang="en-US" dirty="0">
                <a:latin typeface="+mj-lt"/>
              </a:rPr>
              <a:t>Session and Agenda Item 5.2</a:t>
            </a:r>
          </a:p>
          <a:p>
            <a:r>
              <a:rPr lang="en-US" dirty="0">
                <a:latin typeface="+mj-lt"/>
              </a:rPr>
              <a:t>Fairbanks, Alaska, USA</a:t>
            </a:r>
          </a:p>
          <a:p>
            <a:r>
              <a:rPr lang="en-US" dirty="0">
                <a:latin typeface="+mj-lt"/>
              </a:rPr>
              <a:t>11 – 12 September 2019</a:t>
            </a:r>
          </a:p>
          <a:p>
            <a:endParaRPr lang="en-US" dirty="0">
              <a:latin typeface="+mj-lt"/>
            </a:endParaRPr>
          </a:p>
        </p:txBody>
      </p:sp>
      <p:sp>
        <p:nvSpPr>
          <p:cNvPr id="8" name="Shape 10"/>
          <p:cNvSpPr txBox="1">
            <a:spLocks/>
          </p:cNvSpPr>
          <p:nvPr/>
        </p:nvSpPr>
        <p:spPr>
          <a:xfrm>
            <a:off x="622789" y="2514600"/>
            <a:ext cx="7723769"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4400" kern="0" dirty="0">
                <a:solidFill>
                  <a:schemeClr val="bg1"/>
                </a:solidFill>
                <a:latin typeface="+mj-lt"/>
              </a:rPr>
              <a:t>Ocean </a:t>
            </a:r>
            <a:r>
              <a:rPr lang="en-US" sz="4400" kern="0" dirty="0" err="1">
                <a:solidFill>
                  <a:schemeClr val="bg1"/>
                </a:solidFill>
                <a:latin typeface="+mj-lt"/>
              </a:rPr>
              <a:t>Colour</a:t>
            </a:r>
            <a:r>
              <a:rPr lang="en-US" sz="4400" kern="0" dirty="0">
                <a:solidFill>
                  <a:schemeClr val="bg1"/>
                </a:solidFill>
                <a:latin typeface="+mj-lt"/>
              </a:rPr>
              <a:t> Radiometry Virtual Constellation (OCR-VC)</a:t>
            </a:r>
          </a:p>
        </p:txBody>
      </p:sp>
    </p:spTree>
    <p:extLst>
      <p:ext uri="{BB962C8B-B14F-4D97-AF65-F5344CB8AC3E}">
        <p14:creationId xmlns:p14="http://schemas.microsoft.com/office/powerpoint/2010/main" val="2670166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 name="Slide Number Placeholder 1"/>
          <p:cNvSpPr>
            <a:spLocks noGrp="1"/>
          </p:cNvSpPr>
          <p:nvPr>
            <p:ph type="sldNum" sz="quarter" idx="4294967295"/>
          </p:nvPr>
        </p:nvSpPr>
        <p:spPr>
          <a:xfrm>
            <a:off x="11785600" y="6629400"/>
            <a:ext cx="406400" cy="187325"/>
          </a:xfrm>
        </p:spPr>
        <p:txBody>
          <a:bodyPr/>
          <a:lstStyle/>
          <a:p>
            <a:pPr defTabSz="914400"/>
            <a:fld id="{86CB4B4D-7CA3-9044-876B-883B54F8677D}" type="slidenum">
              <a:rPr lang="en-US" smtClean="0">
                <a:solidFill>
                  <a:srgbClr val="1F497D"/>
                </a:solidFill>
              </a:rPr>
              <a:pPr defTabSz="914400"/>
              <a:t>10</a:t>
            </a:fld>
            <a:endParaRPr lang="en-US" dirty="0">
              <a:solidFill>
                <a:srgbClr val="1F497D"/>
              </a:solidFill>
            </a:endParaRPr>
          </a:p>
        </p:txBody>
      </p:sp>
      <p:pic>
        <p:nvPicPr>
          <p:cNvPr id="7" name="Content Placeholder 5">
            <a:extLst>
              <a:ext uri="{FF2B5EF4-FFF2-40B4-BE49-F238E27FC236}">
                <a16:creationId xmlns:a16="http://schemas.microsoft.com/office/drawing/2014/main" xmlns="" id="{02386367-07A9-BE4C-ABD1-1E5E0E578802}"/>
              </a:ext>
            </a:extLst>
          </p:cNvPr>
          <p:cNvPicPr>
            <a:picLocks noChangeAspect="1"/>
          </p:cNvPicPr>
          <p:nvPr/>
        </p:nvPicPr>
        <p:blipFill rotWithShape="1">
          <a:blip r:embed="rId2">
            <a:extLst>
              <a:ext uri="{28A0092B-C50C-407E-A947-70E740481C1C}">
                <a14:useLocalDpi xmlns:a14="http://schemas.microsoft.com/office/drawing/2010/main" val="0"/>
              </a:ext>
            </a:extLst>
          </a:blip>
          <a:srcRect t="4555" b="25386"/>
          <a:stretch/>
        </p:blipFill>
        <p:spPr>
          <a:xfrm>
            <a:off x="0" y="1257301"/>
            <a:ext cx="12192000" cy="5673436"/>
          </a:xfrm>
          <a:prstGeom prst="rect">
            <a:avLst/>
          </a:prstGeom>
          <a:ln w="12700">
            <a:miter lim="400000"/>
          </a:ln>
        </p:spPr>
      </p:pic>
      <p:sp>
        <p:nvSpPr>
          <p:cNvPr id="8" name="Content Placeholder 1">
            <a:extLst>
              <a:ext uri="{FF2B5EF4-FFF2-40B4-BE49-F238E27FC236}">
                <a16:creationId xmlns:a16="http://schemas.microsoft.com/office/drawing/2014/main" xmlns="" id="{4037C45B-288A-1742-A4F3-1C34C0395657}"/>
              </a:ext>
            </a:extLst>
          </p:cNvPr>
          <p:cNvSpPr txBox="1">
            <a:spLocks/>
          </p:cNvSpPr>
          <p:nvPr/>
        </p:nvSpPr>
        <p:spPr>
          <a:xfrm>
            <a:off x="3086100" y="1769919"/>
            <a:ext cx="8001000" cy="4648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r" defTabSz="914400">
              <a:spcBef>
                <a:spcPts val="600"/>
              </a:spcBef>
              <a:spcAft>
                <a:spcPts val="600"/>
              </a:spcAft>
              <a:buNone/>
            </a:pPr>
            <a:r>
              <a:rPr lang="en-AU" sz="3200" i="1" dirty="0">
                <a:solidFill>
                  <a:schemeClr val="accent1">
                    <a:lumMod val="20000"/>
                    <a:lumOff val="80000"/>
                  </a:schemeClr>
                </a:solidFill>
              </a:rPr>
              <a:t>Questions?</a:t>
            </a:r>
            <a:endParaRPr lang="en-US" sz="3200" i="1" dirty="0">
              <a:solidFill>
                <a:schemeClr val="accent1">
                  <a:lumMod val="20000"/>
                  <a:lumOff val="80000"/>
                </a:schemeClr>
              </a:solidFill>
            </a:endParaRPr>
          </a:p>
        </p:txBody>
      </p:sp>
    </p:spTree>
    <p:extLst>
      <p:ext uri="{BB962C8B-B14F-4D97-AF65-F5344CB8AC3E}">
        <p14:creationId xmlns:p14="http://schemas.microsoft.com/office/powerpoint/2010/main" val="283685187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2</a:t>
            </a:fld>
            <a:endParaRPr lang="en-US" dirty="0">
              <a:solidFill>
                <a:srgbClr val="1F497D"/>
              </a:solidFill>
            </a:endParaRPr>
          </a:p>
        </p:txBody>
      </p:sp>
      <p:sp>
        <p:nvSpPr>
          <p:cNvPr id="4" name="Content Placeholder 3"/>
          <p:cNvSpPr>
            <a:spLocks noGrp="1"/>
          </p:cNvSpPr>
          <p:nvPr>
            <p:ph sz="quarter" idx="11"/>
          </p:nvPr>
        </p:nvSpPr>
        <p:spPr>
          <a:xfrm>
            <a:off x="2743200" y="304800"/>
            <a:ext cx="5149516" cy="533400"/>
          </a:xfrm>
        </p:spPr>
        <p:txBody>
          <a:bodyPr/>
          <a:lstStyle/>
          <a:p>
            <a:r>
              <a:rPr lang="en-US" dirty="0" smtClean="0"/>
              <a:t>OCR-VC main ongoing </a:t>
            </a:r>
            <a:r>
              <a:rPr lang="en-US" dirty="0"/>
              <a:t>contributions to CEOS Work Plan</a:t>
            </a:r>
            <a:endParaRPr lang="en-GB" dirty="0"/>
          </a:p>
        </p:txBody>
      </p:sp>
      <p:sp>
        <p:nvSpPr>
          <p:cNvPr id="5" name="ZoneTexte 5"/>
          <p:cNvSpPr txBox="1"/>
          <p:nvPr/>
        </p:nvSpPr>
        <p:spPr>
          <a:xfrm>
            <a:off x="2139371" y="2794423"/>
            <a:ext cx="6182975" cy="1508105"/>
          </a:xfrm>
          <a:prstGeom prst="rect">
            <a:avLst/>
          </a:prstGeom>
          <a:solidFill>
            <a:srgbClr val="4472C4"/>
          </a:solidFill>
        </p:spPr>
        <p:txBody>
          <a:bodyPr wrap="square" rtlCol="0">
            <a:spAutoFit/>
          </a:bodyPr>
          <a:lstStyle/>
          <a:p>
            <a:pPr lvl="0" fontAlgn="auto">
              <a:spcAft>
                <a:spcPts val="0"/>
              </a:spcAft>
            </a:pPr>
            <a:r>
              <a:rPr lang="en-US" sz="4400" b="0" dirty="0" smtClean="0">
                <a:solidFill>
                  <a:srgbClr val="FFFFFF"/>
                </a:solidFill>
                <a:latin typeface="Calibri Light" panose="020F0302020204030204"/>
              </a:rPr>
              <a:t>Carbon</a:t>
            </a:r>
            <a:endParaRPr lang="en-US" sz="4400" b="0" dirty="0">
              <a:solidFill>
                <a:srgbClr val="FFFFFF"/>
              </a:solidFill>
              <a:latin typeface="Calibri Light" panose="020F0302020204030204"/>
            </a:endParaRPr>
          </a:p>
          <a:p>
            <a:pPr marL="252000" lvl="0" indent="-252000" fontAlgn="auto">
              <a:spcAft>
                <a:spcPts val="0"/>
              </a:spcAft>
              <a:buFont typeface="Arial" panose="020B0604020202020204" pitchFamily="34" charset="0"/>
              <a:buChar char="•"/>
            </a:pPr>
            <a:r>
              <a:rPr lang="en-US" sz="1200" b="0" i="1" kern="0" dirty="0" smtClean="0">
                <a:solidFill>
                  <a:schemeClr val="bg1"/>
                </a:solidFill>
                <a:latin typeface="Calibri Light" panose="020F0302020204030204" pitchFamily="34" charset="0"/>
              </a:rPr>
              <a:t>Aquatic Carbon </a:t>
            </a:r>
            <a:r>
              <a:rPr lang="en-US" sz="1200" b="0" i="1" kern="0" dirty="0">
                <a:solidFill>
                  <a:schemeClr val="bg1"/>
                </a:solidFill>
                <a:latin typeface="Calibri Light" panose="020F0302020204030204" pitchFamily="34" charset="0"/>
              </a:rPr>
              <a:t>is </a:t>
            </a:r>
            <a:r>
              <a:rPr lang="en-US" sz="1200" b="0" i="1" kern="0" dirty="0" smtClean="0">
                <a:solidFill>
                  <a:schemeClr val="bg1"/>
                </a:solidFill>
                <a:latin typeface="Calibri Light" panose="020F0302020204030204" pitchFamily="34" charset="0"/>
              </a:rPr>
              <a:t>a major </a:t>
            </a:r>
            <a:r>
              <a:rPr lang="en-US" sz="1200" b="0" i="1" kern="0" dirty="0">
                <a:solidFill>
                  <a:schemeClr val="bg1"/>
                </a:solidFill>
                <a:latin typeface="Calibri Light" panose="020F0302020204030204" pitchFamily="34" charset="0"/>
              </a:rPr>
              <a:t>component of the Earth system with respect to carbon cycling and carbon </a:t>
            </a:r>
            <a:r>
              <a:rPr lang="en-US" sz="1200" b="0" i="1" kern="0" dirty="0" smtClean="0">
                <a:solidFill>
                  <a:schemeClr val="bg1"/>
                </a:solidFill>
                <a:latin typeface="Calibri Light" panose="020F0302020204030204" pitchFamily="34" charset="0"/>
              </a:rPr>
              <a:t>sequestration</a:t>
            </a:r>
            <a:endParaRPr lang="en-US" sz="1200" b="0" i="1" kern="0" dirty="0">
              <a:solidFill>
                <a:schemeClr val="bg1"/>
              </a:solidFill>
              <a:latin typeface="Calibri Light" panose="020F0302020204030204" pitchFamily="34" charset="0"/>
            </a:endParaRPr>
          </a:p>
          <a:p>
            <a:pPr marL="252000" lvl="0" indent="-252000" fontAlgn="auto">
              <a:spcAft>
                <a:spcPts val="0"/>
              </a:spcAft>
              <a:buFont typeface="Arial" panose="020B0604020202020204" pitchFamily="34" charset="0"/>
              <a:buChar char="•"/>
            </a:pPr>
            <a:r>
              <a:rPr lang="en-US" sz="1200" b="0" i="1" kern="0" dirty="0">
                <a:solidFill>
                  <a:schemeClr val="bg1"/>
                </a:solidFill>
                <a:latin typeface="Calibri Light" panose="020F0302020204030204" pitchFamily="34" charset="0"/>
              </a:rPr>
              <a:t>“Aquatic Carbon From Space” – planning for IOCCG activities and a journal special issue (carbon stocks, sources/sinks, fluxes; methods and uncertainties)</a:t>
            </a:r>
          </a:p>
        </p:txBody>
      </p:sp>
      <p:sp>
        <p:nvSpPr>
          <p:cNvPr id="6" name="ZoneTexte 5"/>
          <p:cNvSpPr txBox="1"/>
          <p:nvPr/>
        </p:nvSpPr>
        <p:spPr>
          <a:xfrm>
            <a:off x="2139372" y="1540876"/>
            <a:ext cx="6182977" cy="1138773"/>
          </a:xfrm>
          <a:prstGeom prst="rect">
            <a:avLst/>
          </a:prstGeom>
          <a:solidFill>
            <a:srgbClr val="4472C4"/>
          </a:solidFill>
        </p:spPr>
        <p:txBody>
          <a:bodyPr wrap="square" rtlCol="0">
            <a:spAutoFit/>
          </a:bodyPr>
          <a:lstStyle/>
          <a:p>
            <a:pPr lvl="0" fontAlgn="auto">
              <a:spcAft>
                <a:spcPts val="0"/>
              </a:spcAft>
            </a:pPr>
            <a:r>
              <a:rPr lang="en-US" sz="4400" b="0" dirty="0" smtClean="0">
                <a:solidFill>
                  <a:srgbClr val="FFFFFF"/>
                </a:solidFill>
                <a:latin typeface="Calibri Light" panose="020F0302020204030204"/>
              </a:rPr>
              <a:t>Climate</a:t>
            </a:r>
            <a:endParaRPr lang="en-US" sz="4400" b="0" dirty="0">
              <a:solidFill>
                <a:srgbClr val="FFFFFF"/>
              </a:solidFill>
              <a:latin typeface="Calibri Light" panose="020F0302020204030204"/>
            </a:endParaRPr>
          </a:p>
          <a:p>
            <a:pPr marL="252000" lvl="0" indent="-252000" fontAlgn="auto">
              <a:spcAft>
                <a:spcPts val="0"/>
              </a:spcAft>
              <a:buFont typeface="Arial" panose="020B0604020202020204" pitchFamily="34" charset="0"/>
              <a:buChar char="•"/>
            </a:pPr>
            <a:r>
              <a:rPr lang="en-US" sz="1200" b="0" i="1" kern="0" dirty="0" smtClean="0">
                <a:solidFill>
                  <a:schemeClr val="bg1"/>
                </a:solidFill>
                <a:latin typeface="Calibri Light" panose="020F0302020204030204" pitchFamily="34" charset="0"/>
              </a:rPr>
              <a:t>OCR is Essential Climate Variable defined by GCOS</a:t>
            </a:r>
          </a:p>
          <a:p>
            <a:pPr marL="252000" lvl="0" indent="-252000" fontAlgn="auto">
              <a:spcAft>
                <a:spcPts val="0"/>
              </a:spcAft>
              <a:buFont typeface="Arial" panose="020B0604020202020204" pitchFamily="34" charset="0"/>
              <a:buChar char="•"/>
            </a:pPr>
            <a:r>
              <a:rPr lang="en-US" sz="1200" b="0" i="1" kern="0" dirty="0" smtClean="0">
                <a:solidFill>
                  <a:schemeClr val="bg1"/>
                </a:solidFill>
                <a:latin typeface="Calibri Light" panose="020F0302020204030204" pitchFamily="34" charset="0"/>
              </a:rPr>
              <a:t>OCR </a:t>
            </a:r>
            <a:r>
              <a:rPr lang="en-US" sz="1200" b="0" i="1" kern="0" dirty="0">
                <a:solidFill>
                  <a:schemeClr val="bg1"/>
                </a:solidFill>
                <a:latin typeface="Calibri Light" panose="020F0302020204030204" pitchFamily="34" charset="0"/>
              </a:rPr>
              <a:t>Climate Data Records contribution to the </a:t>
            </a:r>
            <a:r>
              <a:rPr lang="en-US" sz="1200" i="1" kern="0" dirty="0" err="1">
                <a:solidFill>
                  <a:schemeClr val="bg1"/>
                </a:solidFill>
                <a:latin typeface="Calibri Light" panose="020F0302020204030204" pitchFamily="34" charset="0"/>
              </a:rPr>
              <a:t>WGClimate</a:t>
            </a:r>
            <a:r>
              <a:rPr lang="en-US" sz="1200" i="1" kern="0" dirty="0">
                <a:solidFill>
                  <a:schemeClr val="bg1"/>
                </a:solidFill>
                <a:latin typeface="Calibri Light" panose="020F0302020204030204" pitchFamily="34" charset="0"/>
              </a:rPr>
              <a:t> </a:t>
            </a:r>
            <a:r>
              <a:rPr lang="en-US" sz="1200" b="0" i="1" kern="0" dirty="0">
                <a:solidFill>
                  <a:schemeClr val="bg1"/>
                </a:solidFill>
                <a:latin typeface="Calibri Light" panose="020F0302020204030204" pitchFamily="34" charset="0"/>
              </a:rPr>
              <a:t>ECV </a:t>
            </a:r>
            <a:r>
              <a:rPr lang="en-US" sz="1200" b="0" i="1" kern="0" dirty="0" smtClean="0">
                <a:solidFill>
                  <a:schemeClr val="bg1"/>
                </a:solidFill>
                <a:latin typeface="Calibri Light" panose="020F0302020204030204" pitchFamily="34" charset="0"/>
              </a:rPr>
              <a:t>inventory</a:t>
            </a:r>
            <a:endParaRPr lang="en-US" sz="1200" b="0" i="1" kern="0" dirty="0">
              <a:solidFill>
                <a:schemeClr val="bg1"/>
              </a:solidFill>
              <a:latin typeface="Calibri Light" panose="020F0302020204030204" pitchFamily="34" charset="0"/>
            </a:endParaRPr>
          </a:p>
        </p:txBody>
      </p:sp>
      <p:sp>
        <p:nvSpPr>
          <p:cNvPr id="7" name="ZoneTexte 5"/>
          <p:cNvSpPr txBox="1"/>
          <p:nvPr/>
        </p:nvSpPr>
        <p:spPr>
          <a:xfrm>
            <a:off x="2139372" y="4417303"/>
            <a:ext cx="6182978" cy="1508105"/>
          </a:xfrm>
          <a:prstGeom prst="rect">
            <a:avLst/>
          </a:prstGeom>
          <a:solidFill>
            <a:srgbClr val="4472C4"/>
          </a:solidFill>
        </p:spPr>
        <p:txBody>
          <a:bodyPr wrap="square" rIns="0" rtlCol="0">
            <a:spAutoFit/>
          </a:bodyPr>
          <a:lstStyle/>
          <a:p>
            <a:pPr lvl="0" fontAlgn="auto">
              <a:spcAft>
                <a:spcPts val="0"/>
              </a:spcAft>
            </a:pPr>
            <a:r>
              <a:rPr lang="en-US" sz="4400" b="0" dirty="0">
                <a:solidFill>
                  <a:srgbClr val="FFFFFF"/>
                </a:solidFill>
                <a:latin typeface="Calibri Light" panose="020F0302020204030204"/>
              </a:rPr>
              <a:t>Water Quality</a:t>
            </a:r>
          </a:p>
          <a:p>
            <a:pPr marL="252000" lvl="0" indent="-252000" fontAlgn="auto">
              <a:spcAft>
                <a:spcPts val="0"/>
              </a:spcAft>
              <a:buFont typeface="Arial" panose="020B0604020202020204" pitchFamily="34" charset="0"/>
              <a:buChar char="•"/>
            </a:pPr>
            <a:r>
              <a:rPr lang="en-US" sz="1200" b="0" i="1" kern="0" dirty="0" smtClean="0">
                <a:solidFill>
                  <a:schemeClr val="bg1"/>
                </a:solidFill>
                <a:latin typeface="Calibri Light" panose="020F0302020204030204" pitchFamily="34" charset="0"/>
              </a:rPr>
              <a:t>OCR provides </a:t>
            </a:r>
            <a:r>
              <a:rPr lang="en-US" sz="1200" b="0" i="1" kern="0" dirty="0" smtClean="0">
                <a:solidFill>
                  <a:schemeClr val="bg1"/>
                </a:solidFill>
                <a:latin typeface="Calibri Light" panose="020F0302020204030204" pitchFamily="34" charset="0"/>
              </a:rPr>
              <a:t>major </a:t>
            </a:r>
            <a:r>
              <a:rPr lang="en-US" sz="1200" b="0" i="1" kern="0" dirty="0" smtClean="0">
                <a:solidFill>
                  <a:schemeClr val="bg1"/>
                </a:solidFill>
                <a:latin typeface="Calibri Light" panose="020F0302020204030204" pitchFamily="34" charset="0"/>
              </a:rPr>
              <a:t>EO variables for Water Quality applications</a:t>
            </a:r>
          </a:p>
          <a:p>
            <a:pPr marL="252000" lvl="0" indent="-252000" fontAlgn="auto">
              <a:spcAft>
                <a:spcPts val="0"/>
              </a:spcAft>
              <a:buFont typeface="Arial" panose="020B0604020202020204" pitchFamily="34" charset="0"/>
              <a:buChar char="•"/>
            </a:pPr>
            <a:r>
              <a:rPr lang="en-US" sz="1200" b="0" i="1" kern="0" dirty="0" smtClean="0">
                <a:solidFill>
                  <a:schemeClr val="bg1"/>
                </a:solidFill>
                <a:latin typeface="Calibri Light" panose="020F0302020204030204" pitchFamily="34" charset="0"/>
              </a:rPr>
              <a:t>IOCCG </a:t>
            </a:r>
            <a:r>
              <a:rPr lang="en-US" sz="1200" b="0" i="1" kern="0" dirty="0">
                <a:solidFill>
                  <a:schemeClr val="bg1"/>
                </a:solidFill>
                <a:latin typeface="Calibri Light" panose="020F0302020204030204" pitchFamily="34" charset="0"/>
              </a:rPr>
              <a:t>report </a:t>
            </a:r>
            <a:r>
              <a:rPr lang="en-US" sz="1200" b="0" i="1" kern="0" dirty="0" smtClean="0">
                <a:solidFill>
                  <a:schemeClr val="bg1"/>
                </a:solidFill>
                <a:latin typeface="Calibri Light" panose="020F0302020204030204" pitchFamily="34" charset="0"/>
              </a:rPr>
              <a:t>‘Earth </a:t>
            </a:r>
            <a:r>
              <a:rPr lang="en-US" sz="1200" b="0" i="1" kern="0" dirty="0">
                <a:solidFill>
                  <a:schemeClr val="bg1"/>
                </a:solidFill>
                <a:latin typeface="Calibri Light" panose="020F0302020204030204" pitchFamily="34" charset="0"/>
              </a:rPr>
              <a:t>Observations in Support of Global Water Quality </a:t>
            </a:r>
            <a:r>
              <a:rPr lang="en-US" sz="1200" b="0" i="1" kern="0" dirty="0" smtClean="0">
                <a:solidFill>
                  <a:schemeClr val="bg1"/>
                </a:solidFill>
                <a:latin typeface="Calibri Light" panose="020F0302020204030204" pitchFamily="34" charset="0"/>
              </a:rPr>
              <a:t>Monitoring’ coordinated </a:t>
            </a:r>
            <a:r>
              <a:rPr lang="en-US" sz="1200" b="0" i="1" kern="0" dirty="0">
                <a:solidFill>
                  <a:schemeClr val="bg1"/>
                </a:solidFill>
                <a:latin typeface="Calibri Light" panose="020F0302020204030204" pitchFamily="34" charset="0"/>
              </a:rPr>
              <a:t>with </a:t>
            </a:r>
            <a:r>
              <a:rPr lang="en-US" sz="1200" b="0" i="1" kern="0" dirty="0" smtClean="0">
                <a:solidFill>
                  <a:schemeClr val="bg1"/>
                </a:solidFill>
                <a:latin typeface="Calibri Light" panose="020F0302020204030204" pitchFamily="34" charset="0"/>
              </a:rPr>
              <a:t>“CEOS Feasibility Study on Satellite Missions/Instruments Focused on Water Quality Measurements”  in </a:t>
            </a:r>
            <a:r>
              <a:rPr lang="en-US" sz="1200" b="0" i="1" kern="0" dirty="0">
                <a:solidFill>
                  <a:schemeClr val="bg1"/>
                </a:solidFill>
                <a:latin typeface="Calibri Light" panose="020F0302020204030204" pitchFamily="34" charset="0"/>
              </a:rPr>
              <a:t>the frame of “CEOS Strategy for Water Observations from Space” </a:t>
            </a:r>
          </a:p>
        </p:txBody>
      </p:sp>
      <p:sp>
        <p:nvSpPr>
          <p:cNvPr id="8" name="Rectangle 7"/>
          <p:cNvSpPr/>
          <p:nvPr/>
        </p:nvSpPr>
        <p:spPr bwMode="auto">
          <a:xfrm>
            <a:off x="1608233" y="1540877"/>
            <a:ext cx="6714116" cy="4384532"/>
          </a:xfrm>
          <a:prstGeom prst="rect">
            <a:avLst/>
          </a:prstGeom>
          <a:noFill/>
          <a:ln w="50800" cap="flat" cmpd="sng" algn="ctr">
            <a:solidFill>
              <a:srgbClr val="4472C4"/>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 name="TextBox 8"/>
          <p:cNvSpPr txBox="1"/>
          <p:nvPr/>
        </p:nvSpPr>
        <p:spPr>
          <a:xfrm rot="16200000">
            <a:off x="588699" y="2510767"/>
            <a:ext cx="1977336" cy="769441"/>
          </a:xfrm>
          <a:prstGeom prst="rect">
            <a:avLst/>
          </a:prstGeom>
          <a:solidFill>
            <a:schemeClr val="bg1"/>
          </a:solidFill>
        </p:spPr>
        <p:txBody>
          <a:bodyPr wrap="none" rtlCol="0">
            <a:spAutoFit/>
          </a:bodyPr>
          <a:lstStyle/>
          <a:p>
            <a:r>
              <a:rPr lang="en-US" sz="4400" b="0" dirty="0" smtClean="0">
                <a:solidFill>
                  <a:srgbClr val="4472C4"/>
                </a:solidFill>
                <a:latin typeface="Calibri" panose="020F0502020204030204" pitchFamily="34" charset="0"/>
              </a:rPr>
              <a:t>OCR-VC</a:t>
            </a:r>
            <a:endParaRPr lang="en-GB" sz="4400" b="0" dirty="0">
              <a:solidFill>
                <a:srgbClr val="4472C4"/>
              </a:solidFill>
              <a:latin typeface="Calibri" panose="020F0502020204030204" pitchFamily="34" charset="0"/>
            </a:endParaRPr>
          </a:p>
        </p:txBody>
      </p:sp>
      <p:sp>
        <p:nvSpPr>
          <p:cNvPr id="10" name="Right Arrow Callout 9"/>
          <p:cNvSpPr/>
          <p:nvPr/>
        </p:nvSpPr>
        <p:spPr bwMode="auto">
          <a:xfrm flipH="1">
            <a:off x="8737936" y="1540876"/>
            <a:ext cx="2889142" cy="2560826"/>
          </a:xfrm>
          <a:prstGeom prst="rightArrowCallout">
            <a:avLst>
              <a:gd name="adj1" fmla="val 13005"/>
              <a:gd name="adj2" fmla="val 14849"/>
              <a:gd name="adj3" fmla="val 20886"/>
              <a:gd name="adj4" fmla="val 69003"/>
            </a:avLst>
          </a:prstGeom>
          <a:solidFill>
            <a:srgbClr val="D6DCE5"/>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lvl="0" algn="ctr" eaLnBrk="0" hangingPunct="0">
              <a:spcBef>
                <a:spcPct val="50000"/>
              </a:spcBef>
            </a:pPr>
            <a:r>
              <a:rPr lang="en-US" sz="2000" dirty="0" smtClean="0">
                <a:solidFill>
                  <a:srgbClr val="000000"/>
                </a:solidFill>
                <a:latin typeface="Calibri" panose="020F0502020204030204" pitchFamily="34" charset="0"/>
              </a:rPr>
              <a:t>OCR-VC </a:t>
            </a:r>
            <a:r>
              <a:rPr lang="en-US" sz="2000" dirty="0">
                <a:solidFill>
                  <a:srgbClr val="000000"/>
                </a:solidFill>
                <a:latin typeface="Calibri" panose="020F0502020204030204" pitchFamily="34" charset="0"/>
              </a:rPr>
              <a:t>Deliverable VC-09</a:t>
            </a:r>
          </a:p>
          <a:p>
            <a:pPr lvl="0" algn="ctr" eaLnBrk="0" hangingPunct="0">
              <a:spcBef>
                <a:spcPct val="50000"/>
              </a:spcBef>
            </a:pPr>
            <a:r>
              <a:rPr lang="en-US" sz="2000" dirty="0" smtClean="0">
                <a:solidFill>
                  <a:srgbClr val="000000"/>
                </a:solidFill>
                <a:latin typeface="Calibri" panose="020F0502020204030204" pitchFamily="34" charset="0"/>
              </a:rPr>
              <a:t>INSITU-OCR </a:t>
            </a:r>
          </a:p>
          <a:p>
            <a:pPr lvl="0" algn="ctr" eaLnBrk="0" hangingPunct="0">
              <a:spcBef>
                <a:spcPct val="50000"/>
              </a:spcBef>
            </a:pPr>
            <a:r>
              <a:rPr lang="en-US" sz="1200" b="0" dirty="0">
                <a:solidFill>
                  <a:srgbClr val="000000"/>
                </a:solidFill>
                <a:latin typeface="Calibri" panose="020F0502020204030204" pitchFamily="34" charset="0"/>
              </a:rPr>
              <a:t>Implementation of White Paper </a:t>
            </a:r>
            <a:r>
              <a:rPr lang="en-US" sz="1200" b="0" dirty="0" smtClean="0">
                <a:solidFill>
                  <a:srgbClr val="000000"/>
                </a:solidFill>
                <a:latin typeface="Calibri" panose="020F0502020204030204" pitchFamily="34" charset="0"/>
              </a:rPr>
              <a:t>recommendations</a:t>
            </a:r>
            <a:endParaRPr lang="en-GB" sz="1200" b="0" dirty="0">
              <a:solidFill>
                <a:srgbClr val="000000"/>
              </a:solidFill>
              <a:latin typeface="Calibri" panose="020F0502020204030204" pitchFamily="34" charset="0"/>
            </a:endParaRPr>
          </a:p>
        </p:txBody>
      </p:sp>
      <p:sp>
        <p:nvSpPr>
          <p:cNvPr id="12" name="Right Arrow Callout 11"/>
          <p:cNvSpPr/>
          <p:nvPr/>
        </p:nvSpPr>
        <p:spPr bwMode="auto">
          <a:xfrm flipH="1">
            <a:off x="8499633" y="4302528"/>
            <a:ext cx="2335905" cy="2560826"/>
          </a:xfrm>
          <a:prstGeom prst="rightArrowCallout">
            <a:avLst>
              <a:gd name="adj1" fmla="val 13005"/>
              <a:gd name="adj2" fmla="val 14849"/>
              <a:gd name="adj3" fmla="val 20886"/>
              <a:gd name="adj4" fmla="val 69003"/>
            </a:avLst>
          </a:prstGeom>
          <a:solidFill>
            <a:srgbClr val="A4CD33"/>
          </a:solidFill>
          <a:ln w="9525"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lvl="0" algn="ctr" eaLnBrk="0" hangingPunct="0">
              <a:spcBef>
                <a:spcPct val="50000"/>
              </a:spcBef>
            </a:pPr>
            <a:r>
              <a:rPr lang="en-US" sz="2000" dirty="0">
                <a:solidFill>
                  <a:srgbClr val="000000"/>
                </a:solidFill>
                <a:latin typeface="Calibri" panose="020F0502020204030204" pitchFamily="34" charset="0"/>
              </a:rPr>
              <a:t>New Technologies</a:t>
            </a:r>
          </a:p>
          <a:p>
            <a:pPr marL="171450" lvl="0" indent="-171450" algn="ctr" eaLnBrk="0" hangingPunct="0">
              <a:spcBef>
                <a:spcPct val="50000"/>
              </a:spcBef>
              <a:buFont typeface="Arial" panose="020B0604020202020204" pitchFamily="34" charset="0"/>
              <a:buChar char="•"/>
            </a:pPr>
            <a:r>
              <a:rPr lang="en-US" sz="1200" dirty="0">
                <a:solidFill>
                  <a:srgbClr val="000000"/>
                </a:solidFill>
                <a:latin typeface="Calibri" panose="020F0502020204030204" pitchFamily="34" charset="0"/>
              </a:rPr>
              <a:t>Hyperspectral OCR</a:t>
            </a:r>
          </a:p>
          <a:p>
            <a:pPr marL="171450" lvl="0" indent="-171450" algn="ctr" eaLnBrk="0" hangingPunct="0">
              <a:spcBef>
                <a:spcPct val="50000"/>
              </a:spcBef>
              <a:buFont typeface="Arial" panose="020B0604020202020204" pitchFamily="34" charset="0"/>
              <a:buChar char="•"/>
            </a:pPr>
            <a:r>
              <a:rPr lang="en-US" sz="1200" dirty="0">
                <a:solidFill>
                  <a:srgbClr val="000000"/>
                </a:solidFill>
                <a:latin typeface="Calibri" panose="020F0502020204030204" pitchFamily="34" charset="0"/>
              </a:rPr>
              <a:t>Geostationary OCR</a:t>
            </a:r>
          </a:p>
          <a:p>
            <a:pPr marL="171450" lvl="0" indent="-171450" algn="ctr" eaLnBrk="0" hangingPunct="0">
              <a:spcBef>
                <a:spcPct val="50000"/>
              </a:spcBef>
              <a:buFont typeface="Arial" panose="020B0604020202020204" pitchFamily="34" charset="0"/>
              <a:buChar char="•"/>
            </a:pPr>
            <a:r>
              <a:rPr lang="en-US" sz="1200" dirty="0">
                <a:solidFill>
                  <a:srgbClr val="000000"/>
                </a:solidFill>
                <a:latin typeface="Calibri" panose="020F0502020204030204" pitchFamily="34" charset="0"/>
              </a:rPr>
              <a:t>Polarimetry, Lidar</a:t>
            </a:r>
          </a:p>
        </p:txBody>
      </p:sp>
    </p:spTree>
    <p:extLst>
      <p:ext uri="{BB962C8B-B14F-4D97-AF65-F5344CB8AC3E}">
        <p14:creationId xmlns:p14="http://schemas.microsoft.com/office/powerpoint/2010/main" val="15479037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3</a:t>
            </a:fld>
            <a:endParaRPr lang="en-US" dirty="0">
              <a:solidFill>
                <a:srgbClr val="1F497D"/>
              </a:solidFill>
            </a:endParaRPr>
          </a:p>
        </p:txBody>
      </p:sp>
      <p:sp>
        <p:nvSpPr>
          <p:cNvPr id="3" name="Content Placeholder 2"/>
          <p:cNvSpPr>
            <a:spLocks noGrp="1"/>
          </p:cNvSpPr>
          <p:nvPr>
            <p:ph sz="quarter" idx="10"/>
          </p:nvPr>
        </p:nvSpPr>
        <p:spPr>
          <a:xfrm>
            <a:off x="166254" y="1296443"/>
            <a:ext cx="12025745" cy="5444599"/>
          </a:xfrm>
        </p:spPr>
        <p:txBody>
          <a:bodyPr/>
          <a:lstStyle/>
          <a:p>
            <a:r>
              <a:rPr lang="en-US" dirty="0"/>
              <a:t>3.1	Climate Monitoring, Research, and Services</a:t>
            </a:r>
          </a:p>
          <a:p>
            <a:pPr lvl="1">
              <a:spcBef>
                <a:spcPts val="0"/>
              </a:spcBef>
            </a:pPr>
            <a:r>
              <a:rPr lang="en-US" sz="1400" dirty="0" smtClean="0"/>
              <a:t>Liaising across IOCCG to contribute new OCR Climate Data Records to the ECV </a:t>
            </a:r>
            <a:r>
              <a:rPr lang="en-US" sz="1400" dirty="0"/>
              <a:t>inventory for </a:t>
            </a:r>
            <a:r>
              <a:rPr lang="en-US" sz="1400" dirty="0" smtClean="0"/>
              <a:t>the </a:t>
            </a:r>
            <a:r>
              <a:rPr lang="en-US" sz="1400" dirty="0" err="1" smtClean="0"/>
              <a:t>WGClimate</a:t>
            </a:r>
            <a:r>
              <a:rPr lang="en-US" sz="1400" dirty="0" smtClean="0"/>
              <a:t> cycle-2 </a:t>
            </a:r>
            <a:r>
              <a:rPr lang="en-US" sz="1400" dirty="0"/>
              <a:t>gap analysis</a:t>
            </a:r>
            <a:endParaRPr lang="en-US" sz="1400" dirty="0" smtClean="0"/>
          </a:p>
          <a:p>
            <a:pPr lvl="1"/>
            <a:r>
              <a:rPr lang="en-US" sz="1400" dirty="0" smtClean="0"/>
              <a:t>Advocated </a:t>
            </a:r>
            <a:r>
              <a:rPr lang="en-US" sz="1400" dirty="0"/>
              <a:t>consistency between OCR </a:t>
            </a:r>
            <a:r>
              <a:rPr lang="en-US" sz="1400" dirty="0" smtClean="0"/>
              <a:t>GCOS ECVs and GOOS EOVs; will provide ECV updates </a:t>
            </a:r>
            <a:r>
              <a:rPr lang="en-US" sz="1400" dirty="0"/>
              <a:t>for the next GCOS IP</a:t>
            </a:r>
          </a:p>
          <a:p>
            <a:r>
              <a:rPr lang="en-US" dirty="0"/>
              <a:t>3.2	Carbon Observations, Including Forested Regions</a:t>
            </a:r>
          </a:p>
          <a:p>
            <a:pPr lvl="1">
              <a:spcBef>
                <a:spcPts val="0"/>
              </a:spcBef>
            </a:pPr>
            <a:r>
              <a:rPr lang="en-US" sz="1400" dirty="0"/>
              <a:t>Planning for “Aquatic Carbon From </a:t>
            </a:r>
            <a:r>
              <a:rPr lang="en-US" sz="1400" dirty="0" smtClean="0"/>
              <a:t>Space”: IOCCG activities and journal </a:t>
            </a:r>
            <a:r>
              <a:rPr lang="en-US" sz="1400" dirty="0"/>
              <a:t>special issue</a:t>
            </a:r>
            <a:r>
              <a:rPr lang="en-US" sz="1400" dirty="0" smtClean="0"/>
              <a:t>; documentation of the major link OCR-Carbon</a:t>
            </a:r>
          </a:p>
          <a:p>
            <a:r>
              <a:rPr lang="en-GB" dirty="0" smtClean="0"/>
              <a:t>3.5</a:t>
            </a:r>
            <a:r>
              <a:rPr lang="en-GB" dirty="0"/>
              <a:t>	Observations for Water</a:t>
            </a:r>
          </a:p>
          <a:p>
            <a:pPr lvl="1">
              <a:spcBef>
                <a:spcPts val="0"/>
              </a:spcBef>
            </a:pPr>
            <a:r>
              <a:rPr lang="en-US" sz="1400" dirty="0" smtClean="0"/>
              <a:t>Implementing INSITU-OCR strategy </a:t>
            </a:r>
            <a:r>
              <a:rPr lang="en-US" sz="1400" dirty="0"/>
              <a:t>for </a:t>
            </a:r>
            <a:r>
              <a:rPr lang="en-US" sz="1400" dirty="0" smtClean="0"/>
              <a:t>algorithms, products, </a:t>
            </a:r>
            <a:r>
              <a:rPr lang="en-US" sz="1400" dirty="0" err="1" smtClean="0"/>
              <a:t>cal</a:t>
            </a:r>
            <a:r>
              <a:rPr lang="en-US" sz="1400" dirty="0" smtClean="0"/>
              <a:t>/</a:t>
            </a:r>
            <a:r>
              <a:rPr lang="en-US" sz="1400" dirty="0" err="1" smtClean="0"/>
              <a:t>val</a:t>
            </a:r>
            <a:r>
              <a:rPr lang="en-US" sz="1400" dirty="0" smtClean="0"/>
              <a:t> and in situ; using a modular approach coordinated across agencies</a:t>
            </a:r>
          </a:p>
          <a:p>
            <a:pPr lvl="1"/>
            <a:r>
              <a:rPr lang="en-US" sz="1400" dirty="0"/>
              <a:t>Defined OCR Essential Ocean Variables </a:t>
            </a:r>
            <a:r>
              <a:rPr lang="en-US" sz="1400" dirty="0" smtClean="0"/>
              <a:t>(EOVs) for </a:t>
            </a:r>
            <a:r>
              <a:rPr lang="en-US" sz="1400" dirty="0"/>
              <a:t>GOOS and IOCCP; </a:t>
            </a:r>
            <a:r>
              <a:rPr lang="en-US" sz="1400" dirty="0" smtClean="0"/>
              <a:t>OCR </a:t>
            </a:r>
            <a:r>
              <a:rPr lang="en-US" sz="1400" dirty="0"/>
              <a:t>EOVs contribute to both </a:t>
            </a:r>
            <a:r>
              <a:rPr lang="en-US" sz="1400" dirty="0" err="1"/>
              <a:t>BioEco</a:t>
            </a:r>
            <a:r>
              <a:rPr lang="en-US" sz="1400" dirty="0"/>
              <a:t> and </a:t>
            </a:r>
            <a:r>
              <a:rPr lang="en-US" sz="1400" dirty="0" err="1"/>
              <a:t>BioGeoChemical</a:t>
            </a:r>
            <a:r>
              <a:rPr lang="en-US" sz="1400" dirty="0"/>
              <a:t> Panels</a:t>
            </a:r>
          </a:p>
          <a:p>
            <a:pPr lvl="1"/>
            <a:r>
              <a:rPr lang="en-US" sz="1400" dirty="0" smtClean="0"/>
              <a:t>On-going </a:t>
            </a:r>
            <a:r>
              <a:rPr lang="en-US" sz="1400" dirty="0"/>
              <a:t>publication of new </a:t>
            </a:r>
            <a:r>
              <a:rPr lang="en-US" sz="1400" dirty="0" smtClean="0"/>
              <a:t>/ updated </a:t>
            </a:r>
            <a:r>
              <a:rPr lang="en-US" sz="1400" dirty="0"/>
              <a:t>IOCCG in situ protocols as best practices for the OCR community and in contribution to </a:t>
            </a:r>
            <a:r>
              <a:rPr lang="en-US" sz="1400" dirty="0" smtClean="0"/>
              <a:t>GOOS/IOCCP</a:t>
            </a:r>
            <a:endParaRPr lang="en-US" sz="1400" dirty="0"/>
          </a:p>
          <a:p>
            <a:pPr lvl="1"/>
            <a:r>
              <a:rPr lang="en-US" sz="1400" dirty="0" smtClean="0"/>
              <a:t>Published </a:t>
            </a:r>
            <a:r>
              <a:rPr lang="en-US" sz="1400" dirty="0"/>
              <a:t>IOCCG report “</a:t>
            </a:r>
            <a:r>
              <a:rPr lang="en-US" sz="1400" dirty="0" smtClean="0"/>
              <a:t>Earth </a:t>
            </a:r>
            <a:r>
              <a:rPr lang="en-US" sz="1400" dirty="0"/>
              <a:t>Observations in Support of Global Water Quality Monitoring</a:t>
            </a:r>
            <a:r>
              <a:rPr lang="en-US" sz="1400" dirty="0" smtClean="0"/>
              <a:t>”; the report coordinated with “</a:t>
            </a:r>
            <a:r>
              <a:rPr lang="en-US" sz="1400" dirty="0"/>
              <a:t>CEOS Strategy for Water Observations from </a:t>
            </a:r>
            <a:r>
              <a:rPr lang="en-US" sz="1400" dirty="0" err="1"/>
              <a:t>Space</a:t>
            </a:r>
            <a:r>
              <a:rPr lang="en-US" sz="1400" dirty="0" err="1" smtClean="0"/>
              <a:t>”&amp;“</a:t>
            </a:r>
            <a:r>
              <a:rPr lang="en-US" sz="1400" dirty="0" err="1"/>
              <a:t>CEOS</a:t>
            </a:r>
            <a:r>
              <a:rPr lang="en-US" sz="1400" dirty="0"/>
              <a:t> Feasibility Study on Satellite Missions/Instruments Focused on Water Quality Measurements” </a:t>
            </a:r>
            <a:endParaRPr lang="en-US" sz="1400" dirty="0" smtClean="0"/>
          </a:p>
          <a:p>
            <a:pPr lvl="1"/>
            <a:r>
              <a:rPr lang="en-US" sz="1400" dirty="0" smtClean="0"/>
              <a:t>Developing measurements beyond the passive multi-band radiometry: geostationary, hyperspectral, polarimetry, </a:t>
            </a:r>
            <a:r>
              <a:rPr lang="en-US" sz="1400" dirty="0" err="1" smtClean="0"/>
              <a:t>lidar</a:t>
            </a:r>
            <a:endParaRPr lang="en-US" sz="1400" dirty="0" smtClean="0"/>
          </a:p>
          <a:p>
            <a:pPr lvl="0"/>
            <a:r>
              <a:rPr lang="en-GB" dirty="0" smtClean="0"/>
              <a:t>3.6   Data Quality</a:t>
            </a:r>
          </a:p>
          <a:p>
            <a:pPr lvl="1">
              <a:spcBef>
                <a:spcPts val="0"/>
              </a:spcBef>
            </a:pPr>
            <a:r>
              <a:rPr lang="en-US" sz="1400" dirty="0" smtClean="0"/>
              <a:t>Knowledge exchange within IOCCG/OCR-VC ‘Task </a:t>
            </a:r>
            <a:r>
              <a:rPr lang="en-US" sz="1400" dirty="0"/>
              <a:t>F</a:t>
            </a:r>
            <a:r>
              <a:rPr lang="en-US" sz="1400" dirty="0" smtClean="0"/>
              <a:t>orce on Space </a:t>
            </a:r>
            <a:r>
              <a:rPr lang="en-US" sz="1400" dirty="0"/>
              <a:t>I</a:t>
            </a:r>
            <a:r>
              <a:rPr lang="en-US" sz="1400" dirty="0" smtClean="0"/>
              <a:t>nstrument Calibration’ (IOCS-2019 Symposium</a:t>
            </a:r>
            <a:r>
              <a:rPr lang="en-US" sz="1400" dirty="0"/>
              <a:t>); taking a</a:t>
            </a:r>
            <a:r>
              <a:rPr lang="en-US" sz="1400" dirty="0" smtClean="0"/>
              <a:t>board </a:t>
            </a:r>
            <a:r>
              <a:rPr lang="en-US" sz="1400" dirty="0"/>
              <a:t>relevant </a:t>
            </a:r>
            <a:r>
              <a:rPr lang="en-US" sz="1400" dirty="0" smtClean="0"/>
              <a:t>WGCV recommendations </a:t>
            </a:r>
            <a:endParaRPr lang="en-GB" dirty="0"/>
          </a:p>
          <a:p>
            <a:r>
              <a:rPr lang="en-US" dirty="0"/>
              <a:t>3.7	Capacity Building and Data Democracy</a:t>
            </a:r>
          </a:p>
          <a:p>
            <a:pPr lvl="1">
              <a:spcBef>
                <a:spcPts val="0"/>
              </a:spcBef>
            </a:pPr>
            <a:r>
              <a:rPr lang="en-US" sz="1400" dirty="0"/>
              <a:t>IOCS-2019 Symposium – 9-12 April, Busan, South Korea</a:t>
            </a:r>
          </a:p>
          <a:p>
            <a:pPr lvl="1"/>
            <a:r>
              <a:rPr lang="en-US" sz="1400" dirty="0" smtClean="0"/>
              <a:t>IOCCG training e.g</a:t>
            </a:r>
            <a:r>
              <a:rPr lang="en-US" sz="1400" dirty="0"/>
              <a:t>. </a:t>
            </a:r>
            <a:r>
              <a:rPr lang="en-US" sz="1400" dirty="0" smtClean="0"/>
              <a:t>Hangzhou</a:t>
            </a:r>
            <a:r>
              <a:rPr lang="en-US" sz="1400" dirty="0"/>
              <a:t>, </a:t>
            </a:r>
            <a:r>
              <a:rPr lang="en-US" sz="1400" dirty="0" smtClean="0"/>
              <a:t>China, </a:t>
            </a:r>
            <a:r>
              <a:rPr lang="en-US" sz="1400" dirty="0"/>
              <a:t>October </a:t>
            </a:r>
            <a:r>
              <a:rPr lang="en-US" sz="1400" dirty="0" smtClean="0"/>
              <a:t>2019 (IOCCG/EC/EUM/SIO/NSOAS); recurrent Summer </a:t>
            </a:r>
            <a:r>
              <a:rPr lang="en-US" sz="1400" dirty="0"/>
              <a:t>Lecture </a:t>
            </a:r>
            <a:r>
              <a:rPr lang="en-US" sz="1400" dirty="0" smtClean="0"/>
              <a:t>Series; online resources</a:t>
            </a:r>
          </a:p>
          <a:p>
            <a:pPr lvl="1"/>
            <a:r>
              <a:rPr lang="en-US" sz="1400" dirty="0" smtClean="0"/>
              <a:t>Collaborating with the COVERAGE team on OCR dataset merger and validations</a:t>
            </a:r>
            <a:endParaRPr lang="en-US" dirty="0"/>
          </a:p>
        </p:txBody>
      </p:sp>
      <p:sp>
        <p:nvSpPr>
          <p:cNvPr id="4" name="Content Placeholder 3"/>
          <p:cNvSpPr>
            <a:spLocks noGrp="1"/>
          </p:cNvSpPr>
          <p:nvPr>
            <p:ph sz="quarter" idx="11"/>
          </p:nvPr>
        </p:nvSpPr>
        <p:spPr/>
        <p:txBody>
          <a:bodyPr/>
          <a:lstStyle/>
          <a:p>
            <a:r>
              <a:rPr lang="en-US" dirty="0"/>
              <a:t>OCR-VC </a:t>
            </a:r>
            <a:r>
              <a:rPr lang="en-US" dirty="0" smtClean="0"/>
              <a:t>specific linkages </a:t>
            </a:r>
            <a:r>
              <a:rPr lang="en-US" dirty="0"/>
              <a:t>to CEOS Work </a:t>
            </a:r>
            <a:r>
              <a:rPr lang="en-US" dirty="0" smtClean="0"/>
              <a:t>Plan</a:t>
            </a:r>
            <a:endParaRPr lang="en-US" dirty="0"/>
          </a:p>
        </p:txBody>
      </p:sp>
    </p:spTree>
    <p:extLst>
      <p:ext uri="{BB962C8B-B14F-4D97-AF65-F5344CB8AC3E}">
        <p14:creationId xmlns:p14="http://schemas.microsoft.com/office/powerpoint/2010/main" val="45254166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11764818" y="6640716"/>
            <a:ext cx="406400" cy="187285"/>
          </a:xfrm>
        </p:spPr>
        <p:txBody>
          <a:bodyPr/>
          <a:lstStyle/>
          <a:p>
            <a:pPr defTabSz="914400"/>
            <a:fld id="{86CB4B4D-7CA3-9044-876B-883B54F8677D}" type="slidenum">
              <a:rPr lang="en-US" smtClean="0">
                <a:solidFill>
                  <a:srgbClr val="1F497D"/>
                </a:solidFill>
              </a:rPr>
              <a:pPr defTabSz="914400"/>
              <a:t>4</a:t>
            </a:fld>
            <a:endParaRPr lang="en-US" dirty="0">
              <a:solidFill>
                <a:srgbClr val="1F497D"/>
              </a:solidFill>
            </a:endParaRPr>
          </a:p>
        </p:txBody>
      </p:sp>
      <p:sp>
        <p:nvSpPr>
          <p:cNvPr id="4" name="Content Placeholder 3"/>
          <p:cNvSpPr>
            <a:spLocks noGrp="1"/>
          </p:cNvSpPr>
          <p:nvPr>
            <p:ph sz="quarter" idx="11"/>
          </p:nvPr>
        </p:nvSpPr>
        <p:spPr/>
        <p:txBody>
          <a:bodyPr/>
          <a:lstStyle/>
          <a:p>
            <a:r>
              <a:rPr lang="en-US" dirty="0" smtClean="0"/>
              <a:t>OCR-VC Deliverable VC-09</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78979">
            <a:off x="7257971" y="626117"/>
            <a:ext cx="5372684" cy="1557227"/>
          </a:xfrm>
          <a:prstGeom prst="rect">
            <a:avLst/>
          </a:prstGeom>
        </p:spPr>
      </p:pic>
      <p:sp>
        <p:nvSpPr>
          <p:cNvPr id="6" name="Content Placeholder 2"/>
          <p:cNvSpPr txBox="1">
            <a:spLocks/>
          </p:cNvSpPr>
          <p:nvPr/>
        </p:nvSpPr>
        <p:spPr bwMode="auto">
          <a:xfrm>
            <a:off x="6016667" y="2730125"/>
            <a:ext cx="6175333" cy="1548085"/>
          </a:xfrm>
          <a:prstGeom prst="rect">
            <a:avLst/>
          </a:prstGeom>
          <a:solidFill>
            <a:schemeClr val="bg1">
              <a:lumMod val="85000"/>
            </a:schemeClr>
          </a:solidFill>
          <a:ln w="9525">
            <a:noFill/>
            <a:miter lim="800000"/>
            <a:headEnd/>
            <a:tailEnd/>
          </a:ln>
        </p:spPr>
        <p:txBody>
          <a:bodyPr vert="horz" wrap="square" lIns="91440" tIns="45720" rIns="36000" bIns="45720" numCol="1" anchor="t" anchorCtr="0" compatLnSpc="1">
            <a:prstTxWarp prst="textNoShape">
              <a:avLst/>
            </a:prstTxWarp>
            <a:normAutofit fontScale="92500"/>
          </a:bodyPr>
          <a:lstStyle>
            <a:lvl1pPr marL="310162" indent="-310162" algn="l" rtl="0" eaLnBrk="1" fontAlgn="base" hangingPunct="1">
              <a:spcBef>
                <a:spcPts val="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pPr marL="0" lvl="0" indent="0" algn="ctr">
              <a:spcBef>
                <a:spcPts val="300"/>
              </a:spcBef>
              <a:buNone/>
            </a:pPr>
            <a:r>
              <a:rPr lang="en-US" sz="10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R1.4 Ocean </a:t>
            </a:r>
            <a:r>
              <a:rPr lang="en-US" sz="1000" b="1" kern="0"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Colour</a:t>
            </a:r>
            <a:r>
              <a:rPr lang="en-US" sz="10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System Vicarious Calibration</a:t>
            </a:r>
            <a:endParaRPr kumimoji="0" lang="en-US" sz="10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endParaRPr>
          </a:p>
          <a:p>
            <a:pPr marL="180000" marR="0" lvl="0" indent="-180000"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NOAA – MOBY ongoing operations and technology refreshment</a:t>
            </a:r>
          </a:p>
          <a:p>
            <a:pPr marL="180000" lvl="0" indent="-180000">
              <a:spcBef>
                <a:spcPts val="300"/>
              </a:spcBef>
            </a:pP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NASA </a:t>
            </a:r>
            <a:r>
              <a:rPr lang="en-US" sz="9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900" b="1" kern="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completed the </a:t>
            </a: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first phase of PACE SVC development, 3 projects funded (3-year/US$8M investment)</a:t>
            </a:r>
          </a:p>
          <a:p>
            <a:pPr marL="180000" lvl="0" indent="-180000">
              <a:spcBef>
                <a:spcPts val="300"/>
              </a:spcBef>
            </a:pP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NASA – initiated the second phase of PACE </a:t>
            </a:r>
            <a:r>
              <a:rPr lang="en-US" sz="9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SVC </a:t>
            </a:r>
            <a:r>
              <a:rPr lang="en-US" sz="900" b="1" kern="0"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development with </a:t>
            </a: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the goal for infrastructure to be in water ~2021</a:t>
            </a:r>
          </a:p>
          <a:p>
            <a:pPr marL="180000" marR="0" lvl="0" indent="-180000"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ESA –</a:t>
            </a:r>
            <a:r>
              <a:rPr kumimoji="0" lang="en-US" sz="900" b="1" i="0" u="none" strike="noStrike" kern="0" cap="none" spc="0" normalizeH="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produced community</a:t>
            </a:r>
            <a:r>
              <a:rPr kumimoji="0" lang="en-US" sz="900" b="1" i="0" u="none" strike="noStrike" kern="0" cap="none" spc="0" normalizeH="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Copernicus OC-SVC recommendations</a:t>
            </a:r>
            <a:r>
              <a:rPr kumimoji="0" lang="en-US" sz="900" b="1" i="0" u="none" strike="noStrike" kern="0" cap="none" spc="0" normalizeH="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 via </a:t>
            </a: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FRM4SOC workshops, Feb 2017/Oct 2018</a:t>
            </a:r>
          </a:p>
          <a:p>
            <a:pPr marL="180000" marR="0" lvl="0" indent="-180000"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ESA / CNES / Copernicus – BOUSSOLE ongoing operations </a:t>
            </a:r>
          </a:p>
          <a:p>
            <a:pPr marL="180000" marR="0" lvl="0" indent="-180000"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JRC – peer-review publications, OC-SVC requirements</a:t>
            </a:r>
          </a:p>
          <a:p>
            <a:pPr marL="180000" marR="0" lvl="0" indent="-180000"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EUMETSAT – provided “Requirements for Copernicus OC-SVC Infrastructure”</a:t>
            </a:r>
          </a:p>
          <a:p>
            <a:pPr marL="180000" marR="0" lvl="0" indent="-180000"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EUMETSAT –</a:t>
            </a:r>
            <a:r>
              <a:rPr kumimoji="0" lang="en-US" sz="900" b="1" i="0" u="none" strike="noStrike" kern="0" cap="none" spc="0" normalizeH="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rPr>
              <a:t>ongoing “Preliminary design of Copernicus OC-SVC Infrastructure” </a:t>
            </a:r>
            <a:endParaRPr kumimoji="0" lang="en-US" sz="900" b="1" i="0" u="none" strike="noStrike" kern="0" cap="none" spc="0" normalizeH="0" baseline="0" noProof="0" dirty="0">
              <a:ln>
                <a:noFill/>
              </a:ln>
              <a:solidFill>
                <a:schemeClr val="tx1">
                  <a:lumMod val="50000"/>
                  <a:lumOff val="50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p:cNvSpPr txBox="1">
            <a:spLocks/>
          </p:cNvSpPr>
          <p:nvPr/>
        </p:nvSpPr>
        <p:spPr bwMode="auto">
          <a:xfrm>
            <a:off x="6030325" y="5670627"/>
            <a:ext cx="6175333" cy="1182749"/>
          </a:xfrm>
          <a:prstGeom prst="rect">
            <a:avLst/>
          </a:prstGeom>
          <a:solidFill>
            <a:schemeClr val="bg1">
              <a:lumMod val="85000"/>
            </a:schemeClr>
          </a:solidFill>
          <a:ln w="9525">
            <a:noFill/>
            <a:miter lim="800000"/>
            <a:headEnd/>
            <a:tailEnd/>
          </a:ln>
        </p:spPr>
        <p:txBody>
          <a:bodyPr vert="horz" wrap="square" lIns="91440" tIns="45720" rIns="36000" bIns="45720" numCol="1" anchor="t" anchorCtr="0" compatLnSpc="1">
            <a:prstTxWarp prst="textNoShape">
              <a:avLst/>
            </a:prstTxWarp>
            <a:normAutofit fontScale="92500"/>
          </a:bodyPr>
          <a:lstStyle>
            <a:lvl1pPr marL="310162" indent="-310162" algn="l" rtl="0" eaLnBrk="1" fontAlgn="base" hangingPunct="1">
              <a:spcBef>
                <a:spcPts val="0"/>
              </a:spcBef>
              <a:spcAft>
                <a:spcPct val="0"/>
              </a:spcAft>
              <a:buFont typeface="Arial" pitchFamily="34" charset="0"/>
              <a:buChar char="•"/>
              <a:defRPr sz="4431">
                <a:solidFill>
                  <a:schemeClr val="tx2"/>
                </a:solidFill>
                <a:latin typeface="Arial" pitchFamily="34" charset="0"/>
                <a:ea typeface="+mn-ea"/>
                <a:cs typeface="Arial" pitchFamily="34" charset="0"/>
              </a:defRPr>
            </a:lvl1pPr>
            <a:lvl2pPr marL="914423" indent="-351701" algn="l" rtl="0" eaLnBrk="1" fontAlgn="base" hangingPunct="1">
              <a:spcBef>
                <a:spcPct val="20000"/>
              </a:spcBef>
              <a:spcAft>
                <a:spcPct val="0"/>
              </a:spcAft>
              <a:buFont typeface="Arial" pitchFamily="34" charset="0"/>
              <a:buChar char="•"/>
              <a:defRPr sz="3939">
                <a:solidFill>
                  <a:schemeClr val="tx2"/>
                </a:solidFill>
                <a:latin typeface="Arial" pitchFamily="34" charset="0"/>
                <a:cs typeface="Arial" pitchFamily="34" charset="0"/>
              </a:defRPr>
            </a:lvl2pPr>
            <a:lvl3pPr marL="1406804" indent="-281361" algn="l" rtl="0" eaLnBrk="1" fontAlgn="base" hangingPunct="1">
              <a:spcBef>
                <a:spcPct val="20000"/>
              </a:spcBef>
              <a:spcAft>
                <a:spcPct val="0"/>
              </a:spcAft>
              <a:buFont typeface="Arial" pitchFamily="34" charset="0"/>
              <a:buChar char="•"/>
              <a:defRPr sz="3446">
                <a:solidFill>
                  <a:schemeClr val="tx2"/>
                </a:solidFill>
                <a:latin typeface="Arial" pitchFamily="34" charset="0"/>
                <a:cs typeface="Arial" pitchFamily="34" charset="0"/>
              </a:defRPr>
            </a:lvl3pPr>
            <a:lvl4pPr marL="1969526" indent="-281361" algn="l" rtl="0" eaLnBrk="1" fontAlgn="base" hangingPunct="1">
              <a:spcBef>
                <a:spcPct val="20000"/>
              </a:spcBef>
              <a:spcAft>
                <a:spcPct val="0"/>
              </a:spcAft>
              <a:buFont typeface="Arial" pitchFamily="34" charset="0"/>
              <a:buChar char="•"/>
              <a:defRPr sz="2954">
                <a:solidFill>
                  <a:schemeClr val="tx2"/>
                </a:solidFill>
                <a:latin typeface="Arial" pitchFamily="34" charset="0"/>
                <a:cs typeface="Arial" pitchFamily="34" charset="0"/>
              </a:defRPr>
            </a:lvl4pPr>
            <a:lvl5pPr marL="2532248" indent="-281361" algn="l" rtl="0" eaLnBrk="1" fontAlgn="base" hangingPunct="1">
              <a:spcBef>
                <a:spcPct val="20000"/>
              </a:spcBef>
              <a:spcAft>
                <a:spcPct val="0"/>
              </a:spcAft>
              <a:buFont typeface="Arial" pitchFamily="34" charset="0"/>
              <a:buChar char="•"/>
              <a:defRPr sz="2462">
                <a:solidFill>
                  <a:schemeClr val="tx2"/>
                </a:solidFill>
                <a:latin typeface="Arial" pitchFamily="34" charset="0"/>
                <a:cs typeface="Arial" pitchFamily="34" charset="0"/>
              </a:defRPr>
            </a:lvl5pPr>
            <a:lvl6pPr marL="3094970" indent="-281361" algn="l" rtl="0" eaLnBrk="1" fontAlgn="base" hangingPunct="1">
              <a:spcBef>
                <a:spcPct val="20000"/>
              </a:spcBef>
              <a:spcAft>
                <a:spcPct val="0"/>
              </a:spcAft>
              <a:defRPr sz="2954">
                <a:solidFill>
                  <a:schemeClr val="tx2"/>
                </a:solidFill>
                <a:latin typeface="+mn-lt"/>
              </a:defRPr>
            </a:lvl6pPr>
            <a:lvl7pPr marL="3657691" indent="-281361" algn="l" rtl="0" eaLnBrk="1" fontAlgn="base" hangingPunct="1">
              <a:spcBef>
                <a:spcPct val="20000"/>
              </a:spcBef>
              <a:spcAft>
                <a:spcPct val="0"/>
              </a:spcAft>
              <a:defRPr sz="2954">
                <a:solidFill>
                  <a:schemeClr val="tx2"/>
                </a:solidFill>
                <a:latin typeface="+mn-lt"/>
              </a:defRPr>
            </a:lvl7pPr>
            <a:lvl8pPr marL="4220413" indent="-281361" algn="l" rtl="0" eaLnBrk="1" fontAlgn="base" hangingPunct="1">
              <a:spcBef>
                <a:spcPct val="20000"/>
              </a:spcBef>
              <a:spcAft>
                <a:spcPct val="0"/>
              </a:spcAft>
              <a:defRPr sz="2954">
                <a:solidFill>
                  <a:schemeClr val="tx2"/>
                </a:solidFill>
                <a:latin typeface="+mn-lt"/>
              </a:defRPr>
            </a:lvl8pPr>
            <a:lvl9pPr marL="4783135" indent="-281361" algn="l" rtl="0" eaLnBrk="1" fontAlgn="base" hangingPunct="1">
              <a:spcBef>
                <a:spcPct val="20000"/>
              </a:spcBef>
              <a:spcAft>
                <a:spcPct val="0"/>
              </a:spcAft>
              <a:defRPr sz="2954">
                <a:solidFill>
                  <a:schemeClr val="tx2"/>
                </a:solidFill>
                <a:latin typeface="+mn-lt"/>
              </a:defRPr>
            </a:lvl9pPr>
          </a:lstStyle>
          <a:p>
            <a:pPr marL="0" lvl="0" indent="0" algn="ctr">
              <a:spcBef>
                <a:spcPts val="300"/>
              </a:spcBef>
              <a:buNone/>
            </a:pPr>
            <a:r>
              <a:rPr lang="en-US" sz="10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R3.2 Continuous consolidation and update of measurement protocols</a:t>
            </a:r>
          </a:p>
          <a:p>
            <a:pPr marL="180000" lvl="0" indent="-180000">
              <a:spcBef>
                <a:spcPts val="300"/>
              </a:spcBef>
            </a:pPr>
            <a:r>
              <a:rPr lang="en-US" sz="9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Volume 1.0 - Inherent Optical Property Measurements and Protocols: Absorption Coefficient (November 2018)</a:t>
            </a:r>
          </a:p>
          <a:p>
            <a:pPr marL="180000" lvl="0" indent="-180000">
              <a:spcBef>
                <a:spcPts val="300"/>
              </a:spcBef>
            </a:pPr>
            <a:r>
              <a:rPr lang="en-US" sz="9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Volume 2.0 - Beam Transmission and Attenuation Coefficients: Instruments, Characterization, Field Measurements and Data Analysis Protocols (April 2019)</a:t>
            </a:r>
          </a:p>
          <a:p>
            <a:pPr marL="180000" lvl="0" indent="-180000">
              <a:spcBef>
                <a:spcPts val="300"/>
              </a:spcBef>
            </a:pPr>
            <a:r>
              <a:rPr lang="en-US" sz="9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Protocols for Satellite Ocean Color Data Validation: In situ Optical Radiometry (In Press)</a:t>
            </a:r>
          </a:p>
          <a:p>
            <a:pPr marL="180000" lvl="0" indent="-180000">
              <a:spcBef>
                <a:spcPts val="300"/>
              </a:spcBef>
            </a:pPr>
            <a:r>
              <a:rPr lang="en-US" sz="9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Noteworthy and Supplemental Topics on Ocean </a:t>
            </a:r>
            <a:r>
              <a:rPr lang="en-US" sz="900" b="1" kern="0"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Colour</a:t>
            </a:r>
            <a:r>
              <a:rPr lang="en-US" sz="9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Radiometry Protocols (DRAFT)</a:t>
            </a:r>
          </a:p>
          <a:p>
            <a:pPr marL="180000" lvl="0" indent="-180000">
              <a:spcBef>
                <a:spcPts val="300"/>
              </a:spcBef>
            </a:pPr>
            <a:r>
              <a:rPr lang="en-US" sz="900" b="1" kern="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Best Practices for the Collection and Processing of Ship-Based Underway Flow-Through Optical Data (In Press)</a:t>
            </a:r>
          </a:p>
        </p:txBody>
      </p:sp>
      <p:sp>
        <p:nvSpPr>
          <p:cNvPr id="3" name="Content Placeholder 2"/>
          <p:cNvSpPr>
            <a:spLocks noGrp="1"/>
          </p:cNvSpPr>
          <p:nvPr>
            <p:ph sz="quarter" idx="10"/>
          </p:nvPr>
        </p:nvSpPr>
        <p:spPr>
          <a:xfrm>
            <a:off x="122382" y="2056088"/>
            <a:ext cx="11845636" cy="3690235"/>
          </a:xfrm>
        </p:spPr>
        <p:txBody>
          <a:bodyPr/>
          <a:lstStyle/>
          <a:p>
            <a:pPr marL="0" indent="0">
              <a:buNone/>
            </a:pPr>
            <a:r>
              <a:rPr lang="en-US" dirty="0"/>
              <a:t>Implementation of INSITU-OCR White Paper is </a:t>
            </a:r>
            <a:r>
              <a:rPr lang="en-US" dirty="0" smtClean="0"/>
              <a:t>advancing and following a modular approach coordinated across the space agencies</a:t>
            </a:r>
          </a:p>
          <a:p>
            <a:pPr marL="0" indent="0">
              <a:spcBef>
                <a:spcPts val="1800"/>
              </a:spcBef>
              <a:buNone/>
            </a:pPr>
            <a:r>
              <a:rPr lang="en-US" dirty="0"/>
              <a:t>E</a:t>
            </a:r>
            <a:r>
              <a:rPr lang="en-US" dirty="0" smtClean="0"/>
              <a:t>xamples:</a:t>
            </a:r>
            <a:endParaRPr lang="en-US" sz="1400" dirty="0" smtClean="0"/>
          </a:p>
          <a:p>
            <a:pPr>
              <a:spcBef>
                <a:spcPts val="600"/>
              </a:spcBef>
              <a:buFont typeface="Courier New" panose="02070309020205020404" pitchFamily="49" charset="0"/>
              <a:buChar char="o"/>
            </a:pPr>
            <a:r>
              <a:rPr lang="en-US" sz="1400" dirty="0"/>
              <a:t>R1.3 Permanent working group on satellite sensor calibration</a:t>
            </a:r>
          </a:p>
          <a:p>
            <a:pPr lvl="1">
              <a:buFont typeface="Arial" panose="020B0604020202020204" pitchFamily="34" charset="0"/>
              <a:buChar char="•"/>
            </a:pPr>
            <a:r>
              <a:rPr lang="en-US" sz="1200" dirty="0" smtClean="0"/>
              <a:t>IOCCG/OCR-VC </a:t>
            </a:r>
            <a:r>
              <a:rPr lang="en-US" sz="1200" dirty="0"/>
              <a:t>instrument calibration task </a:t>
            </a:r>
            <a:r>
              <a:rPr lang="en-US" sz="1200" dirty="0" smtClean="0"/>
              <a:t>force: exchanges ongoing</a:t>
            </a:r>
          </a:p>
          <a:p>
            <a:pPr>
              <a:buFont typeface="Courier New" panose="02070309020205020404" pitchFamily="49" charset="0"/>
              <a:buChar char="o"/>
            </a:pPr>
            <a:r>
              <a:rPr lang="en-US" sz="1400" dirty="0"/>
              <a:t>R1.4 Ocean </a:t>
            </a:r>
            <a:r>
              <a:rPr lang="en-US" sz="1400" dirty="0" err="1"/>
              <a:t>Colour</a:t>
            </a:r>
            <a:r>
              <a:rPr lang="en-US" sz="1400" dirty="0"/>
              <a:t> System Vicarious Calibration </a:t>
            </a:r>
            <a:endParaRPr lang="en-US" sz="1400" dirty="0" smtClean="0"/>
          </a:p>
          <a:p>
            <a:pPr>
              <a:buFont typeface="Courier New" panose="02070309020205020404" pitchFamily="49" charset="0"/>
              <a:buChar char="o"/>
            </a:pPr>
            <a:r>
              <a:rPr lang="en-US" sz="1400" dirty="0" smtClean="0"/>
              <a:t>R2.2 </a:t>
            </a:r>
            <a:r>
              <a:rPr lang="en-US" sz="1400" dirty="0"/>
              <a:t>Permanent working groups on algorithm topics </a:t>
            </a:r>
          </a:p>
          <a:p>
            <a:pPr lvl="1">
              <a:buFont typeface="Arial" panose="020B0604020202020204" pitchFamily="34" charset="0"/>
              <a:buChar char="•"/>
            </a:pPr>
            <a:r>
              <a:rPr lang="en-US" sz="1200" dirty="0"/>
              <a:t>current IOCCG Working Group: Harmful Algal Blooms</a:t>
            </a:r>
          </a:p>
          <a:p>
            <a:pPr lvl="1">
              <a:buFont typeface="Arial" panose="020B0604020202020204" pitchFamily="34" charset="0"/>
              <a:buChar char="•"/>
            </a:pPr>
            <a:r>
              <a:rPr lang="en-US" sz="1200" dirty="0"/>
              <a:t>current IOCCG Working Group: </a:t>
            </a:r>
            <a:r>
              <a:rPr lang="en-US" sz="1200" dirty="0" err="1"/>
              <a:t>Intercomparison</a:t>
            </a:r>
            <a:r>
              <a:rPr lang="en-US" sz="1200" dirty="0"/>
              <a:t> of Atmospheric Correction Algorithms over Optically-Complex </a:t>
            </a:r>
            <a:r>
              <a:rPr lang="en-US" sz="1200" dirty="0" smtClean="0"/>
              <a:t>Waters</a:t>
            </a:r>
          </a:p>
          <a:p>
            <a:pPr lvl="1">
              <a:buFont typeface="Arial" panose="020B0604020202020204" pitchFamily="34" charset="0"/>
              <a:buChar char="•"/>
            </a:pPr>
            <a:r>
              <a:rPr lang="en-US" sz="1200" dirty="0"/>
              <a:t>current IOCCG Working Group: Role of Ocean </a:t>
            </a:r>
            <a:r>
              <a:rPr lang="en-US" sz="1200" dirty="0" err="1"/>
              <a:t>Colour</a:t>
            </a:r>
            <a:r>
              <a:rPr lang="en-US" sz="1200" dirty="0"/>
              <a:t> in Biogeochemical, Ecosystem and Climate </a:t>
            </a:r>
            <a:r>
              <a:rPr lang="en-US" sz="1200" dirty="0" smtClean="0"/>
              <a:t>Modelling (report to be published soon)</a:t>
            </a:r>
            <a:endParaRPr lang="en-US" sz="1200" dirty="0"/>
          </a:p>
          <a:p>
            <a:pPr>
              <a:buFont typeface="Courier New" panose="02070309020205020404" pitchFamily="49" charset="0"/>
              <a:buChar char="o"/>
            </a:pPr>
            <a:r>
              <a:rPr lang="en-US" sz="1400" dirty="0"/>
              <a:t>R2.3 Product uncertainties </a:t>
            </a:r>
          </a:p>
          <a:p>
            <a:pPr lvl="1">
              <a:buFont typeface="Arial" panose="020B0604020202020204" pitchFamily="34" charset="0"/>
              <a:buChar char="•"/>
            </a:pPr>
            <a:r>
              <a:rPr lang="en-US" sz="1200" dirty="0"/>
              <a:t>current IOCCG Working Group: Uncertainties in Ocean </a:t>
            </a:r>
            <a:r>
              <a:rPr lang="en-US" sz="1200" dirty="0" err="1"/>
              <a:t>Colour</a:t>
            </a:r>
            <a:r>
              <a:rPr lang="en-US" sz="1200" dirty="0"/>
              <a:t> Remote </a:t>
            </a:r>
            <a:r>
              <a:rPr lang="en-US" sz="1200" dirty="0" smtClean="0"/>
              <a:t>Sensing (</a:t>
            </a:r>
            <a:r>
              <a:rPr lang="en-US" sz="1200" dirty="0"/>
              <a:t>report to be published soon</a:t>
            </a:r>
            <a:r>
              <a:rPr lang="en-US" sz="1200" dirty="0" smtClean="0"/>
              <a:t>)</a:t>
            </a:r>
          </a:p>
          <a:p>
            <a:pPr>
              <a:buFont typeface="Courier New" panose="02070309020205020404" pitchFamily="49" charset="0"/>
              <a:buChar char="o"/>
            </a:pPr>
            <a:r>
              <a:rPr lang="en-US" sz="1400" dirty="0"/>
              <a:t>R3.2 Continuous consolidation and update of measurement protocols</a:t>
            </a:r>
          </a:p>
          <a:p>
            <a:pPr lvl="1"/>
            <a:endParaRPr lang="en-US" sz="1400" dirty="0"/>
          </a:p>
          <a:p>
            <a:endParaRPr lang="en-GB" dirty="0"/>
          </a:p>
        </p:txBody>
      </p:sp>
    </p:spTree>
    <p:extLst>
      <p:ext uri="{BB962C8B-B14F-4D97-AF65-F5344CB8AC3E}">
        <p14:creationId xmlns:p14="http://schemas.microsoft.com/office/powerpoint/2010/main" val="210836204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5</a:t>
            </a:fld>
            <a:endParaRPr lang="en-US" dirty="0">
              <a:solidFill>
                <a:srgbClr val="1F497D"/>
              </a:solidFill>
            </a:endParaRPr>
          </a:p>
        </p:txBody>
      </p:sp>
      <p:sp>
        <p:nvSpPr>
          <p:cNvPr id="3" name="Content Placeholder 2"/>
          <p:cNvSpPr>
            <a:spLocks noGrp="1"/>
          </p:cNvSpPr>
          <p:nvPr>
            <p:ph sz="quarter" idx="10"/>
          </p:nvPr>
        </p:nvSpPr>
        <p:spPr>
          <a:xfrm>
            <a:off x="166254" y="1402773"/>
            <a:ext cx="11924146" cy="5338269"/>
          </a:xfrm>
        </p:spPr>
        <p:txBody>
          <a:bodyPr rIns="0"/>
          <a:lstStyle/>
          <a:p>
            <a:r>
              <a:rPr lang="en-US" b="1" dirty="0"/>
              <a:t>Why</a:t>
            </a:r>
            <a:r>
              <a:rPr lang="en-US" dirty="0"/>
              <a:t>: </a:t>
            </a:r>
            <a:r>
              <a:rPr lang="en-US" dirty="0" smtClean="0"/>
              <a:t>aquatic </a:t>
            </a:r>
            <a:r>
              <a:rPr lang="en-US" dirty="0"/>
              <a:t>carbon is a </a:t>
            </a:r>
            <a:r>
              <a:rPr lang="en-US" i="1" dirty="0" smtClean="0"/>
              <a:t>major component </a:t>
            </a:r>
            <a:r>
              <a:rPr lang="en-US" dirty="0"/>
              <a:t>of the Earth system </a:t>
            </a:r>
            <a:r>
              <a:rPr lang="en-GB" dirty="0"/>
              <a:t>with respect to</a:t>
            </a:r>
            <a:r>
              <a:rPr lang="en-US" dirty="0" smtClean="0"/>
              <a:t> carbon </a:t>
            </a:r>
            <a:r>
              <a:rPr lang="en-US" dirty="0"/>
              <a:t>cycling and carbon </a:t>
            </a:r>
            <a:r>
              <a:rPr lang="en-US" dirty="0" smtClean="0"/>
              <a:t>sequestration</a:t>
            </a:r>
            <a:endParaRPr lang="en-US" dirty="0"/>
          </a:p>
          <a:p>
            <a:r>
              <a:rPr lang="en-US" b="1" dirty="0"/>
              <a:t>Why now</a:t>
            </a:r>
            <a:r>
              <a:rPr lang="en-US" dirty="0"/>
              <a:t>: </a:t>
            </a:r>
            <a:r>
              <a:rPr lang="en-US" dirty="0" smtClean="0"/>
              <a:t>substantial </a:t>
            </a:r>
            <a:r>
              <a:rPr lang="en-US" dirty="0"/>
              <a:t>advancements have been made in the past decade, especially after numerous carbon projects funded by NASA, </a:t>
            </a:r>
            <a:r>
              <a:rPr lang="en-US" dirty="0" smtClean="0"/>
              <a:t>ESA </a:t>
            </a:r>
            <a:r>
              <a:rPr lang="en-US" dirty="0"/>
              <a:t>and other </a:t>
            </a:r>
            <a:r>
              <a:rPr lang="en-US" dirty="0" smtClean="0"/>
              <a:t>agencies, and in response to</a:t>
            </a:r>
          </a:p>
          <a:p>
            <a:pPr lvl="1"/>
            <a:r>
              <a:rPr lang="en-US" sz="1400" dirty="0"/>
              <a:t>CEOS Strategy for Carbon Observations from </a:t>
            </a:r>
            <a:r>
              <a:rPr lang="en-US" sz="1400" dirty="0" smtClean="0"/>
              <a:t>Space</a:t>
            </a:r>
          </a:p>
          <a:p>
            <a:pPr lvl="1"/>
            <a:r>
              <a:rPr lang="en-US" sz="1400" dirty="0" smtClean="0"/>
              <a:t>Group </a:t>
            </a:r>
            <a:r>
              <a:rPr lang="en-US" sz="1400" dirty="0"/>
              <a:t>on Earth Observations (GEO) </a:t>
            </a:r>
            <a:r>
              <a:rPr lang="en-US" sz="1400" dirty="0" smtClean="0"/>
              <a:t>Integrated </a:t>
            </a:r>
            <a:r>
              <a:rPr lang="en-US" sz="1400" dirty="0"/>
              <a:t>Global Carbon Observing system (IGCO</a:t>
            </a:r>
            <a:r>
              <a:rPr lang="en-US" sz="1400" dirty="0" smtClean="0"/>
              <a:t>)</a:t>
            </a:r>
            <a:endParaRPr lang="en-US" sz="1400" dirty="0"/>
          </a:p>
          <a:p>
            <a:r>
              <a:rPr lang="en-US" b="1" dirty="0"/>
              <a:t>What</a:t>
            </a:r>
            <a:r>
              <a:rPr lang="en-US" dirty="0"/>
              <a:t>: </a:t>
            </a:r>
            <a:r>
              <a:rPr lang="en-US" dirty="0" smtClean="0"/>
              <a:t>how can remote </a:t>
            </a:r>
            <a:r>
              <a:rPr lang="en-US" dirty="0"/>
              <a:t>sensing help assess </a:t>
            </a:r>
            <a:r>
              <a:rPr lang="en-US" dirty="0" smtClean="0"/>
              <a:t>aquatic carbon </a:t>
            </a:r>
            <a:r>
              <a:rPr lang="en-US" dirty="0"/>
              <a:t>sources, </a:t>
            </a:r>
            <a:r>
              <a:rPr lang="en-US" dirty="0" smtClean="0"/>
              <a:t>stocks </a:t>
            </a:r>
            <a:r>
              <a:rPr lang="en-US" dirty="0"/>
              <a:t>and </a:t>
            </a:r>
            <a:r>
              <a:rPr lang="en-US" dirty="0" smtClean="0"/>
              <a:t>fluxes</a:t>
            </a:r>
            <a:endParaRPr lang="en-US" dirty="0"/>
          </a:p>
          <a:p>
            <a:pPr lvl="1"/>
            <a:r>
              <a:rPr lang="en-US" sz="1400" dirty="0" smtClean="0"/>
              <a:t>Introduction on the current state of knowledge </a:t>
            </a:r>
            <a:r>
              <a:rPr lang="en-US" sz="1400" dirty="0"/>
              <a:t>of the </a:t>
            </a:r>
            <a:r>
              <a:rPr lang="en-US" sz="1400" dirty="0" smtClean="0"/>
              <a:t>carbon cycle </a:t>
            </a:r>
            <a:r>
              <a:rPr lang="en-US" sz="1400" dirty="0"/>
              <a:t>and the role of </a:t>
            </a:r>
            <a:r>
              <a:rPr lang="en-US" sz="1400" dirty="0" smtClean="0"/>
              <a:t>aquatic </a:t>
            </a:r>
            <a:r>
              <a:rPr lang="en-US" sz="1400" dirty="0"/>
              <a:t>environments, with </a:t>
            </a:r>
            <a:r>
              <a:rPr lang="en-US" sz="1400" dirty="0" smtClean="0"/>
              <a:t>recent </a:t>
            </a:r>
            <a:r>
              <a:rPr lang="en-US" sz="1400" dirty="0"/>
              <a:t>numbers /</a:t>
            </a:r>
            <a:r>
              <a:rPr lang="en-US" sz="1400" dirty="0" smtClean="0"/>
              <a:t> impact </a:t>
            </a:r>
            <a:r>
              <a:rPr lang="en-US" sz="1400" dirty="0"/>
              <a:t>factors</a:t>
            </a:r>
          </a:p>
          <a:p>
            <a:pPr lvl="1"/>
            <a:r>
              <a:rPr lang="en-US" sz="1400" dirty="0" smtClean="0"/>
              <a:t>Retrospective </a:t>
            </a:r>
            <a:r>
              <a:rPr lang="en-US" sz="1400" dirty="0"/>
              <a:t>on aquatic carbon from space, </a:t>
            </a:r>
            <a:r>
              <a:rPr lang="en-US" sz="1400" dirty="0" smtClean="0"/>
              <a:t>from observations </a:t>
            </a:r>
            <a:r>
              <a:rPr lang="en-US" sz="1400" dirty="0"/>
              <a:t>to </a:t>
            </a:r>
            <a:r>
              <a:rPr lang="en-US" sz="1400" dirty="0" smtClean="0"/>
              <a:t>modeling and applications</a:t>
            </a:r>
          </a:p>
          <a:p>
            <a:r>
              <a:rPr lang="en-US" b="1" dirty="0" smtClean="0"/>
              <a:t>Themes</a:t>
            </a:r>
            <a:r>
              <a:rPr lang="en-US" dirty="0" smtClean="0"/>
              <a:t>: carbon stocks</a:t>
            </a:r>
            <a:r>
              <a:rPr lang="en-US" dirty="0"/>
              <a:t>, sources/sinks, </a:t>
            </a:r>
            <a:r>
              <a:rPr lang="en-US" dirty="0" smtClean="0"/>
              <a:t>fluxes; </a:t>
            </a:r>
            <a:r>
              <a:rPr lang="en-US" dirty="0"/>
              <a:t>methodology and uncertainty </a:t>
            </a:r>
            <a:r>
              <a:rPr lang="en-US" dirty="0" smtClean="0"/>
              <a:t>estimates</a:t>
            </a:r>
            <a:endParaRPr lang="en-US" dirty="0"/>
          </a:p>
          <a:p>
            <a:pPr lvl="1"/>
            <a:r>
              <a:rPr lang="en-US" sz="1400" dirty="0"/>
              <a:t>Specific </a:t>
            </a:r>
            <a:r>
              <a:rPr lang="en-US" sz="1400" dirty="0" smtClean="0"/>
              <a:t>areas</a:t>
            </a:r>
            <a:endParaRPr lang="en-US" sz="1400" dirty="0"/>
          </a:p>
          <a:p>
            <a:pPr lvl="2">
              <a:spcBef>
                <a:spcPts val="0"/>
              </a:spcBef>
            </a:pPr>
            <a:r>
              <a:rPr lang="en-US" sz="1100" dirty="0" smtClean="0"/>
              <a:t>Ocean/Land </a:t>
            </a:r>
            <a:r>
              <a:rPr lang="en-US" sz="1100" dirty="0"/>
              <a:t>interface (terrestrial discharge, major rivers, groundwater, wetlands, mangroves, seagrasses (blue carbon</a:t>
            </a:r>
            <a:r>
              <a:rPr lang="en-US" sz="1100" dirty="0" smtClean="0"/>
              <a:t>))</a:t>
            </a:r>
            <a:endParaRPr lang="en-US" sz="1100" dirty="0"/>
          </a:p>
          <a:p>
            <a:pPr lvl="2">
              <a:spcBef>
                <a:spcPts val="0"/>
              </a:spcBef>
            </a:pPr>
            <a:r>
              <a:rPr lang="en-US" sz="1100" dirty="0"/>
              <a:t>Ocean/Atmosphere </a:t>
            </a:r>
            <a:r>
              <a:rPr lang="en-US" sz="1100" dirty="0" smtClean="0"/>
              <a:t>interface</a:t>
            </a:r>
            <a:endParaRPr lang="en-US" sz="1100" dirty="0"/>
          </a:p>
          <a:p>
            <a:pPr lvl="2">
              <a:spcBef>
                <a:spcPts val="0"/>
              </a:spcBef>
            </a:pPr>
            <a:r>
              <a:rPr lang="en-US" sz="1100" dirty="0"/>
              <a:t>Open ocean and large </a:t>
            </a:r>
            <a:r>
              <a:rPr lang="en-US" sz="1100" dirty="0" smtClean="0"/>
              <a:t>lakes</a:t>
            </a:r>
            <a:endParaRPr lang="en-US" sz="1100" dirty="0"/>
          </a:p>
          <a:p>
            <a:pPr lvl="2">
              <a:spcBef>
                <a:spcPts val="0"/>
              </a:spcBef>
            </a:pPr>
            <a:r>
              <a:rPr lang="en-US" sz="1100" dirty="0"/>
              <a:t>Global C from </a:t>
            </a:r>
            <a:r>
              <a:rPr lang="en-US" sz="1100" dirty="0" smtClean="0"/>
              <a:t>space</a:t>
            </a:r>
            <a:endParaRPr lang="en-US" sz="1100" dirty="0"/>
          </a:p>
          <a:p>
            <a:pPr lvl="2">
              <a:spcBef>
                <a:spcPts val="0"/>
              </a:spcBef>
            </a:pPr>
            <a:r>
              <a:rPr lang="en-US" sz="1100" dirty="0"/>
              <a:t>Global/regional </a:t>
            </a:r>
            <a:r>
              <a:rPr lang="en-US" sz="1100" dirty="0" smtClean="0"/>
              <a:t>modeling</a:t>
            </a:r>
            <a:endParaRPr lang="en-US" sz="1100" dirty="0"/>
          </a:p>
          <a:p>
            <a:pPr lvl="2">
              <a:spcBef>
                <a:spcPts val="0"/>
              </a:spcBef>
            </a:pPr>
            <a:r>
              <a:rPr lang="en-US" sz="1100" dirty="0"/>
              <a:t>Future observational and modeling </a:t>
            </a:r>
            <a:r>
              <a:rPr lang="en-US" sz="1100" dirty="0" smtClean="0"/>
              <a:t>requirements</a:t>
            </a:r>
          </a:p>
          <a:p>
            <a:pPr lvl="1"/>
            <a:r>
              <a:rPr lang="en-US" sz="1400" dirty="0"/>
              <a:t>Economic valuation of </a:t>
            </a:r>
            <a:r>
              <a:rPr lang="en-US" sz="1400" dirty="0" smtClean="0"/>
              <a:t>OCR data </a:t>
            </a:r>
            <a:r>
              <a:rPr lang="en-US" sz="1400" dirty="0"/>
              <a:t>records starting with carbon </a:t>
            </a:r>
            <a:r>
              <a:rPr lang="en-US" sz="1400" dirty="0" smtClean="0"/>
              <a:t>cycle</a:t>
            </a:r>
          </a:p>
          <a:p>
            <a:pPr marL="180000" lvl="1" indent="0">
              <a:spcBef>
                <a:spcPts val="1200"/>
              </a:spcBef>
              <a:buNone/>
            </a:pPr>
            <a:r>
              <a:rPr lang="en-US" sz="1400" dirty="0" smtClean="0"/>
              <a:t>Contacts for the journal special issue: </a:t>
            </a:r>
            <a:r>
              <a:rPr lang="it-IT" sz="1400" dirty="0"/>
              <a:t>Laura Lorenzoni (laura.lorenzoni@nasa.gov); Chuanmin Hu (huc@usf.edu</a:t>
            </a:r>
            <a:r>
              <a:rPr lang="it-IT" sz="1400" dirty="0" smtClean="0"/>
              <a:t>)</a:t>
            </a:r>
            <a:endParaRPr lang="it-IT" sz="1400" dirty="0"/>
          </a:p>
        </p:txBody>
      </p:sp>
      <p:sp>
        <p:nvSpPr>
          <p:cNvPr id="4" name="Content Placeholder 3"/>
          <p:cNvSpPr>
            <a:spLocks noGrp="1"/>
          </p:cNvSpPr>
          <p:nvPr>
            <p:ph sz="quarter" idx="11"/>
          </p:nvPr>
        </p:nvSpPr>
        <p:spPr>
          <a:xfrm>
            <a:off x="2743199" y="25092"/>
            <a:ext cx="7899992" cy="533400"/>
          </a:xfrm>
        </p:spPr>
        <p:txBody>
          <a:bodyPr/>
          <a:lstStyle/>
          <a:p>
            <a:r>
              <a:rPr lang="en-US" b="1" dirty="0" smtClean="0">
                <a:solidFill>
                  <a:srgbClr val="A4CD33"/>
                </a:solidFill>
              </a:rPr>
              <a:t>Carbon</a:t>
            </a:r>
            <a:endParaRPr lang="en-GB" b="1" dirty="0" smtClean="0">
              <a:solidFill>
                <a:srgbClr val="A4CD33"/>
              </a:solidFill>
            </a:endParaRPr>
          </a:p>
          <a:p>
            <a:r>
              <a:rPr lang="en-GB" dirty="0" smtClean="0"/>
              <a:t>Aquatic </a:t>
            </a:r>
            <a:r>
              <a:rPr lang="en-GB" dirty="0"/>
              <a:t>Carbon From </a:t>
            </a:r>
            <a:r>
              <a:rPr lang="en-GB" dirty="0" smtClean="0"/>
              <a:t>Space – planning </a:t>
            </a:r>
            <a:r>
              <a:rPr lang="en-GB" dirty="0"/>
              <a:t>for </a:t>
            </a:r>
            <a:r>
              <a:rPr lang="en-GB" dirty="0" smtClean="0"/>
              <a:t>IOCCG/OCR-VC activities and the journal </a:t>
            </a:r>
            <a:r>
              <a:rPr lang="en-GB" dirty="0"/>
              <a:t>special issue </a:t>
            </a:r>
          </a:p>
        </p:txBody>
      </p:sp>
    </p:spTree>
    <p:extLst>
      <p:ext uri="{BB962C8B-B14F-4D97-AF65-F5344CB8AC3E}">
        <p14:creationId xmlns:p14="http://schemas.microsoft.com/office/powerpoint/2010/main" val="187677082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6</a:t>
            </a:fld>
            <a:endParaRPr lang="en-US" dirty="0">
              <a:solidFill>
                <a:srgbClr val="1F497D"/>
              </a:solidFill>
            </a:endParaRPr>
          </a:p>
        </p:txBody>
      </p:sp>
      <p:sp>
        <p:nvSpPr>
          <p:cNvPr id="3" name="Content Placeholder 2"/>
          <p:cNvSpPr>
            <a:spLocks noGrp="1"/>
          </p:cNvSpPr>
          <p:nvPr>
            <p:ph sz="quarter" idx="10"/>
          </p:nvPr>
        </p:nvSpPr>
        <p:spPr>
          <a:xfrm>
            <a:off x="166255" y="1402774"/>
            <a:ext cx="11845636" cy="5226630"/>
          </a:xfrm>
        </p:spPr>
        <p:txBody>
          <a:bodyPr/>
          <a:lstStyle/>
          <a:p>
            <a:r>
              <a:rPr lang="en-US" dirty="0" smtClean="0"/>
              <a:t>Responding to user needs: economics</a:t>
            </a:r>
            <a:r>
              <a:rPr lang="en-US" dirty="0"/>
              <a:t>, </a:t>
            </a:r>
            <a:r>
              <a:rPr lang="en-US" dirty="0" smtClean="0"/>
              <a:t>health, societal </a:t>
            </a:r>
            <a:r>
              <a:rPr lang="en-US" dirty="0"/>
              <a:t>pressures, </a:t>
            </a:r>
            <a:r>
              <a:rPr lang="en-US" dirty="0" smtClean="0"/>
              <a:t>governmental </a:t>
            </a:r>
            <a:r>
              <a:rPr lang="en-US" dirty="0"/>
              <a:t>direction, climatic changes, scientific gaps</a:t>
            </a:r>
            <a:endParaRPr lang="en-US" dirty="0" smtClean="0"/>
          </a:p>
          <a:p>
            <a:r>
              <a:rPr lang="en-US" dirty="0"/>
              <a:t>Responding to user needs </a:t>
            </a:r>
            <a:r>
              <a:rPr lang="en-US" dirty="0" smtClean="0"/>
              <a:t>identified </a:t>
            </a:r>
            <a:r>
              <a:rPr lang="en-US" dirty="0"/>
              <a:t>in ‘CEOS Feasibility Study on Satellite Missions/Instruments Focused on Water Quality Measurements</a:t>
            </a:r>
            <a:r>
              <a:rPr lang="en-US" dirty="0" smtClean="0"/>
              <a:t>’</a:t>
            </a:r>
          </a:p>
          <a:p>
            <a:r>
              <a:rPr lang="en-US" dirty="0" smtClean="0"/>
              <a:t>Benefits of hyperspectral OCR are in detailed quantification of water constituents</a:t>
            </a:r>
            <a:endParaRPr lang="en-US" dirty="0"/>
          </a:p>
          <a:p>
            <a:pPr lvl="1"/>
            <a:r>
              <a:rPr lang="en-US" sz="1400" dirty="0" smtClean="0"/>
              <a:t>key Phytoplankton Functional Types</a:t>
            </a:r>
            <a:endParaRPr lang="en-US" sz="1400" dirty="0"/>
          </a:p>
          <a:p>
            <a:pPr lvl="1"/>
            <a:r>
              <a:rPr lang="en-US" sz="1400" dirty="0" smtClean="0"/>
              <a:t>distinct sediment </a:t>
            </a:r>
            <a:r>
              <a:rPr lang="en-US" sz="1400" dirty="0"/>
              <a:t>types </a:t>
            </a:r>
            <a:r>
              <a:rPr lang="en-US" sz="1400" dirty="0" smtClean="0"/>
              <a:t>and differentiating sediments from phytoplankton</a:t>
            </a:r>
            <a:endParaRPr lang="en-US" sz="1400" dirty="0"/>
          </a:p>
          <a:p>
            <a:pPr lvl="1"/>
            <a:r>
              <a:rPr lang="en-US" sz="1400" dirty="0" smtClean="0"/>
              <a:t>floating </a:t>
            </a:r>
            <a:r>
              <a:rPr lang="en-US" sz="1400" dirty="0" err="1" smtClean="0"/>
              <a:t>macrophytes</a:t>
            </a:r>
            <a:r>
              <a:rPr lang="en-US" sz="1400" dirty="0" smtClean="0"/>
              <a:t> (aquatic plants) </a:t>
            </a:r>
            <a:r>
              <a:rPr lang="en-US" sz="1400" dirty="0"/>
              <a:t>and plastics (hard) </a:t>
            </a:r>
          </a:p>
          <a:p>
            <a:pPr lvl="1"/>
            <a:r>
              <a:rPr lang="en-US" sz="1400" dirty="0" smtClean="0"/>
              <a:t>substrates </a:t>
            </a:r>
            <a:r>
              <a:rPr lang="en-US" sz="1400" dirty="0"/>
              <a:t>in optically shallow waters </a:t>
            </a:r>
            <a:endParaRPr lang="en-US" sz="1400" dirty="0" smtClean="0"/>
          </a:p>
          <a:p>
            <a:r>
              <a:rPr lang="en-US" dirty="0" smtClean="0"/>
              <a:t>IOCCG/OCR-VC Hyperspectral Task Force formulated</a:t>
            </a:r>
          </a:p>
          <a:p>
            <a:pPr lvl="1"/>
            <a:r>
              <a:rPr lang="en-US" sz="1400" dirty="0" smtClean="0"/>
              <a:t>Quantitative estimation of advantages </a:t>
            </a:r>
            <a:r>
              <a:rPr lang="en-US" sz="1400" dirty="0"/>
              <a:t>of </a:t>
            </a:r>
            <a:r>
              <a:rPr lang="en-US" sz="1400" dirty="0" smtClean="0"/>
              <a:t>hyperspectral measurements</a:t>
            </a:r>
          </a:p>
          <a:p>
            <a:pPr lvl="1"/>
            <a:r>
              <a:rPr lang="en-US" sz="1400" dirty="0" smtClean="0"/>
              <a:t>Demonstration of methodologies for quantitative extraction of the </a:t>
            </a:r>
            <a:r>
              <a:rPr lang="en-US" sz="1400" dirty="0"/>
              <a:t>major water </a:t>
            </a:r>
            <a:r>
              <a:rPr lang="en-US" sz="1400" dirty="0" smtClean="0"/>
              <a:t>constituents</a:t>
            </a:r>
          </a:p>
          <a:p>
            <a:pPr lvl="0"/>
            <a:r>
              <a:rPr lang="en-US" dirty="0"/>
              <a:t>Current status of </a:t>
            </a:r>
            <a:r>
              <a:rPr lang="en-US" dirty="0" smtClean="0"/>
              <a:t>hyperspectral missions</a:t>
            </a:r>
            <a:endParaRPr lang="en-US" dirty="0"/>
          </a:p>
          <a:p>
            <a:pPr lvl="1"/>
            <a:r>
              <a:rPr lang="en-US" sz="1400" dirty="0"/>
              <a:t>NASA PACE mission – launch 2022</a:t>
            </a:r>
          </a:p>
          <a:p>
            <a:pPr lvl="1"/>
            <a:r>
              <a:rPr lang="en-US" sz="1400" dirty="0"/>
              <a:t>Potential candidate EC Copernicus Long-Term scenario (Copernicus 4.0) CHIME mission – currently dedicated to “Food Security, Soil, Minerals, Biodiversity” but also has possibilities for hyperspectral </a:t>
            </a:r>
            <a:r>
              <a:rPr lang="en-US" sz="1400" dirty="0" smtClean="0"/>
              <a:t>OCR</a:t>
            </a:r>
          </a:p>
          <a:p>
            <a:pPr lvl="1"/>
            <a:r>
              <a:rPr lang="en-US" sz="1400" dirty="0" smtClean="0"/>
              <a:t>EC Copernicus </a:t>
            </a:r>
            <a:r>
              <a:rPr lang="en-US" sz="1400" dirty="0"/>
              <a:t>Sentinel-5p </a:t>
            </a:r>
            <a:r>
              <a:rPr lang="en-US" sz="1400" dirty="0" smtClean="0"/>
              <a:t>&amp; S-5 – demonstration </a:t>
            </a:r>
            <a:r>
              <a:rPr lang="en-US" sz="1400" dirty="0"/>
              <a:t>of </a:t>
            </a:r>
            <a:r>
              <a:rPr lang="en-US" sz="1400" dirty="0" smtClean="0"/>
              <a:t>PFT retrieval </a:t>
            </a:r>
            <a:r>
              <a:rPr lang="en-US" sz="1400" dirty="0"/>
              <a:t>from </a:t>
            </a:r>
            <a:r>
              <a:rPr lang="en-US" sz="1400" dirty="0" err="1" smtClean="0"/>
              <a:t>TROPOspheric</a:t>
            </a:r>
            <a:r>
              <a:rPr lang="en-US" sz="1400" dirty="0" smtClean="0"/>
              <a:t> </a:t>
            </a:r>
            <a:r>
              <a:rPr lang="en-US" sz="1400" dirty="0"/>
              <a:t>Monitoring </a:t>
            </a:r>
            <a:r>
              <a:rPr lang="en-US" sz="1400" dirty="0" smtClean="0"/>
              <a:t>Instrument, ongoing ESA study</a:t>
            </a:r>
            <a:endParaRPr lang="en-GB" sz="1400" dirty="0"/>
          </a:p>
        </p:txBody>
      </p:sp>
      <p:sp>
        <p:nvSpPr>
          <p:cNvPr id="6" name="Content Placeholder 5"/>
          <p:cNvSpPr>
            <a:spLocks noGrp="1"/>
          </p:cNvSpPr>
          <p:nvPr>
            <p:ph sz="quarter" idx="11"/>
          </p:nvPr>
        </p:nvSpPr>
        <p:spPr>
          <a:xfrm>
            <a:off x="2743200" y="304800"/>
            <a:ext cx="8466268" cy="533400"/>
          </a:xfrm>
        </p:spPr>
        <p:txBody>
          <a:bodyPr/>
          <a:lstStyle/>
          <a:p>
            <a:r>
              <a:rPr lang="en-US" b="1" dirty="0" smtClean="0">
                <a:solidFill>
                  <a:srgbClr val="A4CD33"/>
                </a:solidFill>
              </a:rPr>
              <a:t>New Technologies, Water Quality</a:t>
            </a:r>
            <a:endParaRPr lang="en-US" b="1" dirty="0">
              <a:solidFill>
                <a:srgbClr val="A4CD33"/>
              </a:solidFill>
            </a:endParaRPr>
          </a:p>
          <a:p>
            <a:r>
              <a:rPr lang="en-US" dirty="0"/>
              <a:t>H</a:t>
            </a:r>
            <a:r>
              <a:rPr lang="en-US" dirty="0" smtClean="0"/>
              <a:t>yperspectral OCR</a:t>
            </a:r>
            <a:endParaRPr lang="en-GB" dirty="0"/>
          </a:p>
        </p:txBody>
      </p:sp>
    </p:spTree>
    <p:extLst>
      <p:ext uri="{BB962C8B-B14F-4D97-AF65-F5344CB8AC3E}">
        <p14:creationId xmlns:p14="http://schemas.microsoft.com/office/powerpoint/2010/main" val="109954881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7</a:t>
            </a:fld>
            <a:endParaRPr lang="en-US" dirty="0">
              <a:solidFill>
                <a:srgbClr val="1F497D"/>
              </a:solidFill>
            </a:endParaRPr>
          </a:p>
        </p:txBody>
      </p:sp>
      <p:sp>
        <p:nvSpPr>
          <p:cNvPr id="3" name="Content Placeholder 2"/>
          <p:cNvSpPr>
            <a:spLocks noGrp="1"/>
          </p:cNvSpPr>
          <p:nvPr>
            <p:ph sz="quarter" idx="10"/>
          </p:nvPr>
        </p:nvSpPr>
        <p:spPr>
          <a:xfrm>
            <a:off x="166254" y="1402773"/>
            <a:ext cx="12025745" cy="5101935"/>
          </a:xfrm>
        </p:spPr>
        <p:txBody>
          <a:bodyPr/>
          <a:lstStyle/>
          <a:p>
            <a:r>
              <a:rPr lang="en-US" dirty="0" smtClean="0"/>
              <a:t>Geostationary OCR</a:t>
            </a:r>
          </a:p>
          <a:p>
            <a:pPr lvl="1"/>
            <a:r>
              <a:rPr lang="en-US" dirty="0" smtClean="0"/>
              <a:t>Socio-economic applications </a:t>
            </a:r>
          </a:p>
          <a:p>
            <a:pPr lvl="2"/>
            <a:r>
              <a:rPr lang="en-US" sz="1400" dirty="0"/>
              <a:t>tracking of </a:t>
            </a:r>
            <a:r>
              <a:rPr lang="en-US" sz="1400" dirty="0" smtClean="0"/>
              <a:t>dynamic processes (</a:t>
            </a:r>
            <a:r>
              <a:rPr lang="fr-FR" sz="1400" dirty="0" err="1"/>
              <a:t>coastal</a:t>
            </a:r>
            <a:r>
              <a:rPr lang="fr-FR" sz="1400" dirty="0"/>
              <a:t> </a:t>
            </a:r>
            <a:r>
              <a:rPr lang="fr-FR" sz="1400" dirty="0" err="1"/>
              <a:t>dynamics</a:t>
            </a:r>
            <a:r>
              <a:rPr lang="fr-FR" sz="1400" dirty="0"/>
              <a:t>, </a:t>
            </a:r>
            <a:r>
              <a:rPr lang="fr-FR" sz="1400" dirty="0" err="1"/>
              <a:t>tides</a:t>
            </a:r>
            <a:r>
              <a:rPr lang="fr-FR" sz="1400" dirty="0"/>
              <a:t>, </a:t>
            </a:r>
            <a:r>
              <a:rPr lang="fr-FR" sz="1400" dirty="0" err="1"/>
              <a:t>eddies</a:t>
            </a:r>
            <a:r>
              <a:rPr lang="fr-FR" sz="1400" dirty="0"/>
              <a:t>, fronts, </a:t>
            </a:r>
            <a:r>
              <a:rPr lang="fr-FR" sz="1400" dirty="0" err="1"/>
              <a:t>sediment</a:t>
            </a:r>
            <a:r>
              <a:rPr lang="fr-FR" sz="1400" dirty="0"/>
              <a:t> transport, </a:t>
            </a:r>
            <a:r>
              <a:rPr lang="fr-FR" sz="1400" dirty="0" smtClean="0"/>
              <a:t>river plumes)</a:t>
            </a:r>
            <a:r>
              <a:rPr lang="en-US" sz="1400" dirty="0" smtClean="0"/>
              <a:t>, improvement </a:t>
            </a:r>
            <a:r>
              <a:rPr lang="en-US" sz="1400" dirty="0"/>
              <a:t>in </a:t>
            </a:r>
            <a:r>
              <a:rPr lang="en-US" sz="1400" dirty="0" smtClean="0"/>
              <a:t>coverage</a:t>
            </a:r>
          </a:p>
          <a:p>
            <a:pPr lvl="2"/>
            <a:r>
              <a:rPr lang="en-US" sz="1400" dirty="0" smtClean="0"/>
              <a:t>coastal </a:t>
            </a:r>
            <a:r>
              <a:rPr lang="en-US" sz="1400" dirty="0"/>
              <a:t>management, fisheries, water quality, invasive species, tracking of hazards such as HABS and oil spills, mapping of phytoplankton blooms, ecosystem health, improving models for forecasting</a:t>
            </a:r>
          </a:p>
          <a:p>
            <a:pPr lvl="1"/>
            <a:r>
              <a:rPr lang="en-US" dirty="0"/>
              <a:t>KIOST GOCI – the first geostationary OCR sensor, successful demonstration of geostationary benefits, GOCI-II to be launched soon</a:t>
            </a:r>
          </a:p>
          <a:p>
            <a:pPr lvl="1"/>
            <a:r>
              <a:rPr lang="en-US" dirty="0" smtClean="0"/>
              <a:t>OCR </a:t>
            </a:r>
            <a:r>
              <a:rPr lang="en-US" dirty="0"/>
              <a:t>geostationary activities across the agencies</a:t>
            </a:r>
          </a:p>
          <a:p>
            <a:pPr lvl="2"/>
            <a:r>
              <a:rPr lang="en-US" sz="1800" dirty="0" smtClean="0"/>
              <a:t>Early </a:t>
            </a:r>
            <a:r>
              <a:rPr lang="en-US" sz="1800" dirty="0"/>
              <a:t>studies</a:t>
            </a:r>
          </a:p>
          <a:p>
            <a:pPr lvl="3">
              <a:spcBef>
                <a:spcPts val="0"/>
              </a:spcBef>
            </a:pPr>
            <a:r>
              <a:rPr lang="en-GB" sz="1400" dirty="0"/>
              <a:t>CNES OCAPI phase-A studies available </a:t>
            </a:r>
          </a:p>
          <a:p>
            <a:pPr lvl="3">
              <a:spcBef>
                <a:spcPts val="0"/>
              </a:spcBef>
            </a:pPr>
            <a:r>
              <a:rPr lang="en-GB" sz="1400" dirty="0"/>
              <a:t>NASA GEO-CAPE phase-A accomplishments and lessons learned available</a:t>
            </a:r>
          </a:p>
          <a:p>
            <a:pPr lvl="2"/>
            <a:r>
              <a:rPr lang="en-GB" sz="1800" dirty="0"/>
              <a:t>‘Non meteorological applications of the Geostationary EO satellites’ demonstrations</a:t>
            </a:r>
          </a:p>
          <a:p>
            <a:pPr lvl="3">
              <a:spcBef>
                <a:spcPts val="0"/>
              </a:spcBef>
            </a:pPr>
            <a:r>
              <a:rPr lang="en-GB" sz="1400" dirty="0"/>
              <a:t>JAXA Himawari-8 AHI hourly bio-optical product demonstration </a:t>
            </a:r>
          </a:p>
          <a:p>
            <a:pPr lvl="3">
              <a:spcBef>
                <a:spcPts val="0"/>
              </a:spcBef>
            </a:pPr>
            <a:r>
              <a:rPr lang="en-GB" sz="1400" dirty="0"/>
              <a:t>EUMETSAT MSG SEVIRI water turbidity products, MTG FCI chlorophyll and other bio-optical product feasibility </a:t>
            </a:r>
            <a:endParaRPr lang="en-GB" sz="1400" dirty="0" smtClean="0"/>
          </a:p>
          <a:p>
            <a:pPr lvl="0"/>
            <a:r>
              <a:rPr lang="en-US" dirty="0" smtClean="0"/>
              <a:t>Hyperspectral OCR  (previous slide)</a:t>
            </a:r>
          </a:p>
          <a:p>
            <a:pPr lvl="0"/>
            <a:r>
              <a:rPr lang="en-US" dirty="0" smtClean="0"/>
              <a:t>Polarimetry</a:t>
            </a:r>
          </a:p>
          <a:p>
            <a:pPr lvl="0"/>
            <a:r>
              <a:rPr lang="en-US" dirty="0" smtClean="0"/>
              <a:t>Lidar</a:t>
            </a:r>
            <a:endParaRPr lang="en-US" dirty="0"/>
          </a:p>
          <a:p>
            <a:pPr lvl="2"/>
            <a:endParaRPr lang="en-GB" sz="1400" dirty="0"/>
          </a:p>
        </p:txBody>
      </p:sp>
      <p:sp>
        <p:nvSpPr>
          <p:cNvPr id="4" name="Content Placeholder 3"/>
          <p:cNvSpPr>
            <a:spLocks noGrp="1"/>
          </p:cNvSpPr>
          <p:nvPr>
            <p:ph sz="quarter" idx="11"/>
          </p:nvPr>
        </p:nvSpPr>
        <p:spPr>
          <a:xfrm>
            <a:off x="2743200" y="304800"/>
            <a:ext cx="8940800" cy="533400"/>
          </a:xfrm>
        </p:spPr>
        <p:txBody>
          <a:bodyPr/>
          <a:lstStyle/>
          <a:p>
            <a:pPr lvl="0"/>
            <a:r>
              <a:rPr lang="en-US" b="1" dirty="0" smtClean="0">
                <a:solidFill>
                  <a:srgbClr val="A4CD33"/>
                </a:solidFill>
              </a:rPr>
              <a:t>New Technologies</a:t>
            </a:r>
            <a:endParaRPr lang="en-US" b="1" dirty="0">
              <a:solidFill>
                <a:srgbClr val="A4CD33"/>
              </a:solidFill>
            </a:endParaRPr>
          </a:p>
          <a:p>
            <a:r>
              <a:rPr lang="en-US" dirty="0" smtClean="0"/>
              <a:t>Measurements </a:t>
            </a:r>
            <a:r>
              <a:rPr lang="en-US" dirty="0"/>
              <a:t>beyond the polar passive </a:t>
            </a:r>
            <a:r>
              <a:rPr lang="en-US" dirty="0" smtClean="0"/>
              <a:t>multi-band radiometry </a:t>
            </a:r>
            <a:endParaRPr lang="en-US" dirty="0"/>
          </a:p>
        </p:txBody>
      </p:sp>
    </p:spTree>
    <p:extLst>
      <p:ext uri="{BB962C8B-B14F-4D97-AF65-F5344CB8AC3E}">
        <p14:creationId xmlns:p14="http://schemas.microsoft.com/office/powerpoint/2010/main" val="416348584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8</a:t>
            </a:fld>
            <a:endParaRPr lang="en-US" dirty="0">
              <a:solidFill>
                <a:srgbClr val="1F497D"/>
              </a:solidFill>
            </a:endParaRPr>
          </a:p>
        </p:txBody>
      </p:sp>
      <p:sp>
        <p:nvSpPr>
          <p:cNvPr id="3" name="Content Placeholder 2"/>
          <p:cNvSpPr>
            <a:spLocks noGrp="1"/>
          </p:cNvSpPr>
          <p:nvPr>
            <p:ph sz="quarter" idx="10"/>
          </p:nvPr>
        </p:nvSpPr>
        <p:spPr/>
        <p:txBody>
          <a:bodyPr/>
          <a:lstStyle/>
          <a:p>
            <a:r>
              <a:rPr lang="en-US" dirty="0" smtClean="0"/>
              <a:t>For the longer-term COVERAGE development: recommendation </a:t>
            </a:r>
            <a:r>
              <a:rPr lang="en-US" dirty="0"/>
              <a:t>was provided </a:t>
            </a:r>
            <a:r>
              <a:rPr lang="en-US" dirty="0" smtClean="0"/>
              <a:t>to </a:t>
            </a:r>
            <a:r>
              <a:rPr lang="en-US" dirty="0"/>
              <a:t>include variables beyond chlorophyll and to increase spatial resolution &lt;0.25</a:t>
            </a:r>
            <a:r>
              <a:rPr lang="en-US" baseline="30000" dirty="0"/>
              <a:t>0</a:t>
            </a:r>
          </a:p>
          <a:p>
            <a:r>
              <a:rPr lang="en-US" dirty="0" smtClean="0"/>
              <a:t>In the frame of the current COVERAGE development: recommendations were provided regarding the application of the proposed multi-resolution analysis to OCR</a:t>
            </a:r>
          </a:p>
          <a:p>
            <a:r>
              <a:rPr lang="en-US" dirty="0" smtClean="0"/>
              <a:t>It was agreed that when example chlorophyll </a:t>
            </a:r>
            <a:r>
              <a:rPr lang="en-US" dirty="0"/>
              <a:t>Level-4 </a:t>
            </a:r>
            <a:r>
              <a:rPr lang="en-US" dirty="0" smtClean="0"/>
              <a:t>products are available, IOCCG will contribute with product verifications</a:t>
            </a:r>
            <a:r>
              <a:rPr lang="en-US" dirty="0"/>
              <a:t> </a:t>
            </a:r>
            <a:r>
              <a:rPr lang="en-US" dirty="0" smtClean="0"/>
              <a:t>and validations before any release to users is planned</a:t>
            </a:r>
            <a:endParaRPr lang="en-US" dirty="0"/>
          </a:p>
          <a:p>
            <a:endParaRPr lang="en-GB" dirty="0"/>
          </a:p>
        </p:txBody>
      </p:sp>
      <p:sp>
        <p:nvSpPr>
          <p:cNvPr id="4" name="Content Placeholder 3"/>
          <p:cNvSpPr>
            <a:spLocks noGrp="1"/>
          </p:cNvSpPr>
          <p:nvPr>
            <p:ph sz="quarter" idx="11"/>
          </p:nvPr>
        </p:nvSpPr>
        <p:spPr>
          <a:xfrm>
            <a:off x="2743199" y="304800"/>
            <a:ext cx="7953153" cy="533400"/>
          </a:xfrm>
        </p:spPr>
        <p:txBody>
          <a:bodyPr/>
          <a:lstStyle/>
          <a:p>
            <a:r>
              <a:rPr lang="en-US" dirty="0"/>
              <a:t>OCR-VC recommendations to </a:t>
            </a:r>
            <a:r>
              <a:rPr lang="en-US" dirty="0" smtClean="0"/>
              <a:t>the COVERAGE </a:t>
            </a:r>
            <a:r>
              <a:rPr lang="en-US" dirty="0"/>
              <a:t>initiative </a:t>
            </a:r>
            <a:endParaRPr lang="en-GB" dirty="0"/>
          </a:p>
        </p:txBody>
      </p:sp>
      <p:sp>
        <p:nvSpPr>
          <p:cNvPr id="6" name="TextBox 5"/>
          <p:cNvSpPr txBox="1"/>
          <p:nvPr/>
        </p:nvSpPr>
        <p:spPr>
          <a:xfrm>
            <a:off x="1247146" y="3953740"/>
            <a:ext cx="9683853" cy="2446824"/>
          </a:xfrm>
          <a:prstGeom prst="rect">
            <a:avLst/>
          </a:prstGeom>
          <a:solidFill>
            <a:srgbClr val="FFFFFF">
              <a:lumMod val="85000"/>
            </a:srgbClr>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chemeClr val="tx1">
                    <a:lumMod val="50000"/>
                    <a:lumOff val="50000"/>
                  </a:schemeClr>
                </a:solidFill>
                <a:effectLst/>
                <a:uLnTx/>
                <a:uFillTx/>
                <a:latin typeface="Tahoma" pitchFamily="34" charset="0"/>
              </a:rPr>
              <a:t>The recommendation will be for the COVERAGE team to progress with chlorophyll algorithm development following the described methodology and to liaise back with IOCCG as soon as there are initial results for verification, validation and general review.</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dirty="0" smtClean="0">
              <a:ln>
                <a:noFill/>
              </a:ln>
              <a:solidFill>
                <a:schemeClr val="tx1">
                  <a:lumMod val="50000"/>
                  <a:lumOff val="50000"/>
                </a:schemeClr>
              </a:solidFill>
              <a:effectLst/>
              <a:uLnTx/>
              <a:uFillTx/>
              <a:latin typeface="Tahoma"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900" b="1" i="1" u="none" strike="noStrike" kern="0" cap="none" spc="0" normalizeH="0" baseline="0" noProof="0" dirty="0" smtClean="0">
                <a:ln>
                  <a:noFill/>
                </a:ln>
                <a:solidFill>
                  <a:schemeClr val="tx1">
                    <a:lumMod val="50000"/>
                    <a:lumOff val="50000"/>
                  </a:schemeClr>
                </a:solidFill>
                <a:effectLst/>
                <a:uLnTx/>
                <a:uFillTx/>
                <a:latin typeface="Tahoma" pitchFamily="34" charset="0"/>
              </a:rPr>
              <a:t>… the interpolation scheme suggested looks promising. As any existing scheme, it invents data where there is none based on assumptions (explicit or implicit) regarding the scales of variability (or spatial decorrelation scales) and statistics of the underlying data (e.g. normality or log-normality within the scale of interest).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900" b="1" i="1" u="none" strike="noStrike" kern="0" cap="none" spc="0" normalizeH="0" baseline="0" noProof="0" dirty="0" smtClean="0">
                <a:ln>
                  <a:noFill/>
                </a:ln>
                <a:solidFill>
                  <a:schemeClr val="tx1">
                    <a:lumMod val="50000"/>
                    <a:lumOff val="50000"/>
                  </a:schemeClr>
                </a:solidFill>
                <a:effectLst/>
                <a:uLnTx/>
                <a:uFillTx/>
                <a:latin typeface="Tahoma" pitchFamily="34" charset="0"/>
              </a:rPr>
              <a:t>It will need to be validated.</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900" b="1" i="1" u="none" strike="noStrike" kern="0" cap="none" spc="0" normalizeH="0" baseline="0" noProof="0" dirty="0" smtClean="0">
                <a:ln>
                  <a:noFill/>
                </a:ln>
                <a:solidFill>
                  <a:schemeClr val="tx1">
                    <a:lumMod val="50000"/>
                    <a:lumOff val="50000"/>
                  </a:schemeClr>
                </a:solidFill>
                <a:effectLst/>
                <a:uLnTx/>
                <a:uFillTx/>
                <a:latin typeface="Tahoma" pitchFamily="34" charset="0"/>
              </a:rPr>
              <a:t>One way to test, one could use low resolution MODIS like satellite as input and see how well the product fairs relative to high resolution products from Sentinel 3, 2 and Landsat 8. I suggest that people independent from the group implementing the scheme do the testing, to insure that no implicit bias play a role.</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1" i="1" u="none" strike="noStrike" kern="0" cap="none" spc="0" normalizeH="0" baseline="0" noProof="0" dirty="0" smtClean="0">
              <a:ln>
                <a:noFill/>
              </a:ln>
              <a:solidFill>
                <a:schemeClr val="tx1">
                  <a:lumMod val="50000"/>
                  <a:lumOff val="50000"/>
                </a:schemeClr>
              </a:solidFill>
              <a:effectLst/>
              <a:uLnTx/>
              <a:uFillTx/>
              <a:latin typeface="Tahoma"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900" b="1" i="1" u="none" strike="noStrike" kern="0" cap="none" spc="0" normalizeH="0" baseline="0" noProof="0" dirty="0" smtClean="0">
                <a:ln>
                  <a:noFill/>
                </a:ln>
                <a:solidFill>
                  <a:schemeClr val="tx1">
                    <a:lumMod val="50000"/>
                    <a:lumOff val="50000"/>
                  </a:schemeClr>
                </a:solidFill>
                <a:effectLst/>
                <a:uLnTx/>
                <a:uFillTx/>
                <a:latin typeface="Tahoma" pitchFamily="34" charset="0"/>
              </a:rPr>
              <a:t>It would be nice to see the technique implemented by COVERAGE with results reviewed thoroughly before putting in mass production. In the past I have seen excellent SST results from optimal interpolation techniques but the same techniques didn’t result in robust outcome for </a:t>
            </a:r>
            <a:r>
              <a:rPr kumimoji="0" lang="en-US" sz="900" b="1" i="1" u="none" strike="noStrike" kern="0" cap="none" spc="0" normalizeH="0" baseline="0" noProof="0" dirty="0" err="1" smtClean="0">
                <a:ln>
                  <a:noFill/>
                </a:ln>
                <a:solidFill>
                  <a:schemeClr val="tx1">
                    <a:lumMod val="50000"/>
                    <a:lumOff val="50000"/>
                  </a:schemeClr>
                </a:solidFill>
                <a:effectLst/>
                <a:uLnTx/>
                <a:uFillTx/>
                <a:latin typeface="Tahoma" pitchFamily="34" charset="0"/>
              </a:rPr>
              <a:t>Chl</a:t>
            </a:r>
            <a:r>
              <a:rPr kumimoji="0" lang="en-US" sz="900" b="1" i="1" u="none" strike="noStrike" kern="0" cap="none" spc="0" normalizeH="0" baseline="0" noProof="0" dirty="0" smtClean="0">
                <a:ln>
                  <a:noFill/>
                </a:ln>
                <a:solidFill>
                  <a:schemeClr val="tx1">
                    <a:lumMod val="50000"/>
                    <a:lumOff val="50000"/>
                  </a:schemeClr>
                </a:solidFill>
                <a:effectLst/>
                <a:uLnTx/>
                <a:uFillTx/>
                <a:latin typeface="Tahoma" pitchFamily="34" charset="0"/>
              </a:rPr>
              <a:t> because the latter changes faster than SST in both space and time, and because the latter has way lower valid data points to work on. In any case I think it’s wise to see the </a:t>
            </a:r>
            <a:r>
              <a:rPr kumimoji="0" lang="en-US" sz="900" b="1" i="1" u="none" strike="noStrike" kern="0" cap="none" spc="0" normalizeH="0" baseline="0" noProof="0" dirty="0" err="1" smtClean="0">
                <a:ln>
                  <a:noFill/>
                </a:ln>
                <a:solidFill>
                  <a:schemeClr val="tx1">
                    <a:lumMod val="50000"/>
                    <a:lumOff val="50000"/>
                  </a:schemeClr>
                </a:solidFill>
                <a:effectLst/>
                <a:uLnTx/>
                <a:uFillTx/>
                <a:latin typeface="Tahoma" pitchFamily="34" charset="0"/>
              </a:rPr>
              <a:t>Chl</a:t>
            </a:r>
            <a:r>
              <a:rPr kumimoji="0" lang="en-US" sz="900" b="1" i="1" u="none" strike="noStrike" kern="0" cap="none" spc="0" normalizeH="0" baseline="0" noProof="0" dirty="0" smtClean="0">
                <a:ln>
                  <a:noFill/>
                </a:ln>
                <a:solidFill>
                  <a:schemeClr val="tx1">
                    <a:lumMod val="50000"/>
                    <a:lumOff val="50000"/>
                  </a:schemeClr>
                </a:solidFill>
                <a:effectLst/>
                <a:uLnTx/>
                <a:uFillTx/>
                <a:latin typeface="Tahoma" pitchFamily="34" charset="0"/>
              </a:rPr>
              <a:t> outcome first. Meanwhile it would be nice  to see the cross-sensor consistency evaluation among the various sensors before different sensors are put in the algorithm.</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1" i="1" u="none" strike="noStrike" kern="0" cap="none" spc="0" normalizeH="0" baseline="0" noProof="0" dirty="0" smtClean="0">
              <a:ln>
                <a:noFill/>
              </a:ln>
              <a:solidFill>
                <a:schemeClr val="tx1">
                  <a:lumMod val="50000"/>
                  <a:lumOff val="50000"/>
                </a:schemeClr>
              </a:solidFill>
              <a:effectLst/>
              <a:uLnTx/>
              <a:uFillTx/>
              <a:latin typeface="Tahoma"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900" b="1" i="1" u="none" strike="noStrike" kern="0" cap="none" spc="0" normalizeH="0" baseline="0" noProof="0" dirty="0" smtClean="0">
                <a:ln>
                  <a:noFill/>
                </a:ln>
                <a:solidFill>
                  <a:schemeClr val="tx1">
                    <a:lumMod val="50000"/>
                    <a:lumOff val="50000"/>
                  </a:schemeClr>
                </a:solidFill>
                <a:effectLst/>
                <a:uLnTx/>
                <a:uFillTx/>
                <a:latin typeface="Tahoma" pitchFamily="34" charset="0"/>
              </a:rPr>
              <a:t>Some similar works were performed few years ago by different teams, using Self-Organizing Maps (SOM) classification methods which makes use of complementary oceanic remote sensing observations (SST, SSH) to fill large data gaps in satellite chlorophyll (CHL) images (not the same objective, but not so far). What they did to validate their approach was based on artificial degradation of clear images to find how the approach is able to recover the reality.</a:t>
            </a:r>
          </a:p>
        </p:txBody>
      </p:sp>
    </p:spTree>
    <p:extLst>
      <p:ext uri="{BB962C8B-B14F-4D97-AF65-F5344CB8AC3E}">
        <p14:creationId xmlns:p14="http://schemas.microsoft.com/office/powerpoint/2010/main" val="268913723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solidFill>
                  <a:srgbClr val="1F497D"/>
                </a:solidFill>
              </a:rPr>
              <a:pPr defTabSz="914400"/>
              <a:t>9</a:t>
            </a:fld>
            <a:endParaRPr lang="en-US" dirty="0">
              <a:solidFill>
                <a:srgbClr val="1F497D"/>
              </a:solidFill>
            </a:endParaRPr>
          </a:p>
        </p:txBody>
      </p:sp>
      <p:sp>
        <p:nvSpPr>
          <p:cNvPr id="3" name="Content Placeholder 2"/>
          <p:cNvSpPr>
            <a:spLocks noGrp="1"/>
          </p:cNvSpPr>
          <p:nvPr>
            <p:ph sz="quarter" idx="10"/>
          </p:nvPr>
        </p:nvSpPr>
        <p:spPr/>
        <p:txBody>
          <a:bodyPr/>
          <a:lstStyle/>
          <a:p>
            <a:r>
              <a:rPr lang="en-US" dirty="0" smtClean="0"/>
              <a:t>Pros:</a:t>
            </a:r>
          </a:p>
          <a:p>
            <a:pPr lvl="1"/>
            <a:r>
              <a:rPr lang="en-US" sz="1800" dirty="0" smtClean="0"/>
              <a:t>Reduction </a:t>
            </a:r>
            <a:r>
              <a:rPr lang="en-US" sz="1800" dirty="0"/>
              <a:t>in workforce </a:t>
            </a:r>
            <a:r>
              <a:rPr lang="en-US" sz="1800" dirty="0" smtClean="0"/>
              <a:t>needs (OCR-VC </a:t>
            </a:r>
            <a:r>
              <a:rPr lang="en-US" sz="1800" dirty="0"/>
              <a:t>was not totally clear on how the workforce reduction need would come about.  It seems the merged constellation would require one person with broad expertise in all areas and they would still have to coordinate with internal </a:t>
            </a:r>
            <a:r>
              <a:rPr lang="en-US" sz="1800" dirty="0" smtClean="0"/>
              <a:t>teams)</a:t>
            </a:r>
          </a:p>
          <a:p>
            <a:r>
              <a:rPr lang="en-US" dirty="0" smtClean="0"/>
              <a:t>Cons:</a:t>
            </a:r>
          </a:p>
          <a:p>
            <a:pPr lvl="1"/>
            <a:r>
              <a:rPr lang="en-US" sz="1800" dirty="0"/>
              <a:t>Losing focus, dedication and orientation on specific VC goals, in favor of more general (and possibly abstract) </a:t>
            </a:r>
            <a:r>
              <a:rPr lang="en-US" sz="1800" dirty="0" smtClean="0"/>
              <a:t>objectives</a:t>
            </a:r>
            <a:endParaRPr lang="en-US" sz="1800" dirty="0"/>
          </a:p>
          <a:p>
            <a:pPr lvl="1"/>
            <a:r>
              <a:rPr lang="en-US" sz="1800" dirty="0"/>
              <a:t>Possible risk in weakening the </a:t>
            </a:r>
            <a:r>
              <a:rPr lang="en-US" sz="1800" dirty="0" smtClean="0"/>
              <a:t>OCR </a:t>
            </a:r>
            <a:r>
              <a:rPr lang="en-US" sz="1800" dirty="0"/>
              <a:t>voice in CEOS while </a:t>
            </a:r>
            <a:r>
              <a:rPr lang="en-US" sz="1800" dirty="0" smtClean="0"/>
              <a:t>OCR </a:t>
            </a:r>
            <a:r>
              <a:rPr lang="en-US" sz="1800" dirty="0"/>
              <a:t>is pertinent to many CEOS Work Plan priorities, like Carbon, Water Quality, Climate, etc</a:t>
            </a:r>
            <a:r>
              <a:rPr lang="en-US" sz="1800" dirty="0" smtClean="0"/>
              <a:t>.</a:t>
            </a:r>
            <a:endParaRPr lang="en-US" sz="1800" dirty="0"/>
          </a:p>
          <a:p>
            <a:pPr lvl="1"/>
            <a:r>
              <a:rPr lang="en-US" sz="1800" dirty="0" smtClean="0"/>
              <a:t>OCR </a:t>
            </a:r>
            <a:r>
              <a:rPr lang="en-US" sz="1800" dirty="0"/>
              <a:t>is evolving, with a range of passive radiometric approaches across the VC, and new approaches (polarimetry, </a:t>
            </a:r>
            <a:r>
              <a:rPr lang="en-US" sz="1800" dirty="0" err="1"/>
              <a:t>lidar</a:t>
            </a:r>
            <a:r>
              <a:rPr lang="en-US" sz="1800" dirty="0"/>
              <a:t>) that requires dedicated CEOS-level exposure to support coordination and advancement </a:t>
            </a:r>
            <a:r>
              <a:rPr lang="en-US" sz="1800" dirty="0" smtClean="0"/>
              <a:t>     </a:t>
            </a:r>
            <a:endParaRPr lang="en-US" sz="1800" dirty="0"/>
          </a:p>
          <a:p>
            <a:pPr lvl="1"/>
            <a:r>
              <a:rPr lang="en-US" sz="1800" dirty="0"/>
              <a:t>Achievements gained through the CEOS momentum could be slowed down or lost, like coordination on </a:t>
            </a:r>
            <a:r>
              <a:rPr lang="en-US" sz="1800" dirty="0" smtClean="0"/>
              <a:t>System Vicarious Calibration</a:t>
            </a:r>
            <a:endParaRPr lang="en-US" sz="1800" dirty="0"/>
          </a:p>
          <a:p>
            <a:pPr lvl="1"/>
            <a:r>
              <a:rPr lang="en-US" sz="1800" dirty="0"/>
              <a:t>OCR-VC has a broad and diverse range of aquatic data users and applications that requires specific </a:t>
            </a:r>
            <a:r>
              <a:rPr lang="en-US" sz="1800" dirty="0" smtClean="0"/>
              <a:t>OCR </a:t>
            </a:r>
            <a:r>
              <a:rPr lang="en-US" sz="1800" dirty="0"/>
              <a:t>expertise that would be diffused in a merged </a:t>
            </a:r>
            <a:r>
              <a:rPr lang="en-US" sz="1800" dirty="0" smtClean="0"/>
              <a:t>constellation</a:t>
            </a:r>
            <a:endParaRPr lang="en-US" sz="1800" dirty="0"/>
          </a:p>
        </p:txBody>
      </p:sp>
      <p:sp>
        <p:nvSpPr>
          <p:cNvPr id="4" name="Content Placeholder 3"/>
          <p:cNvSpPr>
            <a:spLocks noGrp="1"/>
          </p:cNvSpPr>
          <p:nvPr>
            <p:ph sz="quarter" idx="11"/>
          </p:nvPr>
        </p:nvSpPr>
        <p:spPr/>
        <p:txBody>
          <a:bodyPr/>
          <a:lstStyle/>
          <a:p>
            <a:r>
              <a:rPr lang="en-US" dirty="0" smtClean="0"/>
              <a:t>OCR-VC view on Ocean VC merger</a:t>
            </a:r>
            <a:endParaRPr lang="en-GB" dirty="0"/>
          </a:p>
        </p:txBody>
      </p:sp>
    </p:spTree>
    <p:extLst>
      <p:ext uri="{BB962C8B-B14F-4D97-AF65-F5344CB8AC3E}">
        <p14:creationId xmlns:p14="http://schemas.microsoft.com/office/powerpoint/2010/main" val="295233211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3546</TotalTime>
  <Words>1697</Words>
  <Application>Microsoft Office PowerPoint</Application>
  <PresentationFormat>Widescreen</PresentationFormat>
  <Paragraphs>156</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Arial Bold</vt:lpstr>
      <vt:lpstr>Avenir Roman</vt:lpstr>
      <vt:lpstr>Calibri</vt:lpstr>
      <vt:lpstr>Calibri Light</vt:lpstr>
      <vt:lpstr>Courier New</vt:lpstr>
      <vt:lpstr>Droid Serif</vt:lpstr>
      <vt:lpstr>Helvetica</vt:lpstr>
      <vt:lpstr>Proxima Nova Regular</vt:lpstr>
      <vt:lpstr>Tahoma</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Ewa Kwiatkowska</cp:lastModifiedBy>
  <cp:revision>168</cp:revision>
  <cp:lastPrinted>2017-08-23T16:50:31Z</cp:lastPrinted>
  <dcterms:created xsi:type="dcterms:W3CDTF">2017-04-07T17:29:45Z</dcterms:created>
  <dcterms:modified xsi:type="dcterms:W3CDTF">2019-09-09T09:21:38Z</dcterms:modified>
</cp:coreProperties>
</file>