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
  </p:notesMasterIdLst>
  <p:sldIdLst>
    <p:sldId id="256" r:id="rId2"/>
    <p:sldId id="1565" r:id="rId3"/>
    <p:sldId id="269" r:id="rId4"/>
    <p:sldId id="771" r:id="rId5"/>
    <p:sldId id="278" r:id="rId6"/>
    <p:sldId id="1543" r:id="rId7"/>
    <p:sldId id="1562" r:id="rId8"/>
    <p:sldId id="1563" r:id="rId9"/>
    <p:sldId id="263" r:id="rId10"/>
    <p:sldId id="1552" r:id="rId11"/>
    <p:sldId id="264" r:id="rId12"/>
    <p:sldId id="1564" r:id="rId13"/>
    <p:sldId id="1567" r:id="rId14"/>
    <p:sldId id="1566" r:id="rId15"/>
    <p:sldId id="261" r:id="rId16"/>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76"/>
    <p:restoredTop sz="94853"/>
  </p:normalViewPr>
  <p:slideViewPr>
    <p:cSldViewPr>
      <p:cViewPr varScale="1">
        <p:scale>
          <a:sx n="100" d="100"/>
          <a:sy n="100" d="100"/>
        </p:scale>
        <p:origin x="1440" y="16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Ceos</a:t>
            </a:r>
            <a:r>
              <a:rPr lang="en-US" dirty="0"/>
              <a:t> operations in the global community.    How are users changing.</a:t>
            </a:r>
          </a:p>
        </p:txBody>
      </p:sp>
    </p:spTree>
    <p:extLst>
      <p:ext uri="{BB962C8B-B14F-4D97-AF65-F5344CB8AC3E}">
        <p14:creationId xmlns:p14="http://schemas.microsoft.com/office/powerpoint/2010/main" val="853056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02310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uk-UA" smtClean="0"/>
              <a:pPr defTabSz="914400"/>
              <a:t>‹#›</a:t>
            </a:fld>
            <a:endParaRPr lang="uk-UA" dirty="0"/>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hape 3"/>
          <p:cNvSpPr/>
          <p:nvPr userDrawn="1"/>
        </p:nvSpPr>
        <p:spPr>
          <a:xfrm>
            <a:off x="76200" y="6629400"/>
            <a:ext cx="2362200" cy="187285"/>
          </a:xfrm>
          <a:prstGeom prst="roundRect">
            <a:avLst/>
          </a:prstGeom>
          <a:solidFill>
            <a:schemeClr val="lt1">
              <a:alpha val="49000"/>
            </a:schemeClr>
          </a:solidFill>
          <a:ln>
            <a:solidFill>
              <a:schemeClr val="tx2">
                <a:alpha val="60000"/>
              </a:schemeClr>
            </a:solidFill>
          </a:ln>
          <a:extLst>
            <a:ext uri="{C572A759-6A51-4108-AA02-DFA0A04FC94B}">
              <ma14:wrappingTextBoxFlag xmlns:ma14="http://schemas.microsoft.com/office/mac/drawingml/2011/main" xmlns=""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lvl="0" algn="ctr" defTabSz="914400">
              <a:defRPr>
                <a:solidFill>
                  <a:srgbClr val="000000"/>
                </a:solidFill>
              </a:defRPr>
            </a:pPr>
            <a:r>
              <a:rPr lang="en-AU" sz="1100" i="1" dirty="0">
                <a:solidFill>
                  <a:schemeClr val="tx2"/>
                </a:solidFill>
                <a:latin typeface="+mj-ea"/>
                <a:ea typeface="+mj-ea"/>
                <a:cs typeface="Proxima Nova Regular"/>
                <a:sym typeface="Proxima Nova Regular"/>
              </a:rPr>
              <a:t>TW2019, 11-12 Sept 2019</a:t>
            </a:r>
            <a:endParaRPr sz="1100" i="1" dirty="0">
              <a:solidFill>
                <a:schemeClr val="tx2"/>
              </a:solidFill>
              <a:latin typeface="+mj-ea"/>
              <a:ea typeface="+mj-ea"/>
              <a:cs typeface="Proxima Nova Regular"/>
              <a:sym typeface="Proxima Nova Regular"/>
            </a:endParaRPr>
          </a:p>
        </p:txBody>
      </p:sp>
      <p:sp>
        <p:nvSpPr>
          <p:cNvPr id="9" name="Content Placeholder 3"/>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a:t>Title TBA</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Bas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3" name="Content Placeholder 2"/>
          <p:cNvSpPr>
            <a:spLocks noGrp="1"/>
          </p:cNvSpPr>
          <p:nvPr>
            <p:ph idx="1" hasCustomPrompt="1"/>
          </p:nvPr>
        </p:nvSpPr>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2"/>
          <a:stretch>
            <a:fillRect/>
          </a:stretch>
        </p:blipFill>
        <p:spPr>
          <a:xfrm>
            <a:off x="7491231" y="136170"/>
            <a:ext cx="649274" cy="904839"/>
          </a:xfrm>
          <a:prstGeom prst="rect">
            <a:avLst/>
          </a:prstGeom>
        </p:spPr>
      </p:pic>
    </p:spTree>
    <p:extLst>
      <p:ext uri="{BB962C8B-B14F-4D97-AF65-F5344CB8AC3E}">
        <p14:creationId xmlns:p14="http://schemas.microsoft.com/office/powerpoint/2010/main" val="3001885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74947-F330-4841-90E7-87D57B11689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ED84CD9-AE54-4E1F-B0AC-6E4E741C7C7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EBD3CB1-D64D-4759-8975-EF9DEA561BBB}"/>
              </a:ext>
            </a:extLst>
          </p:cNvPr>
          <p:cNvSpPr>
            <a:spLocks noGrp="1"/>
          </p:cNvSpPr>
          <p:nvPr>
            <p:ph type="dt" sz="half" idx="10"/>
          </p:nvPr>
        </p:nvSpPr>
        <p:spPr/>
        <p:txBody>
          <a:bodyPr/>
          <a:lstStyle/>
          <a:p>
            <a:fld id="{D8B94C68-28DB-426F-AF07-A7598F56FCF4}" type="datetimeFigureOut">
              <a:rPr lang="en-US" smtClean="0"/>
              <a:t>9/12/19</a:t>
            </a:fld>
            <a:endParaRPr lang="en-US"/>
          </a:p>
        </p:txBody>
      </p:sp>
      <p:sp>
        <p:nvSpPr>
          <p:cNvPr id="5" name="Footer Placeholder 4">
            <a:extLst>
              <a:ext uri="{FF2B5EF4-FFF2-40B4-BE49-F238E27FC236}">
                <a16:creationId xmlns:a16="http://schemas.microsoft.com/office/drawing/2014/main" id="{35A40C5B-3F24-447A-908F-E5CAD9DE44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BB6ED2-0C02-4ADE-A35B-BBF267DB02EE}"/>
              </a:ext>
            </a:extLst>
          </p:cNvPr>
          <p:cNvSpPr>
            <a:spLocks noGrp="1"/>
          </p:cNvSpPr>
          <p:nvPr>
            <p:ph type="sldNum" sz="quarter" idx="12"/>
          </p:nvPr>
        </p:nvSpPr>
        <p:spPr/>
        <p:txBody>
          <a:bodyPr/>
          <a:lstStyle/>
          <a:p>
            <a:fld id="{AECB89A3-3F25-4F12-8B6A-C392EBFA8F3A}" type="slidenum">
              <a:rPr lang="en-US" smtClean="0"/>
              <a:t>‹#›</a:t>
            </a:fld>
            <a:endParaRPr lang="en-US"/>
          </a:p>
        </p:txBody>
      </p:sp>
    </p:spTree>
    <p:extLst>
      <p:ext uri="{BB962C8B-B14F-4D97-AF65-F5344CB8AC3E}">
        <p14:creationId xmlns:p14="http://schemas.microsoft.com/office/powerpoint/2010/main" val="898161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E13EF4-4135-4A0F-B92E-0F00410BC690}" type="datetimeFigureOut">
              <a:rPr lang="en-US" smtClean="0"/>
              <a:t>9/12/19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5B97DE-3B14-44C4-98FD-C1FEF4351228}" type="slidenum">
              <a:rPr lang="en-US" smtClean="0"/>
              <a:t>‹#›</a:t>
            </a:fld>
            <a:endParaRPr lang="en-US"/>
          </a:p>
        </p:txBody>
      </p:sp>
    </p:spTree>
    <p:extLst>
      <p:ext uri="{BB962C8B-B14F-4D97-AF65-F5344CB8AC3E}">
        <p14:creationId xmlns:p14="http://schemas.microsoft.com/office/powerpoint/2010/main" val="30682771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emf"/><Relationship Id="rId10" Type="http://schemas.openxmlformats.org/officeDocument/2006/relationships/image" Target="../media/image23.tiff"/><Relationship Id="rId4" Type="http://schemas.openxmlformats.org/officeDocument/2006/relationships/image" Target="../media/image17.tiff"/><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nytimes.com/interactive/2019/09/11/us/midwest-flooding.html"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89" y="2514600"/>
            <a:ext cx="7225811" cy="9931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4200" b="1" dirty="0">
                <a:solidFill>
                  <a:srgbClr val="FFFFFF"/>
                </a:solidFill>
                <a:latin typeface="+mj-lt"/>
              </a:rPr>
              <a:t>GEO-LEO Activities Update</a:t>
            </a:r>
            <a:endParaRPr sz="4200" b="1" dirty="0">
              <a:solidFill>
                <a:srgbClr val="FFFFFF"/>
              </a:solidFill>
              <a:latin typeface="+mj-lt"/>
            </a:endParaRPr>
          </a:p>
        </p:txBody>
      </p:sp>
      <p:sp>
        <p:nvSpPr>
          <p:cNvPr id="11" name="Shape 11"/>
          <p:cNvSpPr/>
          <p:nvPr/>
        </p:nvSpPr>
        <p:spPr>
          <a:xfrm>
            <a:off x="622789" y="3759200"/>
            <a:ext cx="4810858" cy="2541589"/>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defTabSz="914400">
              <a:lnSpc>
                <a:spcPct val="150000"/>
              </a:lnSpc>
              <a:defRPr>
                <a:solidFill>
                  <a:srgbClr val="000000"/>
                </a:solidFill>
              </a:defRPr>
            </a:pPr>
            <a:r>
              <a:rPr lang="en-AU" dirty="0">
                <a:solidFill>
                  <a:srgbClr val="FFFFFF"/>
                </a:solidFill>
                <a:ea typeface="Arial Bold"/>
                <a:cs typeface="Arial Bold"/>
                <a:sym typeface="Arial Bold"/>
              </a:rPr>
              <a:t>Mitch Goldberg, NOAA, </a:t>
            </a:r>
          </a:p>
          <a:p>
            <a:pPr defTabSz="914400">
              <a:lnSpc>
                <a:spcPct val="150000"/>
              </a:lnSpc>
              <a:defRPr>
                <a:solidFill>
                  <a:srgbClr val="000000"/>
                </a:solidFill>
              </a:defRPr>
            </a:pPr>
            <a:r>
              <a:rPr lang="en-AU" dirty="0">
                <a:solidFill>
                  <a:srgbClr val="FFFFFF"/>
                </a:solidFill>
                <a:latin typeface="+mj-lt"/>
                <a:ea typeface="Arial Bold"/>
                <a:cs typeface="Arial Bold"/>
                <a:sym typeface="Arial Bold"/>
              </a:rPr>
              <a:t>CEOS 2019 SIT Technical Workshop</a:t>
            </a:r>
          </a:p>
          <a:p>
            <a:pPr lvl="0" defTabSz="914400">
              <a:lnSpc>
                <a:spcPct val="150000"/>
              </a:lnSpc>
              <a:defRPr>
                <a:solidFill>
                  <a:srgbClr val="000000"/>
                </a:solidFill>
              </a:defRPr>
            </a:pPr>
            <a:r>
              <a:rPr lang="en-AU" dirty="0">
                <a:solidFill>
                  <a:srgbClr val="FFFFFF"/>
                </a:solidFill>
                <a:latin typeface="+mj-lt"/>
                <a:ea typeface="Arial Bold"/>
                <a:cs typeface="Arial Bold"/>
                <a:sym typeface="Arial Bold"/>
              </a:rPr>
              <a:t>Session and </a:t>
            </a:r>
            <a:r>
              <a:rPr dirty="0">
                <a:solidFill>
                  <a:srgbClr val="FFFFFF"/>
                </a:solidFill>
                <a:latin typeface="+mj-lt"/>
                <a:ea typeface="Arial Bold"/>
                <a:cs typeface="Arial Bold"/>
                <a:sym typeface="Arial Bold"/>
              </a:rPr>
              <a:t>Agenda Item </a:t>
            </a:r>
            <a:r>
              <a:rPr lang="en-US" dirty="0">
                <a:solidFill>
                  <a:srgbClr val="FFFFFF"/>
                </a:solidFill>
                <a:latin typeface="+mj-lt"/>
                <a:ea typeface="Arial Bold"/>
                <a:cs typeface="Arial Bold"/>
                <a:sym typeface="Arial Bold"/>
              </a:rPr>
              <a:t>7.1</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a:solidFill>
                  <a:srgbClr val="FFFFFF"/>
                </a:solidFill>
                <a:latin typeface="+mj-lt"/>
                <a:ea typeface="Arial Bold"/>
                <a:cs typeface="Arial Bold"/>
                <a:sym typeface="Arial Bold"/>
              </a:rPr>
              <a:t>Fairbanks, Alaska, USA</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a:solidFill>
                  <a:srgbClr val="FFFFFF"/>
                </a:solidFill>
                <a:latin typeface="+mj-lt"/>
                <a:ea typeface="Arial Bold"/>
                <a:cs typeface="Arial Bold"/>
                <a:sym typeface="Arial Bold"/>
              </a:rPr>
              <a:t>11 – 12 September 2019</a:t>
            </a:r>
            <a:endParaRPr dirty="0">
              <a:solidFill>
                <a:srgbClr val="FFFFFF"/>
              </a:solidFill>
              <a:latin typeface="+mj-lt"/>
              <a:ea typeface="Arial Bold"/>
              <a:cs typeface="Arial Bold"/>
              <a:sym typeface="Arial Bold"/>
            </a:endParaRPr>
          </a:p>
        </p:txBody>
      </p:sp>
      <p:pic>
        <p:nvPicPr>
          <p:cNvPr id="12" name="ceos_logo.png"/>
          <p:cNvPicPr/>
          <p:nvPr/>
        </p:nvPicPr>
        <p:blipFill>
          <a:blip r:embed="rId3"/>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89" y="2246634"/>
            <a:ext cx="2806211" cy="2101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E4461-C855-41DC-91A4-643496A2260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3528DA84-42BA-4E1C-83F4-59AFA32DBF1F}"/>
              </a:ext>
            </a:extLst>
          </p:cNvPr>
          <p:cNvPicPr>
            <a:picLocks noChangeAspect="1"/>
          </p:cNvPicPr>
          <p:nvPr/>
        </p:nvPicPr>
        <p:blipFill>
          <a:blip r:embed="rId2"/>
          <a:stretch>
            <a:fillRect/>
          </a:stretch>
        </p:blipFill>
        <p:spPr>
          <a:xfrm>
            <a:off x="0" y="193620"/>
            <a:ext cx="9144000" cy="6470760"/>
          </a:xfrm>
          <a:prstGeom prst="rect">
            <a:avLst/>
          </a:prstGeom>
        </p:spPr>
      </p:pic>
    </p:spTree>
    <p:extLst>
      <p:ext uri="{BB962C8B-B14F-4D97-AF65-F5344CB8AC3E}">
        <p14:creationId xmlns:p14="http://schemas.microsoft.com/office/powerpoint/2010/main" val="10070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4F8BAE88-B70A-544B-845B-21BD59AFD984}"/>
              </a:ext>
            </a:extLst>
          </p:cNvPr>
          <p:cNvSpPr/>
          <p:nvPr/>
        </p:nvSpPr>
        <p:spPr>
          <a:xfrm>
            <a:off x="434281" y="4316186"/>
            <a:ext cx="334499" cy="1785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endParaRPr>
          </a:p>
        </p:txBody>
      </p:sp>
      <p:sp>
        <p:nvSpPr>
          <p:cNvPr id="86" name="Rectangle 85">
            <a:extLst>
              <a:ext uri="{FF2B5EF4-FFF2-40B4-BE49-F238E27FC236}">
                <a16:creationId xmlns:a16="http://schemas.microsoft.com/office/drawing/2014/main" id="{F33C06BF-5068-BD42-9DEE-798789B0303B}"/>
              </a:ext>
            </a:extLst>
          </p:cNvPr>
          <p:cNvSpPr/>
          <p:nvPr/>
        </p:nvSpPr>
        <p:spPr>
          <a:xfrm>
            <a:off x="765751" y="4316186"/>
            <a:ext cx="2424090" cy="1743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ln>
                <a:solidFill>
                  <a:sysClr val="windowText" lastClr="000000"/>
                </a:solidFill>
              </a:ln>
              <a:solidFill>
                <a:schemeClr val="tx1"/>
              </a:solidFill>
            </a:endParaRPr>
          </a:p>
        </p:txBody>
      </p:sp>
      <p:sp>
        <p:nvSpPr>
          <p:cNvPr id="87" name="Rectangle 86">
            <a:extLst>
              <a:ext uri="{FF2B5EF4-FFF2-40B4-BE49-F238E27FC236}">
                <a16:creationId xmlns:a16="http://schemas.microsoft.com/office/drawing/2014/main" id="{C4C43BB1-70F9-714F-AEE9-F52038697C83}"/>
              </a:ext>
            </a:extLst>
          </p:cNvPr>
          <p:cNvSpPr/>
          <p:nvPr/>
        </p:nvSpPr>
        <p:spPr>
          <a:xfrm>
            <a:off x="3102551" y="4316186"/>
            <a:ext cx="5902751" cy="1743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endParaRPr>
          </a:p>
        </p:txBody>
      </p:sp>
      <p:cxnSp>
        <p:nvCxnSpPr>
          <p:cNvPr id="100" name="Straight Arrow Connector 99">
            <a:extLst>
              <a:ext uri="{FF2B5EF4-FFF2-40B4-BE49-F238E27FC236}">
                <a16:creationId xmlns:a16="http://schemas.microsoft.com/office/drawing/2014/main" id="{F7005AD7-D9F7-DC40-BE4B-E39ED63A24D0}"/>
              </a:ext>
            </a:extLst>
          </p:cNvPr>
          <p:cNvCxnSpPr>
            <a:cxnSpLocks/>
          </p:cNvCxnSpPr>
          <p:nvPr/>
        </p:nvCxnSpPr>
        <p:spPr>
          <a:xfrm>
            <a:off x="5309350" y="3903179"/>
            <a:ext cx="0" cy="413007"/>
          </a:xfrm>
          <a:prstGeom prst="straightConnector1">
            <a:avLst/>
          </a:prstGeom>
          <a:noFill/>
          <a:ln w="25400" cap="flat">
            <a:solidFill>
              <a:schemeClr val="tx1">
                <a:lumMod val="65000"/>
                <a:lumOff val="35000"/>
              </a:schemeClr>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2" name="Slide Number Placeholder 1">
            <a:extLst>
              <a:ext uri="{FF2B5EF4-FFF2-40B4-BE49-F238E27FC236}">
                <a16:creationId xmlns:a16="http://schemas.microsoft.com/office/drawing/2014/main" id="{59AA1727-1252-1A43-B588-38963A9D1B9E}"/>
              </a:ext>
            </a:extLst>
          </p:cNvPr>
          <p:cNvSpPr>
            <a:spLocks noGrp="1"/>
          </p:cNvSpPr>
          <p:nvPr>
            <p:ph type="sldNum" sz="quarter" idx="2"/>
          </p:nvPr>
        </p:nvSpPr>
        <p:spPr/>
        <p:txBody>
          <a:bodyPr/>
          <a:lstStyle/>
          <a:p>
            <a:pPr defTabSz="914400"/>
            <a:fld id="{86CB4B4D-7CA3-9044-876B-883B54F8677D}" type="slidenum">
              <a:rPr lang="uk-UA" smtClean="0"/>
              <a:pPr defTabSz="914400"/>
              <a:t>11</a:t>
            </a:fld>
            <a:endParaRPr lang="uk-UA" dirty="0"/>
          </a:p>
        </p:txBody>
      </p:sp>
      <p:sp>
        <p:nvSpPr>
          <p:cNvPr id="4" name="Content Placeholder 3">
            <a:extLst>
              <a:ext uri="{FF2B5EF4-FFF2-40B4-BE49-F238E27FC236}">
                <a16:creationId xmlns:a16="http://schemas.microsoft.com/office/drawing/2014/main" id="{F1D514A8-D45B-614B-B2AF-CE774E39C0A0}"/>
              </a:ext>
            </a:extLst>
          </p:cNvPr>
          <p:cNvSpPr>
            <a:spLocks noGrp="1"/>
          </p:cNvSpPr>
          <p:nvPr>
            <p:ph sz="quarter" idx="11"/>
          </p:nvPr>
        </p:nvSpPr>
        <p:spPr>
          <a:xfrm>
            <a:off x="2057400" y="304800"/>
            <a:ext cx="5552704" cy="533400"/>
          </a:xfrm>
        </p:spPr>
        <p:txBody>
          <a:bodyPr/>
          <a:lstStyle/>
          <a:p>
            <a:r>
              <a:rPr lang="en-US" dirty="0"/>
              <a:t>Combined Value of LEO/GEO and SAR</a:t>
            </a:r>
          </a:p>
        </p:txBody>
      </p:sp>
      <p:pic>
        <p:nvPicPr>
          <p:cNvPr id="69" name="Picture 68">
            <a:extLst>
              <a:ext uri="{FF2B5EF4-FFF2-40B4-BE49-F238E27FC236}">
                <a16:creationId xmlns:a16="http://schemas.microsoft.com/office/drawing/2014/main" id="{B7A67E61-5408-3440-A92C-CC30ACD782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2000" y="1339613"/>
            <a:ext cx="1645193" cy="1913637"/>
          </a:xfrm>
          <a:prstGeom prst="rect">
            <a:avLst/>
          </a:prstGeom>
        </p:spPr>
      </p:pic>
      <p:sp>
        <p:nvSpPr>
          <p:cNvPr id="70" name="TextBox 69">
            <a:extLst>
              <a:ext uri="{FF2B5EF4-FFF2-40B4-BE49-F238E27FC236}">
                <a16:creationId xmlns:a16="http://schemas.microsoft.com/office/drawing/2014/main" id="{8D1F3B87-5500-D447-8DAF-28AB2104588A}"/>
              </a:ext>
            </a:extLst>
          </p:cNvPr>
          <p:cNvSpPr txBox="1"/>
          <p:nvPr/>
        </p:nvSpPr>
        <p:spPr>
          <a:xfrm>
            <a:off x="376114" y="4280264"/>
            <a:ext cx="756938" cy="246221"/>
          </a:xfrm>
          <a:prstGeom prst="rect">
            <a:avLst/>
          </a:prstGeom>
          <a:noFill/>
        </p:spPr>
        <p:txBody>
          <a:bodyPr wrap="none" rtlCol="0">
            <a:spAutoFit/>
          </a:bodyPr>
          <a:lstStyle/>
          <a:p>
            <a:pPr algn="ctr"/>
            <a:r>
              <a:rPr lang="en-US" sz="1000" dirty="0"/>
              <a:t>August 23</a:t>
            </a:r>
          </a:p>
        </p:txBody>
      </p:sp>
      <p:pic>
        <p:nvPicPr>
          <p:cNvPr id="78" name="Picture 77">
            <a:extLst>
              <a:ext uri="{FF2B5EF4-FFF2-40B4-BE49-F238E27FC236}">
                <a16:creationId xmlns:a16="http://schemas.microsoft.com/office/drawing/2014/main" id="{A0AE09AE-174E-E94A-BEFF-A3337B294484}"/>
              </a:ext>
            </a:extLst>
          </p:cNvPr>
          <p:cNvPicPr>
            <a:picLocks noChangeAspect="1"/>
          </p:cNvPicPr>
          <p:nvPr/>
        </p:nvPicPr>
        <p:blipFill>
          <a:blip r:embed="rId4"/>
          <a:stretch>
            <a:fillRect/>
          </a:stretch>
        </p:blipFill>
        <p:spPr>
          <a:xfrm>
            <a:off x="2504069" y="2447819"/>
            <a:ext cx="1645181" cy="1626379"/>
          </a:xfrm>
          <a:prstGeom prst="rect">
            <a:avLst/>
          </a:prstGeom>
          <a:ln>
            <a:solidFill>
              <a:schemeClr val="tx1"/>
            </a:solidFill>
          </a:ln>
        </p:spPr>
      </p:pic>
      <p:sp>
        <p:nvSpPr>
          <p:cNvPr id="83" name="TextBox 82">
            <a:extLst>
              <a:ext uri="{FF2B5EF4-FFF2-40B4-BE49-F238E27FC236}">
                <a16:creationId xmlns:a16="http://schemas.microsoft.com/office/drawing/2014/main" id="{6F390C4C-CBE7-DC48-B539-2D520BFDFBE2}"/>
              </a:ext>
            </a:extLst>
          </p:cNvPr>
          <p:cNvSpPr txBox="1"/>
          <p:nvPr/>
        </p:nvSpPr>
        <p:spPr>
          <a:xfrm>
            <a:off x="1650541" y="4267200"/>
            <a:ext cx="360997" cy="223837"/>
          </a:xfrm>
          <a:prstGeom prst="rect">
            <a:avLst/>
          </a:prstGeom>
          <a:noFill/>
        </p:spPr>
        <p:txBody>
          <a:bodyPr wrap="none" rtlCol="0">
            <a:noAutofit/>
          </a:bodyPr>
          <a:lstStyle/>
          <a:p>
            <a:pPr algn="ctr"/>
            <a:r>
              <a:rPr lang="en-US" sz="1000" dirty="0"/>
              <a:t>8/26</a:t>
            </a:r>
          </a:p>
        </p:txBody>
      </p:sp>
      <p:sp>
        <p:nvSpPr>
          <p:cNvPr id="84" name="TextBox 83">
            <a:extLst>
              <a:ext uri="{FF2B5EF4-FFF2-40B4-BE49-F238E27FC236}">
                <a16:creationId xmlns:a16="http://schemas.microsoft.com/office/drawing/2014/main" id="{9F3AC6DC-9898-044F-AD50-D810CA9F289E}"/>
              </a:ext>
            </a:extLst>
          </p:cNvPr>
          <p:cNvSpPr txBox="1"/>
          <p:nvPr/>
        </p:nvSpPr>
        <p:spPr>
          <a:xfrm>
            <a:off x="6800722" y="4280263"/>
            <a:ext cx="1372491" cy="246221"/>
          </a:xfrm>
          <a:prstGeom prst="rect">
            <a:avLst/>
          </a:prstGeom>
          <a:noFill/>
        </p:spPr>
        <p:txBody>
          <a:bodyPr wrap="none" rtlCol="0">
            <a:spAutoFit/>
          </a:bodyPr>
          <a:lstStyle/>
          <a:p>
            <a:pPr algn="ctr"/>
            <a:r>
              <a:rPr lang="en-US" sz="1000" dirty="0">
                <a:sym typeface="Wingdings"/>
              </a:rPr>
              <a:t></a:t>
            </a:r>
            <a:r>
              <a:rPr lang="en-US" sz="1000" dirty="0"/>
              <a:t>UAVSAR Flights</a:t>
            </a:r>
            <a:r>
              <a:rPr lang="en-US" sz="1000" dirty="0">
                <a:sym typeface="Wingdings"/>
              </a:rPr>
              <a:t></a:t>
            </a:r>
            <a:endParaRPr lang="en-US" sz="1000" dirty="0"/>
          </a:p>
        </p:txBody>
      </p:sp>
      <p:pic>
        <p:nvPicPr>
          <p:cNvPr id="88" name="Picture 87">
            <a:extLst>
              <a:ext uri="{FF2B5EF4-FFF2-40B4-BE49-F238E27FC236}">
                <a16:creationId xmlns:a16="http://schemas.microsoft.com/office/drawing/2014/main" id="{9D5A9D66-FE7A-9A48-BB76-BA7CA05E2A89}"/>
              </a:ext>
            </a:extLst>
          </p:cNvPr>
          <p:cNvPicPr>
            <a:picLocks noChangeAspect="1"/>
          </p:cNvPicPr>
          <p:nvPr/>
        </p:nvPicPr>
        <p:blipFill rotWithShape="1">
          <a:blip r:embed="rId5"/>
          <a:srcRect b="15492"/>
          <a:stretch/>
        </p:blipFill>
        <p:spPr>
          <a:xfrm>
            <a:off x="3585217" y="1295400"/>
            <a:ext cx="1377184" cy="1679077"/>
          </a:xfrm>
          <a:prstGeom prst="rect">
            <a:avLst/>
          </a:prstGeom>
        </p:spPr>
      </p:pic>
      <p:sp>
        <p:nvSpPr>
          <p:cNvPr id="91" name="Rectangle 90">
            <a:extLst>
              <a:ext uri="{FF2B5EF4-FFF2-40B4-BE49-F238E27FC236}">
                <a16:creationId xmlns:a16="http://schemas.microsoft.com/office/drawing/2014/main" id="{D2AE3FFB-F2AF-3543-A33B-7950FCAC0A13}"/>
              </a:ext>
            </a:extLst>
          </p:cNvPr>
          <p:cNvSpPr/>
          <p:nvPr/>
        </p:nvSpPr>
        <p:spPr>
          <a:xfrm>
            <a:off x="1324883" y="1160648"/>
            <a:ext cx="2136558" cy="230832"/>
          </a:xfrm>
          <a:prstGeom prst="rect">
            <a:avLst/>
          </a:prstGeom>
          <a:effectLst>
            <a:outerShdw blurRad="50800" dist="38100" dir="2700000" algn="tl" rotWithShape="0">
              <a:prstClr val="black">
                <a:alpha val="60000"/>
              </a:prstClr>
            </a:outerShdw>
          </a:effectLst>
        </p:spPr>
        <p:txBody>
          <a:bodyPr wrap="square">
            <a:spAutoFit/>
          </a:bodyPr>
          <a:lstStyle/>
          <a:p>
            <a:pPr marL="0" marR="0" lvl="0" indent="0" algn="l" defTabSz="1233488" rtl="0" eaLnBrk="0" fontAlgn="base" latinLnBrk="0" hangingPunct="0">
              <a:lnSpc>
                <a:spcPct val="90000"/>
              </a:lnSpc>
              <a:spcBef>
                <a:spcPct val="40000"/>
              </a:spcBef>
              <a:spcAft>
                <a:spcPct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Arial" charset="0"/>
                <a:ea typeface="MS PGothic" panose="020B0600070205080204" pitchFamily="34" charset="-128"/>
                <a:cs typeface="ＭＳ Ｐゴシック" charset="0"/>
              </a:rPr>
              <a:t>Charter/RadarSat-2 Flood Map</a:t>
            </a:r>
          </a:p>
        </p:txBody>
      </p:sp>
      <p:cxnSp>
        <p:nvCxnSpPr>
          <p:cNvPr id="93" name="Straight Arrow Connector 92">
            <a:extLst>
              <a:ext uri="{FF2B5EF4-FFF2-40B4-BE49-F238E27FC236}">
                <a16:creationId xmlns:a16="http://schemas.microsoft.com/office/drawing/2014/main" id="{B6033040-243F-DA40-89E1-8BF3C5A4D0C6}"/>
              </a:ext>
            </a:extLst>
          </p:cNvPr>
          <p:cNvCxnSpPr>
            <a:cxnSpLocks/>
          </p:cNvCxnSpPr>
          <p:nvPr/>
        </p:nvCxnSpPr>
        <p:spPr>
          <a:xfrm>
            <a:off x="1828800" y="3253250"/>
            <a:ext cx="0" cy="1062936"/>
          </a:xfrm>
          <a:prstGeom prst="straightConnector1">
            <a:avLst/>
          </a:prstGeom>
          <a:noFill/>
          <a:ln w="25400" cap="flat">
            <a:solidFill>
              <a:schemeClr val="tx1">
                <a:lumMod val="65000"/>
                <a:lumOff val="35000"/>
              </a:schemeClr>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95" name="Rectangle 94">
            <a:extLst>
              <a:ext uri="{FF2B5EF4-FFF2-40B4-BE49-F238E27FC236}">
                <a16:creationId xmlns:a16="http://schemas.microsoft.com/office/drawing/2014/main" id="{A1EC119E-CADD-CD4C-939C-4BA9B58EB895}"/>
              </a:ext>
            </a:extLst>
          </p:cNvPr>
          <p:cNvSpPr/>
          <p:nvPr/>
        </p:nvSpPr>
        <p:spPr>
          <a:xfrm>
            <a:off x="2427542" y="3879227"/>
            <a:ext cx="1645194" cy="230832"/>
          </a:xfrm>
          <a:prstGeom prst="rect">
            <a:avLst/>
          </a:prstGeom>
          <a:effectLst>
            <a:outerShdw blurRad="50800" dist="38100" dir="2700000" algn="tl" rotWithShape="0">
              <a:prstClr val="black">
                <a:alpha val="60000"/>
              </a:prstClr>
            </a:outerShdw>
          </a:effectLst>
        </p:spPr>
        <p:txBody>
          <a:bodyPr wrap="square">
            <a:spAutoFit/>
          </a:bodyPr>
          <a:lstStyle/>
          <a:p>
            <a:pPr marL="0" marR="0" lvl="0" indent="0" algn="l" defTabSz="1233488" rtl="0" eaLnBrk="0" fontAlgn="base" latinLnBrk="0" hangingPunct="0">
              <a:lnSpc>
                <a:spcPct val="90000"/>
              </a:lnSpc>
              <a:spcBef>
                <a:spcPct val="40000"/>
              </a:spcBef>
              <a:spcAft>
                <a:spcPct val="0"/>
              </a:spcAft>
              <a:buClrTx/>
              <a:buSzTx/>
              <a:buFontTx/>
              <a:buNone/>
              <a:tabLst/>
              <a:defRPr/>
            </a:pPr>
            <a:r>
              <a:rPr lang="en-US" sz="1000" b="1" kern="1200" dirty="0">
                <a:solidFill>
                  <a:srgbClr val="FFFFFF"/>
                </a:solidFill>
                <a:latin typeface="Arial" charset="0"/>
                <a:ea typeface="MS PGothic" panose="020B0600070205080204" pitchFamily="34" charset="-128"/>
                <a:cs typeface="ＭＳ Ｐゴシック" charset="0"/>
              </a:rPr>
              <a:t>ALOS-2 JPL/ARIA</a:t>
            </a:r>
            <a:endParaRPr kumimoji="0" lang="en-US" sz="1000" b="1" i="0" u="none" strike="noStrike" kern="1200" cap="none" spc="0" normalizeH="0" baseline="0" noProof="0" dirty="0">
              <a:ln>
                <a:noFill/>
              </a:ln>
              <a:solidFill>
                <a:srgbClr val="FFFFFF"/>
              </a:solidFill>
              <a:effectLst/>
              <a:uLnTx/>
              <a:uFillTx/>
              <a:latin typeface="Arial" charset="0"/>
              <a:ea typeface="MS PGothic" panose="020B0600070205080204" pitchFamily="34" charset="-128"/>
              <a:cs typeface="ＭＳ Ｐゴシック" charset="0"/>
            </a:endParaRPr>
          </a:p>
        </p:txBody>
      </p:sp>
      <p:cxnSp>
        <p:nvCxnSpPr>
          <p:cNvPr id="96" name="Straight Arrow Connector 95">
            <a:extLst>
              <a:ext uri="{FF2B5EF4-FFF2-40B4-BE49-F238E27FC236}">
                <a16:creationId xmlns:a16="http://schemas.microsoft.com/office/drawing/2014/main" id="{8FBF927C-2052-6F4E-B03C-1266596601C1}"/>
              </a:ext>
            </a:extLst>
          </p:cNvPr>
          <p:cNvCxnSpPr>
            <a:cxnSpLocks/>
          </p:cNvCxnSpPr>
          <p:nvPr/>
        </p:nvCxnSpPr>
        <p:spPr>
          <a:xfrm>
            <a:off x="3461441" y="4074198"/>
            <a:ext cx="0" cy="241988"/>
          </a:xfrm>
          <a:prstGeom prst="straightConnector1">
            <a:avLst/>
          </a:prstGeom>
          <a:noFill/>
          <a:ln w="25400" cap="flat">
            <a:solidFill>
              <a:schemeClr val="tx1">
                <a:lumMod val="65000"/>
                <a:lumOff val="35000"/>
              </a:schemeClr>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grpSp>
        <p:nvGrpSpPr>
          <p:cNvPr id="71" name="Group 70">
            <a:extLst>
              <a:ext uri="{FF2B5EF4-FFF2-40B4-BE49-F238E27FC236}">
                <a16:creationId xmlns:a16="http://schemas.microsoft.com/office/drawing/2014/main" id="{FFEFE940-F49D-FE47-BBA0-A45D2475616C}"/>
              </a:ext>
            </a:extLst>
          </p:cNvPr>
          <p:cNvGrpSpPr/>
          <p:nvPr/>
        </p:nvGrpSpPr>
        <p:grpSpPr>
          <a:xfrm>
            <a:off x="4546637" y="1447800"/>
            <a:ext cx="2051636" cy="2441989"/>
            <a:chOff x="3274018" y="-84796"/>
            <a:chExt cx="2337533" cy="2782281"/>
          </a:xfrm>
        </p:grpSpPr>
        <p:sp>
          <p:nvSpPr>
            <p:cNvPr id="73" name="Rectangle 72">
              <a:extLst>
                <a:ext uri="{FF2B5EF4-FFF2-40B4-BE49-F238E27FC236}">
                  <a16:creationId xmlns:a16="http://schemas.microsoft.com/office/drawing/2014/main" id="{89295B3F-9BCB-D44C-859F-F134B4800188}"/>
                </a:ext>
              </a:extLst>
            </p:cNvPr>
            <p:cNvSpPr/>
            <p:nvPr/>
          </p:nvSpPr>
          <p:spPr>
            <a:xfrm>
              <a:off x="3274018" y="-83324"/>
              <a:ext cx="1737995" cy="536476"/>
            </a:xfrm>
            <a:prstGeom prst="rect">
              <a:avLst/>
            </a:prstGeom>
            <a:effectLst>
              <a:outerShdw blurRad="50800" dist="38100" dir="2700000" algn="tl" rotWithShape="0">
                <a:prstClr val="black">
                  <a:alpha val="60000"/>
                </a:prstClr>
              </a:outerShdw>
            </a:effectLst>
          </p:spPr>
          <p:txBody>
            <a:bodyPr wrap="square">
              <a:spAutoFit/>
            </a:bodyPr>
            <a:lstStyle/>
            <a:p>
              <a:pPr marL="0" marR="0" lvl="0" indent="0" algn="l" defTabSz="1233488" rtl="0" eaLnBrk="0" fontAlgn="base" latinLnBrk="0" hangingPunct="0">
                <a:lnSpc>
                  <a:spcPct val="90000"/>
                </a:lnSpc>
                <a:spcBef>
                  <a:spcPct val="4000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S PGothic" panose="020B0600070205080204" pitchFamily="34" charset="-128"/>
                  <a:cs typeface="ＭＳ Ｐゴシック" charset="0"/>
                </a:rPr>
                <a:t>Sentinel</a:t>
              </a:r>
              <a:r>
                <a:rPr kumimoji="0" lang="en-US" sz="1000" b="1" i="0" u="none" strike="noStrike" kern="1200" cap="none" spc="0" normalizeH="0" noProof="0" dirty="0">
                  <a:ln>
                    <a:noFill/>
                  </a:ln>
                  <a:solidFill>
                    <a:srgbClr val="FFFFFF"/>
                  </a:solidFill>
                  <a:effectLst/>
                  <a:uLnTx/>
                  <a:uFillTx/>
                  <a:latin typeface="Arial" charset="0"/>
                  <a:ea typeface="MS PGothic" panose="020B0600070205080204" pitchFamily="34" charset="-128"/>
                  <a:cs typeface="ＭＳ Ｐゴシック" charset="0"/>
                </a:rPr>
                <a:t> 1A</a:t>
              </a:r>
              <a:br>
                <a:rPr kumimoji="0" lang="en-US" sz="1000" b="1" i="0" u="none" strike="noStrike" kern="1200" cap="none" spc="0" normalizeH="0" baseline="0" noProof="0" dirty="0">
                  <a:ln>
                    <a:noFill/>
                  </a:ln>
                  <a:solidFill>
                    <a:srgbClr val="FFFFFF"/>
                  </a:solidFill>
                  <a:effectLst/>
                  <a:uLnTx/>
                  <a:uFillTx/>
                  <a:latin typeface="Arial" charset="0"/>
                  <a:ea typeface="MS PGothic" panose="020B0600070205080204" pitchFamily="34" charset="-128"/>
                  <a:cs typeface="ＭＳ Ｐゴシック" charset="0"/>
                </a:rPr>
              </a:br>
              <a:r>
                <a:rPr kumimoji="0" lang="en-US" sz="1000" b="1" i="0" u="none" strike="noStrike" kern="1200" cap="none" spc="0" normalizeH="0" baseline="0" noProof="0" dirty="0">
                  <a:ln>
                    <a:noFill/>
                  </a:ln>
                  <a:solidFill>
                    <a:srgbClr val="FFFFFF"/>
                  </a:solidFill>
                  <a:effectLst/>
                  <a:uLnTx/>
                  <a:uFillTx/>
                  <a:latin typeface="Arial" charset="0"/>
                  <a:ea typeface="MS PGothic" panose="020B0600070205080204" pitchFamily="34" charset="-128"/>
                  <a:cs typeface="ＭＳ Ｐゴシック" charset="0"/>
                </a:rPr>
                <a:t>ARIA Flood Proxy Map</a:t>
              </a:r>
              <a:br>
                <a:rPr kumimoji="0" lang="en-US" sz="1000" b="1" i="0" u="none" strike="noStrike" kern="1200" cap="none" spc="0" normalizeH="0" baseline="0" noProof="0" dirty="0">
                  <a:ln>
                    <a:noFill/>
                  </a:ln>
                  <a:solidFill>
                    <a:srgbClr val="FFFFFF"/>
                  </a:solidFill>
                  <a:effectLst/>
                  <a:uLnTx/>
                  <a:uFillTx/>
                  <a:latin typeface="Arial" charset="0"/>
                  <a:ea typeface="MS PGothic" panose="020B0600070205080204" pitchFamily="34" charset="-128"/>
                  <a:cs typeface="ＭＳ Ｐゴシック" charset="0"/>
                </a:rPr>
              </a:br>
              <a:r>
                <a:rPr kumimoji="0" lang="en-US" sz="1000" b="1" i="0" u="none" strike="noStrike" kern="1200" cap="none" spc="0" normalizeH="0" baseline="0" noProof="0" dirty="0">
                  <a:ln>
                    <a:noFill/>
                  </a:ln>
                  <a:solidFill>
                    <a:srgbClr val="FFFFFF"/>
                  </a:solidFill>
                  <a:effectLst/>
                  <a:uLnTx/>
                  <a:uFillTx/>
                  <a:latin typeface="Arial" charset="0"/>
                  <a:ea typeface="MS PGothic" panose="020B0600070205080204" pitchFamily="34" charset="-128"/>
                  <a:cs typeface="ＭＳ Ｐゴシック" charset="0"/>
                </a:rPr>
                <a:t>(Hurricane Harvey)</a:t>
              </a:r>
            </a:p>
          </p:txBody>
        </p:sp>
        <p:pic>
          <p:nvPicPr>
            <p:cNvPr id="72" name="Picture 71">
              <a:extLst>
                <a:ext uri="{FF2B5EF4-FFF2-40B4-BE49-F238E27FC236}">
                  <a16:creationId xmlns:a16="http://schemas.microsoft.com/office/drawing/2014/main" id="{1454CDAF-C75F-C841-818F-79E94D28B3D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54475" y="-84796"/>
              <a:ext cx="2257076" cy="2782281"/>
            </a:xfrm>
            <a:prstGeom prst="rect">
              <a:avLst/>
            </a:prstGeom>
            <a:ln w="28575">
              <a:solidFill>
                <a:schemeClr val="tx1">
                  <a:lumMod val="85000"/>
                </a:schemeClr>
              </a:solidFill>
              <a:miter lim="800000"/>
            </a:ln>
            <a:effectLst>
              <a:outerShdw blurRad="50800" dist="50800" dir="2700000" algn="tl" rotWithShape="0">
                <a:prstClr val="black">
                  <a:alpha val="60000"/>
                </a:prstClr>
              </a:outerShdw>
            </a:effectLst>
          </p:spPr>
        </p:pic>
      </p:grpSp>
      <p:cxnSp>
        <p:nvCxnSpPr>
          <p:cNvPr id="98" name="Straight Arrow Connector 97">
            <a:extLst>
              <a:ext uri="{FF2B5EF4-FFF2-40B4-BE49-F238E27FC236}">
                <a16:creationId xmlns:a16="http://schemas.microsoft.com/office/drawing/2014/main" id="{ACF148F0-B308-754F-9CA3-77D5D00D3B40}"/>
              </a:ext>
            </a:extLst>
          </p:cNvPr>
          <p:cNvCxnSpPr>
            <a:cxnSpLocks/>
          </p:cNvCxnSpPr>
          <p:nvPr/>
        </p:nvCxnSpPr>
        <p:spPr>
          <a:xfrm>
            <a:off x="4419600" y="2974477"/>
            <a:ext cx="0" cy="1341709"/>
          </a:xfrm>
          <a:prstGeom prst="straightConnector1">
            <a:avLst/>
          </a:prstGeom>
          <a:noFill/>
          <a:ln w="25400" cap="flat">
            <a:solidFill>
              <a:schemeClr val="tx1">
                <a:lumMod val="65000"/>
                <a:lumOff val="35000"/>
              </a:schemeClr>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pic>
        <p:nvPicPr>
          <p:cNvPr id="102" name="Content Placeholder 6" descr="Brazos_14937_Snipe_1Sep2017.png">
            <a:extLst>
              <a:ext uri="{FF2B5EF4-FFF2-40B4-BE49-F238E27FC236}">
                <a16:creationId xmlns:a16="http://schemas.microsoft.com/office/drawing/2014/main" id="{4151ADB9-319F-2541-874C-00124F7B480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4000"/>
          <a:stretch/>
        </p:blipFill>
        <p:spPr>
          <a:xfrm>
            <a:off x="6289130" y="2619558"/>
            <a:ext cx="1320974" cy="1599492"/>
          </a:xfrm>
          <a:prstGeom prst="rect">
            <a:avLst/>
          </a:prstGeom>
          <a:ln>
            <a:noFill/>
          </a:ln>
          <a:effectLst>
            <a:outerShdw blurRad="292100" dist="139700" dir="2700000" algn="tl" rotWithShape="0">
              <a:srgbClr val="333333">
                <a:alpha val="65000"/>
              </a:srgbClr>
            </a:outerShdw>
          </a:effectLst>
        </p:spPr>
      </p:pic>
      <p:pic>
        <p:nvPicPr>
          <p:cNvPr id="103" name="Content Placeholder 7" descr="Brazos_14937_Snipe_2Sep2017.png">
            <a:extLst>
              <a:ext uri="{FF2B5EF4-FFF2-40B4-BE49-F238E27FC236}">
                <a16:creationId xmlns:a16="http://schemas.microsoft.com/office/drawing/2014/main" id="{9CE8E5E6-5FAD-F544-B4A3-CC032321F0F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3253"/>
          <a:stretch/>
        </p:blipFill>
        <p:spPr>
          <a:xfrm>
            <a:off x="7652499" y="2602069"/>
            <a:ext cx="1352803" cy="1599491"/>
          </a:xfrm>
          <a:prstGeom prst="rect">
            <a:avLst/>
          </a:prstGeom>
          <a:ln>
            <a:solidFill>
              <a:srgbClr val="595959"/>
            </a:solidFill>
          </a:ln>
          <a:effectLst>
            <a:outerShdw blurRad="292100" dist="139700" dir="2700000" algn="tl" rotWithShape="0">
              <a:srgbClr val="333333">
                <a:alpha val="65000"/>
              </a:srgbClr>
            </a:outerShdw>
          </a:effectLst>
        </p:spPr>
      </p:pic>
      <p:sp>
        <p:nvSpPr>
          <p:cNvPr id="104" name="TextBox 103">
            <a:extLst>
              <a:ext uri="{FF2B5EF4-FFF2-40B4-BE49-F238E27FC236}">
                <a16:creationId xmlns:a16="http://schemas.microsoft.com/office/drawing/2014/main" id="{EC25A41C-7B67-304D-995A-FFFF8DA9A223}"/>
              </a:ext>
            </a:extLst>
          </p:cNvPr>
          <p:cNvSpPr txBox="1"/>
          <p:nvPr/>
        </p:nvSpPr>
        <p:spPr>
          <a:xfrm>
            <a:off x="7246070" y="2387281"/>
            <a:ext cx="1835759" cy="246221"/>
          </a:xfrm>
          <a:prstGeom prst="rect">
            <a:avLst/>
          </a:prstGeom>
          <a:noFill/>
        </p:spPr>
        <p:txBody>
          <a:bodyPr wrap="none" rtlCol="0">
            <a:spAutoFit/>
          </a:bodyPr>
          <a:lstStyle/>
          <a:p>
            <a:r>
              <a:rPr lang="en-US" sz="1000" dirty="0">
                <a:solidFill>
                  <a:schemeClr val="tx1"/>
                </a:solidFill>
              </a:rPr>
              <a:t>increased flooding from 9/1-2</a:t>
            </a:r>
          </a:p>
        </p:txBody>
      </p:sp>
      <p:sp>
        <p:nvSpPr>
          <p:cNvPr id="105" name="TextBox 104">
            <a:extLst>
              <a:ext uri="{FF2B5EF4-FFF2-40B4-BE49-F238E27FC236}">
                <a16:creationId xmlns:a16="http://schemas.microsoft.com/office/drawing/2014/main" id="{82D34B3D-BD42-BC44-B19A-50F696B5D6BF}"/>
              </a:ext>
            </a:extLst>
          </p:cNvPr>
          <p:cNvSpPr txBox="1"/>
          <p:nvPr/>
        </p:nvSpPr>
        <p:spPr>
          <a:xfrm>
            <a:off x="6224748" y="3970496"/>
            <a:ext cx="611065" cy="276999"/>
          </a:xfrm>
          <a:prstGeom prst="rect">
            <a:avLst/>
          </a:prstGeom>
          <a:noFill/>
        </p:spPr>
        <p:txBody>
          <a:bodyPr wrap="none" rtlCol="0">
            <a:spAutoFit/>
          </a:bodyPr>
          <a:lstStyle/>
          <a:p>
            <a:r>
              <a:rPr lang="en-US" sz="1200" dirty="0">
                <a:solidFill>
                  <a:srgbClr val="FFFF00"/>
                </a:solidFill>
              </a:rPr>
              <a:t>9/1/17</a:t>
            </a:r>
          </a:p>
        </p:txBody>
      </p:sp>
      <p:sp>
        <p:nvSpPr>
          <p:cNvPr id="106" name="TextBox 105">
            <a:extLst>
              <a:ext uri="{FF2B5EF4-FFF2-40B4-BE49-F238E27FC236}">
                <a16:creationId xmlns:a16="http://schemas.microsoft.com/office/drawing/2014/main" id="{251999B0-3C46-FB4B-A1FA-E7B02AEA5413}"/>
              </a:ext>
            </a:extLst>
          </p:cNvPr>
          <p:cNvSpPr txBox="1"/>
          <p:nvPr/>
        </p:nvSpPr>
        <p:spPr>
          <a:xfrm>
            <a:off x="7610104" y="3975535"/>
            <a:ext cx="611065" cy="276999"/>
          </a:xfrm>
          <a:prstGeom prst="rect">
            <a:avLst/>
          </a:prstGeom>
          <a:noFill/>
        </p:spPr>
        <p:txBody>
          <a:bodyPr wrap="none" rtlCol="0">
            <a:spAutoFit/>
          </a:bodyPr>
          <a:lstStyle/>
          <a:p>
            <a:r>
              <a:rPr lang="en-US" sz="1200" dirty="0">
                <a:solidFill>
                  <a:srgbClr val="FFFF00"/>
                </a:solidFill>
              </a:rPr>
              <a:t>9/2/17</a:t>
            </a:r>
          </a:p>
        </p:txBody>
      </p:sp>
      <p:pic>
        <p:nvPicPr>
          <p:cNvPr id="107" name="Content Placeholder 26" descr="G-III_pod_inflight_small.jpg">
            <a:extLst>
              <a:ext uri="{FF2B5EF4-FFF2-40B4-BE49-F238E27FC236}">
                <a16:creationId xmlns:a16="http://schemas.microsoft.com/office/drawing/2014/main" id="{F562F14D-F39F-B744-BF30-453D7D993B9E}"/>
              </a:ext>
            </a:extLst>
          </p:cNvPr>
          <p:cNvPicPr>
            <a:picLocks noChangeAspect="1"/>
          </p:cNvPicPr>
          <p:nvPr/>
        </p:nvPicPr>
        <p:blipFill>
          <a:blip r:embed="rId9" cstate="print">
            <a:extLst>
              <a:ext uri="{28A0092B-C50C-407E-A947-70E740481C1C}">
                <a14:useLocalDpi xmlns:a14="http://schemas.microsoft.com/office/drawing/2010/main" val="0"/>
              </a:ext>
            </a:extLst>
          </a:blip>
          <a:srcRect t="1715" b="1715"/>
          <a:stretch>
            <a:fillRect/>
          </a:stretch>
        </p:blipFill>
        <p:spPr>
          <a:xfrm>
            <a:off x="7061481" y="2597715"/>
            <a:ext cx="1028982" cy="643518"/>
          </a:xfrm>
          <a:prstGeom prst="rect">
            <a:avLst/>
          </a:prstGeom>
        </p:spPr>
      </p:pic>
      <p:sp>
        <p:nvSpPr>
          <p:cNvPr id="108" name="Rectangle 107">
            <a:extLst>
              <a:ext uri="{FF2B5EF4-FFF2-40B4-BE49-F238E27FC236}">
                <a16:creationId xmlns:a16="http://schemas.microsoft.com/office/drawing/2014/main" id="{C01A7933-4CCF-BA42-AC82-F630504BEE2C}"/>
              </a:ext>
            </a:extLst>
          </p:cNvPr>
          <p:cNvSpPr/>
          <p:nvPr/>
        </p:nvSpPr>
        <p:spPr>
          <a:xfrm>
            <a:off x="4572000" y="1434410"/>
            <a:ext cx="1645194" cy="230832"/>
          </a:xfrm>
          <a:prstGeom prst="rect">
            <a:avLst/>
          </a:prstGeom>
          <a:effectLst>
            <a:outerShdw blurRad="50800" dist="38100" dir="2700000" algn="tl" rotWithShape="0">
              <a:prstClr val="black">
                <a:alpha val="60000"/>
              </a:prstClr>
            </a:outerShdw>
          </a:effectLst>
        </p:spPr>
        <p:txBody>
          <a:bodyPr wrap="square">
            <a:spAutoFit/>
          </a:bodyPr>
          <a:lstStyle/>
          <a:p>
            <a:pPr marL="0" marR="0" lvl="0" indent="0" algn="l" defTabSz="1233488" rtl="0" eaLnBrk="0" fontAlgn="base" latinLnBrk="0" hangingPunct="0">
              <a:lnSpc>
                <a:spcPct val="90000"/>
              </a:lnSpc>
              <a:spcBef>
                <a:spcPct val="40000"/>
              </a:spcBef>
              <a:spcAft>
                <a:spcPct val="0"/>
              </a:spcAft>
              <a:buClrTx/>
              <a:buSzTx/>
              <a:buFontTx/>
              <a:buNone/>
              <a:tabLst/>
              <a:defRPr/>
            </a:pPr>
            <a:r>
              <a:rPr lang="en-US" sz="1000" b="1" kern="1200" dirty="0">
                <a:solidFill>
                  <a:srgbClr val="FFFFFF"/>
                </a:solidFill>
                <a:latin typeface="Arial" charset="0"/>
                <a:ea typeface="MS PGothic" panose="020B0600070205080204" pitchFamily="34" charset="-128"/>
                <a:cs typeface="ＭＳ Ｐゴシック" charset="0"/>
              </a:rPr>
              <a:t>Sentinel-1 JPL/ARIA</a:t>
            </a:r>
            <a:endParaRPr kumimoji="0" lang="en-US" sz="1000" b="1" i="0" u="none" strike="noStrike" kern="1200" cap="none" spc="0" normalizeH="0" baseline="0" noProof="0" dirty="0">
              <a:ln>
                <a:noFill/>
              </a:ln>
              <a:solidFill>
                <a:srgbClr val="FFFFFF"/>
              </a:solidFill>
              <a:effectLst/>
              <a:uLnTx/>
              <a:uFillTx/>
              <a:latin typeface="Arial" charset="0"/>
              <a:ea typeface="MS PGothic" panose="020B0600070205080204" pitchFamily="34" charset="-128"/>
              <a:cs typeface="ＭＳ Ｐゴシック" charset="0"/>
            </a:endParaRPr>
          </a:p>
        </p:txBody>
      </p:sp>
      <p:sp>
        <p:nvSpPr>
          <p:cNvPr id="113" name="TextBox 112">
            <a:extLst>
              <a:ext uri="{FF2B5EF4-FFF2-40B4-BE49-F238E27FC236}">
                <a16:creationId xmlns:a16="http://schemas.microsoft.com/office/drawing/2014/main" id="{D37CF8AF-35D4-A440-B806-92E0D78A701D}"/>
              </a:ext>
            </a:extLst>
          </p:cNvPr>
          <p:cNvSpPr txBox="1"/>
          <p:nvPr/>
        </p:nvSpPr>
        <p:spPr>
          <a:xfrm>
            <a:off x="2500322" y="4267200"/>
            <a:ext cx="360997" cy="223837"/>
          </a:xfrm>
          <a:prstGeom prst="rect">
            <a:avLst/>
          </a:prstGeom>
          <a:noFill/>
        </p:spPr>
        <p:txBody>
          <a:bodyPr wrap="none" rtlCol="0">
            <a:noAutofit/>
          </a:bodyPr>
          <a:lstStyle/>
          <a:p>
            <a:pPr algn="ctr"/>
            <a:r>
              <a:rPr lang="en-US" sz="1000" dirty="0"/>
              <a:t>8/27</a:t>
            </a:r>
          </a:p>
        </p:txBody>
      </p:sp>
      <p:sp>
        <p:nvSpPr>
          <p:cNvPr id="114" name="TextBox 113">
            <a:extLst>
              <a:ext uri="{FF2B5EF4-FFF2-40B4-BE49-F238E27FC236}">
                <a16:creationId xmlns:a16="http://schemas.microsoft.com/office/drawing/2014/main" id="{C06494E6-467D-FB46-A785-3295FFAE8E99}"/>
              </a:ext>
            </a:extLst>
          </p:cNvPr>
          <p:cNvSpPr txBox="1"/>
          <p:nvPr/>
        </p:nvSpPr>
        <p:spPr>
          <a:xfrm>
            <a:off x="3305259" y="4267200"/>
            <a:ext cx="360997" cy="223837"/>
          </a:xfrm>
          <a:prstGeom prst="rect">
            <a:avLst/>
          </a:prstGeom>
          <a:noFill/>
        </p:spPr>
        <p:txBody>
          <a:bodyPr wrap="none" rtlCol="0">
            <a:noAutofit/>
          </a:bodyPr>
          <a:lstStyle/>
          <a:p>
            <a:pPr algn="ctr"/>
            <a:r>
              <a:rPr lang="en-US" sz="1000" dirty="0"/>
              <a:t>8/28</a:t>
            </a:r>
          </a:p>
        </p:txBody>
      </p:sp>
      <p:sp>
        <p:nvSpPr>
          <p:cNvPr id="115" name="TextBox 114">
            <a:extLst>
              <a:ext uri="{FF2B5EF4-FFF2-40B4-BE49-F238E27FC236}">
                <a16:creationId xmlns:a16="http://schemas.microsoft.com/office/drawing/2014/main" id="{ADD65F72-DE55-5A44-B0B2-36B08796E64A}"/>
              </a:ext>
            </a:extLst>
          </p:cNvPr>
          <p:cNvSpPr txBox="1"/>
          <p:nvPr/>
        </p:nvSpPr>
        <p:spPr>
          <a:xfrm>
            <a:off x="4262631" y="4267200"/>
            <a:ext cx="360997" cy="223837"/>
          </a:xfrm>
          <a:prstGeom prst="rect">
            <a:avLst/>
          </a:prstGeom>
          <a:noFill/>
        </p:spPr>
        <p:txBody>
          <a:bodyPr wrap="none" rtlCol="0">
            <a:noAutofit/>
          </a:bodyPr>
          <a:lstStyle/>
          <a:p>
            <a:pPr algn="ctr"/>
            <a:r>
              <a:rPr lang="en-US" sz="1000" dirty="0"/>
              <a:t>8/30</a:t>
            </a:r>
          </a:p>
        </p:txBody>
      </p:sp>
      <p:sp>
        <p:nvSpPr>
          <p:cNvPr id="116" name="TextBox 115">
            <a:extLst>
              <a:ext uri="{FF2B5EF4-FFF2-40B4-BE49-F238E27FC236}">
                <a16:creationId xmlns:a16="http://schemas.microsoft.com/office/drawing/2014/main" id="{8147796C-1E24-3845-AB2C-2505174E42DD}"/>
              </a:ext>
            </a:extLst>
          </p:cNvPr>
          <p:cNvSpPr txBox="1"/>
          <p:nvPr/>
        </p:nvSpPr>
        <p:spPr>
          <a:xfrm>
            <a:off x="5168622" y="4267200"/>
            <a:ext cx="360997" cy="223837"/>
          </a:xfrm>
          <a:prstGeom prst="rect">
            <a:avLst/>
          </a:prstGeom>
          <a:noFill/>
        </p:spPr>
        <p:txBody>
          <a:bodyPr wrap="none" rtlCol="0">
            <a:noAutofit/>
          </a:bodyPr>
          <a:lstStyle/>
          <a:p>
            <a:pPr algn="ctr"/>
            <a:r>
              <a:rPr lang="en-US" sz="1000" dirty="0"/>
              <a:t>8/31</a:t>
            </a:r>
          </a:p>
        </p:txBody>
      </p:sp>
      <p:sp>
        <p:nvSpPr>
          <p:cNvPr id="117" name="TextBox 116">
            <a:extLst>
              <a:ext uri="{FF2B5EF4-FFF2-40B4-BE49-F238E27FC236}">
                <a16:creationId xmlns:a16="http://schemas.microsoft.com/office/drawing/2014/main" id="{076C195C-C891-EB40-8BAE-500C75CCC1D4}"/>
              </a:ext>
            </a:extLst>
          </p:cNvPr>
          <p:cNvSpPr txBox="1"/>
          <p:nvPr/>
        </p:nvSpPr>
        <p:spPr>
          <a:xfrm>
            <a:off x="6095916" y="4267200"/>
            <a:ext cx="360997" cy="223837"/>
          </a:xfrm>
          <a:prstGeom prst="rect">
            <a:avLst/>
          </a:prstGeom>
          <a:noFill/>
        </p:spPr>
        <p:txBody>
          <a:bodyPr wrap="none" rtlCol="0">
            <a:noAutofit/>
          </a:bodyPr>
          <a:lstStyle/>
          <a:p>
            <a:pPr algn="ctr"/>
            <a:r>
              <a:rPr lang="en-US" sz="1000" dirty="0"/>
              <a:t>September 1</a:t>
            </a:r>
          </a:p>
        </p:txBody>
      </p:sp>
      <p:sp>
        <p:nvSpPr>
          <p:cNvPr id="118" name="TextBox 117">
            <a:extLst>
              <a:ext uri="{FF2B5EF4-FFF2-40B4-BE49-F238E27FC236}">
                <a16:creationId xmlns:a16="http://schemas.microsoft.com/office/drawing/2014/main" id="{94F69039-D7BF-374E-9DE4-9FC6E4A312AA}"/>
              </a:ext>
            </a:extLst>
          </p:cNvPr>
          <p:cNvSpPr txBox="1"/>
          <p:nvPr/>
        </p:nvSpPr>
        <p:spPr>
          <a:xfrm>
            <a:off x="8331162" y="4267200"/>
            <a:ext cx="360997" cy="223837"/>
          </a:xfrm>
          <a:prstGeom prst="rect">
            <a:avLst/>
          </a:prstGeom>
          <a:noFill/>
        </p:spPr>
        <p:txBody>
          <a:bodyPr wrap="none" rtlCol="0">
            <a:noAutofit/>
          </a:bodyPr>
          <a:lstStyle/>
          <a:p>
            <a:pPr algn="ctr"/>
            <a:r>
              <a:rPr lang="en-US" sz="1000" dirty="0"/>
              <a:t>9/4</a:t>
            </a:r>
          </a:p>
        </p:txBody>
      </p:sp>
      <p:pic>
        <p:nvPicPr>
          <p:cNvPr id="120" name="Picture 119">
            <a:extLst>
              <a:ext uri="{FF2B5EF4-FFF2-40B4-BE49-F238E27FC236}">
                <a16:creationId xmlns:a16="http://schemas.microsoft.com/office/drawing/2014/main" id="{4B219FB4-3893-AA46-B987-F7B03389F9C1}"/>
              </a:ext>
            </a:extLst>
          </p:cNvPr>
          <p:cNvPicPr>
            <a:picLocks noChangeAspect="1"/>
          </p:cNvPicPr>
          <p:nvPr/>
        </p:nvPicPr>
        <p:blipFill>
          <a:blip r:embed="rId10"/>
          <a:stretch>
            <a:fillRect/>
          </a:stretch>
        </p:blipFill>
        <p:spPr>
          <a:xfrm>
            <a:off x="556079" y="3844354"/>
            <a:ext cx="484458" cy="441289"/>
          </a:xfrm>
          <a:prstGeom prst="rect">
            <a:avLst/>
          </a:prstGeom>
        </p:spPr>
      </p:pic>
      <p:sp>
        <p:nvSpPr>
          <p:cNvPr id="121" name="TextBox 120">
            <a:extLst>
              <a:ext uri="{FF2B5EF4-FFF2-40B4-BE49-F238E27FC236}">
                <a16:creationId xmlns:a16="http://schemas.microsoft.com/office/drawing/2014/main" id="{07F8E009-D3B8-214E-9197-DDA8E80A4707}"/>
              </a:ext>
            </a:extLst>
          </p:cNvPr>
          <p:cNvSpPr txBox="1"/>
          <p:nvPr/>
        </p:nvSpPr>
        <p:spPr>
          <a:xfrm>
            <a:off x="-46239" y="3058446"/>
            <a:ext cx="1724501" cy="830997"/>
          </a:xfrm>
          <a:prstGeom prst="rect">
            <a:avLst/>
          </a:prstGeom>
          <a:noFill/>
        </p:spPr>
        <p:txBody>
          <a:bodyPr wrap="square" rtlCol="0">
            <a:spAutoFit/>
          </a:bodyPr>
          <a:lstStyle/>
          <a:p>
            <a:r>
              <a:rPr lang="en-US" sz="1200" dirty="0"/>
              <a:t>Multi-agency collaborations around remote sensing response to Harvey</a:t>
            </a:r>
          </a:p>
        </p:txBody>
      </p:sp>
      <p:pic>
        <p:nvPicPr>
          <p:cNvPr id="124" name="Google Shape;96;p3">
            <a:extLst>
              <a:ext uri="{FF2B5EF4-FFF2-40B4-BE49-F238E27FC236}">
                <a16:creationId xmlns:a16="http://schemas.microsoft.com/office/drawing/2014/main" id="{C384BF81-F973-B84A-9166-718D06629FB7}"/>
              </a:ext>
            </a:extLst>
          </p:cNvPr>
          <p:cNvPicPr preferRelativeResize="0"/>
          <p:nvPr/>
        </p:nvPicPr>
        <p:blipFill rotWithShape="1">
          <a:blip r:embed="rId11">
            <a:alphaModFix/>
          </a:blip>
          <a:srcRect/>
          <a:stretch/>
        </p:blipFill>
        <p:spPr>
          <a:xfrm>
            <a:off x="408122" y="4684658"/>
            <a:ext cx="2649071" cy="1874194"/>
          </a:xfrm>
          <a:prstGeom prst="rect">
            <a:avLst/>
          </a:prstGeom>
          <a:noFill/>
          <a:ln>
            <a:noFill/>
          </a:ln>
        </p:spPr>
      </p:pic>
      <p:sp>
        <p:nvSpPr>
          <p:cNvPr id="126" name="TextBox 125">
            <a:extLst>
              <a:ext uri="{FF2B5EF4-FFF2-40B4-BE49-F238E27FC236}">
                <a16:creationId xmlns:a16="http://schemas.microsoft.com/office/drawing/2014/main" id="{9D90D889-45C0-B34E-9258-D6D2DEB8C05F}"/>
              </a:ext>
            </a:extLst>
          </p:cNvPr>
          <p:cNvSpPr txBox="1"/>
          <p:nvPr/>
        </p:nvSpPr>
        <p:spPr>
          <a:xfrm>
            <a:off x="3805631" y="4267200"/>
            <a:ext cx="360997" cy="223837"/>
          </a:xfrm>
          <a:prstGeom prst="rect">
            <a:avLst/>
          </a:prstGeom>
          <a:noFill/>
        </p:spPr>
        <p:txBody>
          <a:bodyPr wrap="none" rtlCol="0">
            <a:noAutofit/>
          </a:bodyPr>
          <a:lstStyle/>
          <a:p>
            <a:pPr algn="ctr"/>
            <a:r>
              <a:rPr lang="en-US" sz="1000" dirty="0"/>
              <a:t>8/29</a:t>
            </a:r>
          </a:p>
        </p:txBody>
      </p:sp>
      <p:cxnSp>
        <p:nvCxnSpPr>
          <p:cNvPr id="128" name="Straight Arrow Connector 127">
            <a:extLst>
              <a:ext uri="{FF2B5EF4-FFF2-40B4-BE49-F238E27FC236}">
                <a16:creationId xmlns:a16="http://schemas.microsoft.com/office/drawing/2014/main" id="{3E7CEF63-F390-5946-9AEC-7AE25A7CEB59}"/>
              </a:ext>
            </a:extLst>
          </p:cNvPr>
          <p:cNvCxnSpPr>
            <a:cxnSpLocks/>
          </p:cNvCxnSpPr>
          <p:nvPr/>
        </p:nvCxnSpPr>
        <p:spPr>
          <a:xfrm flipV="1">
            <a:off x="2680820" y="4466303"/>
            <a:ext cx="0" cy="210079"/>
          </a:xfrm>
          <a:prstGeom prst="straightConnector1">
            <a:avLst/>
          </a:prstGeom>
          <a:noFill/>
          <a:ln w="25400" cap="flat">
            <a:solidFill>
              <a:schemeClr val="tx1">
                <a:lumMod val="65000"/>
                <a:lumOff val="35000"/>
              </a:schemeClr>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130" name="Straight Arrow Connector 129">
            <a:extLst>
              <a:ext uri="{FF2B5EF4-FFF2-40B4-BE49-F238E27FC236}">
                <a16:creationId xmlns:a16="http://schemas.microsoft.com/office/drawing/2014/main" id="{531FDCB2-6C19-8947-8BDC-15BD96757A89}"/>
              </a:ext>
            </a:extLst>
          </p:cNvPr>
          <p:cNvCxnSpPr>
            <a:cxnSpLocks/>
          </p:cNvCxnSpPr>
          <p:nvPr/>
        </p:nvCxnSpPr>
        <p:spPr>
          <a:xfrm flipV="1">
            <a:off x="3962400" y="4474579"/>
            <a:ext cx="0" cy="210079"/>
          </a:xfrm>
          <a:prstGeom prst="straightConnector1">
            <a:avLst/>
          </a:prstGeom>
          <a:noFill/>
          <a:ln w="25400" cap="flat">
            <a:solidFill>
              <a:schemeClr val="tx1">
                <a:lumMod val="65000"/>
                <a:lumOff val="35000"/>
              </a:schemeClr>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pic>
        <p:nvPicPr>
          <p:cNvPr id="131" name="Google Shape;130;p9">
            <a:extLst>
              <a:ext uri="{FF2B5EF4-FFF2-40B4-BE49-F238E27FC236}">
                <a16:creationId xmlns:a16="http://schemas.microsoft.com/office/drawing/2014/main" id="{AD8AC06C-CA46-E94F-8551-5AD7BBB49B12}"/>
              </a:ext>
            </a:extLst>
          </p:cNvPr>
          <p:cNvPicPr preferRelativeResize="0"/>
          <p:nvPr/>
        </p:nvPicPr>
        <p:blipFill rotWithShape="1">
          <a:blip r:embed="rId12">
            <a:alphaModFix/>
          </a:blip>
          <a:srcRect/>
          <a:stretch/>
        </p:blipFill>
        <p:spPr>
          <a:xfrm>
            <a:off x="3183080" y="4660878"/>
            <a:ext cx="2674693" cy="1892322"/>
          </a:xfrm>
          <a:prstGeom prst="rect">
            <a:avLst/>
          </a:prstGeom>
          <a:noFill/>
          <a:ln>
            <a:noFill/>
          </a:ln>
        </p:spPr>
      </p:pic>
      <p:cxnSp>
        <p:nvCxnSpPr>
          <p:cNvPr id="133" name="Straight Arrow Connector 132">
            <a:extLst>
              <a:ext uri="{FF2B5EF4-FFF2-40B4-BE49-F238E27FC236}">
                <a16:creationId xmlns:a16="http://schemas.microsoft.com/office/drawing/2014/main" id="{EE0FB02B-E9D4-E048-AA9D-F63B8C4D69F9}"/>
              </a:ext>
            </a:extLst>
          </p:cNvPr>
          <p:cNvCxnSpPr>
            <a:cxnSpLocks/>
          </p:cNvCxnSpPr>
          <p:nvPr/>
        </p:nvCxnSpPr>
        <p:spPr>
          <a:xfrm flipV="1">
            <a:off x="5334000" y="4495800"/>
            <a:ext cx="0" cy="137160"/>
          </a:xfrm>
          <a:prstGeom prst="straightConnector1">
            <a:avLst/>
          </a:prstGeom>
          <a:noFill/>
          <a:ln w="25400" cap="flat">
            <a:solidFill>
              <a:schemeClr val="tx1">
                <a:lumMod val="65000"/>
                <a:lumOff val="35000"/>
              </a:schemeClr>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136" name="Straight Connector 135">
            <a:extLst>
              <a:ext uri="{FF2B5EF4-FFF2-40B4-BE49-F238E27FC236}">
                <a16:creationId xmlns:a16="http://schemas.microsoft.com/office/drawing/2014/main" id="{8009AE9B-2BD2-A244-ABC2-A17CC809FB73}"/>
              </a:ext>
            </a:extLst>
          </p:cNvPr>
          <p:cNvCxnSpPr/>
          <p:nvPr/>
        </p:nvCxnSpPr>
        <p:spPr>
          <a:xfrm>
            <a:off x="5334000" y="4617720"/>
            <a:ext cx="1701050" cy="0"/>
          </a:xfrm>
          <a:prstGeom prst="line">
            <a:avLst/>
          </a:prstGeom>
          <a:noFill/>
          <a:ln w="25400" cap="flat">
            <a:solidFill>
              <a:schemeClr val="tx1">
                <a:lumMod val="65000"/>
                <a:lumOff val="35000"/>
              </a:schemeClr>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137" name="Straight Arrow Connector 136">
            <a:extLst>
              <a:ext uri="{FF2B5EF4-FFF2-40B4-BE49-F238E27FC236}">
                <a16:creationId xmlns:a16="http://schemas.microsoft.com/office/drawing/2014/main" id="{E6DAF60F-D0D0-C64A-8F9B-02F2A310716F}"/>
              </a:ext>
            </a:extLst>
          </p:cNvPr>
          <p:cNvCxnSpPr>
            <a:cxnSpLocks/>
          </p:cNvCxnSpPr>
          <p:nvPr/>
        </p:nvCxnSpPr>
        <p:spPr>
          <a:xfrm flipV="1">
            <a:off x="7031736" y="4617720"/>
            <a:ext cx="0" cy="137160"/>
          </a:xfrm>
          <a:prstGeom prst="straightConnector1">
            <a:avLst/>
          </a:prstGeom>
          <a:noFill/>
          <a:ln w="25400" cap="flat">
            <a:solidFill>
              <a:schemeClr val="tx1">
                <a:lumMod val="65000"/>
                <a:lumOff val="35000"/>
              </a:schemeClr>
            </a:solidFill>
            <a:prstDash val="solid"/>
            <a:bevel/>
            <a:headEnd type="none"/>
            <a:tailEnd type="non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pic>
        <p:nvPicPr>
          <p:cNvPr id="132" name="Google Shape;174;p17">
            <a:extLst>
              <a:ext uri="{FF2B5EF4-FFF2-40B4-BE49-F238E27FC236}">
                <a16:creationId xmlns:a16="http://schemas.microsoft.com/office/drawing/2014/main" id="{3EA829E4-2CA1-B74F-9A2A-212FC4D7C93D}"/>
              </a:ext>
            </a:extLst>
          </p:cNvPr>
          <p:cNvPicPr preferRelativeResize="0"/>
          <p:nvPr/>
        </p:nvPicPr>
        <p:blipFill rotWithShape="1">
          <a:blip r:embed="rId13">
            <a:alphaModFix/>
          </a:blip>
          <a:srcRect/>
          <a:stretch/>
        </p:blipFill>
        <p:spPr>
          <a:xfrm>
            <a:off x="5983660" y="4671779"/>
            <a:ext cx="2674692" cy="1892320"/>
          </a:xfrm>
          <a:prstGeom prst="rect">
            <a:avLst/>
          </a:prstGeom>
          <a:noFill/>
          <a:ln>
            <a:noFill/>
          </a:ln>
        </p:spPr>
      </p:pic>
      <p:sp>
        <p:nvSpPr>
          <p:cNvPr id="46" name="Rectangle 45">
            <a:extLst>
              <a:ext uri="{FF2B5EF4-FFF2-40B4-BE49-F238E27FC236}">
                <a16:creationId xmlns:a16="http://schemas.microsoft.com/office/drawing/2014/main" id="{1F2427F3-FFFE-4827-924D-4435F773B3B7}"/>
              </a:ext>
            </a:extLst>
          </p:cNvPr>
          <p:cNvSpPr/>
          <p:nvPr/>
        </p:nvSpPr>
        <p:spPr>
          <a:xfrm>
            <a:off x="138698" y="2203609"/>
            <a:ext cx="8915400" cy="646329"/>
          </a:xfrm>
          <a:prstGeom prst="rect">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800" b="0" i="1" u="none" strike="noStrike" cap="none" spc="0" normalizeH="0" baseline="0" dirty="0">
                <a:ln>
                  <a:noFill/>
                </a:ln>
                <a:solidFill>
                  <a:srgbClr val="002569"/>
                </a:solidFill>
                <a:effectLst/>
                <a:uFillTx/>
              </a:rPr>
              <a:t>SAR provides cloud and under-vegetation views of water, but often with additional data latency and infrequent repeat passes: constellation approaches are highl</a:t>
            </a:r>
            <a:r>
              <a:rPr lang="en-US" i="1" dirty="0"/>
              <a:t>y valuable!</a:t>
            </a:r>
            <a:endParaRPr kumimoji="0" lang="en-US" sz="1800" b="0" i="1" u="none" strike="noStrike" cap="none" spc="0" normalizeH="0" baseline="0" dirty="0">
              <a:ln>
                <a:noFill/>
              </a:ln>
              <a:solidFill>
                <a:srgbClr val="002569"/>
              </a:solidFill>
              <a:effectLst/>
              <a:uFillTx/>
            </a:endParaRPr>
          </a:p>
        </p:txBody>
      </p:sp>
      <p:sp>
        <p:nvSpPr>
          <p:cNvPr id="47" name="Rectangle 46">
            <a:extLst>
              <a:ext uri="{FF2B5EF4-FFF2-40B4-BE49-F238E27FC236}">
                <a16:creationId xmlns:a16="http://schemas.microsoft.com/office/drawing/2014/main" id="{0299BC27-5C51-4889-94D2-2BCC5F2DAC5D}"/>
              </a:ext>
            </a:extLst>
          </p:cNvPr>
          <p:cNvSpPr/>
          <p:nvPr/>
        </p:nvSpPr>
        <p:spPr>
          <a:xfrm>
            <a:off x="138698" y="5556682"/>
            <a:ext cx="8915400" cy="646329"/>
          </a:xfrm>
          <a:prstGeom prst="rect">
            <a:avLst/>
          </a:prstGeom>
          <a:solidFill>
            <a:srgbClr val="FFFFFF"/>
          </a:solidFill>
          <a:ln w="25400" cap="flat">
            <a:solidFill>
              <a:schemeClr val="tx1"/>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hangingPunct="0">
              <a:lnSpc>
                <a:spcPct val="100000"/>
              </a:lnSpc>
              <a:spcBef>
                <a:spcPts val="0"/>
              </a:spcBef>
              <a:spcAft>
                <a:spcPts val="0"/>
              </a:spcAft>
              <a:buClrTx/>
              <a:buSzTx/>
              <a:buFontTx/>
              <a:buNone/>
              <a:tabLst/>
            </a:pPr>
            <a:r>
              <a:rPr kumimoji="0" lang="en-US" sz="1800" b="0" u="none" strike="noStrike" cap="none" spc="0" normalizeH="0" baseline="0" dirty="0">
                <a:ln>
                  <a:noFill/>
                </a:ln>
                <a:solidFill>
                  <a:srgbClr val="002569"/>
                </a:solidFill>
                <a:effectLst/>
                <a:uFillTx/>
              </a:rPr>
              <a:t>LEO/GEO provide routine coverage, limited by cloud cover – their combination provides multiple opportunities to revisit and reassess!</a:t>
            </a:r>
          </a:p>
        </p:txBody>
      </p:sp>
    </p:spTree>
    <p:extLst>
      <p:ext uri="{BB962C8B-B14F-4D97-AF65-F5344CB8AC3E}">
        <p14:creationId xmlns:p14="http://schemas.microsoft.com/office/powerpoint/2010/main" val="3075587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7E29B0-BABE-486C-9A59-AB794D0F2AA3}"/>
              </a:ext>
            </a:extLst>
          </p:cNvPr>
          <p:cNvSpPr>
            <a:spLocks noGrp="1"/>
          </p:cNvSpPr>
          <p:nvPr>
            <p:ph type="sldNum" sz="quarter" idx="2"/>
          </p:nvPr>
        </p:nvSpPr>
        <p:spPr/>
        <p:txBody>
          <a:bodyPr/>
          <a:lstStyle/>
          <a:p>
            <a:pPr defTabSz="914400"/>
            <a:fld id="{86CB4B4D-7CA3-9044-876B-883B54F8677D}" type="slidenum">
              <a:rPr lang="uk-UA" smtClean="0"/>
              <a:pPr defTabSz="914400"/>
              <a:t>12</a:t>
            </a:fld>
            <a:endParaRPr lang="uk-UA" dirty="0"/>
          </a:p>
        </p:txBody>
      </p:sp>
      <p:sp>
        <p:nvSpPr>
          <p:cNvPr id="3" name="Content Placeholder 2">
            <a:extLst>
              <a:ext uri="{FF2B5EF4-FFF2-40B4-BE49-F238E27FC236}">
                <a16:creationId xmlns:a16="http://schemas.microsoft.com/office/drawing/2014/main" id="{CE44A4E0-FC1B-45E5-8CCD-A309C3F717E4}"/>
              </a:ext>
            </a:extLst>
          </p:cNvPr>
          <p:cNvSpPr>
            <a:spLocks noGrp="1"/>
          </p:cNvSpPr>
          <p:nvPr>
            <p:ph sz="quarter" idx="10"/>
          </p:nvPr>
        </p:nvSpPr>
        <p:spPr>
          <a:xfrm>
            <a:off x="457200" y="1219200"/>
            <a:ext cx="8153400" cy="4724400"/>
          </a:xfrm>
        </p:spPr>
        <p:txBody>
          <a:bodyPr/>
          <a:lstStyle/>
          <a:p>
            <a:r>
              <a:rPr lang="en-US" dirty="0"/>
              <a:t>CGMS responded to the CEOS call for LEO/GEO applications with the CGMS pilot study demonstrating the use of operational satellites with VIS/NIR/IR imagers for flood mapping.</a:t>
            </a:r>
          </a:p>
          <a:p>
            <a:pPr marL="426027" lvl="1" indent="0">
              <a:buNone/>
            </a:pPr>
            <a:r>
              <a:rPr lang="en-US" dirty="0"/>
              <a:t>Outcome -  operational services at NOAA and CMA  </a:t>
            </a:r>
          </a:p>
          <a:p>
            <a:pPr marL="426027" lvl="1" indent="0">
              <a:buNone/>
            </a:pPr>
            <a:r>
              <a:rPr lang="en-US" dirty="0"/>
              <a:t>Software freely available for local use:  NOAA and CMA LEO satellites have direct broadcast, and JMA, CMA, KMA NOAA have geostationary real-time broadcast. </a:t>
            </a:r>
          </a:p>
          <a:p>
            <a:pPr marL="426027" lvl="1" indent="0">
              <a:buNone/>
            </a:pPr>
            <a:endParaRPr lang="en-US" sz="1400" dirty="0"/>
          </a:p>
          <a:p>
            <a:r>
              <a:rPr lang="en-US" dirty="0"/>
              <a:t>Since SIT34 there has been excellent coordination between the CGMS pilot study and </a:t>
            </a:r>
            <a:r>
              <a:rPr lang="en-US" dirty="0" err="1"/>
              <a:t>WGDisasters</a:t>
            </a:r>
            <a:r>
              <a:rPr lang="en-US" dirty="0"/>
              <a:t> by introducing SAR as a critical component.</a:t>
            </a:r>
          </a:p>
          <a:p>
            <a:endParaRPr lang="en-US" sz="1400" dirty="0"/>
          </a:p>
          <a:p>
            <a:r>
              <a:rPr lang="en-US" dirty="0"/>
              <a:t>Future international demonstration coordination, including SAR integration could be a joint CGMS/CEOS activity.  CEOS focus on demonstrations, value, and CGMS (and WMO) for operational pathways, requirements, operating manuals, etc.</a:t>
            </a:r>
          </a:p>
          <a:p>
            <a:pPr marL="426027" lvl="1" indent="0">
              <a:buNone/>
            </a:pPr>
            <a:endParaRPr lang="en-US" dirty="0"/>
          </a:p>
          <a:p>
            <a:endParaRPr lang="en-US" dirty="0"/>
          </a:p>
          <a:p>
            <a:pPr marL="426027" lvl="1" indent="0">
              <a:buNone/>
            </a:pPr>
            <a:endParaRPr lang="en-US" dirty="0"/>
          </a:p>
          <a:p>
            <a:pPr marL="426027" lvl="1" indent="0">
              <a:buNone/>
            </a:pPr>
            <a:endParaRPr lang="en-US" dirty="0"/>
          </a:p>
        </p:txBody>
      </p:sp>
      <p:sp>
        <p:nvSpPr>
          <p:cNvPr id="4" name="Content Placeholder 3">
            <a:extLst>
              <a:ext uri="{FF2B5EF4-FFF2-40B4-BE49-F238E27FC236}">
                <a16:creationId xmlns:a16="http://schemas.microsoft.com/office/drawing/2014/main" id="{73E8FAAD-3338-4062-BBC8-069BF9D9A874}"/>
              </a:ext>
            </a:extLst>
          </p:cNvPr>
          <p:cNvSpPr>
            <a:spLocks noGrp="1"/>
          </p:cNvSpPr>
          <p:nvPr>
            <p:ph sz="quarter" idx="11"/>
          </p:nvPr>
        </p:nvSpPr>
        <p:spPr/>
        <p:txBody>
          <a:bodyPr/>
          <a:lstStyle/>
          <a:p>
            <a:r>
              <a:rPr lang="en-US" dirty="0"/>
              <a:t>Summary</a:t>
            </a:r>
          </a:p>
        </p:txBody>
      </p:sp>
    </p:spTree>
    <p:extLst>
      <p:ext uri="{BB962C8B-B14F-4D97-AF65-F5344CB8AC3E}">
        <p14:creationId xmlns:p14="http://schemas.microsoft.com/office/powerpoint/2010/main" val="143637235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DB2250-8146-411C-88B3-F1BAC07ACD37}"/>
              </a:ext>
            </a:extLst>
          </p:cNvPr>
          <p:cNvSpPr>
            <a:spLocks noGrp="1"/>
          </p:cNvSpPr>
          <p:nvPr>
            <p:ph type="sldNum" sz="quarter" idx="2"/>
          </p:nvPr>
        </p:nvSpPr>
        <p:spPr/>
        <p:txBody>
          <a:bodyPr/>
          <a:lstStyle/>
          <a:p>
            <a:pPr defTabSz="914400"/>
            <a:fld id="{86CB4B4D-7CA3-9044-876B-883B54F8677D}" type="slidenum">
              <a:rPr lang="uk-UA" smtClean="0"/>
              <a:pPr defTabSz="914400"/>
              <a:t>13</a:t>
            </a:fld>
            <a:endParaRPr lang="uk-UA" dirty="0"/>
          </a:p>
        </p:txBody>
      </p:sp>
      <p:sp>
        <p:nvSpPr>
          <p:cNvPr id="3" name="Content Placeholder 2">
            <a:extLst>
              <a:ext uri="{FF2B5EF4-FFF2-40B4-BE49-F238E27FC236}">
                <a16:creationId xmlns:a16="http://schemas.microsoft.com/office/drawing/2014/main" id="{17043D9C-090B-407E-AA01-8EC02C325D4E}"/>
              </a:ext>
            </a:extLst>
          </p:cNvPr>
          <p:cNvSpPr>
            <a:spLocks noGrp="1"/>
          </p:cNvSpPr>
          <p:nvPr>
            <p:ph sz="quarter" idx="10"/>
          </p:nvPr>
        </p:nvSpPr>
        <p:spPr/>
        <p:txBody>
          <a:bodyPr/>
          <a:lstStyle/>
          <a:p>
            <a:endParaRPr lang="en-US"/>
          </a:p>
        </p:txBody>
      </p:sp>
      <p:sp>
        <p:nvSpPr>
          <p:cNvPr id="4" name="Content Placeholder 3">
            <a:extLst>
              <a:ext uri="{FF2B5EF4-FFF2-40B4-BE49-F238E27FC236}">
                <a16:creationId xmlns:a16="http://schemas.microsoft.com/office/drawing/2014/main" id="{B694A587-0294-4C19-8CF2-B31E247AA006}"/>
              </a:ext>
            </a:extLst>
          </p:cNvPr>
          <p:cNvSpPr>
            <a:spLocks noGrp="1"/>
          </p:cNvSpPr>
          <p:nvPr>
            <p:ph sz="quarter" idx="11"/>
          </p:nvPr>
        </p:nvSpPr>
        <p:spPr/>
        <p:txBody>
          <a:bodyPr/>
          <a:lstStyle/>
          <a:p>
            <a:r>
              <a:rPr lang="en-US" dirty="0"/>
              <a:t>New York Times article used VIIRS flood mapping software</a:t>
            </a:r>
          </a:p>
        </p:txBody>
      </p:sp>
      <p:pic>
        <p:nvPicPr>
          <p:cNvPr id="5" name="Picture 4">
            <a:extLst>
              <a:ext uri="{FF2B5EF4-FFF2-40B4-BE49-F238E27FC236}">
                <a16:creationId xmlns:a16="http://schemas.microsoft.com/office/drawing/2014/main" id="{DEE8BFE1-5F3A-4B40-8337-BF82CF9F4BAB}"/>
              </a:ext>
            </a:extLst>
          </p:cNvPr>
          <p:cNvPicPr>
            <a:picLocks noChangeAspect="1"/>
          </p:cNvPicPr>
          <p:nvPr/>
        </p:nvPicPr>
        <p:blipFill>
          <a:blip r:embed="rId2"/>
          <a:stretch>
            <a:fillRect/>
          </a:stretch>
        </p:blipFill>
        <p:spPr>
          <a:xfrm>
            <a:off x="152400" y="1088345"/>
            <a:ext cx="8534400" cy="5464855"/>
          </a:xfrm>
          <a:prstGeom prst="rect">
            <a:avLst/>
          </a:prstGeom>
        </p:spPr>
      </p:pic>
      <p:sp>
        <p:nvSpPr>
          <p:cNvPr id="6" name="Rectangle 5">
            <a:extLst>
              <a:ext uri="{FF2B5EF4-FFF2-40B4-BE49-F238E27FC236}">
                <a16:creationId xmlns:a16="http://schemas.microsoft.com/office/drawing/2014/main" id="{EA6D47AF-F6D3-4FD8-90C7-594293180470}"/>
              </a:ext>
            </a:extLst>
          </p:cNvPr>
          <p:cNvSpPr/>
          <p:nvPr/>
        </p:nvSpPr>
        <p:spPr>
          <a:xfrm>
            <a:off x="76200" y="1447800"/>
            <a:ext cx="4572000" cy="646331"/>
          </a:xfrm>
          <a:prstGeom prst="rect">
            <a:avLst/>
          </a:prstGeom>
        </p:spPr>
        <p:txBody>
          <a:bodyPr>
            <a:spAutoFit/>
          </a:bodyPr>
          <a:lstStyle/>
          <a:p>
            <a:r>
              <a:rPr lang="en-US" dirty="0">
                <a:hlinkClick r:id="rId3"/>
              </a:rPr>
              <a:t>https://www.nytimes.com/interactive/2019/09/11/us/midwest-flooding.html</a:t>
            </a:r>
            <a:endParaRPr lang="en-US" dirty="0"/>
          </a:p>
        </p:txBody>
      </p:sp>
    </p:spTree>
    <p:extLst>
      <p:ext uri="{BB962C8B-B14F-4D97-AF65-F5344CB8AC3E}">
        <p14:creationId xmlns:p14="http://schemas.microsoft.com/office/powerpoint/2010/main" val="159531212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AA1727-1252-1A43-B588-38963A9D1B9E}"/>
              </a:ext>
            </a:extLst>
          </p:cNvPr>
          <p:cNvSpPr>
            <a:spLocks noGrp="1"/>
          </p:cNvSpPr>
          <p:nvPr>
            <p:ph type="sldNum" sz="quarter" idx="2"/>
          </p:nvPr>
        </p:nvSpPr>
        <p:spPr/>
        <p:txBody>
          <a:bodyPr/>
          <a:lstStyle/>
          <a:p>
            <a:pPr defTabSz="914400"/>
            <a:fld id="{86CB4B4D-7CA3-9044-876B-883B54F8677D}" type="slidenum">
              <a:rPr lang="uk-UA" smtClean="0"/>
              <a:pPr defTabSz="914400"/>
              <a:t>14</a:t>
            </a:fld>
            <a:endParaRPr lang="uk-UA" dirty="0"/>
          </a:p>
        </p:txBody>
      </p:sp>
      <p:sp>
        <p:nvSpPr>
          <p:cNvPr id="4" name="Content Placeholder 3">
            <a:extLst>
              <a:ext uri="{FF2B5EF4-FFF2-40B4-BE49-F238E27FC236}">
                <a16:creationId xmlns:a16="http://schemas.microsoft.com/office/drawing/2014/main" id="{F1D514A8-D45B-614B-B2AF-CE774E39C0A0}"/>
              </a:ext>
            </a:extLst>
          </p:cNvPr>
          <p:cNvSpPr>
            <a:spLocks noGrp="1"/>
          </p:cNvSpPr>
          <p:nvPr>
            <p:ph sz="quarter" idx="11"/>
          </p:nvPr>
        </p:nvSpPr>
        <p:spPr>
          <a:xfrm>
            <a:off x="2057400" y="304800"/>
            <a:ext cx="5552704" cy="533400"/>
          </a:xfrm>
        </p:spPr>
        <p:txBody>
          <a:bodyPr/>
          <a:lstStyle/>
          <a:p>
            <a:r>
              <a:rPr lang="en-US" dirty="0"/>
              <a:t>Next Steps:  Using Existing Mechanisms and Structures</a:t>
            </a:r>
          </a:p>
          <a:p>
            <a:endParaRPr lang="en-US" dirty="0"/>
          </a:p>
        </p:txBody>
      </p:sp>
      <p:sp>
        <p:nvSpPr>
          <p:cNvPr id="48" name="Content Placeholder 2">
            <a:extLst>
              <a:ext uri="{FF2B5EF4-FFF2-40B4-BE49-F238E27FC236}">
                <a16:creationId xmlns:a16="http://schemas.microsoft.com/office/drawing/2014/main" id="{821A3FD8-7F82-1B48-98BD-5D03DFDB7CD1}"/>
              </a:ext>
            </a:extLst>
          </p:cNvPr>
          <p:cNvSpPr>
            <a:spLocks noGrp="1"/>
          </p:cNvSpPr>
          <p:nvPr>
            <p:ph sz="quarter" idx="10"/>
          </p:nvPr>
        </p:nvSpPr>
        <p:spPr>
          <a:xfrm>
            <a:off x="457200" y="1600200"/>
            <a:ext cx="8153400" cy="4724400"/>
          </a:xfrm>
        </p:spPr>
        <p:txBody>
          <a:bodyPr/>
          <a:lstStyle/>
          <a:p>
            <a:pPr lvl="0"/>
            <a:r>
              <a:rPr lang="en-US" sz="2400" dirty="0"/>
              <a:t>Within CGMS and WMO, Flood Mapping evaluation by NMHSs and WMO Region Satellite Data Requirements Working Groups </a:t>
            </a:r>
          </a:p>
          <a:p>
            <a:pPr lvl="0"/>
            <a:endParaRPr lang="en-US" sz="2400" dirty="0"/>
          </a:p>
          <a:p>
            <a:pPr lvl="0"/>
            <a:r>
              <a:rPr lang="en-US" sz="2400" dirty="0" err="1"/>
              <a:t>WGDisasters</a:t>
            </a:r>
            <a:r>
              <a:rPr lang="en-US" sz="2400" dirty="0"/>
              <a:t> proposed GEO-LEO SAR Integration Pilot </a:t>
            </a:r>
          </a:p>
          <a:p>
            <a:pPr lvl="0"/>
            <a:endParaRPr lang="en-US" sz="2400" dirty="0"/>
          </a:p>
          <a:p>
            <a:pPr lvl="0"/>
            <a:r>
              <a:rPr lang="en-US" sz="2400" dirty="0" err="1"/>
              <a:t>WGCapD</a:t>
            </a:r>
            <a:r>
              <a:rPr lang="en-US" sz="2400" dirty="0"/>
              <a:t> capacity building and training</a:t>
            </a:r>
          </a:p>
          <a:p>
            <a:pPr lvl="0"/>
            <a:endParaRPr lang="en-US" sz="2400" dirty="0"/>
          </a:p>
          <a:p>
            <a:pPr lvl="0"/>
            <a:r>
              <a:rPr lang="en-US" sz="2400" dirty="0"/>
              <a:t>SIT Chair interest in continuing focus with dedicated pilots and demonstration projects</a:t>
            </a:r>
          </a:p>
          <a:p>
            <a:pPr lvl="1"/>
            <a:r>
              <a:rPr lang="en-US" sz="2400" dirty="0"/>
              <a:t>Possible Coastal Mapping in Pacific Region</a:t>
            </a:r>
          </a:p>
          <a:p>
            <a:endParaRPr lang="en-US" dirty="0"/>
          </a:p>
          <a:p>
            <a:endParaRPr lang="en-US" dirty="0"/>
          </a:p>
        </p:txBody>
      </p:sp>
    </p:spTree>
    <p:extLst>
      <p:ext uri="{BB962C8B-B14F-4D97-AF65-F5344CB8AC3E}">
        <p14:creationId xmlns:p14="http://schemas.microsoft.com/office/powerpoint/2010/main" val="304393223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1C9DB5-3AE4-BF48-AA40-78BA907A09A7}"/>
              </a:ext>
            </a:extLst>
          </p:cNvPr>
          <p:cNvSpPr>
            <a:spLocks noGrp="1"/>
          </p:cNvSpPr>
          <p:nvPr>
            <p:ph type="sldNum" sz="quarter" idx="2"/>
          </p:nvPr>
        </p:nvSpPr>
        <p:spPr/>
        <p:txBody>
          <a:bodyPr/>
          <a:lstStyle/>
          <a:p>
            <a:pPr defTabSz="914400"/>
            <a:fld id="{86CB4B4D-7CA3-9044-876B-883B54F8677D}" type="slidenum">
              <a:rPr lang="uk-UA" smtClean="0"/>
              <a:pPr defTabSz="914400"/>
              <a:t>15</a:t>
            </a:fld>
            <a:endParaRPr lang="uk-UA" dirty="0"/>
          </a:p>
        </p:txBody>
      </p:sp>
      <p:pic>
        <p:nvPicPr>
          <p:cNvPr id="6" name="Content Placeholder 5">
            <a:extLst>
              <a:ext uri="{FF2B5EF4-FFF2-40B4-BE49-F238E27FC236}">
                <a16:creationId xmlns:a16="http://schemas.microsoft.com/office/drawing/2014/main" id="{02386367-07A9-BE4C-ABD1-1E5E0E578802}"/>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0" y="1143000"/>
            <a:ext cx="9144000" cy="6073506"/>
          </a:xfrm>
        </p:spPr>
      </p:pic>
      <p:sp>
        <p:nvSpPr>
          <p:cNvPr id="7" name="Content Placeholder 1">
            <a:extLst>
              <a:ext uri="{FF2B5EF4-FFF2-40B4-BE49-F238E27FC236}">
                <a16:creationId xmlns:a16="http://schemas.microsoft.com/office/drawing/2014/main" id="{4037C45B-288A-1742-A4F3-1C34C0395657}"/>
              </a:ext>
            </a:extLst>
          </p:cNvPr>
          <p:cNvSpPr txBox="1">
            <a:spLocks/>
          </p:cNvSpPr>
          <p:nvPr/>
        </p:nvSpPr>
        <p:spPr>
          <a:xfrm>
            <a:off x="457200" y="1676400"/>
            <a:ext cx="8001000" cy="46482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algn="r" defTabSz="914400">
              <a:spcBef>
                <a:spcPts val="600"/>
              </a:spcBef>
              <a:spcAft>
                <a:spcPts val="600"/>
              </a:spcAft>
              <a:buNone/>
            </a:pPr>
            <a:r>
              <a:rPr lang="en-AU" sz="3200" i="1" dirty="0">
                <a:solidFill>
                  <a:schemeClr val="accent1">
                    <a:lumMod val="20000"/>
                    <a:lumOff val="80000"/>
                  </a:schemeClr>
                </a:solidFill>
              </a:rPr>
              <a:t>Questions?</a:t>
            </a:r>
            <a:endParaRPr lang="en-US" sz="3200" i="1" dirty="0">
              <a:solidFill>
                <a:schemeClr val="accent1">
                  <a:lumMod val="20000"/>
                  <a:lumOff val="80000"/>
                </a:schemeClr>
              </a:solidFill>
            </a:endParaRPr>
          </a:p>
        </p:txBody>
      </p:sp>
    </p:spTree>
    <p:extLst>
      <p:ext uri="{BB962C8B-B14F-4D97-AF65-F5344CB8AC3E}">
        <p14:creationId xmlns:p14="http://schemas.microsoft.com/office/powerpoint/2010/main" val="376793174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2</a:t>
            </a:fld>
            <a:endParaRPr lang="uk-UA" dirty="0"/>
          </a:p>
        </p:txBody>
      </p:sp>
      <p:sp>
        <p:nvSpPr>
          <p:cNvPr id="4" name="Content Placeholder 3"/>
          <p:cNvSpPr>
            <a:spLocks noGrp="1"/>
          </p:cNvSpPr>
          <p:nvPr>
            <p:ph sz="quarter" idx="11"/>
          </p:nvPr>
        </p:nvSpPr>
        <p:spPr>
          <a:xfrm>
            <a:off x="1905000" y="381000"/>
            <a:ext cx="6248400" cy="533400"/>
          </a:xfrm>
        </p:spPr>
        <p:txBody>
          <a:bodyPr/>
          <a:lstStyle/>
          <a:p>
            <a:r>
              <a:rPr lang="en-US" dirty="0">
                <a:solidFill>
                  <a:srgbClr val="FFFFFF"/>
                </a:solidFill>
              </a:rPr>
              <a:t>Update &amp; CEOS Coordination Trajectory</a:t>
            </a:r>
            <a:endParaRPr lang="en-US" dirty="0"/>
          </a:p>
        </p:txBody>
      </p:sp>
      <p:sp>
        <p:nvSpPr>
          <p:cNvPr id="6" name="Content Placeholder 2"/>
          <p:cNvSpPr>
            <a:spLocks noGrp="1"/>
          </p:cNvSpPr>
          <p:nvPr>
            <p:ph sz="quarter" idx="10"/>
          </p:nvPr>
        </p:nvSpPr>
        <p:spPr>
          <a:xfrm>
            <a:off x="513080" y="800100"/>
            <a:ext cx="8534400" cy="5257800"/>
          </a:xfrm>
        </p:spPr>
        <p:txBody>
          <a:bodyPr/>
          <a:lstStyle/>
          <a:p>
            <a:pPr marL="0" indent="0">
              <a:buNone/>
            </a:pPr>
            <a:endParaRPr lang="en-US" sz="2400" b="0" dirty="0"/>
          </a:p>
          <a:p>
            <a:pPr marL="0" indent="0">
              <a:buNone/>
            </a:pPr>
            <a:r>
              <a:rPr lang="en-US" b="0" dirty="0"/>
              <a:t>SIT34:  Update on  CGMS Flood Pilot Study</a:t>
            </a:r>
          </a:p>
          <a:p>
            <a:pPr marL="0" indent="0">
              <a:buNone/>
            </a:pPr>
            <a:endParaRPr lang="en-US" b="0" dirty="0"/>
          </a:p>
          <a:p>
            <a:pPr marL="0" indent="0">
              <a:buNone/>
            </a:pPr>
            <a:r>
              <a:rPr lang="en-US" b="0" dirty="0"/>
              <a:t>Residency in </a:t>
            </a:r>
            <a:r>
              <a:rPr lang="en-US" b="0" dirty="0" err="1"/>
              <a:t>WGDisasters</a:t>
            </a:r>
            <a:r>
              <a:rPr lang="en-US" b="0" dirty="0"/>
              <a:t> to integrate synthetic aperture radar and to better utilize the global constellation with focus on coastal flooding.</a:t>
            </a:r>
          </a:p>
          <a:p>
            <a:pPr marL="0" indent="0">
              <a:buNone/>
            </a:pPr>
            <a:endParaRPr lang="en-US" b="0" dirty="0"/>
          </a:p>
          <a:p>
            <a:pPr marL="0" indent="0">
              <a:buNone/>
            </a:pPr>
            <a:r>
              <a:rPr lang="en-US" b="0" dirty="0"/>
              <a:t>Residency in </a:t>
            </a:r>
            <a:r>
              <a:rPr lang="en-US" b="0" dirty="0" err="1"/>
              <a:t>WGCapD</a:t>
            </a:r>
            <a:r>
              <a:rPr lang="en-US" b="0" dirty="0"/>
              <a:t> -   Capacity Building, Training, Data Access, </a:t>
            </a:r>
            <a:r>
              <a:rPr lang="en-US" b="0" dirty="0" err="1"/>
              <a:t>etc</a:t>
            </a:r>
            <a:endParaRPr lang="en-US" b="0" dirty="0"/>
          </a:p>
          <a:p>
            <a:pPr marL="0" indent="0">
              <a:buNone/>
            </a:pPr>
            <a:endParaRPr lang="en-US" dirty="0"/>
          </a:p>
          <a:p>
            <a:pPr marL="0" indent="0">
              <a:buNone/>
            </a:pPr>
            <a:r>
              <a:rPr lang="en-US" dirty="0"/>
              <a:t>SIT34: Land Surface case study to promote Analysis Ready Data to enable interoperability between GEO-LEO.  </a:t>
            </a:r>
          </a:p>
          <a:p>
            <a:pPr marL="0" indent="0">
              <a:buNone/>
            </a:pPr>
            <a:endParaRPr lang="en-US" dirty="0"/>
          </a:p>
          <a:p>
            <a:pPr marL="0" indent="0">
              <a:buNone/>
            </a:pPr>
            <a:r>
              <a:rPr lang="en-US" dirty="0"/>
              <a:t>No commitment to conduct study.  However, development of case study design/concept by LSI-VC and SIT Chair Team was useful to demonstrate integration of existing structures and initiatives within CEOS. </a:t>
            </a:r>
          </a:p>
          <a:p>
            <a:pPr marL="0" indent="0">
              <a:buNone/>
            </a:pPr>
            <a:endParaRPr lang="en-US" sz="2400" b="0" dirty="0"/>
          </a:p>
        </p:txBody>
      </p:sp>
    </p:spTree>
    <p:extLst>
      <p:ext uri="{BB962C8B-B14F-4D97-AF65-F5344CB8AC3E}">
        <p14:creationId xmlns:p14="http://schemas.microsoft.com/office/powerpoint/2010/main" val="327883858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75055A-F472-488E-AAC5-BD1214CDFA06}"/>
              </a:ext>
            </a:extLst>
          </p:cNvPr>
          <p:cNvSpPr txBox="1"/>
          <p:nvPr/>
        </p:nvSpPr>
        <p:spPr>
          <a:xfrm>
            <a:off x="2667000" y="304800"/>
            <a:ext cx="3986026" cy="9541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bg1"/>
                </a:solidFill>
                <a:effectLst/>
                <a:uFillTx/>
              </a:rPr>
              <a:t>CGMS Flood Pilot Study</a:t>
            </a:r>
          </a:p>
          <a:p>
            <a:pPr marL="0" marR="0" indent="0" algn="l" defTabSz="457200" rtl="0" fontAlgn="auto" latinLnBrk="1" hangingPunct="0">
              <a:lnSpc>
                <a:spcPct val="100000"/>
              </a:lnSpc>
              <a:spcBef>
                <a:spcPts val="0"/>
              </a:spcBef>
              <a:spcAft>
                <a:spcPts val="0"/>
              </a:spcAft>
              <a:buClrTx/>
              <a:buSzTx/>
              <a:buFontTx/>
              <a:buNone/>
              <a:tabLst/>
            </a:pPr>
            <a:r>
              <a:rPr lang="en-US" sz="2800" dirty="0">
                <a:solidFill>
                  <a:schemeClr val="bg1"/>
                </a:solidFill>
              </a:rPr>
              <a:t>		Background</a:t>
            </a:r>
            <a:endParaRPr kumimoji="0" lang="en-US" sz="2800" b="0" i="0" u="none" strike="noStrike" cap="none" spc="0" normalizeH="0" baseline="0" dirty="0">
              <a:ln>
                <a:noFill/>
              </a:ln>
              <a:solidFill>
                <a:schemeClr val="bg1"/>
              </a:solidFill>
              <a:effectLst/>
              <a:uFillTx/>
            </a:endParaRPr>
          </a:p>
        </p:txBody>
      </p:sp>
      <p:sp>
        <p:nvSpPr>
          <p:cNvPr id="6" name="Rectangle 5">
            <a:extLst>
              <a:ext uri="{FF2B5EF4-FFF2-40B4-BE49-F238E27FC236}">
                <a16:creationId xmlns:a16="http://schemas.microsoft.com/office/drawing/2014/main" id="{3DDAC421-4883-47E1-AFB5-C520F71DCC6B}"/>
              </a:ext>
            </a:extLst>
          </p:cNvPr>
          <p:cNvSpPr/>
          <p:nvPr/>
        </p:nvSpPr>
        <p:spPr>
          <a:xfrm>
            <a:off x="4572000" y="1214199"/>
            <a:ext cx="4572000" cy="1815882"/>
          </a:xfrm>
          <a:prstGeom prst="rect">
            <a:avLst/>
          </a:prstGeom>
        </p:spPr>
        <p:txBody>
          <a:bodyPr>
            <a:spAutoFit/>
          </a:bodyPr>
          <a:lstStyle/>
          <a:p>
            <a:pPr marL="342900" indent="-342900">
              <a:buFont typeface="+mj-lt"/>
              <a:buAutoNum type="arabicPeriod" startAt="3"/>
            </a:pPr>
            <a:r>
              <a:rPr lang="en-US" sz="1400" dirty="0"/>
              <a:t>The CEOS report   emphasized the importance of GEO and LEO synergy</a:t>
            </a:r>
          </a:p>
          <a:p>
            <a:pPr marL="342900" indent="-342900">
              <a:buFont typeface="+mj-lt"/>
              <a:buAutoNum type="arabicPeriod" startAt="3"/>
            </a:pPr>
            <a:endParaRPr lang="en-US" sz="1400" dirty="0"/>
          </a:p>
          <a:p>
            <a:pPr marL="342900" indent="-342900">
              <a:buFont typeface="+mj-lt"/>
              <a:buAutoNum type="arabicPeriod" startAt="3"/>
            </a:pPr>
            <a:r>
              <a:rPr lang="en-US" sz="1400" dirty="0"/>
              <a:t>CGMS reinforced the importance to integrate GEO into existing LEO NMA activities</a:t>
            </a:r>
          </a:p>
          <a:p>
            <a:pPr marL="342900" indent="-342900">
              <a:buFont typeface="+mj-lt"/>
              <a:buAutoNum type="arabicPeriod" startAt="3"/>
            </a:pPr>
            <a:endParaRPr lang="en-US" sz="1400" dirty="0"/>
          </a:p>
          <a:p>
            <a:pPr marL="342900" indent="-342900">
              <a:buFont typeface="+mj-lt"/>
              <a:buAutoNum type="arabicPeriod" startAt="3"/>
            </a:pPr>
            <a:r>
              <a:rPr lang="en-US" sz="1400" dirty="0"/>
              <a:t>CGMS pilot study with NOAA and CMA leading demonstration of operational satellites </a:t>
            </a:r>
          </a:p>
        </p:txBody>
      </p:sp>
      <p:sp>
        <p:nvSpPr>
          <p:cNvPr id="9" name="Rectangle 8">
            <a:extLst>
              <a:ext uri="{FF2B5EF4-FFF2-40B4-BE49-F238E27FC236}">
                <a16:creationId xmlns:a16="http://schemas.microsoft.com/office/drawing/2014/main" id="{08AF725E-2F47-4B0D-A57D-FBF8F510F91B}"/>
              </a:ext>
            </a:extLst>
          </p:cNvPr>
          <p:cNvSpPr/>
          <p:nvPr/>
        </p:nvSpPr>
        <p:spPr>
          <a:xfrm>
            <a:off x="76200" y="1143000"/>
            <a:ext cx="4290826" cy="2062103"/>
          </a:xfrm>
          <a:prstGeom prst="rect">
            <a:avLst/>
          </a:prstGeom>
        </p:spPr>
        <p:txBody>
          <a:bodyPr wrap="square">
            <a:spAutoFit/>
          </a:bodyPr>
          <a:lstStyle/>
          <a:p>
            <a:pPr marL="342900" indent="-342900">
              <a:buFont typeface="+mj-lt"/>
              <a:buAutoNum type="arabicPeriod"/>
            </a:pPr>
            <a:r>
              <a:rPr lang="en-US" sz="1400" dirty="0"/>
              <a:t>NOAA demonstrated new flood mapping capabilities from JPSS and GOES-R – now used routinely by NWS and FEMA and a new NOAA requirement</a:t>
            </a:r>
          </a:p>
          <a:p>
            <a:pPr marL="342900" indent="-342900">
              <a:buFont typeface="+mj-lt"/>
              <a:buAutoNum type="arabicPeriod"/>
            </a:pPr>
            <a:endParaRPr lang="en-US" sz="1400" dirty="0"/>
          </a:p>
          <a:p>
            <a:pPr marL="342900" indent="-342900">
              <a:buFont typeface="+mj-lt"/>
              <a:buAutoNum type="arabicPeriod"/>
            </a:pPr>
            <a:r>
              <a:rPr lang="en-US" sz="1400" dirty="0"/>
              <a:t>CEOS chair (from Australia CSIRO)  initiated a study of Non-Meteorological Applications from Geostationary Satellites e.g. floods, fires, aerosols</a:t>
            </a:r>
            <a:r>
              <a:rPr lang="en-US" sz="1600" dirty="0"/>
              <a:t>.</a:t>
            </a:r>
          </a:p>
        </p:txBody>
      </p:sp>
      <p:pic>
        <p:nvPicPr>
          <p:cNvPr id="10" name="Picture 9">
            <a:extLst>
              <a:ext uri="{FF2B5EF4-FFF2-40B4-BE49-F238E27FC236}">
                <a16:creationId xmlns:a16="http://schemas.microsoft.com/office/drawing/2014/main" id="{7E1D4BEC-B687-41A6-B20E-C8ADCF621C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3124200"/>
            <a:ext cx="3503298" cy="3152969"/>
          </a:xfrm>
          <a:prstGeom prst="rect">
            <a:avLst/>
          </a:prstGeom>
        </p:spPr>
      </p:pic>
      <p:sp>
        <p:nvSpPr>
          <p:cNvPr id="12" name="TextBox 11">
            <a:extLst>
              <a:ext uri="{FF2B5EF4-FFF2-40B4-BE49-F238E27FC236}">
                <a16:creationId xmlns:a16="http://schemas.microsoft.com/office/drawing/2014/main" id="{D92ACA15-3E88-4396-8D2A-5D36108C5483}"/>
              </a:ext>
            </a:extLst>
          </p:cNvPr>
          <p:cNvSpPr txBox="1"/>
          <p:nvPr/>
        </p:nvSpPr>
        <p:spPr>
          <a:xfrm>
            <a:off x="1279589" y="6277169"/>
            <a:ext cx="2928559" cy="300082"/>
          </a:xfrm>
          <a:prstGeom prst="rect">
            <a:avLst/>
          </a:prstGeom>
          <a:noFill/>
        </p:spPr>
        <p:txBody>
          <a:bodyPr wrap="none" rtlCol="0">
            <a:spAutoFit/>
          </a:bodyPr>
          <a:lstStyle/>
          <a:p>
            <a:pPr defTabSz="685800">
              <a:defRPr/>
            </a:pPr>
            <a:r>
              <a:rPr lang="en-US" sz="1350" dirty="0">
                <a:solidFill>
                  <a:srgbClr val="0A4595"/>
                </a:solidFill>
                <a:latin typeface="Calibri"/>
              </a:rPr>
              <a:t>Aggregation of Flood “pixels” using AHI</a:t>
            </a:r>
          </a:p>
        </p:txBody>
      </p:sp>
      <p:sp>
        <p:nvSpPr>
          <p:cNvPr id="13" name="TextBox 12">
            <a:extLst>
              <a:ext uri="{FF2B5EF4-FFF2-40B4-BE49-F238E27FC236}">
                <a16:creationId xmlns:a16="http://schemas.microsoft.com/office/drawing/2014/main" id="{43997E23-1C1D-4495-9757-9A53FA9BB547}"/>
              </a:ext>
            </a:extLst>
          </p:cNvPr>
          <p:cNvSpPr txBox="1"/>
          <p:nvPr/>
        </p:nvSpPr>
        <p:spPr>
          <a:xfrm>
            <a:off x="5334000" y="6296219"/>
            <a:ext cx="2606804" cy="300082"/>
          </a:xfrm>
          <a:prstGeom prst="rect">
            <a:avLst/>
          </a:prstGeom>
          <a:noFill/>
        </p:spPr>
        <p:txBody>
          <a:bodyPr wrap="none" rtlCol="0">
            <a:spAutoFit/>
          </a:bodyPr>
          <a:lstStyle/>
          <a:p>
            <a:pPr defTabSz="685800">
              <a:defRPr/>
            </a:pPr>
            <a:r>
              <a:rPr lang="en-US" sz="1350" dirty="0">
                <a:solidFill>
                  <a:srgbClr val="0A4595"/>
                </a:solidFill>
                <a:latin typeface="Calibri"/>
              </a:rPr>
              <a:t>JPSS +  AHI  Composite Flood Map </a:t>
            </a:r>
          </a:p>
        </p:txBody>
      </p:sp>
      <p:pic>
        <p:nvPicPr>
          <p:cNvPr id="14" name="Picture 13">
            <a:extLst>
              <a:ext uri="{FF2B5EF4-FFF2-40B4-BE49-F238E27FC236}">
                <a16:creationId xmlns:a16="http://schemas.microsoft.com/office/drawing/2014/main" id="{DC000FF3-5FCA-4B69-9646-C50931EC5DAC}"/>
              </a:ext>
            </a:extLst>
          </p:cNvPr>
          <p:cNvPicPr>
            <a:picLocks noChangeAspect="1"/>
          </p:cNvPicPr>
          <p:nvPr/>
        </p:nvPicPr>
        <p:blipFill>
          <a:blip r:embed="rId3"/>
          <a:stretch>
            <a:fillRect/>
          </a:stretch>
        </p:blipFill>
        <p:spPr>
          <a:xfrm>
            <a:off x="4886326" y="3373162"/>
            <a:ext cx="3775311" cy="2607482"/>
          </a:xfrm>
          <a:prstGeom prst="rect">
            <a:avLst/>
          </a:prstGeom>
        </p:spPr>
      </p:pic>
    </p:spTree>
    <p:extLst>
      <p:ext uri="{BB962C8B-B14F-4D97-AF65-F5344CB8AC3E}">
        <p14:creationId xmlns:p14="http://schemas.microsoft.com/office/powerpoint/2010/main" val="1095659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43C532-0CEE-43C8-8606-2C3741FA0238}"/>
              </a:ext>
            </a:extLst>
          </p:cNvPr>
          <p:cNvSpPr>
            <a:spLocks noGrp="1"/>
          </p:cNvSpPr>
          <p:nvPr>
            <p:ph type="sldNum" sz="quarter" idx="2"/>
          </p:nvPr>
        </p:nvSpPr>
        <p:spPr/>
        <p:txBody>
          <a:bodyPr/>
          <a:lstStyle/>
          <a:p>
            <a:pPr defTabSz="914400"/>
            <a:fld id="{86CB4B4D-7CA3-9044-876B-883B54F8677D}" type="slidenum">
              <a:rPr lang="uk-UA" smtClean="0"/>
              <a:pPr defTabSz="914400"/>
              <a:t>4</a:t>
            </a:fld>
            <a:endParaRPr lang="uk-UA" dirty="0"/>
          </a:p>
        </p:txBody>
      </p:sp>
      <p:sp>
        <p:nvSpPr>
          <p:cNvPr id="3" name="Content Placeholder 2">
            <a:extLst>
              <a:ext uri="{FF2B5EF4-FFF2-40B4-BE49-F238E27FC236}">
                <a16:creationId xmlns:a16="http://schemas.microsoft.com/office/drawing/2014/main" id="{4FD65C7A-DDCB-4A5F-A270-BDB1F38DAF57}"/>
              </a:ext>
            </a:extLst>
          </p:cNvPr>
          <p:cNvSpPr>
            <a:spLocks noGrp="1"/>
          </p:cNvSpPr>
          <p:nvPr>
            <p:ph sz="quarter" idx="10"/>
          </p:nvPr>
        </p:nvSpPr>
        <p:spPr>
          <a:xfrm>
            <a:off x="457200" y="1371600"/>
            <a:ext cx="8305800" cy="5029200"/>
          </a:xfrm>
        </p:spPr>
        <p:txBody>
          <a:bodyPr/>
          <a:lstStyle/>
          <a:p>
            <a:pPr marL="0" indent="0">
              <a:buNone/>
            </a:pPr>
            <a:endParaRPr lang="en-US" dirty="0"/>
          </a:p>
          <a:p>
            <a:r>
              <a:rPr lang="en-US" dirty="0"/>
              <a:t>NOAA updated their Flood Mapping website to include GEO/LEO for both JMA- AHI and NOAA- ABI</a:t>
            </a:r>
          </a:p>
          <a:p>
            <a:pPr lvl="1"/>
            <a:endParaRPr lang="en-US" dirty="0"/>
          </a:p>
          <a:p>
            <a:pPr lvl="1"/>
            <a:r>
              <a:rPr lang="en-US" dirty="0"/>
              <a:t>Supports our NOAA users (operational requirements)</a:t>
            </a:r>
          </a:p>
          <a:p>
            <a:pPr lvl="1"/>
            <a:r>
              <a:rPr lang="en-US" dirty="0"/>
              <a:t>Supports the CGMS pilot study which includes WMO coordinated evaluation stage by National Meteorological and Hydrological Services (NMHSs) with anticipated outcome to include in WMO Satellite Data Requirements and access via GEONETCAST</a:t>
            </a:r>
          </a:p>
          <a:p>
            <a:pPr lvl="1"/>
            <a:r>
              <a:rPr lang="en-US" dirty="0"/>
              <a:t>Supports CGMS WMO VLAB training</a:t>
            </a:r>
          </a:p>
          <a:p>
            <a:pPr lvl="1"/>
            <a:r>
              <a:rPr lang="en-US" dirty="0"/>
              <a:t>Supports  </a:t>
            </a:r>
            <a:r>
              <a:rPr lang="en-US" dirty="0" err="1"/>
              <a:t>WGDisasters</a:t>
            </a:r>
            <a:r>
              <a:rPr lang="en-US" dirty="0"/>
              <a:t> and WGCAPD activities</a:t>
            </a:r>
          </a:p>
          <a:p>
            <a:pPr lvl="1"/>
            <a:endParaRPr lang="en-US" dirty="0"/>
          </a:p>
          <a:p>
            <a:pPr marL="457200" lvl="1" indent="0">
              <a:buNone/>
            </a:pPr>
            <a:endParaRPr lang="en-US" dirty="0"/>
          </a:p>
        </p:txBody>
      </p:sp>
      <p:sp>
        <p:nvSpPr>
          <p:cNvPr id="4" name="Content Placeholder 3">
            <a:extLst>
              <a:ext uri="{FF2B5EF4-FFF2-40B4-BE49-F238E27FC236}">
                <a16:creationId xmlns:a16="http://schemas.microsoft.com/office/drawing/2014/main" id="{3F000E30-48A3-49AD-B862-C51D772BC818}"/>
              </a:ext>
            </a:extLst>
          </p:cNvPr>
          <p:cNvSpPr>
            <a:spLocks noGrp="1"/>
          </p:cNvSpPr>
          <p:nvPr>
            <p:ph sz="quarter" idx="11"/>
          </p:nvPr>
        </p:nvSpPr>
        <p:spPr/>
        <p:txBody>
          <a:bodyPr/>
          <a:lstStyle/>
          <a:p>
            <a:r>
              <a:rPr lang="en-US" dirty="0"/>
              <a:t>Progress since SIT34</a:t>
            </a:r>
          </a:p>
        </p:txBody>
      </p:sp>
    </p:spTree>
    <p:extLst>
      <p:ext uri="{BB962C8B-B14F-4D97-AF65-F5344CB8AC3E}">
        <p14:creationId xmlns:p14="http://schemas.microsoft.com/office/powerpoint/2010/main" val="196334233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133600" y="91296"/>
            <a:ext cx="5134739" cy="923330"/>
          </a:xfrm>
          <a:prstGeom prst="rect">
            <a:avLst/>
          </a:prstGeom>
          <a:noFill/>
        </p:spPr>
        <p:txBody>
          <a:bodyPr wrap="none" rtlCol="0">
            <a:spAutoFit/>
          </a:bodyPr>
          <a:lstStyle/>
          <a:p>
            <a:r>
              <a:rPr lang="en-US" sz="2700" dirty="0">
                <a:solidFill>
                  <a:schemeClr val="bg1"/>
                </a:solidFill>
                <a:latin typeface="Gill Sans MT" panose="020B0502020104020203" pitchFamily="34" charset="0"/>
              </a:rPr>
              <a:t>Global LEO/GEO (VIIRS, ABI, AHI)</a:t>
            </a:r>
          </a:p>
          <a:p>
            <a:r>
              <a:rPr lang="en-US" sz="2700" dirty="0">
                <a:solidFill>
                  <a:schemeClr val="bg1"/>
                </a:solidFill>
                <a:latin typeface="Gill Sans MT" panose="020B0502020104020203" pitchFamily="34" charset="0"/>
              </a:rPr>
              <a:t> Flood Mapping Website</a:t>
            </a:r>
          </a:p>
        </p:txBody>
      </p:sp>
      <p:pic>
        <p:nvPicPr>
          <p:cNvPr id="4" name="Picture 3">
            <a:extLst>
              <a:ext uri="{FF2B5EF4-FFF2-40B4-BE49-F238E27FC236}">
                <a16:creationId xmlns:a16="http://schemas.microsoft.com/office/drawing/2014/main" id="{348C9F07-B57A-40BB-92BF-EE9EE8C8B598}"/>
              </a:ext>
            </a:extLst>
          </p:cNvPr>
          <p:cNvPicPr>
            <a:picLocks noChangeAspect="1"/>
          </p:cNvPicPr>
          <p:nvPr/>
        </p:nvPicPr>
        <p:blipFill>
          <a:blip r:embed="rId2"/>
          <a:stretch>
            <a:fillRect/>
          </a:stretch>
        </p:blipFill>
        <p:spPr>
          <a:xfrm>
            <a:off x="2268945" y="990600"/>
            <a:ext cx="5503455" cy="4653095"/>
          </a:xfrm>
          <a:prstGeom prst="rect">
            <a:avLst/>
          </a:prstGeom>
        </p:spPr>
      </p:pic>
      <p:pic>
        <p:nvPicPr>
          <p:cNvPr id="3" name="Picture 2">
            <a:extLst>
              <a:ext uri="{FF2B5EF4-FFF2-40B4-BE49-F238E27FC236}">
                <a16:creationId xmlns:a16="http://schemas.microsoft.com/office/drawing/2014/main" id="{3468BF92-DCCF-45C8-B3B6-977383237EB6}"/>
              </a:ext>
            </a:extLst>
          </p:cNvPr>
          <p:cNvPicPr>
            <a:picLocks noChangeAspect="1"/>
          </p:cNvPicPr>
          <p:nvPr/>
        </p:nvPicPr>
        <p:blipFill>
          <a:blip r:embed="rId3"/>
          <a:stretch>
            <a:fillRect/>
          </a:stretch>
        </p:blipFill>
        <p:spPr>
          <a:xfrm>
            <a:off x="4343400" y="2895600"/>
            <a:ext cx="3092970" cy="2133600"/>
          </a:xfrm>
          <a:prstGeom prst="rect">
            <a:avLst/>
          </a:prstGeom>
        </p:spPr>
      </p:pic>
      <p:pic>
        <p:nvPicPr>
          <p:cNvPr id="5" name="Picture 4">
            <a:extLst>
              <a:ext uri="{FF2B5EF4-FFF2-40B4-BE49-F238E27FC236}">
                <a16:creationId xmlns:a16="http://schemas.microsoft.com/office/drawing/2014/main" id="{C0EC63D5-D218-4347-AED5-C34A4766B6E2}"/>
              </a:ext>
            </a:extLst>
          </p:cNvPr>
          <p:cNvPicPr>
            <a:picLocks noChangeAspect="1"/>
          </p:cNvPicPr>
          <p:nvPr/>
        </p:nvPicPr>
        <p:blipFill>
          <a:blip r:embed="rId4"/>
          <a:stretch>
            <a:fillRect/>
          </a:stretch>
        </p:blipFill>
        <p:spPr>
          <a:xfrm>
            <a:off x="2258749" y="5583545"/>
            <a:ext cx="5513651" cy="1262848"/>
          </a:xfrm>
          <a:prstGeom prst="rect">
            <a:avLst/>
          </a:prstGeom>
        </p:spPr>
      </p:pic>
    </p:spTree>
    <p:extLst>
      <p:ext uri="{BB962C8B-B14F-4D97-AF65-F5344CB8AC3E}">
        <p14:creationId xmlns:p14="http://schemas.microsoft.com/office/powerpoint/2010/main" val="2837014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91AC1689-E143-4B22-A897-481F0E2078C6}"/>
              </a:ext>
            </a:extLst>
          </p:cNvPr>
          <p:cNvPicPr>
            <a:picLocks noGrp="1" noChangeAspect="1"/>
          </p:cNvPicPr>
          <p:nvPr>
            <p:ph sz="quarter" idx="10"/>
          </p:nvPr>
        </p:nvPicPr>
        <p:blipFill>
          <a:blip r:embed="rId2"/>
          <a:stretch>
            <a:fillRect/>
          </a:stretch>
        </p:blipFill>
        <p:spPr>
          <a:xfrm>
            <a:off x="4114800" y="4038600"/>
            <a:ext cx="4272889" cy="2461184"/>
          </a:xfrm>
          <a:prstGeom prst="rect">
            <a:avLst/>
          </a:prstGeom>
        </p:spPr>
      </p:pic>
      <p:sp>
        <p:nvSpPr>
          <p:cNvPr id="5" name="Content Placeholder 4">
            <a:extLst>
              <a:ext uri="{FF2B5EF4-FFF2-40B4-BE49-F238E27FC236}">
                <a16:creationId xmlns:a16="http://schemas.microsoft.com/office/drawing/2014/main" id="{B4CFDF66-0552-48E7-889A-EE4892420207}"/>
              </a:ext>
            </a:extLst>
          </p:cNvPr>
          <p:cNvSpPr>
            <a:spLocks noGrp="1"/>
          </p:cNvSpPr>
          <p:nvPr>
            <p:ph sz="quarter" idx="11"/>
          </p:nvPr>
        </p:nvSpPr>
        <p:spPr>
          <a:xfrm>
            <a:off x="1828800" y="267206"/>
            <a:ext cx="5791200" cy="533400"/>
          </a:xfrm>
        </p:spPr>
        <p:txBody>
          <a:bodyPr/>
          <a:lstStyle/>
          <a:p>
            <a:r>
              <a:rPr lang="en-US" dirty="0"/>
              <a:t>VIIRS 5 day composite &amp;</a:t>
            </a:r>
          </a:p>
          <a:p>
            <a:r>
              <a:rPr lang="en-US" dirty="0"/>
              <a:t>                   VIIRS/AHI daily composite</a:t>
            </a:r>
          </a:p>
        </p:txBody>
      </p:sp>
      <p:pic>
        <p:nvPicPr>
          <p:cNvPr id="2" name="Picture 1">
            <a:extLst>
              <a:ext uri="{FF2B5EF4-FFF2-40B4-BE49-F238E27FC236}">
                <a16:creationId xmlns:a16="http://schemas.microsoft.com/office/drawing/2014/main" id="{2B08899B-00FB-4A7B-B5B7-A6A1FC1F7522}"/>
              </a:ext>
            </a:extLst>
          </p:cNvPr>
          <p:cNvPicPr>
            <a:picLocks noChangeAspect="1"/>
          </p:cNvPicPr>
          <p:nvPr/>
        </p:nvPicPr>
        <p:blipFill>
          <a:blip r:embed="rId3"/>
          <a:stretch>
            <a:fillRect/>
          </a:stretch>
        </p:blipFill>
        <p:spPr>
          <a:xfrm>
            <a:off x="4120489" y="1295400"/>
            <a:ext cx="4267200" cy="2461184"/>
          </a:xfrm>
          <a:prstGeom prst="rect">
            <a:avLst/>
          </a:prstGeom>
        </p:spPr>
      </p:pic>
      <p:sp>
        <p:nvSpPr>
          <p:cNvPr id="4" name="Rectangle 3">
            <a:extLst>
              <a:ext uri="{FF2B5EF4-FFF2-40B4-BE49-F238E27FC236}">
                <a16:creationId xmlns:a16="http://schemas.microsoft.com/office/drawing/2014/main" id="{F9E37429-2AD6-4268-83BC-BAD75AC7B4E1}"/>
              </a:ext>
            </a:extLst>
          </p:cNvPr>
          <p:cNvSpPr/>
          <p:nvPr/>
        </p:nvSpPr>
        <p:spPr>
          <a:xfrm>
            <a:off x="228600" y="2166999"/>
            <a:ext cx="3400290" cy="461665"/>
          </a:xfrm>
          <a:prstGeom prst="rect">
            <a:avLst/>
          </a:prstGeom>
        </p:spPr>
        <p:txBody>
          <a:bodyPr wrap="none">
            <a:spAutoFit/>
          </a:bodyPr>
          <a:lstStyle/>
          <a:p>
            <a:r>
              <a:rPr lang="en-US" sz="2400" dirty="0">
                <a:solidFill>
                  <a:srgbClr val="1F497D"/>
                </a:solidFill>
                <a:latin typeface="Helvetica"/>
                <a:cs typeface="Arial Bold"/>
                <a:sym typeface="Arial Bold"/>
              </a:rPr>
              <a:t>VIIRS 5 day composite </a:t>
            </a:r>
            <a:endParaRPr lang="en-US" dirty="0"/>
          </a:p>
        </p:txBody>
      </p:sp>
      <p:sp>
        <p:nvSpPr>
          <p:cNvPr id="7" name="Rectangle 6">
            <a:extLst>
              <a:ext uri="{FF2B5EF4-FFF2-40B4-BE49-F238E27FC236}">
                <a16:creationId xmlns:a16="http://schemas.microsoft.com/office/drawing/2014/main" id="{D9410BE9-D9BE-4497-A781-54E98D2CE2F0}"/>
              </a:ext>
            </a:extLst>
          </p:cNvPr>
          <p:cNvSpPr/>
          <p:nvPr/>
        </p:nvSpPr>
        <p:spPr>
          <a:xfrm>
            <a:off x="31430" y="4892144"/>
            <a:ext cx="3794629" cy="461665"/>
          </a:xfrm>
          <a:prstGeom prst="rect">
            <a:avLst/>
          </a:prstGeom>
        </p:spPr>
        <p:txBody>
          <a:bodyPr wrap="none">
            <a:spAutoFit/>
          </a:bodyPr>
          <a:lstStyle/>
          <a:p>
            <a:r>
              <a:rPr lang="en-US" sz="2400" dirty="0">
                <a:solidFill>
                  <a:srgbClr val="1F497D"/>
                </a:solidFill>
                <a:latin typeface="Helvetica"/>
                <a:cs typeface="Arial Bold"/>
                <a:sym typeface="Arial Bold"/>
              </a:rPr>
              <a:t>VIIRS/AHI daily composite</a:t>
            </a:r>
            <a:endParaRPr lang="en-US" dirty="0"/>
          </a:p>
        </p:txBody>
      </p:sp>
    </p:spTree>
    <p:extLst>
      <p:ext uri="{BB962C8B-B14F-4D97-AF65-F5344CB8AC3E}">
        <p14:creationId xmlns:p14="http://schemas.microsoft.com/office/powerpoint/2010/main" val="311415504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3FD4917-7220-4231-8233-EAA2AD1EA861}"/>
              </a:ext>
            </a:extLst>
          </p:cNvPr>
          <p:cNvSpPr>
            <a:spLocks noGrp="1"/>
          </p:cNvSpPr>
          <p:nvPr>
            <p:ph sz="quarter" idx="10"/>
          </p:nvPr>
        </p:nvSpPr>
        <p:spPr/>
        <p:txBody>
          <a:bodyPr/>
          <a:lstStyle/>
          <a:p>
            <a:endParaRPr lang="en-US"/>
          </a:p>
        </p:txBody>
      </p:sp>
      <p:sp>
        <p:nvSpPr>
          <p:cNvPr id="5" name="Content Placeholder 4">
            <a:extLst>
              <a:ext uri="{FF2B5EF4-FFF2-40B4-BE49-F238E27FC236}">
                <a16:creationId xmlns:a16="http://schemas.microsoft.com/office/drawing/2014/main" id="{E46C072D-8E16-401E-94D3-6AFF7E0D1306}"/>
              </a:ext>
            </a:extLst>
          </p:cNvPr>
          <p:cNvSpPr>
            <a:spLocks noGrp="1"/>
          </p:cNvSpPr>
          <p:nvPr>
            <p:ph sz="quarter" idx="11"/>
          </p:nvPr>
        </p:nvSpPr>
        <p:spPr/>
        <p:txBody>
          <a:bodyPr/>
          <a:lstStyle/>
          <a:p>
            <a:endParaRPr lang="en-US"/>
          </a:p>
        </p:txBody>
      </p:sp>
      <p:pic>
        <p:nvPicPr>
          <p:cNvPr id="3" name="Picture 2">
            <a:extLst>
              <a:ext uri="{FF2B5EF4-FFF2-40B4-BE49-F238E27FC236}">
                <a16:creationId xmlns:a16="http://schemas.microsoft.com/office/drawing/2014/main" id="{CA84438B-8151-4637-9CE1-C4C06C12ACEB}"/>
              </a:ext>
            </a:extLst>
          </p:cNvPr>
          <p:cNvPicPr>
            <a:picLocks noChangeAspect="1"/>
          </p:cNvPicPr>
          <p:nvPr/>
        </p:nvPicPr>
        <p:blipFill>
          <a:blip r:embed="rId2"/>
          <a:stretch>
            <a:fillRect/>
          </a:stretch>
        </p:blipFill>
        <p:spPr>
          <a:xfrm>
            <a:off x="0" y="139969"/>
            <a:ext cx="9144000" cy="6578061"/>
          </a:xfrm>
          <a:prstGeom prst="rect">
            <a:avLst/>
          </a:prstGeom>
        </p:spPr>
      </p:pic>
    </p:spTree>
    <p:extLst>
      <p:ext uri="{BB962C8B-B14F-4D97-AF65-F5344CB8AC3E}">
        <p14:creationId xmlns:p14="http://schemas.microsoft.com/office/powerpoint/2010/main" val="155129791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DED7C7A-5C82-4ED2-A496-A6048DAF7D5A}"/>
              </a:ext>
            </a:extLst>
          </p:cNvPr>
          <p:cNvSpPr>
            <a:spLocks noGrp="1"/>
          </p:cNvSpPr>
          <p:nvPr>
            <p:ph sz="quarter" idx="10"/>
          </p:nvPr>
        </p:nvSpPr>
        <p:spPr/>
        <p:txBody>
          <a:bodyPr/>
          <a:lstStyle/>
          <a:p>
            <a:endParaRPr lang="en-US"/>
          </a:p>
        </p:txBody>
      </p:sp>
      <p:sp>
        <p:nvSpPr>
          <p:cNvPr id="5" name="Content Placeholder 4">
            <a:extLst>
              <a:ext uri="{FF2B5EF4-FFF2-40B4-BE49-F238E27FC236}">
                <a16:creationId xmlns:a16="http://schemas.microsoft.com/office/drawing/2014/main" id="{0C532A01-2F35-49CD-96CE-6CF7B46EC1F9}"/>
              </a:ext>
            </a:extLst>
          </p:cNvPr>
          <p:cNvSpPr>
            <a:spLocks noGrp="1"/>
          </p:cNvSpPr>
          <p:nvPr>
            <p:ph sz="quarter" idx="11"/>
          </p:nvPr>
        </p:nvSpPr>
        <p:spPr/>
        <p:txBody>
          <a:bodyPr/>
          <a:lstStyle/>
          <a:p>
            <a:endParaRPr lang="en-US"/>
          </a:p>
        </p:txBody>
      </p:sp>
      <p:pic>
        <p:nvPicPr>
          <p:cNvPr id="3" name="Picture 2">
            <a:extLst>
              <a:ext uri="{FF2B5EF4-FFF2-40B4-BE49-F238E27FC236}">
                <a16:creationId xmlns:a16="http://schemas.microsoft.com/office/drawing/2014/main" id="{95494C83-B362-4E8E-92FB-1070AAC8E49A}"/>
              </a:ext>
            </a:extLst>
          </p:cNvPr>
          <p:cNvPicPr>
            <a:picLocks noChangeAspect="1"/>
          </p:cNvPicPr>
          <p:nvPr/>
        </p:nvPicPr>
        <p:blipFill>
          <a:blip r:embed="rId2"/>
          <a:stretch>
            <a:fillRect/>
          </a:stretch>
        </p:blipFill>
        <p:spPr>
          <a:xfrm>
            <a:off x="0" y="113317"/>
            <a:ext cx="9144000" cy="6631366"/>
          </a:xfrm>
          <a:prstGeom prst="rect">
            <a:avLst/>
          </a:prstGeom>
        </p:spPr>
      </p:pic>
    </p:spTree>
    <p:extLst>
      <p:ext uri="{BB962C8B-B14F-4D97-AF65-F5344CB8AC3E}">
        <p14:creationId xmlns:p14="http://schemas.microsoft.com/office/powerpoint/2010/main" val="312348388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AA1727-1252-1A43-B588-38963A9D1B9E}"/>
              </a:ext>
            </a:extLst>
          </p:cNvPr>
          <p:cNvSpPr>
            <a:spLocks noGrp="1"/>
          </p:cNvSpPr>
          <p:nvPr>
            <p:ph type="sldNum" sz="quarter" idx="2"/>
          </p:nvPr>
        </p:nvSpPr>
        <p:spPr/>
        <p:txBody>
          <a:bodyPr/>
          <a:lstStyle/>
          <a:p>
            <a:pPr defTabSz="914400"/>
            <a:fld id="{86CB4B4D-7CA3-9044-876B-883B54F8677D}" type="slidenum">
              <a:rPr lang="uk-UA" smtClean="0"/>
              <a:pPr defTabSz="914400"/>
              <a:t>9</a:t>
            </a:fld>
            <a:endParaRPr lang="uk-UA" dirty="0"/>
          </a:p>
        </p:txBody>
      </p:sp>
      <p:pic>
        <p:nvPicPr>
          <p:cNvPr id="5" name="Online Media 4" descr="Screen Recording 2019-09-04 at 7.24.17 PM.mov">
            <a:hlinkClick r:id="" action="ppaction://media"/>
            <a:extLst>
              <a:ext uri="{FF2B5EF4-FFF2-40B4-BE49-F238E27FC236}">
                <a16:creationId xmlns:a16="http://schemas.microsoft.com/office/drawing/2014/main" id="{EE0A4A57-500D-7D47-825A-E387CB9AC90A}"/>
              </a:ext>
            </a:extLst>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4"/>
          <a:stretch>
            <a:fillRect/>
          </a:stretch>
        </p:blipFill>
        <p:spPr>
          <a:xfrm>
            <a:off x="304800" y="1676400"/>
            <a:ext cx="5340274" cy="4495800"/>
          </a:xfrm>
        </p:spPr>
      </p:pic>
      <p:sp>
        <p:nvSpPr>
          <p:cNvPr id="4" name="Content Placeholder 3">
            <a:extLst>
              <a:ext uri="{FF2B5EF4-FFF2-40B4-BE49-F238E27FC236}">
                <a16:creationId xmlns:a16="http://schemas.microsoft.com/office/drawing/2014/main" id="{F1D514A8-D45B-614B-B2AF-CE774E39C0A0}"/>
              </a:ext>
            </a:extLst>
          </p:cNvPr>
          <p:cNvSpPr>
            <a:spLocks noGrp="1"/>
          </p:cNvSpPr>
          <p:nvPr>
            <p:ph sz="quarter" idx="11"/>
          </p:nvPr>
        </p:nvSpPr>
        <p:spPr/>
        <p:txBody>
          <a:bodyPr/>
          <a:lstStyle/>
          <a:p>
            <a:r>
              <a:rPr lang="en-US" dirty="0"/>
              <a:t>SAR Integration and Relevance</a:t>
            </a:r>
          </a:p>
        </p:txBody>
      </p:sp>
      <p:sp>
        <p:nvSpPr>
          <p:cNvPr id="6" name="TextBox 5">
            <a:extLst>
              <a:ext uri="{FF2B5EF4-FFF2-40B4-BE49-F238E27FC236}">
                <a16:creationId xmlns:a16="http://schemas.microsoft.com/office/drawing/2014/main" id="{F3D0EE97-762C-A04C-8FFC-8FD18A13F4AE}"/>
              </a:ext>
            </a:extLst>
          </p:cNvPr>
          <p:cNvSpPr txBox="1"/>
          <p:nvPr/>
        </p:nvSpPr>
        <p:spPr>
          <a:xfrm>
            <a:off x="5802086" y="1549209"/>
            <a:ext cx="2971800" cy="50475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2569"/>
                </a:solidFill>
                <a:effectLst/>
                <a:uFillTx/>
              </a:rPr>
              <a:t>Synthetic aperture radar is beneficial for its ability to penetrate through most clouds and precipitation</a:t>
            </a:r>
          </a:p>
          <a:p>
            <a:pPr marL="285750" marR="0" indent="-285750" algn="l" defTabSz="457200" rtl="0" fontAlgn="auto" hangingPunct="0">
              <a:lnSpc>
                <a:spcPct val="100000"/>
              </a:lnSpc>
              <a:spcBef>
                <a:spcPts val="0"/>
              </a:spcBef>
              <a:spcAft>
                <a:spcPts val="0"/>
              </a:spcAft>
              <a:buClrTx/>
              <a:buSzTx/>
              <a:buFont typeface="Arial" panose="020B0604020202020204" pitchFamily="34" charset="0"/>
              <a:buChar char="•"/>
              <a:tabLst/>
            </a:pPr>
            <a:r>
              <a:rPr kumimoji="0" lang="en-US" sz="1400" b="0" i="0" u="none" strike="noStrike" cap="none" spc="0" normalizeH="0" baseline="0" dirty="0">
                <a:ln>
                  <a:noFill/>
                </a:ln>
                <a:solidFill>
                  <a:srgbClr val="002569"/>
                </a:solidFill>
                <a:effectLst/>
                <a:uFillTx/>
              </a:rPr>
              <a:t> wavelength dependent</a:t>
            </a:r>
          </a:p>
          <a:p>
            <a:pPr marL="285750" marR="0" indent="-285750" algn="l" defTabSz="457200" rtl="0" fontAlgn="auto" hangingPunct="0">
              <a:lnSpc>
                <a:spcPct val="100000"/>
              </a:lnSpc>
              <a:spcBef>
                <a:spcPts val="0"/>
              </a:spcBef>
              <a:spcAft>
                <a:spcPts val="0"/>
              </a:spcAft>
              <a:buClrTx/>
              <a:buSzTx/>
              <a:buFont typeface="Arial" panose="020B0604020202020204" pitchFamily="34" charset="0"/>
              <a:buChar char="•"/>
              <a:tabLst/>
            </a:pPr>
            <a:endParaRPr lang="en-US" sz="1400" dirty="0"/>
          </a:p>
          <a:p>
            <a:pPr marR="0" algn="l" defTabSz="457200" rtl="0" fontAlgn="auto" hangingPunct="0">
              <a:lnSpc>
                <a:spcPct val="100000"/>
              </a:lnSpc>
              <a:spcBef>
                <a:spcPts val="0"/>
              </a:spcBef>
              <a:spcAft>
                <a:spcPts val="0"/>
              </a:spcAft>
              <a:buClrTx/>
              <a:buSzTx/>
              <a:tabLst/>
            </a:pPr>
            <a:r>
              <a:rPr kumimoji="0" lang="en-US" sz="1400" b="0" i="0" u="none" strike="noStrike" cap="none" spc="0" normalizeH="0" baseline="0" dirty="0">
                <a:ln>
                  <a:noFill/>
                </a:ln>
                <a:solidFill>
                  <a:srgbClr val="002569"/>
                </a:solidFill>
                <a:effectLst/>
                <a:uFillTx/>
              </a:rPr>
              <a:t>Here, a movie captures Hurricane Dorian in the Bahamas, where clouds prevented a view of the surface – at the same time, ESA Sentinel-1 observations were acquired that helped to produce a change detection-based flood map.</a:t>
            </a:r>
          </a:p>
          <a:p>
            <a:pPr marR="0" algn="l" defTabSz="457200" rtl="0" fontAlgn="auto" hangingPunct="0">
              <a:lnSpc>
                <a:spcPct val="100000"/>
              </a:lnSpc>
              <a:spcBef>
                <a:spcPts val="0"/>
              </a:spcBef>
              <a:spcAft>
                <a:spcPts val="0"/>
              </a:spcAft>
              <a:buClrTx/>
              <a:buSzTx/>
              <a:tabLst/>
            </a:pPr>
            <a:endParaRPr lang="en-US" sz="1400" dirty="0"/>
          </a:p>
          <a:p>
            <a:pPr marR="0" algn="l" defTabSz="457200" rtl="0" fontAlgn="auto" hangingPunct="0">
              <a:lnSpc>
                <a:spcPct val="100000"/>
              </a:lnSpc>
              <a:spcBef>
                <a:spcPts val="0"/>
              </a:spcBef>
              <a:spcAft>
                <a:spcPts val="0"/>
              </a:spcAft>
              <a:buClrTx/>
              <a:buSzTx/>
              <a:tabLst/>
            </a:pPr>
            <a:r>
              <a:rPr kumimoji="0" lang="en-US" sz="1400" b="0" i="0" u="none" strike="noStrike" cap="none" spc="0" normalizeH="0" baseline="0" dirty="0">
                <a:ln>
                  <a:noFill/>
                </a:ln>
                <a:solidFill>
                  <a:srgbClr val="002569"/>
                </a:solidFill>
                <a:effectLst/>
                <a:uFillTx/>
              </a:rPr>
              <a:t>SAR also provides </a:t>
            </a:r>
            <a:r>
              <a:rPr lang="en-US" sz="1400" dirty="0"/>
              <a:t>phase measurements complimentary to backscatter, and combined these offer approaches to mapping water and damage extent complimentary to optical approaches.</a:t>
            </a:r>
          </a:p>
          <a:p>
            <a:pPr marR="0" algn="l" defTabSz="457200" rtl="0" fontAlgn="auto" hangingPunct="0">
              <a:lnSpc>
                <a:spcPct val="100000"/>
              </a:lnSpc>
              <a:spcBef>
                <a:spcPts val="0"/>
              </a:spcBef>
              <a:spcAft>
                <a:spcPts val="0"/>
              </a:spcAft>
              <a:buClrTx/>
              <a:buSzTx/>
              <a:tabLst/>
            </a:pPr>
            <a:endParaRPr kumimoji="0" lang="en-US" sz="1400" b="0" i="0" u="none" strike="noStrike" cap="none" spc="0" normalizeH="0" baseline="0" dirty="0">
              <a:ln>
                <a:noFill/>
              </a:ln>
              <a:solidFill>
                <a:srgbClr val="002569"/>
              </a:solidFill>
              <a:effectLst/>
              <a:uFillTx/>
            </a:endParaRPr>
          </a:p>
          <a:p>
            <a:pPr marR="0" algn="l" defTabSz="457200" rtl="0" fontAlgn="auto" hangingPunct="0">
              <a:lnSpc>
                <a:spcPct val="100000"/>
              </a:lnSpc>
              <a:spcBef>
                <a:spcPts val="0"/>
              </a:spcBef>
              <a:spcAft>
                <a:spcPts val="0"/>
              </a:spcAft>
              <a:buClrTx/>
              <a:buSzTx/>
              <a:tabLst/>
            </a:pPr>
            <a:r>
              <a:rPr lang="en-US" sz="1400" dirty="0"/>
              <a:t>Multi-frequency SAR (X, C, S, L) are increasingly available to exploit for these purposes.</a:t>
            </a:r>
            <a:endParaRPr kumimoji="0" lang="en-US" sz="14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21171814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9524</TotalTime>
  <Words>784</Words>
  <Application>Microsoft Macintosh PowerPoint</Application>
  <PresentationFormat>On-screen Show (4:3)</PresentationFormat>
  <Paragraphs>105</Paragraphs>
  <Slides>15</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Arial Bold</vt:lpstr>
      <vt:lpstr>Avenir Roman</vt:lpstr>
      <vt:lpstr>Calibri</vt:lpstr>
      <vt:lpstr>Courier New</vt:lpstr>
      <vt:lpstr>Gill Sans MT</vt:lpstr>
      <vt:lpstr>Helvetica</vt:lpstr>
      <vt:lpstr>Wingdings</vt:lpstr>
      <vt:lpstr>Default</vt:lpstr>
      <vt:lpstr>GEO-LEO Activities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George Dyke</cp:lastModifiedBy>
  <cp:revision>207</cp:revision>
  <dcterms:modified xsi:type="dcterms:W3CDTF">2019-09-12T21:16:05Z</dcterms:modified>
</cp:coreProperties>
</file>