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4"/>
  </p:notesMasterIdLst>
  <p:handoutMasterIdLst>
    <p:handoutMasterId r:id="rId15"/>
  </p:handoutMasterIdLst>
  <p:sldIdLst>
    <p:sldId id="278" r:id="rId3"/>
    <p:sldId id="279" r:id="rId4"/>
    <p:sldId id="282" r:id="rId5"/>
    <p:sldId id="283" r:id="rId6"/>
    <p:sldId id="285" r:id="rId7"/>
    <p:sldId id="290" r:id="rId8"/>
    <p:sldId id="293" r:id="rId9"/>
    <p:sldId id="294" r:id="rId10"/>
    <p:sldId id="286" r:id="rId11"/>
    <p:sldId id="291" r:id="rId12"/>
    <p:sldId id="287" r:id="rId13"/>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19" autoAdjust="0"/>
    <p:restoredTop sz="94660"/>
  </p:normalViewPr>
  <p:slideViewPr>
    <p:cSldViewPr snapToGrid="0">
      <p:cViewPr varScale="1">
        <p:scale>
          <a:sx n="87" d="100"/>
          <a:sy n="87" d="100"/>
        </p:scale>
        <p:origin x="2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07A036E6-6D54-4B78-9ABB-4FE2E18E96D0}" type="datetimeFigureOut">
              <a:rPr lang="en-US" smtClean="0"/>
              <a:t>9/11/19</a:t>
            </a:fld>
            <a:endParaRPr lang="en-US" dirty="0"/>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8B128B93-BF90-4BB9-B0C9-762176D455CF}" type="slidenum">
              <a:rPr lang="en-US" smtClean="0"/>
              <a:t>‹#›</a:t>
            </a:fld>
            <a:endParaRPr lang="en-US" dirty="0"/>
          </a:p>
        </p:txBody>
      </p:sp>
    </p:spTree>
    <p:extLst>
      <p:ext uri="{BB962C8B-B14F-4D97-AF65-F5344CB8AC3E}">
        <p14:creationId xmlns:p14="http://schemas.microsoft.com/office/powerpoint/2010/main" val="75755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322F5E1-5195-4792-A0E3-42DC695AF7AF}" type="datetimeFigureOut">
              <a:rPr lang="en-US" smtClean="0"/>
              <a:t>9/11/19</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B0D5600F-4168-42E9-9FE7-11DD5B8FE0E3}" type="slidenum">
              <a:rPr lang="en-US" smtClean="0"/>
              <a:t>‹#›</a:t>
            </a:fld>
            <a:endParaRPr lang="en-US" dirty="0"/>
          </a:p>
        </p:txBody>
      </p:sp>
    </p:spTree>
    <p:extLst>
      <p:ext uri="{BB962C8B-B14F-4D97-AF65-F5344CB8AC3E}">
        <p14:creationId xmlns:p14="http://schemas.microsoft.com/office/powerpoint/2010/main" val="26235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0385" y="2492915"/>
            <a:ext cx="10363200" cy="722765"/>
          </a:xfrm>
          <a:prstGeom prst="rect">
            <a:avLst/>
          </a:prstGeo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0386" y="3847065"/>
            <a:ext cx="5961633" cy="2212604"/>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474336"/>
            <a:ext cx="2743200" cy="365125"/>
          </a:xfrm>
          <a:prstGeom prst="rect">
            <a:avLst/>
          </a:prstGeom>
        </p:spPr>
        <p:txBody>
          <a:bodyPr/>
          <a:lstStyle/>
          <a:p>
            <a:fld id="{0AA59793-C156-499B-A27C-B13B45B618E6}" type="datetime1">
              <a:rPr lang="en-US" smtClean="0"/>
              <a:t>9/11/19</a:t>
            </a:fld>
            <a:endParaRPr lang="en-US" dirty="0"/>
          </a:p>
        </p:txBody>
      </p:sp>
      <p:sp>
        <p:nvSpPr>
          <p:cNvPr id="5" name="Footer Placeholder 4"/>
          <p:cNvSpPr>
            <a:spLocks noGrp="1"/>
          </p:cNvSpPr>
          <p:nvPr>
            <p:ph type="ftr" sz="quarter" idx="11"/>
          </p:nvPr>
        </p:nvSpPr>
        <p:spPr>
          <a:xfrm>
            <a:off x="4038600" y="6474336"/>
            <a:ext cx="4114800" cy="365125"/>
          </a:xfrm>
          <a:prstGeom prst="rect">
            <a:avLst/>
          </a:prstGeom>
        </p:spPr>
        <p:txBody>
          <a:bodyPr/>
          <a:lstStyle/>
          <a:p>
            <a:r>
              <a:rPr lang="en-US" dirty="0"/>
              <a:t>CEOS AC-VC June 2017</a:t>
            </a:r>
          </a:p>
        </p:txBody>
      </p:sp>
      <p:sp>
        <p:nvSpPr>
          <p:cNvPr id="6" name="Slide Number Placeholder 5"/>
          <p:cNvSpPr>
            <a:spLocks noGrp="1"/>
          </p:cNvSpPr>
          <p:nvPr>
            <p:ph type="sldNum" sz="quarter" idx="12"/>
          </p:nvPr>
        </p:nvSpPr>
        <p:spPr>
          <a:xfrm>
            <a:off x="9652000" y="6546852"/>
            <a:ext cx="2540000" cy="369332"/>
          </a:xfrm>
          <a:prstGeom prst="rect">
            <a:avLst/>
          </a:prstGeom>
        </p:spPr>
        <p:txBody>
          <a:bodyPr/>
          <a:lstStyle/>
          <a:p>
            <a:fld id="{D11591C9-1069-47C8-BF2F-DC125323CA97}" type="slidenum">
              <a:rPr lang="en-US" smtClean="0"/>
              <a:t>‹#›</a:t>
            </a:fld>
            <a:endParaRPr lang="en-US" dirty="0"/>
          </a:p>
        </p:txBody>
      </p:sp>
      <p:pic>
        <p:nvPicPr>
          <p:cNvPr id="10" name="ceos_logo.png"/>
          <p:cNvPicPr/>
          <p:nvPr userDrawn="1"/>
        </p:nvPicPr>
        <p:blipFill>
          <a:blip r:embed="rId2">
            <a:extLst/>
          </a:blip>
          <a:stretch>
            <a:fillRect/>
          </a:stretch>
        </p:blipFill>
        <p:spPr>
          <a:xfrm>
            <a:off x="830385" y="1217405"/>
            <a:ext cx="3343875" cy="993132"/>
          </a:xfrm>
          <a:prstGeom prst="rect">
            <a:avLst/>
          </a:prstGeom>
          <a:ln w="12700">
            <a:miter lim="400000"/>
          </a:ln>
        </p:spPr>
      </p:pic>
      <p:sp>
        <p:nvSpPr>
          <p:cNvPr id="11" name="Shape 10"/>
          <p:cNvSpPr txBox="1">
            <a:spLocks/>
          </p:cNvSpPr>
          <p:nvPr userDrawn="1"/>
        </p:nvSpPr>
        <p:spPr>
          <a:xfrm>
            <a:off x="830386" y="2246635"/>
            <a:ext cx="3741615"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24395"/>
          <a:stretch/>
        </p:blipFill>
        <p:spPr>
          <a:xfrm>
            <a:off x="0" y="-68239"/>
            <a:ext cx="12192000" cy="6926239"/>
          </a:xfrm>
          <a:prstGeom prst="rect">
            <a:avLst/>
          </a:prstGeom>
        </p:spPr>
      </p:pic>
      <p:pic>
        <p:nvPicPr>
          <p:cNvPr id="12" name="ceos_logo.png"/>
          <p:cNvPicPr/>
          <p:nvPr userDrawn="1"/>
        </p:nvPicPr>
        <p:blipFill>
          <a:blip r:embed="rId2">
            <a:extLst/>
          </a:blip>
          <a:stretch>
            <a:fillRect/>
          </a:stretch>
        </p:blipFill>
        <p:spPr>
          <a:xfrm>
            <a:off x="394189" y="137500"/>
            <a:ext cx="2507906" cy="993132"/>
          </a:xfrm>
          <a:prstGeom prst="rect">
            <a:avLst/>
          </a:prstGeom>
          <a:ln w="12700">
            <a:miter lim="400000"/>
          </a:ln>
        </p:spPr>
      </p:pic>
      <p:sp>
        <p:nvSpPr>
          <p:cNvPr id="13" name="Shape 10"/>
          <p:cNvSpPr txBox="1">
            <a:spLocks/>
          </p:cNvSpPr>
          <p:nvPr userDrawn="1"/>
        </p:nvSpPr>
        <p:spPr>
          <a:xfrm>
            <a:off x="394189" y="1146837"/>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
        <p:nvSpPr>
          <p:cNvPr id="14" name="Shape 10"/>
          <p:cNvSpPr txBox="1">
            <a:spLocks/>
          </p:cNvSpPr>
          <p:nvPr userDrawn="1"/>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endParaRPr lang="en-US" sz="4400" b="1" kern="0" dirty="0">
              <a:solidFill>
                <a:schemeClr val="bg1"/>
              </a:solidFill>
              <a:latin typeface="+mj-lt"/>
            </a:endParaRPr>
          </a:p>
        </p:txBody>
      </p:sp>
      <p:sp>
        <p:nvSpPr>
          <p:cNvPr id="15" name="Shape 11"/>
          <p:cNvSpPr/>
          <p:nvPr userDrawn="1"/>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914400">
              <a:lnSpc>
                <a:spcPct val="150000"/>
              </a:lnSpc>
              <a:defRPr>
                <a:solidFill>
                  <a:srgbClr val="000000"/>
                </a:solidFill>
              </a:defRPr>
            </a:pPr>
            <a:endParaRPr dirty="0">
              <a:solidFill>
                <a:srgbClr val="FFFFFF"/>
              </a:solidFill>
              <a:latin typeface="+mj-lt"/>
              <a:ea typeface="Arial Bold"/>
              <a:cs typeface="Arial Bold"/>
              <a:sym typeface="Arial Bold"/>
            </a:endParaRPr>
          </a:p>
        </p:txBody>
      </p:sp>
    </p:spTree>
    <p:extLst>
      <p:ext uri="{BB962C8B-B14F-4D97-AF65-F5344CB8AC3E}">
        <p14:creationId xmlns:p14="http://schemas.microsoft.com/office/powerpoint/2010/main" val="175309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0D6D6E-E54C-B54E-A61D-5F255BA9ED02}"/>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4" name="Title 1"/>
          <p:cNvSpPr>
            <a:spLocks noGrp="1"/>
          </p:cNvSpPr>
          <p:nvPr>
            <p:ph type="title"/>
          </p:nvPr>
        </p:nvSpPr>
        <p:spPr>
          <a:xfrm>
            <a:off x="2403566" y="152400"/>
            <a:ext cx="7733211" cy="990600"/>
          </a:xfrm>
          <a:prstGeom prst="rect">
            <a:avLst/>
          </a:prstGeom>
        </p:spPr>
        <p:txBody>
          <a:bodyPr anchor="ctr"/>
          <a:lstStyle>
            <a:lvl1pPr algn="l">
              <a:defRPr sz="2800">
                <a:latin typeface="+mj-lt"/>
              </a:defRPr>
            </a:lvl1pPr>
          </a:lstStyle>
          <a:p>
            <a:r>
              <a:rPr kumimoji="0" lang="en-US" dirty="0"/>
              <a:t>Click to edit Master title style</a:t>
            </a:r>
          </a:p>
        </p:txBody>
      </p:sp>
    </p:spTree>
    <p:extLst>
      <p:ext uri="{BB962C8B-B14F-4D97-AF65-F5344CB8AC3E}">
        <p14:creationId xmlns:p14="http://schemas.microsoft.com/office/powerpoint/2010/main" val="30909165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0507D-372A-AC42-A60A-99B6777992BD}"/>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3" name="Content Placeholder 2"/>
          <p:cNvSpPr>
            <a:spLocks noGrp="1"/>
          </p:cNvSpPr>
          <p:nvPr>
            <p:ph sz="quarter" idx="10"/>
          </p:nvPr>
        </p:nvSpPr>
        <p:spPr>
          <a:xfrm>
            <a:off x="166255" y="1402773"/>
            <a:ext cx="11845636" cy="5101935"/>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Tree>
    <p:extLst>
      <p:ext uri="{BB962C8B-B14F-4D97-AF65-F5344CB8AC3E}">
        <p14:creationId xmlns:p14="http://schemas.microsoft.com/office/powerpoint/2010/main" val="34033998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0385" y="2492915"/>
            <a:ext cx="10363200" cy="722765"/>
          </a:xfrm>
          <a:prstGeom prst="rect">
            <a:avLst/>
          </a:prstGeo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0386" y="3847065"/>
            <a:ext cx="5961633" cy="2212604"/>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474336"/>
            <a:ext cx="2743200" cy="365125"/>
          </a:xfrm>
          <a:prstGeom prst="rect">
            <a:avLst/>
          </a:prstGeom>
        </p:spPr>
        <p:txBody>
          <a:bodyPr/>
          <a:lstStyle/>
          <a:p>
            <a:fld id="{0AA59793-C156-499B-A27C-B13B45B618E6}" type="datetime1">
              <a:rPr lang="en-US" smtClean="0"/>
              <a:t>9/11/19</a:t>
            </a:fld>
            <a:endParaRPr lang="en-US" dirty="0"/>
          </a:p>
        </p:txBody>
      </p:sp>
      <p:sp>
        <p:nvSpPr>
          <p:cNvPr id="5" name="Footer Placeholder 4"/>
          <p:cNvSpPr>
            <a:spLocks noGrp="1"/>
          </p:cNvSpPr>
          <p:nvPr>
            <p:ph type="ftr" sz="quarter" idx="11"/>
          </p:nvPr>
        </p:nvSpPr>
        <p:spPr>
          <a:xfrm>
            <a:off x="4038600" y="6474336"/>
            <a:ext cx="4114800" cy="365125"/>
          </a:xfrm>
          <a:prstGeom prst="rect">
            <a:avLst/>
          </a:prstGeom>
        </p:spPr>
        <p:txBody>
          <a:bodyPr/>
          <a:lstStyle/>
          <a:p>
            <a:r>
              <a:rPr lang="en-US" dirty="0"/>
              <a:t>CEOS AC-VC June 2017</a:t>
            </a:r>
          </a:p>
        </p:txBody>
      </p:sp>
      <p:sp>
        <p:nvSpPr>
          <p:cNvPr id="6" name="Slide Number Placeholder 5"/>
          <p:cNvSpPr>
            <a:spLocks noGrp="1"/>
          </p:cNvSpPr>
          <p:nvPr>
            <p:ph type="sldNum" sz="quarter" idx="12"/>
          </p:nvPr>
        </p:nvSpPr>
        <p:spPr>
          <a:xfrm>
            <a:off x="9652000" y="6546852"/>
            <a:ext cx="2540000" cy="369332"/>
          </a:xfrm>
          <a:prstGeom prst="rect">
            <a:avLst/>
          </a:prstGeom>
        </p:spPr>
        <p:txBody>
          <a:bodyPr/>
          <a:lstStyle/>
          <a:p>
            <a:fld id="{D11591C9-1069-47C8-BF2F-DC125323CA97}" type="slidenum">
              <a:rPr lang="en-US" smtClean="0"/>
              <a:t>‹#›</a:t>
            </a:fld>
            <a:endParaRPr lang="en-US" dirty="0"/>
          </a:p>
        </p:txBody>
      </p:sp>
      <p:pic>
        <p:nvPicPr>
          <p:cNvPr id="10" name="ceos_logo.png"/>
          <p:cNvPicPr/>
          <p:nvPr userDrawn="1"/>
        </p:nvPicPr>
        <p:blipFill>
          <a:blip r:embed="rId2">
            <a:extLst/>
          </a:blip>
          <a:stretch>
            <a:fillRect/>
          </a:stretch>
        </p:blipFill>
        <p:spPr>
          <a:xfrm>
            <a:off x="830385" y="1217405"/>
            <a:ext cx="3343875" cy="993132"/>
          </a:xfrm>
          <a:prstGeom prst="rect">
            <a:avLst/>
          </a:prstGeom>
          <a:ln w="12700">
            <a:miter lim="400000"/>
          </a:ln>
        </p:spPr>
      </p:pic>
      <p:sp>
        <p:nvSpPr>
          <p:cNvPr id="11" name="Shape 10"/>
          <p:cNvSpPr txBox="1">
            <a:spLocks/>
          </p:cNvSpPr>
          <p:nvPr userDrawn="1"/>
        </p:nvSpPr>
        <p:spPr>
          <a:xfrm>
            <a:off x="830386" y="2246635"/>
            <a:ext cx="3741615"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24395"/>
          <a:stretch/>
        </p:blipFill>
        <p:spPr>
          <a:xfrm>
            <a:off x="0" y="-68239"/>
            <a:ext cx="12192000" cy="6926239"/>
          </a:xfrm>
          <a:prstGeom prst="rect">
            <a:avLst/>
          </a:prstGeom>
        </p:spPr>
      </p:pic>
      <p:pic>
        <p:nvPicPr>
          <p:cNvPr id="12" name="ceos_logo.png"/>
          <p:cNvPicPr/>
          <p:nvPr userDrawn="1"/>
        </p:nvPicPr>
        <p:blipFill>
          <a:blip r:embed="rId4" cstate="screen">
            <a:extLst>
              <a:ext uri="{28A0092B-C50C-407E-A947-70E740481C1C}">
                <a14:useLocalDpi xmlns:a14="http://schemas.microsoft.com/office/drawing/2010/main"/>
              </a:ext>
            </a:extLst>
          </a:blip>
          <a:stretch>
            <a:fillRect/>
          </a:stretch>
        </p:blipFill>
        <p:spPr>
          <a:xfrm>
            <a:off x="394189" y="137500"/>
            <a:ext cx="2507906" cy="993132"/>
          </a:xfrm>
          <a:prstGeom prst="rect">
            <a:avLst/>
          </a:prstGeom>
          <a:ln w="12700">
            <a:miter lim="400000"/>
          </a:ln>
        </p:spPr>
      </p:pic>
      <p:sp>
        <p:nvSpPr>
          <p:cNvPr id="13" name="Shape 10"/>
          <p:cNvSpPr txBox="1">
            <a:spLocks/>
          </p:cNvSpPr>
          <p:nvPr userDrawn="1"/>
        </p:nvSpPr>
        <p:spPr>
          <a:xfrm>
            <a:off x="394189" y="1146837"/>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
        <p:nvSpPr>
          <p:cNvPr id="14" name="Shape 10"/>
          <p:cNvSpPr txBox="1">
            <a:spLocks/>
          </p:cNvSpPr>
          <p:nvPr userDrawn="1"/>
        </p:nvSpPr>
        <p:spPr>
          <a:xfrm>
            <a:off x="622789" y="2514600"/>
            <a:ext cx="5746243"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endParaRPr lang="en-US" sz="4400" b="1" kern="0" dirty="0">
              <a:solidFill>
                <a:schemeClr val="bg1"/>
              </a:solidFill>
              <a:latin typeface="+mj-lt"/>
            </a:endParaRPr>
          </a:p>
        </p:txBody>
      </p:sp>
      <p:sp>
        <p:nvSpPr>
          <p:cNvPr id="15" name="Shape 11"/>
          <p:cNvSpPr/>
          <p:nvPr userDrawn="1"/>
        </p:nvSpPr>
        <p:spPr>
          <a:xfrm>
            <a:off x="622789" y="3759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914400">
              <a:lnSpc>
                <a:spcPct val="150000"/>
              </a:lnSpc>
              <a:defRPr>
                <a:solidFill>
                  <a:srgbClr val="000000"/>
                </a:solidFill>
              </a:defRPr>
            </a:pPr>
            <a:endParaRPr dirty="0">
              <a:solidFill>
                <a:srgbClr val="FFFFFF"/>
              </a:solidFill>
              <a:latin typeface="+mj-lt"/>
              <a:ea typeface="Arial Bold"/>
              <a:cs typeface="Arial Bold"/>
              <a:sym typeface="Arial Bold"/>
            </a:endParaRPr>
          </a:p>
        </p:txBody>
      </p:sp>
    </p:spTree>
    <p:extLst>
      <p:ext uri="{BB962C8B-B14F-4D97-AF65-F5344CB8AC3E}">
        <p14:creationId xmlns:p14="http://schemas.microsoft.com/office/powerpoint/2010/main" val="309888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0D6D6E-E54C-B54E-A61D-5F255BA9ED02}"/>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4" name="Title 1"/>
          <p:cNvSpPr>
            <a:spLocks noGrp="1"/>
          </p:cNvSpPr>
          <p:nvPr>
            <p:ph type="title"/>
          </p:nvPr>
        </p:nvSpPr>
        <p:spPr>
          <a:xfrm>
            <a:off x="2403566" y="152400"/>
            <a:ext cx="7733211" cy="990600"/>
          </a:xfrm>
          <a:prstGeom prst="rect">
            <a:avLst/>
          </a:prstGeom>
        </p:spPr>
        <p:txBody>
          <a:bodyPr anchor="ctr"/>
          <a:lstStyle>
            <a:lvl1pPr algn="l">
              <a:defRPr sz="2800">
                <a:latin typeface="+mj-lt"/>
              </a:defRPr>
            </a:lvl1pPr>
          </a:lstStyle>
          <a:p>
            <a:r>
              <a:rPr kumimoji="0" lang="en-US" dirty="0"/>
              <a:t>Click to edit Master title style</a:t>
            </a:r>
          </a:p>
        </p:txBody>
      </p:sp>
    </p:spTree>
    <p:extLst>
      <p:ext uri="{BB962C8B-B14F-4D97-AF65-F5344CB8AC3E}">
        <p14:creationId xmlns:p14="http://schemas.microsoft.com/office/powerpoint/2010/main" val="22178689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0507D-372A-AC42-A60A-99B6777992BD}"/>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3" name="Content Placeholder 2"/>
          <p:cNvSpPr>
            <a:spLocks noGrp="1"/>
          </p:cNvSpPr>
          <p:nvPr>
            <p:ph sz="quarter" idx="10"/>
          </p:nvPr>
        </p:nvSpPr>
        <p:spPr>
          <a:xfrm>
            <a:off x="166255" y="1402773"/>
            <a:ext cx="11845636" cy="5101935"/>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Tree>
    <p:extLst>
      <p:ext uri="{BB962C8B-B14F-4D97-AF65-F5344CB8AC3E}">
        <p14:creationId xmlns:p14="http://schemas.microsoft.com/office/powerpoint/2010/main" val="63502309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cstate="print"/>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849B0D-220D-4143-9000-B8A2B691A690}"/>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grpSp>
        <p:nvGrpSpPr>
          <p:cNvPr id="5" name="Group 4"/>
          <p:cNvGrpSpPr/>
          <p:nvPr userDrawn="1"/>
        </p:nvGrpSpPr>
        <p:grpSpPr>
          <a:xfrm>
            <a:off x="0" y="0"/>
            <a:ext cx="12192000" cy="1266667"/>
            <a:chOff x="0" y="1156447"/>
            <a:chExt cx="12192000" cy="1266667"/>
          </a:xfrm>
        </p:grpSpPr>
        <p:pic>
          <p:nvPicPr>
            <p:cNvPr id="3" name="Picture 2"/>
            <p:cNvPicPr>
              <a:picLocks noChangeAspect="1"/>
            </p:cNvPicPr>
            <p:nvPr userDrawn="1"/>
          </p:nvPicPr>
          <p:blipFill rotWithShape="1">
            <a:blip r:embed="rId6">
              <a:extLst>
                <a:ext uri="{28A0092B-C50C-407E-A947-70E740481C1C}">
                  <a14:useLocalDpi xmlns:a14="http://schemas.microsoft.com/office/drawing/2010/main" val="0"/>
                </a:ext>
              </a:extLst>
            </a:blip>
            <a:srcRect r="17922"/>
            <a:stretch/>
          </p:blipFill>
          <p:spPr>
            <a:xfrm>
              <a:off x="0" y="1156447"/>
              <a:ext cx="8364071" cy="1266667"/>
            </a:xfrm>
            <a:prstGeom prst="rect">
              <a:avLst/>
            </a:prstGeom>
          </p:spPr>
        </p:pic>
        <p:pic>
          <p:nvPicPr>
            <p:cNvPr id="4" name="Picture 3"/>
            <p:cNvPicPr>
              <a:picLocks noChangeAspect="1"/>
            </p:cNvPicPr>
            <p:nvPr userDrawn="1"/>
          </p:nvPicPr>
          <p:blipFill rotWithShape="1">
            <a:blip r:embed="rId6">
              <a:extLst>
                <a:ext uri="{28A0092B-C50C-407E-A947-70E740481C1C}">
                  <a14:useLocalDpi xmlns:a14="http://schemas.microsoft.com/office/drawing/2010/main" val="0"/>
                </a:ext>
              </a:extLst>
            </a:blip>
            <a:srcRect l="58457"/>
            <a:stretch/>
          </p:blipFill>
          <p:spPr>
            <a:xfrm>
              <a:off x="7958571" y="1156447"/>
              <a:ext cx="4233429" cy="1266667"/>
            </a:xfrm>
            <a:prstGeom prst="rect">
              <a:avLst/>
            </a:prstGeom>
          </p:spPr>
        </p:pic>
      </p:grpSp>
    </p:spTree>
    <p:extLst>
      <p:ext uri="{BB962C8B-B14F-4D97-AF65-F5344CB8AC3E}">
        <p14:creationId xmlns:p14="http://schemas.microsoft.com/office/powerpoint/2010/main" val="17419952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5" cstate="print"/>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849B0D-220D-4143-9000-B8A2B691A690}"/>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grpSp>
        <p:nvGrpSpPr>
          <p:cNvPr id="5" name="Group 4"/>
          <p:cNvGrpSpPr/>
          <p:nvPr userDrawn="1"/>
        </p:nvGrpSpPr>
        <p:grpSpPr>
          <a:xfrm>
            <a:off x="0" y="0"/>
            <a:ext cx="12192000" cy="1266667"/>
            <a:chOff x="0" y="1156447"/>
            <a:chExt cx="12192000" cy="1266667"/>
          </a:xfrm>
        </p:grpSpPr>
        <p:pic>
          <p:nvPicPr>
            <p:cNvPr id="3" name="Picture 2"/>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156447"/>
              <a:ext cx="8364071" cy="1266667"/>
            </a:xfrm>
            <a:prstGeom prst="rect">
              <a:avLst/>
            </a:prstGeom>
          </p:spPr>
        </p:pic>
        <p:pic>
          <p:nvPicPr>
            <p:cNvPr id="4" name="Picture 3"/>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58571" y="1156447"/>
              <a:ext cx="4233429" cy="1266667"/>
            </a:xfrm>
            <a:prstGeom prst="rect">
              <a:avLst/>
            </a:prstGeom>
          </p:spPr>
        </p:pic>
      </p:grpSp>
    </p:spTree>
    <p:extLst>
      <p:ext uri="{BB962C8B-B14F-4D97-AF65-F5344CB8AC3E}">
        <p14:creationId xmlns:p14="http://schemas.microsoft.com/office/powerpoint/2010/main" val="217242477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78949" y="3943112"/>
            <a:ext cx="5961633" cy="2212604"/>
          </a:xfrm>
        </p:spPr>
        <p:txBody>
          <a:bodyPr>
            <a:normAutofit lnSpcReduction="10000"/>
          </a:bodyPr>
          <a:lstStyle/>
          <a:p>
            <a:r>
              <a:rPr lang="en-US" dirty="0">
                <a:latin typeface="+mj-lt"/>
              </a:rPr>
              <a:t>Brian Killough, NASA, SEO</a:t>
            </a:r>
          </a:p>
          <a:p>
            <a:endParaRPr lang="en-US" dirty="0">
              <a:latin typeface="+mj-lt"/>
            </a:endParaRPr>
          </a:p>
          <a:p>
            <a:r>
              <a:rPr lang="en-US" dirty="0">
                <a:latin typeface="+mj-lt"/>
              </a:rPr>
              <a:t>CEOS 2019 SIT Technical Workshop</a:t>
            </a:r>
          </a:p>
          <a:p>
            <a:r>
              <a:rPr lang="en-US" dirty="0">
                <a:latin typeface="+mj-lt"/>
              </a:rPr>
              <a:t>Session 7, Agenda Item 7.2</a:t>
            </a:r>
          </a:p>
          <a:p>
            <a:r>
              <a:rPr lang="en-US" dirty="0">
                <a:latin typeface="+mj-lt"/>
              </a:rPr>
              <a:t>Fairbanks, Alaska, USA</a:t>
            </a:r>
          </a:p>
          <a:p>
            <a:r>
              <a:rPr lang="en-US" dirty="0">
                <a:latin typeface="+mj-lt"/>
              </a:rPr>
              <a:t>11 – 12 September 2019</a:t>
            </a:r>
          </a:p>
          <a:p>
            <a:endParaRPr lang="en-US" dirty="0">
              <a:latin typeface="+mj-lt"/>
            </a:endParaRPr>
          </a:p>
        </p:txBody>
      </p:sp>
      <p:sp>
        <p:nvSpPr>
          <p:cNvPr id="8" name="Shape 10"/>
          <p:cNvSpPr txBox="1">
            <a:spLocks/>
          </p:cNvSpPr>
          <p:nvPr/>
        </p:nvSpPr>
        <p:spPr>
          <a:xfrm>
            <a:off x="394189" y="1676400"/>
            <a:ext cx="801383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r>
              <a:rPr lang="en-US" sz="4800" kern="0" dirty="0">
                <a:solidFill>
                  <a:schemeClr val="bg1"/>
                </a:solidFill>
                <a:latin typeface="+mj-lt"/>
              </a:rPr>
              <a:t>Data Cubes as an </a:t>
            </a:r>
            <a:br>
              <a:rPr lang="en-US" sz="4800" kern="0" dirty="0">
                <a:solidFill>
                  <a:schemeClr val="bg1"/>
                </a:solidFill>
                <a:latin typeface="+mj-lt"/>
              </a:rPr>
            </a:br>
            <a:r>
              <a:rPr lang="en-US" sz="4800" kern="0" dirty="0">
                <a:solidFill>
                  <a:schemeClr val="bg1"/>
                </a:solidFill>
                <a:latin typeface="+mj-lt"/>
              </a:rPr>
              <a:t>Analysis Ready Data Tool</a:t>
            </a:r>
          </a:p>
        </p:txBody>
      </p:sp>
    </p:spTree>
    <p:extLst>
      <p:ext uri="{BB962C8B-B14F-4D97-AF65-F5344CB8AC3E}">
        <p14:creationId xmlns:p14="http://schemas.microsoft.com/office/powerpoint/2010/main" val="267016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392680" y="259080"/>
            <a:ext cx="7866442" cy="822960"/>
          </a:xfrm>
        </p:spPr>
        <p:txBody>
          <a:bodyPr/>
          <a:lstStyle/>
          <a:p>
            <a:r>
              <a:rPr lang="en-US" sz="5400" b="1" dirty="0"/>
              <a:t>Support to SDGs</a:t>
            </a:r>
          </a:p>
          <a:p>
            <a:endParaRPr lang="en-US" sz="5400" b="1" dirty="0"/>
          </a:p>
        </p:txBody>
      </p:sp>
      <p:sp>
        <p:nvSpPr>
          <p:cNvPr id="11" name="Content Placeholder 3">
            <a:extLst>
              <a:ext uri="{FF2B5EF4-FFF2-40B4-BE49-F238E27FC236}">
                <a16:creationId xmlns:a16="http://schemas.microsoft.com/office/drawing/2014/main" id="{31F57F14-1A57-7E40-A98F-FBDD675A9152}"/>
              </a:ext>
            </a:extLst>
          </p:cNvPr>
          <p:cNvSpPr txBox="1">
            <a:spLocks/>
          </p:cNvSpPr>
          <p:nvPr/>
        </p:nvSpPr>
        <p:spPr>
          <a:xfrm>
            <a:off x="169676" y="1407694"/>
            <a:ext cx="2115978" cy="647791"/>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ctr" defTabSz="914400" rtl="0" eaLnBrk="1" fontAlgn="auto" latinLnBrk="0" hangingPunct="1">
              <a:lnSpc>
                <a:spcPct val="100000"/>
              </a:lnSpc>
              <a:spcBef>
                <a:spcPts val="500"/>
              </a:spcBef>
              <a:spcAft>
                <a:spcPts val="0"/>
              </a:spcAft>
              <a:buClrTx/>
              <a:buSzPct val="100000"/>
              <a:buFont typeface="Arial"/>
              <a:buNone/>
              <a:tabLst/>
              <a:defRPr/>
            </a:pPr>
            <a:r>
              <a:rPr kumimoji="0" lang="en-US" sz="20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SDG 6.6.1</a:t>
            </a:r>
            <a:br>
              <a:rPr kumimoji="0" lang="en-US" sz="20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br>
            <a:r>
              <a:rPr kumimoji="0" lang="en-US" sz="20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Water Extent</a:t>
            </a:r>
          </a:p>
        </p:txBody>
      </p:sp>
      <p:sp>
        <p:nvSpPr>
          <p:cNvPr id="12" name="Content Placeholder 3">
            <a:extLst>
              <a:ext uri="{FF2B5EF4-FFF2-40B4-BE49-F238E27FC236}">
                <a16:creationId xmlns:a16="http://schemas.microsoft.com/office/drawing/2014/main" id="{F98E7CA7-DACD-5C47-8A09-23F531342427}"/>
              </a:ext>
            </a:extLst>
          </p:cNvPr>
          <p:cNvSpPr txBox="1">
            <a:spLocks/>
          </p:cNvSpPr>
          <p:nvPr/>
        </p:nvSpPr>
        <p:spPr>
          <a:xfrm>
            <a:off x="7737414" y="1473265"/>
            <a:ext cx="4344211" cy="5179391"/>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17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Water Extent </a:t>
            </a:r>
            <a:r>
              <a:rPr kumimoji="0" lang="en-US" sz="17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 Algorithm based on Landsat time series water detection using the Australian WOFS method. Can be easily used to support SDG reporting and is consistent with UN methodology and the JRC Global Surface Water Explorer.</a:t>
            </a:r>
          </a:p>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17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Urbanization</a:t>
            </a:r>
            <a:r>
              <a:rPr kumimoji="0" lang="en-US" sz="17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 = Evaluating the use of thresholding with NDBI and Fractional Cover. Also linked to GPWv4 population data. Better urban maps are needed to train and test classification. Working with UN-Habitat and Trends.Earth and evaluating the Impervious Surface Index.</a:t>
            </a:r>
          </a:p>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17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Land Degradation </a:t>
            </a:r>
            <a:r>
              <a:rPr kumimoji="0" lang="en-US" sz="17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 Initial testing using ESA-CCI data (300m) and FROM-GLC data (30m) training data. Results include a change matrix to identify degradation and an NDVI trend. Methods follow the UNCCD “Good Practices” document. </a:t>
            </a:r>
          </a:p>
        </p:txBody>
      </p:sp>
      <p:sp>
        <p:nvSpPr>
          <p:cNvPr id="13" name="Content Placeholder 3">
            <a:extLst>
              <a:ext uri="{FF2B5EF4-FFF2-40B4-BE49-F238E27FC236}">
                <a16:creationId xmlns:a16="http://schemas.microsoft.com/office/drawing/2014/main" id="{FAC3A6CA-B22D-784D-B178-A53FD1EBD32D}"/>
              </a:ext>
            </a:extLst>
          </p:cNvPr>
          <p:cNvSpPr txBox="1">
            <a:spLocks/>
          </p:cNvSpPr>
          <p:nvPr/>
        </p:nvSpPr>
        <p:spPr>
          <a:xfrm>
            <a:off x="2874866" y="1393902"/>
            <a:ext cx="1855955" cy="72241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ctr" defTabSz="914400" rtl="0" eaLnBrk="1" fontAlgn="auto" latinLnBrk="0" hangingPunct="1">
              <a:lnSpc>
                <a:spcPct val="100000"/>
              </a:lnSpc>
              <a:spcBef>
                <a:spcPts val="500"/>
              </a:spcBef>
              <a:spcAft>
                <a:spcPts val="0"/>
              </a:spcAft>
              <a:buClrTx/>
              <a:buSzPct val="100000"/>
              <a:buFont typeface="Arial"/>
              <a:buNone/>
              <a:tabLst/>
              <a:defRPr/>
            </a:pPr>
            <a:r>
              <a:rPr kumimoji="0" lang="en-US" sz="20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SDG 11.3.1</a:t>
            </a:r>
            <a:br>
              <a:rPr kumimoji="0" lang="en-US" sz="20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br>
            <a:r>
              <a:rPr kumimoji="0" lang="en-US" sz="20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Urbanization</a:t>
            </a:r>
          </a:p>
        </p:txBody>
      </p:sp>
      <p:sp>
        <p:nvSpPr>
          <p:cNvPr id="14" name="Content Placeholder 3">
            <a:extLst>
              <a:ext uri="{FF2B5EF4-FFF2-40B4-BE49-F238E27FC236}">
                <a16:creationId xmlns:a16="http://schemas.microsoft.com/office/drawing/2014/main" id="{CAC1F33D-5368-1842-95AE-5983641923D5}"/>
              </a:ext>
            </a:extLst>
          </p:cNvPr>
          <p:cNvSpPr txBox="1">
            <a:spLocks/>
          </p:cNvSpPr>
          <p:nvPr/>
        </p:nvSpPr>
        <p:spPr>
          <a:xfrm>
            <a:off x="5239831" y="1454557"/>
            <a:ext cx="2428524" cy="677812"/>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ctr" defTabSz="914400" rtl="0" eaLnBrk="1" fontAlgn="auto" latinLnBrk="0" hangingPunct="1">
              <a:lnSpc>
                <a:spcPct val="100000"/>
              </a:lnSpc>
              <a:spcBef>
                <a:spcPts val="500"/>
              </a:spcBef>
              <a:spcAft>
                <a:spcPts val="0"/>
              </a:spcAft>
              <a:buClrTx/>
              <a:buSzPct val="100000"/>
              <a:buFont typeface="Arial"/>
              <a:buNone/>
              <a:tabLst/>
              <a:defRPr/>
            </a:pPr>
            <a:r>
              <a:rPr kumimoji="0" lang="en-US" sz="18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SDG 15.3.1</a:t>
            </a:r>
            <a:br>
              <a:rPr kumimoji="0" lang="en-US" sz="18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br>
            <a:r>
              <a:rPr kumimoji="0" lang="en-US" sz="18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Land Degradation</a:t>
            </a:r>
          </a:p>
        </p:txBody>
      </p:sp>
      <p:pic>
        <p:nvPicPr>
          <p:cNvPr id="15" name="Picture 14">
            <a:extLst>
              <a:ext uri="{FF2B5EF4-FFF2-40B4-BE49-F238E27FC236}">
                <a16:creationId xmlns:a16="http://schemas.microsoft.com/office/drawing/2014/main" id="{AA2F9EF5-8880-8F4D-8C59-1044A5CF6CDC}"/>
              </a:ext>
            </a:extLst>
          </p:cNvPr>
          <p:cNvPicPr>
            <a:picLocks noChangeAspect="1"/>
          </p:cNvPicPr>
          <p:nvPr/>
        </p:nvPicPr>
        <p:blipFill>
          <a:blip r:embed="rId2"/>
          <a:stretch>
            <a:fillRect/>
          </a:stretch>
        </p:blipFill>
        <p:spPr>
          <a:xfrm>
            <a:off x="146532" y="3464120"/>
            <a:ext cx="2441723" cy="2715773"/>
          </a:xfrm>
          <a:prstGeom prst="rect">
            <a:avLst/>
          </a:prstGeom>
        </p:spPr>
      </p:pic>
      <p:pic>
        <p:nvPicPr>
          <p:cNvPr id="16" name="Picture 15">
            <a:extLst>
              <a:ext uri="{FF2B5EF4-FFF2-40B4-BE49-F238E27FC236}">
                <a16:creationId xmlns:a16="http://schemas.microsoft.com/office/drawing/2014/main" id="{104D30C0-87FD-D942-AFC4-B052AF7642C9}"/>
              </a:ext>
            </a:extLst>
          </p:cNvPr>
          <p:cNvPicPr>
            <a:picLocks noChangeAspect="1"/>
          </p:cNvPicPr>
          <p:nvPr/>
        </p:nvPicPr>
        <p:blipFill>
          <a:blip r:embed="rId3"/>
          <a:stretch>
            <a:fillRect/>
          </a:stretch>
        </p:blipFill>
        <p:spPr>
          <a:xfrm>
            <a:off x="230702" y="2249596"/>
            <a:ext cx="1993925" cy="875944"/>
          </a:xfrm>
          <a:prstGeom prst="rect">
            <a:avLst/>
          </a:prstGeom>
        </p:spPr>
      </p:pic>
      <p:pic>
        <p:nvPicPr>
          <p:cNvPr id="2" name="Picture 1">
            <a:extLst>
              <a:ext uri="{FF2B5EF4-FFF2-40B4-BE49-F238E27FC236}">
                <a16:creationId xmlns:a16="http://schemas.microsoft.com/office/drawing/2014/main" id="{DE9EB3CD-4FB5-3B47-A800-F6B3F093AA28}"/>
              </a:ext>
            </a:extLst>
          </p:cNvPr>
          <p:cNvPicPr>
            <a:picLocks noChangeAspect="1"/>
          </p:cNvPicPr>
          <p:nvPr/>
        </p:nvPicPr>
        <p:blipFill>
          <a:blip r:embed="rId4"/>
          <a:stretch>
            <a:fillRect/>
          </a:stretch>
        </p:blipFill>
        <p:spPr>
          <a:xfrm>
            <a:off x="2617120" y="2148426"/>
            <a:ext cx="2539586" cy="1915960"/>
          </a:xfrm>
          <a:prstGeom prst="rect">
            <a:avLst/>
          </a:prstGeom>
        </p:spPr>
      </p:pic>
      <p:pic>
        <p:nvPicPr>
          <p:cNvPr id="3" name="Picture 2">
            <a:extLst>
              <a:ext uri="{FF2B5EF4-FFF2-40B4-BE49-F238E27FC236}">
                <a16:creationId xmlns:a16="http://schemas.microsoft.com/office/drawing/2014/main" id="{B14FAB35-16FA-8047-A524-F9E5BB271CD4}"/>
              </a:ext>
            </a:extLst>
          </p:cNvPr>
          <p:cNvPicPr>
            <a:picLocks noChangeAspect="1"/>
          </p:cNvPicPr>
          <p:nvPr/>
        </p:nvPicPr>
        <p:blipFill>
          <a:blip r:embed="rId5"/>
          <a:stretch>
            <a:fillRect/>
          </a:stretch>
        </p:blipFill>
        <p:spPr>
          <a:xfrm>
            <a:off x="2552048" y="4147178"/>
            <a:ext cx="2604658" cy="2032715"/>
          </a:xfrm>
          <a:prstGeom prst="rect">
            <a:avLst/>
          </a:prstGeom>
        </p:spPr>
      </p:pic>
      <p:pic>
        <p:nvPicPr>
          <p:cNvPr id="4" name="Picture 3">
            <a:extLst>
              <a:ext uri="{FF2B5EF4-FFF2-40B4-BE49-F238E27FC236}">
                <a16:creationId xmlns:a16="http://schemas.microsoft.com/office/drawing/2014/main" id="{9B8E3E3B-0ACC-7A4C-84F5-65FC2632A146}"/>
              </a:ext>
            </a:extLst>
          </p:cNvPr>
          <p:cNvPicPr>
            <a:picLocks noChangeAspect="1"/>
          </p:cNvPicPr>
          <p:nvPr/>
        </p:nvPicPr>
        <p:blipFill>
          <a:blip r:embed="rId6"/>
          <a:stretch>
            <a:fillRect/>
          </a:stretch>
        </p:blipFill>
        <p:spPr>
          <a:xfrm>
            <a:off x="5442508" y="2148426"/>
            <a:ext cx="1893309" cy="1725635"/>
          </a:xfrm>
          <a:prstGeom prst="rect">
            <a:avLst/>
          </a:prstGeom>
        </p:spPr>
      </p:pic>
      <p:pic>
        <p:nvPicPr>
          <p:cNvPr id="20" name="Picture 19">
            <a:extLst>
              <a:ext uri="{FF2B5EF4-FFF2-40B4-BE49-F238E27FC236}">
                <a16:creationId xmlns:a16="http://schemas.microsoft.com/office/drawing/2014/main" id="{E5A65C1F-EF49-EB46-8B77-89D03965BA0F}"/>
              </a:ext>
            </a:extLst>
          </p:cNvPr>
          <p:cNvPicPr/>
          <p:nvPr/>
        </p:nvPicPr>
        <p:blipFill>
          <a:blip r:embed="rId7" cstate="print">
            <a:extLst>
              <a:ext uri="{28A0092B-C50C-407E-A947-70E740481C1C}">
                <a14:useLocalDpi xmlns:a14="http://schemas.microsoft.com/office/drawing/2010/main"/>
              </a:ext>
            </a:extLst>
          </a:blip>
          <a:stretch>
            <a:fillRect/>
          </a:stretch>
        </p:blipFill>
        <p:spPr>
          <a:xfrm>
            <a:off x="5374297" y="3890117"/>
            <a:ext cx="1961519" cy="1762537"/>
          </a:xfrm>
          <a:prstGeom prst="rect">
            <a:avLst/>
          </a:prstGeom>
        </p:spPr>
      </p:pic>
      <p:pic>
        <p:nvPicPr>
          <p:cNvPr id="21" name="Picture 20">
            <a:extLst>
              <a:ext uri="{FF2B5EF4-FFF2-40B4-BE49-F238E27FC236}">
                <a16:creationId xmlns:a16="http://schemas.microsoft.com/office/drawing/2014/main" id="{FDF32BB0-9131-8D4F-B4D5-B2CEF88EB0EE}"/>
              </a:ext>
            </a:extLst>
          </p:cNvPr>
          <p:cNvPicPr/>
          <p:nvPr/>
        </p:nvPicPr>
        <p:blipFill>
          <a:blip r:embed="rId8" cstate="print">
            <a:extLst>
              <a:ext uri="{28A0092B-C50C-407E-A947-70E740481C1C}">
                <a14:useLocalDpi xmlns:a14="http://schemas.microsoft.com/office/drawing/2010/main"/>
              </a:ext>
            </a:extLst>
          </a:blip>
          <a:stretch>
            <a:fillRect/>
          </a:stretch>
        </p:blipFill>
        <p:spPr>
          <a:xfrm>
            <a:off x="5116131" y="5747001"/>
            <a:ext cx="2419539" cy="1121975"/>
          </a:xfrm>
          <a:prstGeom prst="rect">
            <a:avLst/>
          </a:prstGeom>
        </p:spPr>
      </p:pic>
    </p:spTree>
    <p:extLst>
      <p:ext uri="{BB962C8B-B14F-4D97-AF65-F5344CB8AC3E}">
        <p14:creationId xmlns:p14="http://schemas.microsoft.com/office/powerpoint/2010/main" val="36000133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6255" y="1402773"/>
            <a:ext cx="11845636" cy="5123533"/>
          </a:xfrm>
        </p:spPr>
        <p:txBody>
          <a:bodyPr/>
          <a:lstStyle/>
          <a:p>
            <a:r>
              <a:rPr lang="en-US" sz="2100" b="1" dirty="0"/>
              <a:t>Work with LSI-VC </a:t>
            </a:r>
            <a:r>
              <a:rPr lang="en-US" sz="2100" dirty="0"/>
              <a:t>to develop ARD specifications, promote the use of ARD and demonstrate its value through Data Cube prototypes and projects</a:t>
            </a:r>
          </a:p>
          <a:p>
            <a:r>
              <a:rPr lang="en-US" sz="2100" b="1" dirty="0"/>
              <a:t>Support to SDGs</a:t>
            </a:r>
            <a:r>
              <a:rPr lang="en-US" sz="2100" dirty="0"/>
              <a:t> through the development and sharing of algorithms connected to CEOS ARD</a:t>
            </a:r>
          </a:p>
          <a:p>
            <a:r>
              <a:rPr lang="en-US" sz="2100" dirty="0"/>
              <a:t>Support to </a:t>
            </a:r>
            <a:r>
              <a:rPr lang="en-US" sz="2100" b="1" dirty="0"/>
              <a:t>Digital Earth Africa </a:t>
            </a:r>
            <a:r>
              <a:rPr lang="en-US" sz="2100" dirty="0"/>
              <a:t>to demonstrate large-scale use of CEOS ARD with a common data analysis infrastructure (data cube)</a:t>
            </a:r>
          </a:p>
          <a:p>
            <a:r>
              <a:rPr lang="en-US" sz="2100" b="1" dirty="0"/>
              <a:t>Work with ESA </a:t>
            </a:r>
            <a:r>
              <a:rPr lang="en-US" sz="2100" dirty="0"/>
              <a:t>(Albrecht Schmidt) to improve access to Sentinel ARD for global data cube users</a:t>
            </a:r>
          </a:p>
          <a:p>
            <a:r>
              <a:rPr lang="en-US" sz="2100" dirty="0"/>
              <a:t>Connect the </a:t>
            </a:r>
            <a:r>
              <a:rPr lang="en-US" sz="2100" b="1" dirty="0"/>
              <a:t>Data Cube to Google Earth Engine </a:t>
            </a:r>
            <a:r>
              <a:rPr lang="en-US" sz="2100" dirty="0"/>
              <a:t>... huge community of users and algorithms </a:t>
            </a:r>
          </a:p>
          <a:p>
            <a:r>
              <a:rPr lang="en-US" sz="2100" b="1" dirty="0"/>
              <a:t>Connect with SEPAL to support GFO</a:t>
            </a:r>
            <a:r>
              <a:rPr lang="en-US" sz="2100" dirty="0"/>
              <a:t>I ... an alternative infrastructure option</a:t>
            </a:r>
          </a:p>
          <a:p>
            <a:r>
              <a:rPr lang="en-US" sz="2100" dirty="0"/>
              <a:t>Work with </a:t>
            </a:r>
            <a:r>
              <a:rPr lang="en-US" sz="2100" b="1" dirty="0"/>
              <a:t>GEOGLAM</a:t>
            </a:r>
            <a:r>
              <a:rPr lang="en-US" sz="2100" dirty="0"/>
              <a:t> to create a Landsat-based version of the Crop Monitor ... University of Maryland has started work</a:t>
            </a:r>
          </a:p>
          <a:p>
            <a:r>
              <a:rPr lang="en-US" sz="2100" dirty="0"/>
              <a:t>Explore options to work with the ocean community for </a:t>
            </a:r>
            <a:r>
              <a:rPr lang="en-US" sz="2100" b="1" dirty="0"/>
              <a:t>land/water coastal boundary analyses</a:t>
            </a:r>
            <a:endParaRPr lang="en-US" sz="2100" dirty="0"/>
          </a:p>
          <a:p>
            <a:r>
              <a:rPr lang="en-US" sz="2100" dirty="0"/>
              <a:t>Explore connections to </a:t>
            </a:r>
            <a:r>
              <a:rPr lang="en-US" sz="2100" b="1" dirty="0"/>
              <a:t>new and diverse datasets </a:t>
            </a:r>
            <a:r>
              <a:rPr lang="en-US" sz="2100" dirty="0"/>
              <a:t>(e.g. NISAR, OLCI, Lidar, PACE)</a:t>
            </a:r>
          </a:p>
          <a:p>
            <a:endParaRPr lang="en-US" sz="2100" dirty="0"/>
          </a:p>
        </p:txBody>
      </p:sp>
      <p:sp>
        <p:nvSpPr>
          <p:cNvPr id="5" name="Content Placeholder 4"/>
          <p:cNvSpPr>
            <a:spLocks noGrp="1"/>
          </p:cNvSpPr>
          <p:nvPr>
            <p:ph sz="quarter" idx="11"/>
          </p:nvPr>
        </p:nvSpPr>
        <p:spPr>
          <a:xfrm>
            <a:off x="2392680" y="259080"/>
            <a:ext cx="6604000" cy="822960"/>
          </a:xfrm>
        </p:spPr>
        <p:txBody>
          <a:bodyPr/>
          <a:lstStyle/>
          <a:p>
            <a:r>
              <a:rPr lang="en-US" sz="4800" b="1" dirty="0"/>
              <a:t>What is the future?</a:t>
            </a:r>
          </a:p>
          <a:p>
            <a:endParaRPr lang="en-US" sz="4800" b="1" dirty="0"/>
          </a:p>
        </p:txBody>
      </p:sp>
    </p:spTree>
    <p:extLst>
      <p:ext uri="{BB962C8B-B14F-4D97-AF65-F5344CB8AC3E}">
        <p14:creationId xmlns:p14="http://schemas.microsoft.com/office/powerpoint/2010/main" val="121663756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45085" y="1434305"/>
            <a:ext cx="11673648" cy="5101935"/>
          </a:xfrm>
        </p:spPr>
        <p:txBody>
          <a:bodyPr/>
          <a:lstStyle/>
          <a:p>
            <a:r>
              <a:rPr lang="en-US" sz="1800" dirty="0"/>
              <a:t>What is the goal of the Data Cube initiative?</a:t>
            </a:r>
          </a:p>
          <a:p>
            <a:pPr lvl="1"/>
            <a:r>
              <a:rPr lang="en-US" sz="1800" dirty="0"/>
              <a:t>From the </a:t>
            </a:r>
            <a:r>
              <a:rPr lang="en-US" sz="1800" b="1" dirty="0"/>
              <a:t>Open Data Cube (ODC) website </a:t>
            </a:r>
            <a:r>
              <a:rPr lang="en-US" sz="1800" dirty="0"/>
              <a:t>... </a:t>
            </a:r>
            <a:r>
              <a:rPr lang="en-US" sz="1800" i="1" dirty="0"/>
              <a:t>The ODC seeks to increase the value and impact of global Earth observation satellite data by providing an open and freely accessible exploitation architecture. The ODC project seeks to foster a community to develop, sustain, and grow the technology and the breadth and depth of its applications for societal benefit.</a:t>
            </a:r>
          </a:p>
          <a:p>
            <a:pPr lvl="1"/>
            <a:r>
              <a:rPr lang="en-US" sz="1800" dirty="0"/>
              <a:t>The </a:t>
            </a:r>
            <a:r>
              <a:rPr lang="en-US" sz="1800" b="1" dirty="0"/>
              <a:t>“ultimate” goal </a:t>
            </a:r>
            <a:r>
              <a:rPr lang="en-US" sz="1800" dirty="0"/>
              <a:t>... foster a network of </a:t>
            </a:r>
            <a:r>
              <a:rPr lang="en-US" sz="1800" b="1" dirty="0"/>
              <a:t>regional interoperable satellite data cubes </a:t>
            </a:r>
            <a:r>
              <a:rPr lang="en-US" sz="1800" dirty="0"/>
              <a:t>to support a diverse set of global users and </a:t>
            </a:r>
            <a:r>
              <a:rPr lang="en-US" sz="1800" b="1" dirty="0"/>
              <a:t>drive the uptake of Analysis-Ready Data (ARD)</a:t>
            </a:r>
          </a:p>
          <a:p>
            <a:r>
              <a:rPr lang="en-US" sz="1800" dirty="0"/>
              <a:t>Who does the Data Cube support?</a:t>
            </a:r>
          </a:p>
          <a:p>
            <a:pPr lvl="1"/>
            <a:r>
              <a:rPr lang="en-US" sz="1800" b="1" dirty="0"/>
              <a:t>Users</a:t>
            </a:r>
            <a:r>
              <a:rPr lang="en-US" sz="1800" dirty="0"/>
              <a:t> = Governments, Ministries, Researchers, Statistical Offices, Commercial</a:t>
            </a:r>
          </a:p>
          <a:p>
            <a:r>
              <a:rPr lang="en-US" sz="1800" dirty="0"/>
              <a:t>What are the </a:t>
            </a:r>
            <a:r>
              <a:rPr lang="en-US" sz="1800" b="1" dirty="0"/>
              <a:t>key features </a:t>
            </a:r>
            <a:r>
              <a:rPr lang="en-US" sz="1800" dirty="0"/>
              <a:t>of the Data Cube?</a:t>
            </a:r>
          </a:p>
          <a:p>
            <a:pPr lvl="1"/>
            <a:r>
              <a:rPr lang="en-US" sz="1800" dirty="0"/>
              <a:t>Free, open source software, cloud computing compatible, </a:t>
            </a:r>
            <a:r>
              <a:rPr lang="en-US" sz="1800" b="1" dirty="0"/>
              <a:t>analysis-ready datasets</a:t>
            </a:r>
            <a:r>
              <a:rPr lang="en-US" sz="1800" dirty="0"/>
              <a:t>, time series analyses, data interoperability, application algorithms</a:t>
            </a:r>
          </a:p>
          <a:p>
            <a:pPr lvl="1"/>
            <a:r>
              <a:rPr lang="en-US" sz="1800" dirty="0"/>
              <a:t>Lowers “barrier to entry” with a focus on non-traditional users in developing countries</a:t>
            </a:r>
          </a:p>
          <a:p>
            <a:r>
              <a:rPr lang="en-US" sz="1800" dirty="0"/>
              <a:t>What are the </a:t>
            </a:r>
            <a:r>
              <a:rPr lang="en-US" sz="1800" b="1" dirty="0"/>
              <a:t>alternatives</a:t>
            </a:r>
            <a:r>
              <a:rPr lang="en-US" sz="1800" dirty="0"/>
              <a:t> to the Data Cube?</a:t>
            </a:r>
          </a:p>
          <a:p>
            <a:pPr lvl="1"/>
            <a:r>
              <a:rPr lang="en-US" sz="1800" dirty="0"/>
              <a:t>Google Earth Engine, Rasdaman ... less control or commercial connections</a:t>
            </a:r>
          </a:p>
          <a:p>
            <a:pPr lvl="1"/>
            <a:r>
              <a:rPr lang="en-US" sz="1800" dirty="0"/>
              <a:t>Traditional downloads ... slow and costly, growing data volumes cause issues</a:t>
            </a:r>
          </a:p>
        </p:txBody>
      </p:sp>
      <p:sp>
        <p:nvSpPr>
          <p:cNvPr id="5" name="Content Placeholder 4"/>
          <p:cNvSpPr>
            <a:spLocks noGrp="1"/>
          </p:cNvSpPr>
          <p:nvPr>
            <p:ph sz="quarter" idx="11"/>
          </p:nvPr>
        </p:nvSpPr>
        <p:spPr>
          <a:xfrm>
            <a:off x="2392680" y="259080"/>
            <a:ext cx="6604000" cy="822960"/>
          </a:xfrm>
        </p:spPr>
        <p:txBody>
          <a:bodyPr/>
          <a:lstStyle/>
          <a:p>
            <a:r>
              <a:rPr lang="en-US" sz="4800" b="1" dirty="0"/>
              <a:t>Strategic Direction</a:t>
            </a:r>
          </a:p>
        </p:txBody>
      </p:sp>
    </p:spTree>
    <p:extLst>
      <p:ext uri="{BB962C8B-B14F-4D97-AF65-F5344CB8AC3E}">
        <p14:creationId xmlns:p14="http://schemas.microsoft.com/office/powerpoint/2010/main" val="23556495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6254" y="1402774"/>
            <a:ext cx="11873345" cy="2925272"/>
          </a:xfrm>
        </p:spPr>
        <p:txBody>
          <a:bodyPr/>
          <a:lstStyle/>
          <a:p>
            <a:r>
              <a:rPr lang="en-US" sz="1800" dirty="0"/>
              <a:t>CEOS, thru the LSI-VC, is coordinating the specifications for </a:t>
            </a:r>
            <a:r>
              <a:rPr lang="en-US" sz="1800" b="1" dirty="0"/>
              <a:t>analysis ready data (ARD) </a:t>
            </a:r>
            <a:r>
              <a:rPr lang="en-US" sz="1800" dirty="0"/>
              <a:t>products. There is great interest in the user community and </a:t>
            </a:r>
            <a:r>
              <a:rPr lang="en-US" sz="1800" b="1" dirty="0"/>
              <a:t>they recognize CEOS as the lead</a:t>
            </a:r>
            <a:r>
              <a:rPr lang="en-US" sz="1800" dirty="0"/>
              <a:t>. </a:t>
            </a:r>
          </a:p>
          <a:p>
            <a:r>
              <a:rPr lang="en-US" sz="1800" dirty="0"/>
              <a:t>ARD is no longer a desire of global users, but is now becoming a </a:t>
            </a:r>
            <a:r>
              <a:rPr lang="en-US" sz="1800" b="1" dirty="0"/>
              <a:t>requirement and an expectation</a:t>
            </a:r>
            <a:r>
              <a:rPr lang="en-US" sz="1800" dirty="0"/>
              <a:t>!</a:t>
            </a:r>
          </a:p>
          <a:p>
            <a:r>
              <a:rPr lang="en-US" sz="1800" dirty="0"/>
              <a:t>ARD will help increase the use and impact of satellite data and remove the data workflow burden on less experienced data users.</a:t>
            </a:r>
          </a:p>
          <a:p>
            <a:r>
              <a:rPr lang="en-US" sz="1800" dirty="0"/>
              <a:t>Most of the ARD is stored on cloud-based systems which allows easy connections to the Open Data Cube (ODC) infrastructure</a:t>
            </a:r>
          </a:p>
          <a:p>
            <a:r>
              <a:rPr lang="en-US" sz="1800" dirty="0"/>
              <a:t>The combination of CEOS ARD (data) and the ODC (tool) is seen as an end-to-end contribution from CEOS to the user community</a:t>
            </a:r>
          </a:p>
          <a:p>
            <a:endParaRPr lang="en-US" sz="1800" dirty="0"/>
          </a:p>
        </p:txBody>
      </p:sp>
      <p:sp>
        <p:nvSpPr>
          <p:cNvPr id="5" name="Content Placeholder 4"/>
          <p:cNvSpPr>
            <a:spLocks noGrp="1"/>
          </p:cNvSpPr>
          <p:nvPr>
            <p:ph sz="quarter" idx="11"/>
          </p:nvPr>
        </p:nvSpPr>
        <p:spPr>
          <a:xfrm>
            <a:off x="2392680" y="301195"/>
            <a:ext cx="6604000" cy="822960"/>
          </a:xfrm>
        </p:spPr>
        <p:txBody>
          <a:bodyPr/>
          <a:lstStyle/>
          <a:p>
            <a:r>
              <a:rPr lang="en-US" sz="4800" b="1" dirty="0"/>
              <a:t>Analysis Ready Data</a:t>
            </a:r>
          </a:p>
          <a:p>
            <a:endParaRPr lang="en-US" sz="4800" b="1" dirty="0"/>
          </a:p>
        </p:txBody>
      </p:sp>
      <p:sp>
        <p:nvSpPr>
          <p:cNvPr id="7" name="TextBox 6">
            <a:extLst>
              <a:ext uri="{FF2B5EF4-FFF2-40B4-BE49-F238E27FC236}">
                <a16:creationId xmlns:a16="http://schemas.microsoft.com/office/drawing/2014/main" id="{972E02AB-2FF8-154F-8564-60701D504603}"/>
              </a:ext>
            </a:extLst>
          </p:cNvPr>
          <p:cNvSpPr txBox="1"/>
          <p:nvPr/>
        </p:nvSpPr>
        <p:spPr>
          <a:xfrm>
            <a:off x="5352645" y="4806900"/>
            <a:ext cx="775210"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002569"/>
                </a:solidFill>
                <a:effectLst/>
                <a:uFillTx/>
              </a:rPr>
              <a:t>+</a:t>
            </a:r>
          </a:p>
        </p:txBody>
      </p:sp>
      <p:pic>
        <p:nvPicPr>
          <p:cNvPr id="8" name="Picture 7">
            <a:extLst>
              <a:ext uri="{FF2B5EF4-FFF2-40B4-BE49-F238E27FC236}">
                <a16:creationId xmlns:a16="http://schemas.microsoft.com/office/drawing/2014/main" id="{4E751A8C-6C99-1F4A-8346-D3080DDF0D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5176" y="4359655"/>
            <a:ext cx="1899070" cy="2187536"/>
          </a:xfrm>
          <a:prstGeom prst="rect">
            <a:avLst/>
          </a:prstGeom>
        </p:spPr>
      </p:pic>
      <p:sp>
        <p:nvSpPr>
          <p:cNvPr id="9" name="TextBox 8">
            <a:extLst>
              <a:ext uri="{FF2B5EF4-FFF2-40B4-BE49-F238E27FC236}">
                <a16:creationId xmlns:a16="http://schemas.microsoft.com/office/drawing/2014/main" id="{7376D7C9-2642-0E4D-8EC3-B9620D3B7496}"/>
              </a:ext>
            </a:extLst>
          </p:cNvPr>
          <p:cNvSpPr txBox="1"/>
          <p:nvPr/>
        </p:nvSpPr>
        <p:spPr>
          <a:xfrm>
            <a:off x="8609075" y="4885285"/>
            <a:ext cx="775210"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8000" b="1" dirty="0">
                <a:solidFill>
                  <a:srgbClr val="002569"/>
                </a:solidFill>
              </a:rPr>
              <a:t>=</a:t>
            </a:r>
            <a:endParaRPr kumimoji="0" lang="en-US" sz="8000" b="1" i="0" u="none" strike="noStrike" cap="none" spc="0" normalizeH="0" baseline="0" dirty="0">
              <a:ln>
                <a:noFill/>
              </a:ln>
              <a:solidFill>
                <a:srgbClr val="002569"/>
              </a:solidFill>
              <a:effectLst/>
              <a:uFillTx/>
            </a:endParaRPr>
          </a:p>
        </p:txBody>
      </p:sp>
      <p:pic>
        <p:nvPicPr>
          <p:cNvPr id="2" name="Picture 1">
            <a:extLst>
              <a:ext uri="{FF2B5EF4-FFF2-40B4-BE49-F238E27FC236}">
                <a16:creationId xmlns:a16="http://schemas.microsoft.com/office/drawing/2014/main" id="{93856663-C168-1B47-ABA4-AB5DA4F9891A}"/>
              </a:ext>
            </a:extLst>
          </p:cNvPr>
          <p:cNvPicPr>
            <a:picLocks noChangeAspect="1"/>
          </p:cNvPicPr>
          <p:nvPr/>
        </p:nvPicPr>
        <p:blipFill>
          <a:blip r:embed="rId3"/>
          <a:stretch>
            <a:fillRect/>
          </a:stretch>
        </p:blipFill>
        <p:spPr>
          <a:xfrm>
            <a:off x="9418151" y="4806900"/>
            <a:ext cx="2223521" cy="1476937"/>
          </a:xfrm>
          <a:prstGeom prst="rect">
            <a:avLst/>
          </a:prstGeom>
        </p:spPr>
      </p:pic>
      <p:sp>
        <p:nvSpPr>
          <p:cNvPr id="12" name="TextBox 11">
            <a:extLst>
              <a:ext uri="{FF2B5EF4-FFF2-40B4-BE49-F238E27FC236}">
                <a16:creationId xmlns:a16="http://schemas.microsoft.com/office/drawing/2014/main" id="{D2F00535-4E02-A143-B5CE-992902D6D393}"/>
              </a:ext>
            </a:extLst>
          </p:cNvPr>
          <p:cNvSpPr txBox="1"/>
          <p:nvPr/>
        </p:nvSpPr>
        <p:spPr>
          <a:xfrm>
            <a:off x="971161" y="4730149"/>
            <a:ext cx="4184163" cy="1446548"/>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Helvetica" pitchFamily="2" charset="0"/>
              </a:rPr>
              <a:t>CEOS Analysis</a:t>
            </a:r>
          </a:p>
          <a:p>
            <a:pPr marL="0" marR="0" indent="0" algn="ctr" defTabSz="457200" rtl="0" fontAlgn="auto" latinLnBrk="1" hangingPunct="0">
              <a:lnSpc>
                <a:spcPct val="100000"/>
              </a:lnSpc>
              <a:spcBef>
                <a:spcPts val="0"/>
              </a:spcBef>
              <a:spcAft>
                <a:spcPts val="0"/>
              </a:spcAft>
              <a:buClrTx/>
              <a:buSzTx/>
              <a:buFontTx/>
              <a:buNone/>
              <a:tabLst/>
            </a:pPr>
            <a:r>
              <a:rPr lang="en-US" sz="4400" dirty="0">
                <a:solidFill>
                  <a:schemeClr val="bg1"/>
                </a:solidFill>
                <a:latin typeface="Helvetica" pitchFamily="2" charset="0"/>
              </a:rPr>
              <a:t>Ready Data</a:t>
            </a:r>
            <a:endParaRPr kumimoji="0" lang="en-US" sz="4400" b="0" i="0" u="none" strike="noStrike" cap="none" spc="0" normalizeH="0" baseline="0" dirty="0">
              <a:ln>
                <a:noFill/>
              </a:ln>
              <a:solidFill>
                <a:schemeClr val="bg1"/>
              </a:solidFill>
              <a:effectLst/>
              <a:uFillTx/>
              <a:latin typeface="Helvetica" pitchFamily="2" charset="0"/>
            </a:endParaRPr>
          </a:p>
        </p:txBody>
      </p:sp>
    </p:spTree>
    <p:extLst>
      <p:ext uri="{BB962C8B-B14F-4D97-AF65-F5344CB8AC3E}">
        <p14:creationId xmlns:p14="http://schemas.microsoft.com/office/powerpoint/2010/main" val="431693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6255" y="1402773"/>
            <a:ext cx="11845636" cy="795923"/>
          </a:xfrm>
        </p:spPr>
        <p:txBody>
          <a:bodyPr/>
          <a:lstStyle/>
          <a:p>
            <a:pPr marL="0" indent="0">
              <a:buNone/>
            </a:pPr>
            <a:r>
              <a:rPr lang="en-US" i="1" dirty="0"/>
              <a:t>Since the start of the Open Data Cube project, there have been many examples of successful adoption of this technology to exploit the use of CEOS ARD and create impactful products.</a:t>
            </a:r>
          </a:p>
        </p:txBody>
      </p:sp>
      <p:sp>
        <p:nvSpPr>
          <p:cNvPr id="5" name="Content Placeholder 4"/>
          <p:cNvSpPr>
            <a:spLocks noGrp="1"/>
          </p:cNvSpPr>
          <p:nvPr>
            <p:ph sz="quarter" idx="11"/>
          </p:nvPr>
        </p:nvSpPr>
        <p:spPr>
          <a:xfrm>
            <a:off x="2376914" y="208659"/>
            <a:ext cx="6604000" cy="822960"/>
          </a:xfrm>
        </p:spPr>
        <p:txBody>
          <a:bodyPr/>
          <a:lstStyle/>
          <a:p>
            <a:r>
              <a:rPr lang="en-US" sz="4800" b="1" dirty="0"/>
              <a:t>Data Cube Prototypes</a:t>
            </a:r>
          </a:p>
          <a:p>
            <a:endParaRPr lang="en-US" sz="4800" b="1" dirty="0"/>
          </a:p>
        </p:txBody>
      </p:sp>
      <p:pic>
        <p:nvPicPr>
          <p:cNvPr id="3" name="Picture 2">
            <a:extLst>
              <a:ext uri="{FF2B5EF4-FFF2-40B4-BE49-F238E27FC236}">
                <a16:creationId xmlns:a16="http://schemas.microsoft.com/office/drawing/2014/main" id="{E156CA3C-83CF-7147-AE65-D4841F0F0DFB}"/>
              </a:ext>
            </a:extLst>
          </p:cNvPr>
          <p:cNvPicPr>
            <a:picLocks noChangeAspect="1"/>
          </p:cNvPicPr>
          <p:nvPr/>
        </p:nvPicPr>
        <p:blipFill>
          <a:blip r:embed="rId2"/>
          <a:stretch>
            <a:fillRect/>
          </a:stretch>
        </p:blipFill>
        <p:spPr>
          <a:xfrm>
            <a:off x="608215" y="2942946"/>
            <a:ext cx="5274425" cy="3439842"/>
          </a:xfrm>
          <a:prstGeom prst="rect">
            <a:avLst/>
          </a:prstGeom>
        </p:spPr>
      </p:pic>
      <p:pic>
        <p:nvPicPr>
          <p:cNvPr id="9" name="Picture 8">
            <a:extLst>
              <a:ext uri="{FF2B5EF4-FFF2-40B4-BE49-F238E27FC236}">
                <a16:creationId xmlns:a16="http://schemas.microsoft.com/office/drawing/2014/main" id="{4E4AD82A-6FC1-874C-BD1A-F5CE0765DBB3}"/>
              </a:ext>
            </a:extLst>
          </p:cNvPr>
          <p:cNvPicPr>
            <a:picLocks noChangeAspect="1"/>
          </p:cNvPicPr>
          <p:nvPr/>
        </p:nvPicPr>
        <p:blipFill>
          <a:blip r:embed="rId3"/>
          <a:stretch>
            <a:fillRect/>
          </a:stretch>
        </p:blipFill>
        <p:spPr>
          <a:xfrm>
            <a:off x="6835372" y="3257782"/>
            <a:ext cx="4581578" cy="3289068"/>
          </a:xfrm>
          <a:prstGeom prst="rect">
            <a:avLst/>
          </a:prstGeom>
        </p:spPr>
      </p:pic>
      <p:sp>
        <p:nvSpPr>
          <p:cNvPr id="10" name="Content Placeholder 3">
            <a:extLst>
              <a:ext uri="{FF2B5EF4-FFF2-40B4-BE49-F238E27FC236}">
                <a16:creationId xmlns:a16="http://schemas.microsoft.com/office/drawing/2014/main" id="{035236B6-9C33-C14F-8C1F-C90CDB175CB7}"/>
              </a:ext>
            </a:extLst>
          </p:cNvPr>
          <p:cNvSpPr txBox="1">
            <a:spLocks/>
          </p:cNvSpPr>
          <p:nvPr/>
        </p:nvSpPr>
        <p:spPr>
          <a:xfrm>
            <a:off x="564573" y="2200637"/>
            <a:ext cx="5598160" cy="847033"/>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kern="0" dirty="0"/>
              <a:t>UNEP and the University of Geneva created the first time series snow cover map of Switzerland</a:t>
            </a:r>
          </a:p>
        </p:txBody>
      </p:sp>
      <p:sp>
        <p:nvSpPr>
          <p:cNvPr id="11" name="Content Placeholder 3">
            <a:extLst>
              <a:ext uri="{FF2B5EF4-FFF2-40B4-BE49-F238E27FC236}">
                <a16:creationId xmlns:a16="http://schemas.microsoft.com/office/drawing/2014/main" id="{F117E5F9-31B7-8E40-9269-D02B127D2798}"/>
              </a:ext>
            </a:extLst>
          </p:cNvPr>
          <p:cNvSpPr txBox="1">
            <a:spLocks/>
          </p:cNvSpPr>
          <p:nvPr/>
        </p:nvSpPr>
        <p:spPr>
          <a:xfrm>
            <a:off x="6457373" y="2198696"/>
            <a:ext cx="5598160" cy="847033"/>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kern="0" dirty="0"/>
              <a:t>Taiwan used their Data Cube to study Typhoon damage and recovery and manage their own Formosat satellite ARD</a:t>
            </a:r>
          </a:p>
        </p:txBody>
      </p:sp>
    </p:spTree>
    <p:extLst>
      <p:ext uri="{BB962C8B-B14F-4D97-AF65-F5344CB8AC3E}">
        <p14:creationId xmlns:p14="http://schemas.microsoft.com/office/powerpoint/2010/main" val="39291295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The African Regional Data Cube (ARDC) project was launched in May 2018 for 5 countries </a:t>
            </a:r>
            <a:br>
              <a:rPr lang="en-US" dirty="0"/>
            </a:br>
            <a:r>
              <a:rPr lang="en-US" dirty="0"/>
              <a:t>(Kenya, Tanzania, Sierra Leone, Senegal, Ghana). Based on Landsat, Sentinel-1 and ALOS data.</a:t>
            </a:r>
          </a:p>
          <a:p>
            <a:r>
              <a:rPr lang="en-US" dirty="0"/>
              <a:t>Supported by CEOS (lead + technical support), Amazon (donated cloud services) and </a:t>
            </a:r>
            <a:br>
              <a:rPr lang="en-US" dirty="0"/>
            </a:br>
            <a:r>
              <a:rPr lang="en-US" dirty="0"/>
              <a:t>GPSDD (</a:t>
            </a:r>
            <a:r>
              <a:rPr lang="en-US" sz="1800" i="1" dirty="0"/>
              <a:t>Global Partnership for Sustainable Development and Data</a:t>
            </a:r>
            <a:r>
              <a:rPr lang="en-US" dirty="0"/>
              <a:t>) - (training + management support).</a:t>
            </a:r>
          </a:p>
          <a:p>
            <a:r>
              <a:rPr lang="en-US" dirty="0"/>
              <a:t>Multiple web-based remote and face-to-face training sessions since May 2018</a:t>
            </a:r>
          </a:p>
          <a:p>
            <a:r>
              <a:rPr lang="en-US" dirty="0"/>
              <a:t>Initial country use-cases include agriculture, flooding, urbanization, deforestation and illegal mining.</a:t>
            </a:r>
          </a:p>
          <a:p>
            <a:r>
              <a:rPr lang="en-US" dirty="0"/>
              <a:t>Focus on Government and Statistical Agencies with growing interest across the countries</a:t>
            </a:r>
          </a:p>
        </p:txBody>
      </p:sp>
      <p:sp>
        <p:nvSpPr>
          <p:cNvPr id="5" name="Content Placeholder 4"/>
          <p:cNvSpPr>
            <a:spLocks noGrp="1"/>
          </p:cNvSpPr>
          <p:nvPr>
            <p:ph sz="quarter" idx="11"/>
          </p:nvPr>
        </p:nvSpPr>
        <p:spPr>
          <a:xfrm>
            <a:off x="2392679" y="259080"/>
            <a:ext cx="8004934" cy="822960"/>
          </a:xfrm>
        </p:spPr>
        <p:txBody>
          <a:bodyPr/>
          <a:lstStyle/>
          <a:p>
            <a:r>
              <a:rPr lang="en-US" sz="4800" b="1" dirty="0"/>
              <a:t>Africa Regional Data Cube</a:t>
            </a:r>
          </a:p>
        </p:txBody>
      </p:sp>
      <p:pic>
        <p:nvPicPr>
          <p:cNvPr id="7" name="Picture 6">
            <a:extLst>
              <a:ext uri="{FF2B5EF4-FFF2-40B4-BE49-F238E27FC236}">
                <a16:creationId xmlns:a16="http://schemas.microsoft.com/office/drawing/2014/main" id="{E5026832-E8C9-8149-9E25-16935C6FD4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160" y="4041183"/>
            <a:ext cx="5780564" cy="2639836"/>
          </a:xfrm>
          <a:prstGeom prst="rect">
            <a:avLst/>
          </a:prstGeom>
        </p:spPr>
      </p:pic>
      <p:pic>
        <p:nvPicPr>
          <p:cNvPr id="2" name="Picture 1">
            <a:extLst>
              <a:ext uri="{FF2B5EF4-FFF2-40B4-BE49-F238E27FC236}">
                <a16:creationId xmlns:a16="http://schemas.microsoft.com/office/drawing/2014/main" id="{0D83FF3C-DEA9-B04E-83EC-F9D93A292B7D}"/>
              </a:ext>
            </a:extLst>
          </p:cNvPr>
          <p:cNvPicPr>
            <a:picLocks noChangeAspect="1"/>
          </p:cNvPicPr>
          <p:nvPr/>
        </p:nvPicPr>
        <p:blipFill>
          <a:blip r:embed="rId3"/>
          <a:stretch>
            <a:fillRect/>
          </a:stretch>
        </p:blipFill>
        <p:spPr>
          <a:xfrm>
            <a:off x="6527882" y="4041183"/>
            <a:ext cx="2755731" cy="2639836"/>
          </a:xfrm>
          <a:prstGeom prst="rect">
            <a:avLst/>
          </a:prstGeom>
        </p:spPr>
      </p:pic>
      <p:sp>
        <p:nvSpPr>
          <p:cNvPr id="3" name="TextBox 2">
            <a:extLst>
              <a:ext uri="{FF2B5EF4-FFF2-40B4-BE49-F238E27FC236}">
                <a16:creationId xmlns:a16="http://schemas.microsoft.com/office/drawing/2014/main" id="{F98BB1FE-E30E-3348-AD8C-1D2542D3D634}"/>
              </a:ext>
            </a:extLst>
          </p:cNvPr>
          <p:cNvSpPr txBox="1"/>
          <p:nvPr/>
        </p:nvSpPr>
        <p:spPr>
          <a:xfrm>
            <a:off x="9457843" y="4159044"/>
            <a:ext cx="1788949" cy="1384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2800" b="1" dirty="0">
                <a:solidFill>
                  <a:srgbClr val="002569"/>
                </a:solidFill>
              </a:rPr>
              <a:t>Your</a:t>
            </a:r>
            <a:r>
              <a:rPr kumimoji="0" lang="en-US" sz="2800" b="1" i="0" u="none" strike="noStrike" cap="none" spc="0" normalizeH="0" baseline="0" dirty="0">
                <a:ln>
                  <a:noFill/>
                </a:ln>
                <a:solidFill>
                  <a:srgbClr val="002569"/>
                </a:solidFill>
                <a:effectLst/>
                <a:uFillTx/>
              </a:rPr>
              <a:t> SEO </a:t>
            </a:r>
            <a:br>
              <a:rPr kumimoji="0" lang="en-US" sz="2800" b="1" i="0" u="none" strike="noStrike" cap="none" spc="0" normalizeH="0" baseline="0" dirty="0">
                <a:ln>
                  <a:noFill/>
                </a:ln>
                <a:solidFill>
                  <a:srgbClr val="002569"/>
                </a:solidFill>
                <a:effectLst/>
                <a:uFillTx/>
              </a:rPr>
            </a:br>
            <a:r>
              <a:rPr kumimoji="0" lang="en-US" sz="2800" b="1" i="0" u="none" strike="noStrike" cap="none" spc="0" normalizeH="0" baseline="0" dirty="0">
                <a:ln>
                  <a:noFill/>
                </a:ln>
                <a:solidFill>
                  <a:srgbClr val="002569"/>
                </a:solidFill>
                <a:effectLst/>
                <a:uFillTx/>
              </a:rPr>
              <a:t>“at work”</a:t>
            </a:r>
            <a:br>
              <a:rPr kumimoji="0" lang="en-US" sz="2800" b="1" i="0" u="none" strike="noStrike" cap="none" spc="0" normalizeH="0" baseline="0" dirty="0">
                <a:ln>
                  <a:noFill/>
                </a:ln>
                <a:solidFill>
                  <a:srgbClr val="002569"/>
                </a:solidFill>
                <a:effectLst/>
                <a:uFillTx/>
              </a:rPr>
            </a:br>
            <a:r>
              <a:rPr kumimoji="0" lang="en-US" sz="2800" b="1" i="0" u="none" strike="noStrike" cap="none" spc="0" normalizeH="0" baseline="0" dirty="0">
                <a:ln>
                  <a:noFill/>
                </a:ln>
                <a:solidFill>
                  <a:srgbClr val="002569"/>
                </a:solidFill>
                <a:effectLst/>
                <a:uFillTx/>
              </a:rPr>
              <a:t>in Ghana</a:t>
            </a:r>
          </a:p>
        </p:txBody>
      </p:sp>
    </p:spTree>
    <p:extLst>
      <p:ext uri="{BB962C8B-B14F-4D97-AF65-F5344CB8AC3E}">
        <p14:creationId xmlns:p14="http://schemas.microsoft.com/office/powerpoint/2010/main" val="3417297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392680" y="259080"/>
            <a:ext cx="6604000" cy="822960"/>
          </a:xfrm>
        </p:spPr>
        <p:txBody>
          <a:bodyPr/>
          <a:lstStyle/>
          <a:p>
            <a:r>
              <a:rPr lang="en-US" sz="4800" b="1" dirty="0"/>
              <a:t>Ghana Use Cases</a:t>
            </a:r>
          </a:p>
          <a:p>
            <a:endParaRPr lang="en-US" sz="4800" b="1" dirty="0"/>
          </a:p>
        </p:txBody>
      </p:sp>
      <p:sp>
        <p:nvSpPr>
          <p:cNvPr id="7" name="Content Placeholder 3">
            <a:extLst>
              <a:ext uri="{FF2B5EF4-FFF2-40B4-BE49-F238E27FC236}">
                <a16:creationId xmlns:a16="http://schemas.microsoft.com/office/drawing/2014/main" id="{81870BCB-7F78-764A-B20A-167AA814C116}"/>
              </a:ext>
            </a:extLst>
          </p:cNvPr>
          <p:cNvSpPr txBox="1">
            <a:spLocks/>
          </p:cNvSpPr>
          <p:nvPr/>
        </p:nvSpPr>
        <p:spPr>
          <a:xfrm>
            <a:off x="6578600" y="1387503"/>
            <a:ext cx="5598160" cy="670532"/>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kern="0" dirty="0"/>
              <a:t>Ghana agriculture scientists are studying the impact of new crop varieties and cultivation methods </a:t>
            </a:r>
          </a:p>
        </p:txBody>
      </p:sp>
      <p:sp>
        <p:nvSpPr>
          <p:cNvPr id="8" name="Content Placeholder 3">
            <a:extLst>
              <a:ext uri="{FF2B5EF4-FFF2-40B4-BE49-F238E27FC236}">
                <a16:creationId xmlns:a16="http://schemas.microsoft.com/office/drawing/2014/main" id="{4886E21D-7992-A14E-8C1C-C81A3D11F339}"/>
              </a:ext>
            </a:extLst>
          </p:cNvPr>
          <p:cNvSpPr txBox="1">
            <a:spLocks/>
          </p:cNvSpPr>
          <p:nvPr/>
        </p:nvSpPr>
        <p:spPr>
          <a:xfrm>
            <a:off x="157480" y="1387503"/>
            <a:ext cx="6167120" cy="1012797"/>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kern="0" dirty="0"/>
              <a:t>The Ghana government is learning how to use </a:t>
            </a:r>
            <a:r>
              <a:rPr lang="en-US" sz="1800" b="1" kern="0" dirty="0"/>
              <a:t>interoperable Sentinel-1 and Landsat ARD </a:t>
            </a:r>
            <a:r>
              <a:rPr lang="en-US" sz="1800" kern="0" dirty="0"/>
              <a:t>to search for illegal mining and measure land change</a:t>
            </a:r>
          </a:p>
        </p:txBody>
      </p:sp>
      <p:pic>
        <p:nvPicPr>
          <p:cNvPr id="13" name="Picture 12">
            <a:extLst>
              <a:ext uri="{FF2B5EF4-FFF2-40B4-BE49-F238E27FC236}">
                <a16:creationId xmlns:a16="http://schemas.microsoft.com/office/drawing/2014/main" id="{DC3F9447-6794-D442-914C-BB6DB44F0F0F}"/>
              </a:ext>
            </a:extLst>
          </p:cNvPr>
          <p:cNvPicPr>
            <a:picLocks noChangeAspect="1"/>
          </p:cNvPicPr>
          <p:nvPr/>
        </p:nvPicPr>
        <p:blipFill>
          <a:blip r:embed="rId2"/>
          <a:stretch>
            <a:fillRect/>
          </a:stretch>
        </p:blipFill>
        <p:spPr>
          <a:xfrm>
            <a:off x="266302" y="2400299"/>
            <a:ext cx="1769539" cy="2156459"/>
          </a:xfrm>
          <a:prstGeom prst="rect">
            <a:avLst/>
          </a:prstGeom>
          <a:ln w="12700">
            <a:solidFill>
              <a:schemeClr val="tx1"/>
            </a:solidFill>
          </a:ln>
        </p:spPr>
      </p:pic>
      <p:pic>
        <p:nvPicPr>
          <p:cNvPr id="14" name="Picture 13">
            <a:extLst>
              <a:ext uri="{FF2B5EF4-FFF2-40B4-BE49-F238E27FC236}">
                <a16:creationId xmlns:a16="http://schemas.microsoft.com/office/drawing/2014/main" id="{09680D17-7B6B-7B46-89E8-4A59C7D4B2EA}"/>
              </a:ext>
            </a:extLst>
          </p:cNvPr>
          <p:cNvPicPr>
            <a:picLocks noChangeAspect="1"/>
          </p:cNvPicPr>
          <p:nvPr/>
        </p:nvPicPr>
        <p:blipFill>
          <a:blip r:embed="rId3"/>
          <a:stretch>
            <a:fillRect/>
          </a:stretch>
        </p:blipFill>
        <p:spPr>
          <a:xfrm>
            <a:off x="2224882" y="2400299"/>
            <a:ext cx="1773129" cy="2147242"/>
          </a:xfrm>
          <a:prstGeom prst="rect">
            <a:avLst/>
          </a:prstGeom>
          <a:ln w="12700">
            <a:solidFill>
              <a:schemeClr val="tx1"/>
            </a:solidFill>
          </a:ln>
        </p:spPr>
      </p:pic>
      <p:pic>
        <p:nvPicPr>
          <p:cNvPr id="15" name="Picture 14">
            <a:extLst>
              <a:ext uri="{FF2B5EF4-FFF2-40B4-BE49-F238E27FC236}">
                <a16:creationId xmlns:a16="http://schemas.microsoft.com/office/drawing/2014/main" id="{29D22649-742F-0343-A1A8-EA8E2B26405B}"/>
              </a:ext>
            </a:extLst>
          </p:cNvPr>
          <p:cNvPicPr>
            <a:picLocks noChangeAspect="1"/>
          </p:cNvPicPr>
          <p:nvPr/>
        </p:nvPicPr>
        <p:blipFill>
          <a:blip r:embed="rId4"/>
          <a:stretch>
            <a:fillRect/>
          </a:stretch>
        </p:blipFill>
        <p:spPr>
          <a:xfrm>
            <a:off x="264161" y="4632958"/>
            <a:ext cx="1810622" cy="2138681"/>
          </a:xfrm>
          <a:prstGeom prst="rect">
            <a:avLst/>
          </a:prstGeom>
        </p:spPr>
      </p:pic>
      <p:pic>
        <p:nvPicPr>
          <p:cNvPr id="16" name="Picture 15">
            <a:extLst>
              <a:ext uri="{FF2B5EF4-FFF2-40B4-BE49-F238E27FC236}">
                <a16:creationId xmlns:a16="http://schemas.microsoft.com/office/drawing/2014/main" id="{749152A0-5841-CB44-821F-713C3AF6FC51}"/>
              </a:ext>
            </a:extLst>
          </p:cNvPr>
          <p:cNvPicPr>
            <a:picLocks noChangeAspect="1"/>
          </p:cNvPicPr>
          <p:nvPr/>
        </p:nvPicPr>
        <p:blipFill>
          <a:blip r:embed="rId5"/>
          <a:stretch>
            <a:fillRect/>
          </a:stretch>
        </p:blipFill>
        <p:spPr>
          <a:xfrm>
            <a:off x="2222592" y="4648919"/>
            <a:ext cx="1775419" cy="2106757"/>
          </a:xfrm>
          <a:prstGeom prst="rect">
            <a:avLst/>
          </a:prstGeom>
        </p:spPr>
      </p:pic>
      <p:pic>
        <p:nvPicPr>
          <p:cNvPr id="17" name="Picture 16">
            <a:extLst>
              <a:ext uri="{FF2B5EF4-FFF2-40B4-BE49-F238E27FC236}">
                <a16:creationId xmlns:a16="http://schemas.microsoft.com/office/drawing/2014/main" id="{9B0D0E78-6643-784D-99D3-15220F8360FF}"/>
              </a:ext>
            </a:extLst>
          </p:cNvPr>
          <p:cNvPicPr>
            <a:picLocks noChangeAspect="1"/>
          </p:cNvPicPr>
          <p:nvPr/>
        </p:nvPicPr>
        <p:blipFill>
          <a:blip r:embed="rId6"/>
          <a:stretch>
            <a:fillRect/>
          </a:stretch>
        </p:blipFill>
        <p:spPr>
          <a:xfrm>
            <a:off x="6680644" y="4547541"/>
            <a:ext cx="3896041" cy="2251254"/>
          </a:xfrm>
          <a:prstGeom prst="rect">
            <a:avLst/>
          </a:prstGeom>
        </p:spPr>
      </p:pic>
      <p:sp>
        <p:nvSpPr>
          <p:cNvPr id="18" name="Content Placeholder 3">
            <a:extLst>
              <a:ext uri="{FF2B5EF4-FFF2-40B4-BE49-F238E27FC236}">
                <a16:creationId xmlns:a16="http://schemas.microsoft.com/office/drawing/2014/main" id="{74C1F78A-FAFE-A44E-925D-5CA9374D6C72}"/>
              </a:ext>
            </a:extLst>
          </p:cNvPr>
          <p:cNvSpPr txBox="1">
            <a:spLocks/>
          </p:cNvSpPr>
          <p:nvPr/>
        </p:nvSpPr>
        <p:spPr>
          <a:xfrm>
            <a:off x="4036715" y="2698915"/>
            <a:ext cx="1782489" cy="15500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kern="0" dirty="0"/>
              <a:t>Detection of water bodies in May 2017 using Landsat (left) and Sentinel-1 (right)</a:t>
            </a:r>
          </a:p>
        </p:txBody>
      </p:sp>
      <p:sp>
        <p:nvSpPr>
          <p:cNvPr id="19" name="Content Placeholder 3">
            <a:extLst>
              <a:ext uri="{FF2B5EF4-FFF2-40B4-BE49-F238E27FC236}">
                <a16:creationId xmlns:a16="http://schemas.microsoft.com/office/drawing/2014/main" id="{6B9D1FD4-0E04-0E45-8B84-042B9A056F5C}"/>
              </a:ext>
            </a:extLst>
          </p:cNvPr>
          <p:cNvSpPr txBox="1">
            <a:spLocks/>
          </p:cNvSpPr>
          <p:nvPr/>
        </p:nvSpPr>
        <p:spPr>
          <a:xfrm>
            <a:off x="4036715" y="4648919"/>
            <a:ext cx="2109544" cy="15500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kern="0" dirty="0"/>
              <a:t>Detection of vegetation loss (red) and vegetation gain (green) from 2015 to 2018 using Landsat (left) and Sentinel-1 (right)</a:t>
            </a:r>
          </a:p>
        </p:txBody>
      </p:sp>
      <p:pic>
        <p:nvPicPr>
          <p:cNvPr id="20" name="Picture 19">
            <a:extLst>
              <a:ext uri="{FF2B5EF4-FFF2-40B4-BE49-F238E27FC236}">
                <a16:creationId xmlns:a16="http://schemas.microsoft.com/office/drawing/2014/main" id="{D6330440-3FFB-164F-9F16-7078AF15B3FA}"/>
              </a:ext>
            </a:extLst>
          </p:cNvPr>
          <p:cNvPicPr>
            <a:picLocks noChangeAspect="1"/>
          </p:cNvPicPr>
          <p:nvPr/>
        </p:nvPicPr>
        <p:blipFill>
          <a:blip r:embed="rId7"/>
          <a:stretch>
            <a:fillRect/>
          </a:stretch>
        </p:blipFill>
        <p:spPr>
          <a:xfrm>
            <a:off x="6578600" y="2058035"/>
            <a:ext cx="5181642" cy="2435164"/>
          </a:xfrm>
          <a:prstGeom prst="rect">
            <a:avLst/>
          </a:prstGeom>
        </p:spPr>
      </p:pic>
      <p:sp>
        <p:nvSpPr>
          <p:cNvPr id="21" name="Content Placeholder 3">
            <a:extLst>
              <a:ext uri="{FF2B5EF4-FFF2-40B4-BE49-F238E27FC236}">
                <a16:creationId xmlns:a16="http://schemas.microsoft.com/office/drawing/2014/main" id="{8F6463D7-43BB-AB4D-9F40-B1CFC1D1B13B}"/>
              </a:ext>
            </a:extLst>
          </p:cNvPr>
          <p:cNvSpPr txBox="1">
            <a:spLocks/>
          </p:cNvSpPr>
          <p:nvPr/>
        </p:nvSpPr>
        <p:spPr>
          <a:xfrm>
            <a:off x="10623390" y="4898163"/>
            <a:ext cx="1492410" cy="15500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kern="0" dirty="0"/>
              <a:t>Landsat and Sentinel-1 phenology curves show similar response</a:t>
            </a:r>
          </a:p>
        </p:txBody>
      </p:sp>
      <p:sp>
        <p:nvSpPr>
          <p:cNvPr id="22" name="Content Placeholder 3">
            <a:extLst>
              <a:ext uri="{FF2B5EF4-FFF2-40B4-BE49-F238E27FC236}">
                <a16:creationId xmlns:a16="http://schemas.microsoft.com/office/drawing/2014/main" id="{2A94FC98-85D2-F749-A3B7-626191B7E20C}"/>
              </a:ext>
            </a:extLst>
          </p:cNvPr>
          <p:cNvSpPr txBox="1">
            <a:spLocks/>
          </p:cNvSpPr>
          <p:nvPr/>
        </p:nvSpPr>
        <p:spPr>
          <a:xfrm>
            <a:off x="6958679" y="2363498"/>
            <a:ext cx="1782489" cy="15500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kern="0" dirty="0"/>
              <a:t>NDVI Phenology shows increased biomass (yield) and earlier harvest</a:t>
            </a:r>
          </a:p>
        </p:txBody>
      </p:sp>
    </p:spTree>
    <p:extLst>
      <p:ext uri="{BB962C8B-B14F-4D97-AF65-F5344CB8AC3E}">
        <p14:creationId xmlns:p14="http://schemas.microsoft.com/office/powerpoint/2010/main" val="36045112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392679" y="214476"/>
            <a:ext cx="7905563" cy="822960"/>
          </a:xfrm>
        </p:spPr>
        <p:txBody>
          <a:bodyPr/>
          <a:lstStyle/>
          <a:p>
            <a:r>
              <a:rPr lang="en-US" sz="5400" b="1" dirty="0"/>
              <a:t>Testimonials </a:t>
            </a:r>
          </a:p>
          <a:p>
            <a:endParaRPr lang="en-US" sz="5400" b="1" dirty="0"/>
          </a:p>
        </p:txBody>
      </p:sp>
      <p:sp>
        <p:nvSpPr>
          <p:cNvPr id="23" name="Content Placeholder 3">
            <a:extLst>
              <a:ext uri="{FF2B5EF4-FFF2-40B4-BE49-F238E27FC236}">
                <a16:creationId xmlns:a16="http://schemas.microsoft.com/office/drawing/2014/main" id="{43BFB567-C2A0-1144-AFCE-23B82A203E45}"/>
              </a:ext>
            </a:extLst>
          </p:cNvPr>
          <p:cNvSpPr txBox="1">
            <a:spLocks/>
          </p:cNvSpPr>
          <p:nvPr/>
        </p:nvSpPr>
        <p:spPr>
          <a:xfrm>
            <a:off x="6512312" y="4547338"/>
            <a:ext cx="5524788" cy="204072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2000" b="1" i="0" u="none" strike="noStrike" kern="0" cap="none" spc="0" normalizeH="0" baseline="0" noProof="0" dirty="0">
                <a:ln>
                  <a:noFill/>
                </a:ln>
                <a:solidFill>
                  <a:srgbClr val="FF0000"/>
                </a:solidFill>
                <a:effectLst/>
                <a:uLnTx/>
                <a:uFillTx/>
                <a:latin typeface="Helvetica"/>
                <a:cs typeface="Arial" panose="020B0604020202020204" pitchFamily="34" charset="0"/>
                <a:sym typeface="Arial Bold"/>
              </a:rPr>
              <a:t>Senegal </a:t>
            </a:r>
            <a:r>
              <a:rPr kumimoji="0" lang="en-US" sz="2000" b="0" i="0" u="none" strike="noStrike" kern="0" cap="none" spc="0" normalizeH="0" baseline="0" noProof="0" dirty="0">
                <a:ln>
                  <a:noFill/>
                </a:ln>
                <a:solidFill>
                  <a:srgbClr val="FF0000"/>
                </a:solidFill>
                <a:effectLst/>
                <a:uLnTx/>
                <a:uFillTx/>
                <a:latin typeface="Helvetica"/>
                <a:cs typeface="Arial" panose="020B0604020202020204" pitchFamily="34" charset="0"/>
                <a:sym typeface="Arial Bold"/>
              </a:rPr>
              <a:t>Government Agriculture Statistician </a:t>
            </a:r>
            <a:r>
              <a:rPr kumimoji="0" lang="en-US" sz="20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 </a:t>
            </a:r>
            <a:br>
              <a:rPr kumimoji="0" lang="en-US" sz="20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br>
            <a:r>
              <a:rPr kumimoji="0" lang="en-US" sz="2000" b="1" i="1"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This work enables the estimation of crop yields in Senegal and will enable the government to improve the reliability of agricultural statistics </a:t>
            </a:r>
            <a:r>
              <a:rPr kumimoji="0" lang="en-US" sz="2000" b="0" i="1"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in the calculation of SDG indicator 2.4.1 related to the proportion of land productive and sustainable agricultural</a:t>
            </a:r>
          </a:p>
        </p:txBody>
      </p:sp>
      <p:pic>
        <p:nvPicPr>
          <p:cNvPr id="2" name="Picture 1">
            <a:extLst>
              <a:ext uri="{FF2B5EF4-FFF2-40B4-BE49-F238E27FC236}">
                <a16:creationId xmlns:a16="http://schemas.microsoft.com/office/drawing/2014/main" id="{9088A4F7-1DE8-C94C-B6DE-AB20E9697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0287" y="1387503"/>
            <a:ext cx="5710236" cy="3001337"/>
          </a:xfrm>
          <a:prstGeom prst="rect">
            <a:avLst/>
          </a:prstGeom>
        </p:spPr>
      </p:pic>
      <p:sp>
        <p:nvSpPr>
          <p:cNvPr id="24" name="Content Placeholder 3">
            <a:extLst>
              <a:ext uri="{FF2B5EF4-FFF2-40B4-BE49-F238E27FC236}">
                <a16:creationId xmlns:a16="http://schemas.microsoft.com/office/drawing/2014/main" id="{F610690C-45B7-6149-AFCA-85C3217B5192}"/>
              </a:ext>
            </a:extLst>
          </p:cNvPr>
          <p:cNvSpPr txBox="1">
            <a:spLocks/>
          </p:cNvSpPr>
          <p:nvPr/>
        </p:nvSpPr>
        <p:spPr>
          <a:xfrm>
            <a:off x="6766784" y="2004655"/>
            <a:ext cx="2946842" cy="15500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1400" b="1"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NDVI Phenology for Millet Crops</a:t>
            </a:r>
            <a:r>
              <a:rPr kumimoji="0" lang="en-US" sz="14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 Measured yields in 2015 and 2017 were 5% higher than 2016 which is confirmed by the phenology data.</a:t>
            </a:r>
          </a:p>
        </p:txBody>
      </p:sp>
      <p:pic>
        <p:nvPicPr>
          <p:cNvPr id="3" name="Picture 2">
            <a:extLst>
              <a:ext uri="{FF2B5EF4-FFF2-40B4-BE49-F238E27FC236}">
                <a16:creationId xmlns:a16="http://schemas.microsoft.com/office/drawing/2014/main" id="{CBA23995-ED99-F546-BFAC-DDCB57266C94}"/>
              </a:ext>
            </a:extLst>
          </p:cNvPr>
          <p:cNvPicPr>
            <a:picLocks noChangeAspect="1"/>
          </p:cNvPicPr>
          <p:nvPr/>
        </p:nvPicPr>
        <p:blipFill>
          <a:blip r:embed="rId3"/>
          <a:stretch>
            <a:fillRect/>
          </a:stretch>
        </p:blipFill>
        <p:spPr>
          <a:xfrm>
            <a:off x="143729" y="1387502"/>
            <a:ext cx="4472875" cy="3424545"/>
          </a:xfrm>
          <a:prstGeom prst="rect">
            <a:avLst/>
          </a:prstGeom>
        </p:spPr>
      </p:pic>
      <p:sp>
        <p:nvSpPr>
          <p:cNvPr id="12" name="Content Placeholder 3">
            <a:extLst>
              <a:ext uri="{FF2B5EF4-FFF2-40B4-BE49-F238E27FC236}">
                <a16:creationId xmlns:a16="http://schemas.microsoft.com/office/drawing/2014/main" id="{A307BC96-E47A-A74E-A63A-F85CB2F0249C}"/>
              </a:ext>
            </a:extLst>
          </p:cNvPr>
          <p:cNvSpPr txBox="1">
            <a:spLocks/>
          </p:cNvSpPr>
          <p:nvPr/>
        </p:nvSpPr>
        <p:spPr>
          <a:xfrm>
            <a:off x="3600224" y="1853958"/>
            <a:ext cx="2309921" cy="1089963"/>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20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Start of Season variability for Maize in Ghana</a:t>
            </a:r>
          </a:p>
        </p:txBody>
      </p:sp>
      <p:sp>
        <p:nvSpPr>
          <p:cNvPr id="13" name="Content Placeholder 3">
            <a:extLst>
              <a:ext uri="{FF2B5EF4-FFF2-40B4-BE49-F238E27FC236}">
                <a16:creationId xmlns:a16="http://schemas.microsoft.com/office/drawing/2014/main" id="{B01FEB57-12E2-9C49-A9F6-5FEF406E379E}"/>
              </a:ext>
            </a:extLst>
          </p:cNvPr>
          <p:cNvSpPr txBox="1">
            <a:spLocks/>
          </p:cNvSpPr>
          <p:nvPr/>
        </p:nvSpPr>
        <p:spPr>
          <a:xfrm>
            <a:off x="143730" y="4838792"/>
            <a:ext cx="5989441" cy="179387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l" defTabSz="914400" rtl="0" eaLnBrk="1" fontAlgn="auto" latinLnBrk="0" hangingPunct="1">
              <a:lnSpc>
                <a:spcPct val="100000"/>
              </a:lnSpc>
              <a:spcBef>
                <a:spcPts val="500"/>
              </a:spcBef>
              <a:spcAft>
                <a:spcPts val="0"/>
              </a:spcAft>
              <a:buClrTx/>
              <a:buSzPct val="100000"/>
              <a:buFont typeface="Arial"/>
              <a:buNone/>
              <a:tabLst/>
              <a:defRPr/>
            </a:pPr>
            <a:r>
              <a:rPr kumimoji="0" lang="en-US" sz="2000" b="1" i="0" u="none" strike="noStrike" kern="0" cap="none" spc="0" normalizeH="0" baseline="0" noProof="0" dirty="0">
                <a:ln>
                  <a:noFill/>
                </a:ln>
                <a:solidFill>
                  <a:srgbClr val="FF0000"/>
                </a:solidFill>
                <a:effectLst/>
                <a:uLnTx/>
                <a:uFillTx/>
                <a:latin typeface="Helvetica"/>
                <a:cs typeface="Arial" panose="020B0604020202020204" pitchFamily="34" charset="0"/>
                <a:sym typeface="Arial Bold"/>
              </a:rPr>
              <a:t>Ghana </a:t>
            </a:r>
            <a:r>
              <a:rPr kumimoji="0" lang="en-US" sz="2000" b="0" i="0" u="none" strike="noStrike" kern="0" cap="none" spc="0" normalizeH="0" baseline="0" noProof="0" dirty="0">
                <a:ln>
                  <a:noFill/>
                </a:ln>
                <a:solidFill>
                  <a:srgbClr val="FF0000"/>
                </a:solidFill>
                <a:effectLst/>
                <a:uLnTx/>
                <a:uFillTx/>
                <a:latin typeface="Helvetica"/>
                <a:cs typeface="Arial" panose="020B0604020202020204" pitchFamily="34" charset="0"/>
                <a:sym typeface="Arial Bold"/>
              </a:rPr>
              <a:t>Government – Head of Geospatial Unit</a:t>
            </a:r>
            <a:br>
              <a:rPr kumimoji="0" lang="en-US" sz="2000" b="0" i="0"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br>
            <a:r>
              <a:rPr kumimoji="0" lang="en-US" sz="2000" b="0" i="1"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With climate variability a threat to food security .... a clear understanding of crop growth cycles, beginning and end of sowing periods, etc., constitute </a:t>
            </a:r>
            <a:r>
              <a:rPr kumimoji="0" lang="en-US" sz="2000" b="1" i="1"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critical parameter inputs that are currently not available.</a:t>
            </a:r>
            <a:r>
              <a:rPr kumimoji="0" lang="en-US" sz="2000" b="0" i="1" u="none" strike="noStrike" kern="0" cap="none" spc="0" normalizeH="0" baseline="0" noProof="0" dirty="0">
                <a:ln>
                  <a:noFill/>
                </a:ln>
                <a:solidFill>
                  <a:srgbClr val="002569"/>
                </a:solidFill>
                <a:effectLst/>
                <a:uLnTx/>
                <a:uFillTx/>
                <a:latin typeface="Helvetica"/>
                <a:cs typeface="Arial" panose="020B0604020202020204" pitchFamily="34" charset="0"/>
                <a:sym typeface="Arial Bold"/>
              </a:rPr>
              <a:t> </a:t>
            </a:r>
          </a:p>
        </p:txBody>
      </p:sp>
    </p:spTree>
    <p:extLst>
      <p:ext uri="{BB962C8B-B14F-4D97-AF65-F5344CB8AC3E}">
        <p14:creationId xmlns:p14="http://schemas.microsoft.com/office/powerpoint/2010/main" val="42325852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sz="2800" dirty="0"/>
              <a:t>The success of the ARDC pilot project has led to an expansion of the effort to an </a:t>
            </a:r>
            <a:r>
              <a:rPr lang="en-US" sz="2800" b="1" dirty="0"/>
              <a:t>operational platform </a:t>
            </a:r>
            <a:r>
              <a:rPr lang="en-US" sz="2800" dirty="0"/>
              <a:t>for all of continental Africa</a:t>
            </a:r>
          </a:p>
          <a:p>
            <a:r>
              <a:rPr lang="en-US" sz="2800" b="1" dirty="0"/>
              <a:t>Digital Earth Africa </a:t>
            </a:r>
            <a:r>
              <a:rPr lang="en-US" sz="2800" dirty="0"/>
              <a:t>was commenced in mid-2019 with </a:t>
            </a:r>
            <a:br>
              <a:rPr lang="en-US" sz="2800" dirty="0"/>
            </a:br>
            <a:r>
              <a:rPr lang="en-US" sz="2800" dirty="0"/>
              <a:t>&gt; $20M of initial donor funding. </a:t>
            </a:r>
          </a:p>
          <a:p>
            <a:r>
              <a:rPr lang="en-US" sz="2800" dirty="0"/>
              <a:t>DE-Africa will host a targeted side event at GEO Week on Nov-5 in Canberra, Australia</a:t>
            </a:r>
          </a:p>
        </p:txBody>
      </p:sp>
      <p:sp>
        <p:nvSpPr>
          <p:cNvPr id="5" name="Content Placeholder 4"/>
          <p:cNvSpPr>
            <a:spLocks noGrp="1"/>
          </p:cNvSpPr>
          <p:nvPr>
            <p:ph sz="quarter" idx="11"/>
          </p:nvPr>
        </p:nvSpPr>
        <p:spPr>
          <a:xfrm>
            <a:off x="2392680" y="259080"/>
            <a:ext cx="6604000" cy="822960"/>
          </a:xfrm>
        </p:spPr>
        <p:txBody>
          <a:bodyPr/>
          <a:lstStyle/>
          <a:p>
            <a:r>
              <a:rPr lang="en-US" sz="4800" b="1" dirty="0"/>
              <a:t>Digital Earth Africa</a:t>
            </a:r>
          </a:p>
        </p:txBody>
      </p:sp>
      <p:pic>
        <p:nvPicPr>
          <p:cNvPr id="2" name="Picture 1">
            <a:extLst>
              <a:ext uri="{FF2B5EF4-FFF2-40B4-BE49-F238E27FC236}">
                <a16:creationId xmlns:a16="http://schemas.microsoft.com/office/drawing/2014/main" id="{2382C5D4-B9CB-2642-B0D3-1DAC21B87D0F}"/>
              </a:ext>
            </a:extLst>
          </p:cNvPr>
          <p:cNvPicPr>
            <a:picLocks noChangeAspect="1"/>
          </p:cNvPicPr>
          <p:nvPr/>
        </p:nvPicPr>
        <p:blipFill>
          <a:blip r:embed="rId2"/>
          <a:stretch>
            <a:fillRect/>
          </a:stretch>
        </p:blipFill>
        <p:spPr>
          <a:xfrm>
            <a:off x="166254" y="4474031"/>
            <a:ext cx="6160803" cy="2220870"/>
          </a:xfrm>
          <a:prstGeom prst="rect">
            <a:avLst/>
          </a:prstGeom>
        </p:spPr>
      </p:pic>
      <p:pic>
        <p:nvPicPr>
          <p:cNvPr id="3" name="Picture 2">
            <a:extLst>
              <a:ext uri="{FF2B5EF4-FFF2-40B4-BE49-F238E27FC236}">
                <a16:creationId xmlns:a16="http://schemas.microsoft.com/office/drawing/2014/main" id="{947E1C81-628D-8044-8A8F-C22861350B3D}"/>
              </a:ext>
            </a:extLst>
          </p:cNvPr>
          <p:cNvPicPr>
            <a:picLocks noChangeAspect="1"/>
          </p:cNvPicPr>
          <p:nvPr/>
        </p:nvPicPr>
        <p:blipFill>
          <a:blip r:embed="rId3"/>
          <a:stretch>
            <a:fillRect/>
          </a:stretch>
        </p:blipFill>
        <p:spPr>
          <a:xfrm>
            <a:off x="6769510" y="4029143"/>
            <a:ext cx="3206750" cy="2665758"/>
          </a:xfrm>
          <a:prstGeom prst="rect">
            <a:avLst/>
          </a:prstGeom>
        </p:spPr>
      </p:pic>
    </p:spTree>
    <p:extLst>
      <p:ext uri="{BB962C8B-B14F-4D97-AF65-F5344CB8AC3E}">
        <p14:creationId xmlns:p14="http://schemas.microsoft.com/office/powerpoint/2010/main" val="25119750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6255" y="1402773"/>
            <a:ext cx="8830425" cy="5101935"/>
          </a:xfrm>
        </p:spPr>
        <p:txBody>
          <a:bodyPr/>
          <a:lstStyle/>
          <a:p>
            <a:r>
              <a:rPr lang="en-US" sz="2400" dirty="0"/>
              <a:t>GEO awarded $1.5M of Amazon Cloud credits to developing countries to support hosting, processing and analysis of EO data for sustainable development.</a:t>
            </a:r>
          </a:p>
          <a:p>
            <a:r>
              <a:rPr lang="en-US" sz="2400" dirty="0"/>
              <a:t>CEOS participated in the review of the proposals. </a:t>
            </a:r>
          </a:p>
          <a:p>
            <a:r>
              <a:rPr lang="en-US" sz="2400" b="1" dirty="0"/>
              <a:t>21 proposals were awarded.</a:t>
            </a:r>
          </a:p>
          <a:p>
            <a:r>
              <a:rPr lang="en-US" sz="2400" b="1" dirty="0"/>
              <a:t>15 projects </a:t>
            </a:r>
            <a:r>
              <a:rPr lang="en-US" sz="2400" dirty="0"/>
              <a:t>plan to use CEOS satellite data (mostly Landsat and Sentinel) and </a:t>
            </a:r>
            <a:r>
              <a:rPr lang="en-US" sz="2400" b="1" dirty="0"/>
              <a:t>5 projects </a:t>
            </a:r>
            <a:r>
              <a:rPr lang="en-US" sz="2400" dirty="0"/>
              <a:t>plan to use the Open Data Cube. </a:t>
            </a:r>
          </a:p>
          <a:p>
            <a:r>
              <a:rPr lang="en-US" sz="2400" dirty="0"/>
              <a:t>To date, the SEO has interacted with </a:t>
            </a:r>
            <a:r>
              <a:rPr lang="en-US" sz="2400" b="1" dirty="0"/>
              <a:t>Kenya</a:t>
            </a:r>
            <a:r>
              <a:rPr lang="en-US" sz="2400" dirty="0"/>
              <a:t> (KALRO agriculture organization), </a:t>
            </a:r>
            <a:r>
              <a:rPr lang="en-US" sz="2400" b="1" dirty="0"/>
              <a:t>Mexico</a:t>
            </a:r>
            <a:r>
              <a:rPr lang="en-US" sz="2400" dirty="0"/>
              <a:t> (INEGI statistical agency) and </a:t>
            </a:r>
            <a:r>
              <a:rPr lang="en-US" sz="2400" b="1" dirty="0"/>
              <a:t>Ukraine</a:t>
            </a:r>
            <a:r>
              <a:rPr lang="en-US" sz="2400" dirty="0"/>
              <a:t> (Space Research Institute) to provide support for data acquisition and Data Cube setup. The support level has been low at this time.  </a:t>
            </a:r>
          </a:p>
        </p:txBody>
      </p:sp>
      <p:sp>
        <p:nvSpPr>
          <p:cNvPr id="5" name="Content Placeholder 4"/>
          <p:cNvSpPr>
            <a:spLocks noGrp="1"/>
          </p:cNvSpPr>
          <p:nvPr>
            <p:ph sz="quarter" idx="11"/>
          </p:nvPr>
        </p:nvSpPr>
        <p:spPr>
          <a:xfrm>
            <a:off x="2392680" y="259080"/>
            <a:ext cx="6604000" cy="822960"/>
          </a:xfrm>
        </p:spPr>
        <p:txBody>
          <a:bodyPr/>
          <a:lstStyle/>
          <a:p>
            <a:r>
              <a:rPr lang="en-US" sz="4800" b="1" dirty="0"/>
              <a:t>GEO-Amazon Project</a:t>
            </a:r>
          </a:p>
          <a:p>
            <a:endParaRPr lang="en-US" sz="4800" b="1" dirty="0"/>
          </a:p>
        </p:txBody>
      </p:sp>
      <p:pic>
        <p:nvPicPr>
          <p:cNvPr id="3" name="Picture 2">
            <a:extLst>
              <a:ext uri="{FF2B5EF4-FFF2-40B4-BE49-F238E27FC236}">
                <a16:creationId xmlns:a16="http://schemas.microsoft.com/office/drawing/2014/main" id="{6B836516-98E8-574E-9BCB-3FEB2EB5E32D}"/>
              </a:ext>
            </a:extLst>
          </p:cNvPr>
          <p:cNvPicPr>
            <a:picLocks noChangeAspect="1"/>
          </p:cNvPicPr>
          <p:nvPr/>
        </p:nvPicPr>
        <p:blipFill>
          <a:blip r:embed="rId2"/>
          <a:stretch>
            <a:fillRect/>
          </a:stretch>
        </p:blipFill>
        <p:spPr>
          <a:xfrm>
            <a:off x="9403080" y="2895601"/>
            <a:ext cx="2595196" cy="1257300"/>
          </a:xfrm>
          <a:prstGeom prst="rect">
            <a:avLst/>
          </a:prstGeom>
        </p:spPr>
      </p:pic>
      <p:pic>
        <p:nvPicPr>
          <p:cNvPr id="6" name="Picture 5">
            <a:extLst>
              <a:ext uri="{FF2B5EF4-FFF2-40B4-BE49-F238E27FC236}">
                <a16:creationId xmlns:a16="http://schemas.microsoft.com/office/drawing/2014/main" id="{7366FBDF-18BF-D441-8B18-F28EEB8DC7F0}"/>
              </a:ext>
            </a:extLst>
          </p:cNvPr>
          <p:cNvPicPr>
            <a:picLocks noChangeAspect="1"/>
          </p:cNvPicPr>
          <p:nvPr/>
        </p:nvPicPr>
        <p:blipFill>
          <a:blip r:embed="rId3"/>
          <a:stretch>
            <a:fillRect/>
          </a:stretch>
        </p:blipFill>
        <p:spPr>
          <a:xfrm>
            <a:off x="9521190" y="1572934"/>
            <a:ext cx="2061210" cy="1191856"/>
          </a:xfrm>
          <a:prstGeom prst="rect">
            <a:avLst/>
          </a:prstGeom>
        </p:spPr>
      </p:pic>
    </p:spTree>
    <p:extLst>
      <p:ext uri="{BB962C8B-B14F-4D97-AF65-F5344CB8AC3E}">
        <p14:creationId xmlns:p14="http://schemas.microsoft.com/office/powerpoint/2010/main" val="1097151341"/>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3287</TotalTime>
  <Words>1061</Words>
  <Application>Microsoft Macintosh PowerPoint</Application>
  <PresentationFormat>Widescreen</PresentationFormat>
  <Paragraphs>79</Paragraphs>
  <Slides>11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Arial Bold</vt:lpstr>
      <vt:lpstr>Avenir Roman</vt:lpstr>
      <vt:lpstr>Calibri</vt:lpstr>
      <vt:lpstr>Courier New</vt:lpstr>
      <vt:lpstr>Droid Serif</vt:lpstr>
      <vt:lpstr>Helvetica</vt:lpstr>
      <vt:lpstr>Wingdings</vt:lpstr>
      <vt:lpstr>Default</vt:lpstr>
      <vt:lpstr>1_Default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Recent NASA Contribution to CARB-19 : Land Product Validation Listing – Carbon-related products have been validated according to CEOS LPV standards and documented on the CEOS LPV website</dc:title>
  <dc:creator>MARGOLIS, HANK A. (HQ-DK000)</dc:creator>
  <cp:lastModifiedBy>Killough, Brian D. (LARC-D2)</cp:lastModifiedBy>
  <cp:revision>148</cp:revision>
  <cp:lastPrinted>2017-08-23T16:50:31Z</cp:lastPrinted>
  <dcterms:created xsi:type="dcterms:W3CDTF">2017-04-07T17:29:45Z</dcterms:created>
  <dcterms:modified xsi:type="dcterms:W3CDTF">2019-09-11T18:06:47Z</dcterms:modified>
</cp:coreProperties>
</file>