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5" r:id="rId4"/>
    <p:sldId id="266" r:id="rId5"/>
    <p:sldId id="267" r:id="rId6"/>
    <p:sldId id="268" r:id="rId7"/>
    <p:sldId id="269" r:id="rId8"/>
    <p:sldId id="270" r:id="rId9"/>
    <p:sldId id="263" r:id="rId10"/>
    <p:sldId id="264" r:id="rId1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/>
    <p:restoredTop sz="94830"/>
  </p:normalViewPr>
  <p:slideViewPr>
    <p:cSldViewPr>
      <p:cViewPr varScale="1">
        <p:scale>
          <a:sx n="69" d="100"/>
          <a:sy n="69" d="100"/>
        </p:scale>
        <p:origin x="14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5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3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3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lIns="91435" tIns="45717" rIns="91435" bIns="45717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0C9C3-9C34-4707-BB37-AD785BB16E1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1242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lIns="91435" tIns="45717" rIns="91435" bIns="45717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0C9C3-9C34-4707-BB37-AD785BB16E1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49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TW2019, 11-12 Sept 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E7E44A-95A4-4D84-B060-74C5DA9603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7835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40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CEOS Leadership </a:t>
            </a:r>
            <a:r>
              <a:rPr lang="en-AU" sz="44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Continuity</a:t>
            </a:r>
            <a:endParaRPr sz="4400" dirty="0">
              <a:solidFill>
                <a:schemeClr val="bg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7" name="Shape 11"/>
          <p:cNvSpPr/>
          <p:nvPr/>
        </p:nvSpPr>
        <p:spPr>
          <a:xfrm>
            <a:off x="457200" y="4392611"/>
            <a:ext cx="4810858" cy="2236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0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Steve </a:t>
            </a:r>
            <a:r>
              <a:rPr lang="en-AU" sz="2000" b="1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Volz</a:t>
            </a:r>
            <a:r>
              <a:rPr lang="en-AU" sz="20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NOAA, CEOS SIT Chair</a:t>
            </a:r>
            <a:endParaRPr sz="2000" b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2019 SIT Technical Workshop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8,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8.2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Fairbanks, Alaska,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11 – 12 September 2019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153400" cy="472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The CEO is core to CEOS function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This loss of capacity will be felt by all CEOS entities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CEOS will also lose the broader strategic capacity that the CEO provides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On CEOS Work Plan maintenance: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Suggest that CEOS entities provide best efforts updates of tasks using the new deliverables tool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u="sng" dirty="0"/>
              <a:t>No comprehensive update of the CEOS Work Plan for next year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Other task responsibilities are TBD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u="sng" dirty="0"/>
              <a:t>Discussion: contingency plan and task responsibilities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10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10200" cy="533400"/>
          </a:xfrm>
        </p:spPr>
        <p:txBody>
          <a:bodyPr/>
          <a:lstStyle/>
          <a:p>
            <a:pPr marL="90170" marR="90170">
              <a:spcAft>
                <a:spcPts val="0"/>
              </a:spcAft>
            </a:pPr>
            <a:r>
              <a:rPr lang="en-AU" sz="2800" dirty="0">
                <a:latin typeface="Arial Bold" panose="020B0704020202020204" pitchFamily="34" charset="0"/>
                <a:cs typeface="Arial Bold" panose="020B0704020202020204" pitchFamily="34" charset="0"/>
              </a:rPr>
              <a:t>CEO/DCEO</a:t>
            </a:r>
            <a:r>
              <a:rPr lang="en-AU" dirty="0"/>
              <a:t> Continuity</a:t>
            </a:r>
            <a:endParaRPr lang="en-AU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4355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10200" cy="533400"/>
          </a:xfrm>
        </p:spPr>
        <p:txBody>
          <a:bodyPr/>
          <a:lstStyle/>
          <a:p>
            <a:r>
              <a:rPr lang="en-GB" dirty="0"/>
              <a:t>Status of CEOS Leadership Positions</a:t>
            </a:r>
            <a:endParaRPr lang="en-AU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50BFD3-008E-B041-B8B7-6A0DBADA7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251989"/>
              </p:ext>
            </p:extLst>
          </p:nvPr>
        </p:nvGraphicFramePr>
        <p:xfrm>
          <a:off x="304800" y="1319645"/>
          <a:ext cx="8153400" cy="4968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66659">
                  <a:extLst>
                    <a:ext uri="{9D8B030D-6E8A-4147-A177-3AD203B41FA5}">
                      <a16:colId xmlns:a16="http://schemas.microsoft.com/office/drawing/2014/main" val="3317052220"/>
                    </a:ext>
                  </a:extLst>
                </a:gridCol>
                <a:gridCol w="1920798">
                  <a:extLst>
                    <a:ext uri="{9D8B030D-6E8A-4147-A177-3AD203B41FA5}">
                      <a16:colId xmlns:a16="http://schemas.microsoft.com/office/drawing/2014/main" val="1907857132"/>
                    </a:ext>
                  </a:extLst>
                </a:gridCol>
                <a:gridCol w="2032460">
                  <a:extLst>
                    <a:ext uri="{9D8B030D-6E8A-4147-A177-3AD203B41FA5}">
                      <a16:colId xmlns:a16="http://schemas.microsoft.com/office/drawing/2014/main" val="928637523"/>
                    </a:ext>
                  </a:extLst>
                </a:gridCol>
                <a:gridCol w="2033483">
                  <a:extLst>
                    <a:ext uri="{9D8B030D-6E8A-4147-A177-3AD203B41FA5}">
                      <a16:colId xmlns:a16="http://schemas.microsoft.com/office/drawing/2014/main" val="27825066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Position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693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CEOS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VAST (P. A. Tuan)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ISRO (DK Das)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NASA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239551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SIT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SIT Vice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NOAA (S. Volz)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CSIRO (A. Held)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CSIRO (A. Held)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ESA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CSIRO (A. Held)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ESA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11649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CEO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DCEO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ESA/CNES (S. Hosford)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endParaRPr lang="en-A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TBD</a:t>
                      </a:r>
                      <a:endParaRPr lang="en-AU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TBD</a:t>
                      </a:r>
                      <a:endParaRPr lang="en-A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TBD</a:t>
                      </a:r>
                      <a:endParaRPr lang="en-AU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TBD</a:t>
                      </a:r>
                      <a:endParaRPr lang="en-A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10104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WGCapD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WGCapD Vice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ISRO (P. Chauhan)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NASA (N. Searby)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NASA (N. Searby)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VAST-VNSC (P. T. M. Thy)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NASA (N. Searby)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VAST-VNSC (P. T. M. Thy)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82519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WGCV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WGCV Vice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CSIRO (C. Ong)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JAXA (A. Kuze)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CSIRO (C. Ong)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JAXA (A. Kuze)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JAXA (A. Kuze)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TBD</a:t>
                      </a:r>
                      <a:endParaRPr lang="en-A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459772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WGClimate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WGClimate Vice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EUMETSAT (J. Schulz)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DLR (A. von Bargen)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EUMETSAT (J. Schulz)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DLR (A. von Bargen)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DLR (A. von Bargen)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TBD</a:t>
                      </a:r>
                      <a:endParaRPr lang="en-A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022885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WGDisasters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WGDisasters Vice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ASI (S. Zoffoli)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NASA (D. Green)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NASA (D. Green)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CNES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NASA (D. Green)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CNES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00712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WGISS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WGISS Vice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ESA (M. Albani)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CSIRO (R. Woodcock)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CSIRO (R. Woodcock)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JAXA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CSIRO (R. Woodcock)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JAXA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59410699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4C246A-B639-7A46-8FE4-8116E4DFD8FA}"/>
              </a:ext>
            </a:extLst>
          </p:cNvPr>
          <p:cNvSpPr/>
          <p:nvPr/>
        </p:nvSpPr>
        <p:spPr>
          <a:xfrm>
            <a:off x="13855" y="2578677"/>
            <a:ext cx="9067800" cy="609600"/>
          </a:xfrm>
          <a:prstGeom prst="rect">
            <a:avLst/>
          </a:prstGeom>
          <a:solidFill>
            <a:srgbClr val="FF2830">
              <a:alpha val="16078"/>
            </a:srgbClr>
          </a:solidFill>
          <a:ln w="2857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20339B-2BCE-544A-8E97-E01F098A9E78}"/>
              </a:ext>
            </a:extLst>
          </p:cNvPr>
          <p:cNvSpPr/>
          <p:nvPr/>
        </p:nvSpPr>
        <p:spPr>
          <a:xfrm>
            <a:off x="76200" y="1333500"/>
            <a:ext cx="9067800" cy="609600"/>
          </a:xfrm>
          <a:prstGeom prst="rect">
            <a:avLst/>
          </a:prstGeom>
          <a:solidFill>
            <a:schemeClr val="accent3">
              <a:lumMod val="50000"/>
              <a:alpha val="16078"/>
            </a:schemeClr>
          </a:solidFill>
          <a:ln w="28575" cap="flat">
            <a:solidFill>
              <a:srgbClr val="92D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01316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/>
          <p:nvPr/>
        </p:nvSpPr>
        <p:spPr>
          <a:xfrm>
            <a:off x="1879600" y="185521"/>
            <a:ext cx="59436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CEOS Members and Associates = 62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227921"/>
            <a:ext cx="518160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</a:rPr>
              <a:t>MEMBERS - 34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Agenzia Spaziale Italiana (ASI)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Canadian Space Agency (CSA)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Centre National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d’Etudes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Spatiales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(CNES), France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Centro para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Desarrollo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Tecnólogico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Industrial (CDTI), Spain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China Center for Resources Satellite Data and Applications (CRESDA)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Chinese Academy of Space Technology (CAST)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Comisión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Nacional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de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Actividades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Espaciales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(CONAE), Argentina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Commonwealth Scientific &amp; Industrial Research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Organisation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(CSIRO),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Australia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Deutsches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Zentrum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fürLuft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-und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Raumfahrt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(DLR), Germany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European Commission (EC)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European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Organisation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for the Exploitation of Meteorological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Satellites (EUMETSAT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European Space Agency (ESA)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Geo-Informatics and Space Technology Development Agency (GISTDA),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Thailand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Indian Space Research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Organisation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(ISRO)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Instituto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Nacional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de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Pesquisas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Espaciais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(INPE), Brazil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Japan Aerospace Exploration Agency/Ministry of Education, Culture, Sports,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Science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, and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  Technology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(JAXA/MEXT)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Korea Aerospace Research Institute (KARI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Korea Meteorological Administration (KMA)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National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Aeronautics and Space Administration (NASA),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USA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National Institute of Environmental Research (NIER), Korea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National Oceanic and Atmospheric Administration (NOAA), USA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National Remote Sensing Center of China (NRSCC)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National Satellite Meteorological Center/Chinese Meteorological Administration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(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NSMC/CMA)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National Space Agency of Ukraine (NKAU)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National Space Research Agency of Nigeria (NASRDA)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Netherlands Space Office (NSO)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Russian Federal Space Agency (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ROSCOSMOS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Russian Federal Service for Hydrometeorology and Environmental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Monitoring (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ROSHYDROMET)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South African National Space Agency (SANSA)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Scientific and Technological Research Council of Turkey (TÜBITAK)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United Arab Emirates Space Agency (UAE SA)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United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Kingdom Space Agency (UKSA)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United States Geological Survey (USGS)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Vietnam Academy of Science and Technology (VAST)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1193007"/>
            <a:ext cx="3810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</a:rPr>
              <a:t>ASSOCIATES -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28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Australian Bureau of Meteorology (BOM)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Belgian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Federal Science Policy Office (BELSPO)</a:t>
            </a:r>
            <a:b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</a:b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Canada Centre for Mapping &amp; Earth Observation (CCMEO)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Crown Research Institute (CRI), New Zealand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Earth Systems Science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Organisation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(ESSO), India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South African Council for Scientific and Industrial Research </a:t>
            </a: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 (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CSIR)/Satellite Applications Centre (SAC)</a:t>
            </a:r>
            <a:b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</a:br>
            <a:r>
              <a:rPr kumimoji="0" lang="en-AU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Gabonese Agency for Space Studies and Observations (AGEOS)</a:t>
            </a: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Global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Climate Observing System (GCOS)</a:t>
            </a:r>
            <a:b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</a:b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Geoscience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Australia (GA)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Global Geodetic Observing System (GGOS)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Global Ocean Observing System (GOOS)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Global Terrestrial Observing System (GTOS)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Intergovernmental Oceanographic Commission (IOC)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International Council for Science (ICSU)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International Geosphere-Biosphere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Programme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(IGBP)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International Ocean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Colour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Coordinating Group (IOCCG)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International Society of Photogrammetry and Remote Sensing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 (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ISPRS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Malaysian National Space Agency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(ANGKASA)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Mexican Space Agency (AEM)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Norwegian Space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Centre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(NSC)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Swedish National Space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Agency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(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SNSA)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United Nations Economic and Social Commission for Asia and the </a:t>
            </a: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 Pacific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(ESCAP)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United Nations Educational, Scientific and Cultural Organization </a:t>
            </a: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 (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UNESCO)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United Nations Environment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Programme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(UNEP)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United Nations Food and Agriculture Organization (FAO)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United Nations Office for Outer Space Affairs (UNOOSA)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World Climate Research </a:t>
            </a:r>
            <a:r>
              <a:rPr kumimoji="0" lang="en-US" sz="9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Programme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 (WCRP)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World Meteorological Organization (WMO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</a:rPr>
              <a:t>)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Shape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>
            <a:lvl1pPr>
              <a:spcBef>
                <a:spcPts val="0"/>
              </a:spcBef>
            </a:lvl1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7400" y="6513985"/>
            <a:ext cx="1371600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Updated 22 Oct 18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84975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943600" cy="990600"/>
          </a:xfrm>
        </p:spPr>
        <p:txBody>
          <a:bodyPr/>
          <a:lstStyle/>
          <a:p>
            <a:r>
              <a:rPr lang="en-US" dirty="0" smtClean="0"/>
              <a:t>Geographic Representation of CEOS Space Agencies*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294015"/>
            <a:ext cx="1752600" cy="1601585"/>
          </a:xfrm>
          <a:solidFill>
            <a:srgbClr val="002569"/>
          </a:solidFill>
          <a:ln w="28575">
            <a:solidFill>
              <a:srgbClr val="CCFF99"/>
            </a:solidFill>
          </a:ln>
        </p:spPr>
        <p:txBody>
          <a:bodyPr/>
          <a:lstStyle/>
          <a:p>
            <a:pPr marL="174625" indent="-174625"/>
            <a:r>
              <a:rPr lang="en-US" sz="1400" i="1" dirty="0" smtClean="0">
                <a:solidFill>
                  <a:srgbClr val="F8F8F8"/>
                </a:solidFill>
              </a:rPr>
              <a:t>AGEOS</a:t>
            </a:r>
          </a:p>
          <a:p>
            <a:pPr marL="174625" indent="-174625"/>
            <a:r>
              <a:rPr lang="en-US" sz="1400" i="1" dirty="0" smtClean="0">
                <a:solidFill>
                  <a:srgbClr val="F8F8F8"/>
                </a:solidFill>
              </a:rPr>
              <a:t>CSIR</a:t>
            </a:r>
          </a:p>
          <a:p>
            <a:pPr marL="174625" indent="-174625"/>
            <a:r>
              <a:rPr lang="en-US" sz="1400" i="1" dirty="0" smtClean="0">
                <a:solidFill>
                  <a:srgbClr val="F8F8F8"/>
                </a:solidFill>
              </a:rPr>
              <a:t>NSC</a:t>
            </a:r>
          </a:p>
          <a:p>
            <a:pPr marL="174625" indent="-174625"/>
            <a:r>
              <a:rPr lang="en-US" sz="1400" i="1" dirty="0" smtClean="0">
                <a:solidFill>
                  <a:srgbClr val="F8F8F8"/>
                </a:solidFill>
              </a:rPr>
              <a:t>SNSA</a:t>
            </a:r>
          </a:p>
          <a:p>
            <a:pPr marL="174625" indent="-174625"/>
            <a:r>
              <a:rPr lang="en-US" sz="1400" i="1" dirty="0" smtClean="0">
                <a:solidFill>
                  <a:srgbClr val="F8F8F8"/>
                </a:solidFill>
              </a:rPr>
              <a:t>BELSPO</a:t>
            </a:r>
            <a:endParaRPr lang="en-US" sz="1400" i="1" dirty="0">
              <a:solidFill>
                <a:srgbClr val="F8F8F8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4015"/>
            <a:ext cx="1828800" cy="2819400"/>
          </a:xfrm>
          <a:prstGeom prst="rect">
            <a:avLst/>
          </a:prstGeom>
          <a:solidFill>
            <a:srgbClr val="002569"/>
          </a:solidFill>
          <a:ln w="28575">
            <a:solidFill>
              <a:srgbClr val="CCFF66"/>
            </a:solidFill>
          </a:ln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US" sz="1800" dirty="0" smtClean="0">
                <a:solidFill>
                  <a:srgbClr val="CCFF66"/>
                </a:solidFill>
              </a:rPr>
              <a:t>Americas = 8</a:t>
            </a:r>
          </a:p>
          <a:p>
            <a:pPr marL="174625" indent="-174625" defTabSz="914400"/>
            <a:r>
              <a:rPr lang="en-US" sz="1400" dirty="0" smtClean="0">
                <a:solidFill>
                  <a:srgbClr val="CCFF66"/>
                </a:solidFill>
              </a:rPr>
              <a:t>CONAE</a:t>
            </a:r>
          </a:p>
          <a:p>
            <a:pPr marL="174625" indent="-174625" defTabSz="914400"/>
            <a:r>
              <a:rPr lang="en-US" sz="1400" dirty="0" smtClean="0">
                <a:solidFill>
                  <a:srgbClr val="CCFF66"/>
                </a:solidFill>
              </a:rPr>
              <a:t>CSA</a:t>
            </a:r>
          </a:p>
          <a:p>
            <a:pPr marL="174625" indent="-174625" defTabSz="914400"/>
            <a:r>
              <a:rPr lang="en-US" sz="1400" dirty="0" smtClean="0">
                <a:solidFill>
                  <a:srgbClr val="CCFF66"/>
                </a:solidFill>
              </a:rPr>
              <a:t>INPE</a:t>
            </a:r>
          </a:p>
          <a:p>
            <a:pPr marL="174625" indent="-174625" defTabSz="914400"/>
            <a:r>
              <a:rPr lang="en-US" sz="1400" dirty="0" smtClean="0">
                <a:solidFill>
                  <a:srgbClr val="CCFF66"/>
                </a:solidFill>
              </a:rPr>
              <a:t>NASA</a:t>
            </a:r>
          </a:p>
          <a:p>
            <a:pPr marL="174625" indent="-174625" defTabSz="914400"/>
            <a:r>
              <a:rPr lang="en-US" sz="1400" dirty="0" smtClean="0">
                <a:solidFill>
                  <a:srgbClr val="CCFF66"/>
                </a:solidFill>
              </a:rPr>
              <a:t>NOAA</a:t>
            </a:r>
          </a:p>
          <a:p>
            <a:pPr marL="174625" indent="-174625" defTabSz="914400"/>
            <a:r>
              <a:rPr lang="en-US" sz="1400" dirty="0" smtClean="0">
                <a:solidFill>
                  <a:srgbClr val="CCFF66"/>
                </a:solidFill>
              </a:rPr>
              <a:t>USGS</a:t>
            </a:r>
          </a:p>
          <a:p>
            <a:pPr marL="174625" indent="-174625" defTabSz="914400"/>
            <a:r>
              <a:rPr lang="en-US" sz="1400" i="1" dirty="0" smtClean="0">
                <a:solidFill>
                  <a:srgbClr val="CCFF66"/>
                </a:solidFill>
              </a:rPr>
              <a:t>AEM</a:t>
            </a:r>
          </a:p>
          <a:p>
            <a:pPr marL="174625" indent="-174625" defTabSz="914400"/>
            <a:r>
              <a:rPr lang="en-US" sz="1400" i="1" dirty="0" smtClean="0">
                <a:solidFill>
                  <a:srgbClr val="CCFF66"/>
                </a:solidFill>
              </a:rPr>
              <a:t>CCMEO</a:t>
            </a:r>
          </a:p>
          <a:p>
            <a:pPr marL="174625" indent="-174625" defTabSz="914400"/>
            <a:endParaRPr lang="en-US" sz="1400" dirty="0" smtClean="0">
              <a:solidFill>
                <a:srgbClr val="CCFF6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53200" y="1280160"/>
            <a:ext cx="2209800" cy="5196840"/>
          </a:xfrm>
          <a:prstGeom prst="rect">
            <a:avLst/>
          </a:prstGeom>
          <a:solidFill>
            <a:srgbClr val="002569"/>
          </a:solidFill>
          <a:ln w="28575">
            <a:solidFill>
              <a:srgbClr val="AFAFFF"/>
            </a:solidFill>
          </a:ln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US" sz="1800" dirty="0" smtClean="0">
                <a:solidFill>
                  <a:srgbClr val="CCCCFF"/>
                </a:solidFill>
              </a:rPr>
              <a:t>Asia/Oceania = 17</a:t>
            </a:r>
          </a:p>
          <a:p>
            <a:pPr marL="174625" indent="-174625" defTabSz="914400"/>
            <a:r>
              <a:rPr lang="en-US" sz="1400" dirty="0" smtClean="0">
                <a:solidFill>
                  <a:srgbClr val="CCCCFF"/>
                </a:solidFill>
              </a:rPr>
              <a:t>CAST</a:t>
            </a:r>
          </a:p>
          <a:p>
            <a:pPr marL="174625" indent="-174625" defTabSz="914400"/>
            <a:r>
              <a:rPr lang="en-US" sz="1400" dirty="0" smtClean="0">
                <a:solidFill>
                  <a:srgbClr val="CCCCFF"/>
                </a:solidFill>
              </a:rPr>
              <a:t>CRESDA</a:t>
            </a:r>
          </a:p>
          <a:p>
            <a:pPr marL="174625" indent="-174625" defTabSz="914400"/>
            <a:r>
              <a:rPr lang="en-US" sz="1400" dirty="0" smtClean="0">
                <a:solidFill>
                  <a:srgbClr val="CCCCFF"/>
                </a:solidFill>
              </a:rPr>
              <a:t>CSIRO</a:t>
            </a:r>
          </a:p>
          <a:p>
            <a:pPr marL="174625" indent="-174625" defTabSz="914400"/>
            <a:r>
              <a:rPr lang="en-US" sz="1400" dirty="0" smtClean="0">
                <a:solidFill>
                  <a:srgbClr val="CCCCFF"/>
                </a:solidFill>
              </a:rPr>
              <a:t>GISTDA</a:t>
            </a:r>
          </a:p>
          <a:p>
            <a:pPr marL="174625" indent="-174625" defTabSz="914400"/>
            <a:r>
              <a:rPr lang="en-US" sz="1400" dirty="0" smtClean="0">
                <a:solidFill>
                  <a:srgbClr val="CCCCFF"/>
                </a:solidFill>
              </a:rPr>
              <a:t>ISRO</a:t>
            </a:r>
          </a:p>
          <a:p>
            <a:pPr marL="174625" indent="-174625" defTabSz="914400"/>
            <a:r>
              <a:rPr lang="en-US" sz="1400" dirty="0" smtClean="0">
                <a:solidFill>
                  <a:srgbClr val="CCCCFF"/>
                </a:solidFill>
              </a:rPr>
              <a:t>JAXA/MEXT</a:t>
            </a:r>
          </a:p>
          <a:p>
            <a:pPr marL="174625" indent="-174625" defTabSz="914400"/>
            <a:r>
              <a:rPr lang="en-US" sz="1400" dirty="0" smtClean="0">
                <a:solidFill>
                  <a:srgbClr val="CCCCFF"/>
                </a:solidFill>
              </a:rPr>
              <a:t>KARI</a:t>
            </a:r>
          </a:p>
          <a:p>
            <a:pPr marL="174625" indent="-174625" defTabSz="914400"/>
            <a:r>
              <a:rPr lang="en-US" sz="1400" dirty="0" smtClean="0">
                <a:solidFill>
                  <a:srgbClr val="CCCCFF"/>
                </a:solidFill>
              </a:rPr>
              <a:t>KMA</a:t>
            </a:r>
          </a:p>
          <a:p>
            <a:pPr marL="174625" indent="-174625" defTabSz="914400"/>
            <a:r>
              <a:rPr lang="en-US" sz="1400" dirty="0" smtClean="0">
                <a:solidFill>
                  <a:srgbClr val="CCCCFF"/>
                </a:solidFill>
              </a:rPr>
              <a:t>NIER</a:t>
            </a:r>
          </a:p>
          <a:p>
            <a:pPr marL="174625" indent="-174625" defTabSz="914400"/>
            <a:r>
              <a:rPr lang="en-US" sz="1400" dirty="0" smtClean="0">
                <a:solidFill>
                  <a:srgbClr val="CCCCFF"/>
                </a:solidFill>
              </a:rPr>
              <a:t>NRSCC</a:t>
            </a:r>
          </a:p>
          <a:p>
            <a:pPr marL="174625" indent="-174625" defTabSz="914400"/>
            <a:r>
              <a:rPr lang="en-US" sz="1400" dirty="0" smtClean="0">
                <a:solidFill>
                  <a:srgbClr val="CCCCFF"/>
                </a:solidFill>
              </a:rPr>
              <a:t>NSMC/CMA</a:t>
            </a:r>
          </a:p>
          <a:p>
            <a:pPr marL="174625" indent="-174625" defTabSz="914400"/>
            <a:r>
              <a:rPr lang="en-US" sz="1400" dirty="0" smtClean="0">
                <a:solidFill>
                  <a:srgbClr val="CCCCFF"/>
                </a:solidFill>
              </a:rPr>
              <a:t>VAST/VNSC</a:t>
            </a:r>
          </a:p>
          <a:p>
            <a:pPr marL="174625" indent="-174625" defTabSz="914400"/>
            <a:r>
              <a:rPr lang="en-US" sz="1400" i="1" dirty="0" smtClean="0">
                <a:solidFill>
                  <a:srgbClr val="CCCCFF"/>
                </a:solidFill>
              </a:rPr>
              <a:t>ANGKASA</a:t>
            </a:r>
          </a:p>
          <a:p>
            <a:pPr marL="174625" indent="-174625" defTabSz="914400"/>
            <a:r>
              <a:rPr lang="en-US" sz="1400" i="1" dirty="0" smtClean="0">
                <a:solidFill>
                  <a:srgbClr val="CCCCFF"/>
                </a:solidFill>
              </a:rPr>
              <a:t>BOM</a:t>
            </a:r>
          </a:p>
          <a:p>
            <a:pPr marL="174625" indent="-174625" defTabSz="914400"/>
            <a:r>
              <a:rPr lang="en-US" sz="1400" i="1" dirty="0" smtClean="0">
                <a:solidFill>
                  <a:srgbClr val="CCCCFF"/>
                </a:solidFill>
              </a:rPr>
              <a:t>ESSO/</a:t>
            </a:r>
            <a:r>
              <a:rPr lang="en-US" sz="1400" i="1" dirty="0" err="1" smtClean="0">
                <a:solidFill>
                  <a:srgbClr val="CCCCFF"/>
                </a:solidFill>
              </a:rPr>
              <a:t>MoES</a:t>
            </a:r>
            <a:endParaRPr lang="en-US" sz="1400" i="1" dirty="0" smtClean="0">
              <a:solidFill>
                <a:srgbClr val="CCCCFF"/>
              </a:solidFill>
            </a:endParaRPr>
          </a:p>
          <a:p>
            <a:pPr marL="174625" indent="-174625" defTabSz="914400"/>
            <a:r>
              <a:rPr lang="en-US" sz="1400" i="1" dirty="0" smtClean="0">
                <a:solidFill>
                  <a:srgbClr val="CCCCFF"/>
                </a:solidFill>
              </a:rPr>
              <a:t>GA</a:t>
            </a:r>
          </a:p>
          <a:p>
            <a:pPr marL="174625" indent="-174625" defTabSz="914400"/>
            <a:r>
              <a:rPr lang="en-US" sz="1400" i="1" dirty="0" smtClean="0">
                <a:solidFill>
                  <a:srgbClr val="CCCCFF"/>
                </a:solidFill>
              </a:rPr>
              <a:t>CRI</a:t>
            </a:r>
          </a:p>
          <a:p>
            <a:pPr marL="174625" indent="-174625" defTabSz="914400"/>
            <a:endParaRPr lang="en-US" sz="1400" dirty="0" smtClean="0">
              <a:solidFill>
                <a:srgbClr val="CCCCFF"/>
              </a:solidFill>
            </a:endParaRPr>
          </a:p>
          <a:p>
            <a:pPr defTabSz="914400"/>
            <a:endParaRPr lang="en-US" sz="1400" dirty="0">
              <a:solidFill>
                <a:srgbClr val="CCCC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870" y="6309360"/>
            <a:ext cx="29718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Italics = CEOS Associate Agency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*Does</a:t>
            </a: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not include UN organizations = 16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38400" y="1294015"/>
            <a:ext cx="2209800" cy="5015345"/>
          </a:xfrm>
          <a:prstGeom prst="rect">
            <a:avLst/>
          </a:prstGeom>
          <a:solidFill>
            <a:srgbClr val="002569"/>
          </a:solidFill>
          <a:ln w="28575">
            <a:solidFill>
              <a:srgbClr val="CCFF99"/>
            </a:solidFill>
          </a:ln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US" sz="1800" dirty="0" smtClean="0">
                <a:solidFill>
                  <a:srgbClr val="F8F8F8"/>
                </a:solidFill>
              </a:rPr>
              <a:t>Europe/Africa = 21</a:t>
            </a:r>
          </a:p>
          <a:p>
            <a:pPr marL="174625" indent="-174625" defTabSz="914400"/>
            <a:r>
              <a:rPr lang="en-US" sz="1400" dirty="0" smtClean="0">
                <a:solidFill>
                  <a:srgbClr val="F8F8F8"/>
                </a:solidFill>
              </a:rPr>
              <a:t>ASI</a:t>
            </a:r>
          </a:p>
          <a:p>
            <a:pPr marL="174625" indent="-174625" defTabSz="914400"/>
            <a:r>
              <a:rPr lang="en-US" sz="1400" dirty="0" smtClean="0">
                <a:solidFill>
                  <a:srgbClr val="F8F8F8"/>
                </a:solidFill>
              </a:rPr>
              <a:t>CDTI</a:t>
            </a:r>
          </a:p>
          <a:p>
            <a:pPr marL="174625" indent="-174625" defTabSz="914400"/>
            <a:r>
              <a:rPr lang="en-US" sz="1400" dirty="0" smtClean="0">
                <a:solidFill>
                  <a:srgbClr val="F8F8F8"/>
                </a:solidFill>
              </a:rPr>
              <a:t>CNES</a:t>
            </a:r>
          </a:p>
          <a:p>
            <a:pPr marL="174625" indent="-174625" defTabSz="914400"/>
            <a:r>
              <a:rPr lang="en-US" sz="1400" dirty="0" smtClean="0">
                <a:solidFill>
                  <a:srgbClr val="F8F8F8"/>
                </a:solidFill>
              </a:rPr>
              <a:t>DLR</a:t>
            </a:r>
          </a:p>
          <a:p>
            <a:pPr marL="174625" indent="-174625" defTabSz="914400"/>
            <a:r>
              <a:rPr lang="en-US" sz="1400" dirty="0" smtClean="0">
                <a:solidFill>
                  <a:srgbClr val="F8F8F8"/>
                </a:solidFill>
              </a:rPr>
              <a:t>EC</a:t>
            </a:r>
          </a:p>
          <a:p>
            <a:pPr marL="174625" indent="-174625" defTabSz="914400"/>
            <a:r>
              <a:rPr lang="en-US" sz="1400" dirty="0" smtClean="0">
                <a:solidFill>
                  <a:srgbClr val="F8F8F8"/>
                </a:solidFill>
              </a:rPr>
              <a:t>ESA</a:t>
            </a:r>
          </a:p>
          <a:p>
            <a:pPr marL="174625" indent="-174625" defTabSz="914400"/>
            <a:r>
              <a:rPr lang="en-US" sz="1400" dirty="0" smtClean="0">
                <a:solidFill>
                  <a:srgbClr val="F8F8F8"/>
                </a:solidFill>
              </a:rPr>
              <a:t>EUMETSAT</a:t>
            </a:r>
          </a:p>
          <a:p>
            <a:pPr marL="174625" indent="-174625" defTabSz="914400"/>
            <a:r>
              <a:rPr lang="en-US" sz="1400" dirty="0" smtClean="0">
                <a:solidFill>
                  <a:srgbClr val="F8F8F8"/>
                </a:solidFill>
              </a:rPr>
              <a:t>NASRDA</a:t>
            </a:r>
          </a:p>
          <a:p>
            <a:pPr marL="174625" indent="-174625" defTabSz="914400"/>
            <a:r>
              <a:rPr lang="en-US" sz="1400" dirty="0" smtClean="0">
                <a:solidFill>
                  <a:srgbClr val="F8F8F8"/>
                </a:solidFill>
              </a:rPr>
              <a:t>NSAU</a:t>
            </a:r>
          </a:p>
          <a:p>
            <a:pPr marL="174625" indent="-174625" defTabSz="914400"/>
            <a:r>
              <a:rPr lang="en-US" sz="1400" dirty="0" smtClean="0">
                <a:solidFill>
                  <a:srgbClr val="F8F8F8"/>
                </a:solidFill>
              </a:rPr>
              <a:t>NSO</a:t>
            </a:r>
          </a:p>
          <a:p>
            <a:pPr marL="174625" indent="-174625" defTabSz="914400"/>
            <a:r>
              <a:rPr lang="en-US" sz="1400" dirty="0" smtClean="0">
                <a:solidFill>
                  <a:srgbClr val="F8F8F8"/>
                </a:solidFill>
              </a:rPr>
              <a:t>ROSCOSMOS</a:t>
            </a:r>
          </a:p>
          <a:p>
            <a:pPr marL="174625" indent="-174625" defTabSz="914400"/>
            <a:r>
              <a:rPr lang="en-US" sz="1400" dirty="0" smtClean="0">
                <a:solidFill>
                  <a:srgbClr val="F8F8F8"/>
                </a:solidFill>
              </a:rPr>
              <a:t>ROSHYDROMET</a:t>
            </a:r>
          </a:p>
          <a:p>
            <a:pPr marL="174625" indent="-174625" defTabSz="914400"/>
            <a:r>
              <a:rPr lang="en-US" sz="1400" dirty="0" smtClean="0">
                <a:solidFill>
                  <a:srgbClr val="F8F8F8"/>
                </a:solidFill>
              </a:rPr>
              <a:t>SANSA</a:t>
            </a:r>
          </a:p>
          <a:p>
            <a:pPr marL="174625" indent="-174625" defTabSz="914400"/>
            <a:r>
              <a:rPr lang="en-US" sz="1400" dirty="0" smtClean="0">
                <a:solidFill>
                  <a:srgbClr val="F8F8F8"/>
                </a:solidFill>
              </a:rPr>
              <a:t>TUBITAK</a:t>
            </a:r>
          </a:p>
          <a:p>
            <a:pPr marL="174625" indent="-174625" defTabSz="914400"/>
            <a:r>
              <a:rPr lang="en-US" sz="1400" dirty="0" smtClean="0">
                <a:solidFill>
                  <a:srgbClr val="F8F8F8"/>
                </a:solidFill>
              </a:rPr>
              <a:t>UKSA</a:t>
            </a:r>
          </a:p>
          <a:p>
            <a:pPr marL="174625" indent="-174625" defTabSz="914400"/>
            <a:r>
              <a:rPr lang="en-US" sz="1400" dirty="0" smtClean="0">
                <a:solidFill>
                  <a:srgbClr val="F8F8F8"/>
                </a:solidFill>
              </a:rPr>
              <a:t>UAE SA</a:t>
            </a:r>
          </a:p>
        </p:txBody>
      </p:sp>
    </p:spTree>
    <p:extLst>
      <p:ext uri="{BB962C8B-B14F-4D97-AF65-F5344CB8AC3E}">
        <p14:creationId xmlns:p14="http://schemas.microsoft.com/office/powerpoint/2010/main" val="351156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6115"/>
              </p:ext>
            </p:extLst>
          </p:nvPr>
        </p:nvGraphicFramePr>
        <p:xfrm>
          <a:off x="152401" y="1218450"/>
          <a:ext cx="8915399" cy="495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46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9830"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Year</a:t>
                      </a:r>
                      <a:endParaRPr lang="en-US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Venue</a:t>
                      </a:r>
                      <a:endParaRPr lang="en-US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Host</a:t>
                      </a:r>
                      <a:endParaRPr lang="en-US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Year</a:t>
                      </a:r>
                      <a:endParaRPr lang="en-US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Venue</a:t>
                      </a:r>
                      <a:endParaRPr lang="en-US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Host</a:t>
                      </a:r>
                      <a:endParaRPr lang="en-US" sz="105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1</a:t>
                      </a:r>
                      <a:r>
                        <a:rPr lang="en-US" sz="1100" b="1" baseline="30000" dirty="0" smtClean="0">
                          <a:solidFill>
                            <a:srgbClr val="92D050"/>
                          </a:solidFill>
                        </a:rPr>
                        <a:t>st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1984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Washington</a:t>
                      </a:r>
                      <a:r>
                        <a:rPr lang="en-US" sz="1100" b="1" baseline="0" dirty="0" smtClean="0">
                          <a:solidFill>
                            <a:srgbClr val="92D050"/>
                          </a:solidFill>
                        </a:rPr>
                        <a:t> DC, USA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NOAA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19</a:t>
                      </a:r>
                      <a:r>
                        <a:rPr lang="en-US" sz="1100" b="1" baseline="30000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th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2005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London, UK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BNSC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2</a:t>
                      </a:r>
                      <a:r>
                        <a:rPr lang="en-US" sz="1100" b="1" baseline="30000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nd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1986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Frascati</a:t>
                      </a:r>
                      <a:r>
                        <a:rPr lang="en-US" sz="1100" b="1" baseline="0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, Italy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ESA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20</a:t>
                      </a:r>
                      <a:r>
                        <a:rPr lang="en-US" sz="1100" b="1" baseline="30000" dirty="0" smtClean="0">
                          <a:solidFill>
                            <a:srgbClr val="92D050"/>
                          </a:solidFill>
                        </a:rPr>
                        <a:t>th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2006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Buenos Aires, Argentina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CONAE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3</a:t>
                      </a:r>
                      <a:r>
                        <a:rPr lang="en-US" sz="1100" b="1" baseline="30000" dirty="0" smtClean="0">
                          <a:solidFill>
                            <a:srgbClr val="92D050"/>
                          </a:solidFill>
                        </a:rPr>
                        <a:t>rd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1988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Ottawa, Canada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CSA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21</a:t>
                      </a:r>
                      <a:r>
                        <a:rPr lang="en-US" sz="1100" b="1" baseline="30000" dirty="0" smtClean="0">
                          <a:solidFill>
                            <a:srgbClr val="92D050"/>
                          </a:solidFill>
                        </a:rPr>
                        <a:t>st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2007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Kona, Hawaii, USA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USGS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4</a:t>
                      </a:r>
                      <a:r>
                        <a:rPr lang="en-US" sz="1100" b="1" baseline="30000" dirty="0" smtClean="0">
                          <a:solidFill>
                            <a:srgbClr val="92D050"/>
                          </a:solidFill>
                        </a:rPr>
                        <a:t>th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1990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rgbClr val="92D050"/>
                          </a:solidFill>
                        </a:rPr>
                        <a:t>Sao Jose dos Campos, Brazil</a:t>
                      </a:r>
                      <a:endParaRPr lang="en-US" sz="105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INPE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22</a:t>
                      </a:r>
                      <a:r>
                        <a:rPr lang="en-US" sz="1100" b="1" baseline="30000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nd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2008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George,</a:t>
                      </a:r>
                      <a:r>
                        <a:rPr lang="en-US" sz="1100" b="1" baseline="0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 South Africa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CSIR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5</a:t>
                      </a:r>
                      <a:r>
                        <a:rPr lang="en-US" sz="1100" b="1" baseline="30000" dirty="0" smtClean="0">
                          <a:solidFill>
                            <a:srgbClr val="92D050"/>
                          </a:solidFill>
                        </a:rPr>
                        <a:t>th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1991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Washington</a:t>
                      </a:r>
                      <a:r>
                        <a:rPr lang="en-US" sz="1100" b="1" baseline="0" dirty="0" smtClean="0">
                          <a:solidFill>
                            <a:srgbClr val="92D050"/>
                          </a:solidFill>
                        </a:rPr>
                        <a:t> DC, USA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NASA/NOAA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23</a:t>
                      </a:r>
                      <a:r>
                        <a:rPr lang="en-US" sz="1100" b="1" baseline="30000" dirty="0" smtClean="0">
                          <a:solidFill>
                            <a:srgbClr val="AFAFFF"/>
                          </a:solidFill>
                        </a:rPr>
                        <a:t>rd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2009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>
                          <a:solidFill>
                            <a:srgbClr val="AFAFFF"/>
                          </a:solidFill>
                        </a:rPr>
                        <a:t>Phuket</a:t>
                      </a:r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,</a:t>
                      </a:r>
                      <a:r>
                        <a:rPr lang="en-US" sz="1100" b="1" baseline="0" dirty="0" smtClean="0">
                          <a:solidFill>
                            <a:srgbClr val="AFAFFF"/>
                          </a:solidFill>
                        </a:rPr>
                        <a:t> Thailand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GISTDA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6</a:t>
                      </a:r>
                      <a:r>
                        <a:rPr lang="en-US" sz="1100" b="1" baseline="30000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th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1992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London, UK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BNSC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24</a:t>
                      </a:r>
                      <a:r>
                        <a:rPr lang="en-US" sz="1100" b="1" baseline="30000" dirty="0" smtClean="0">
                          <a:solidFill>
                            <a:srgbClr val="92D050"/>
                          </a:solidFill>
                        </a:rPr>
                        <a:t>th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2010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Rio de Janeiro, Brazil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INPE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7</a:t>
                      </a:r>
                      <a:r>
                        <a:rPr lang="en-US" sz="1100" b="1" baseline="30000" dirty="0" smtClean="0">
                          <a:solidFill>
                            <a:srgbClr val="AFAFFF"/>
                          </a:solidFill>
                        </a:rPr>
                        <a:t>th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1993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Tsukuba, Japan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rgbClr val="AFAFFF"/>
                          </a:solidFill>
                        </a:rPr>
                        <a:t>MEXT/NASDA</a:t>
                      </a:r>
                      <a:endParaRPr lang="en-US" sz="105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25</a:t>
                      </a:r>
                      <a:r>
                        <a:rPr lang="en-US" sz="1100" b="1" baseline="30000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th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2011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Lucca, Italy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ASI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8</a:t>
                      </a:r>
                      <a:r>
                        <a:rPr lang="en-US" sz="1100" b="1" baseline="30000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th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1994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Berlin, Germany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DARA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26</a:t>
                      </a:r>
                      <a:r>
                        <a:rPr lang="en-US" sz="1100" b="1" baseline="30000" dirty="0" smtClean="0">
                          <a:solidFill>
                            <a:srgbClr val="AFAFFF"/>
                          </a:solidFill>
                        </a:rPr>
                        <a:t>th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2012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Bangalore, India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ISRO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9</a:t>
                      </a:r>
                      <a:r>
                        <a:rPr lang="en-US" sz="1100" b="1" baseline="30000" dirty="0" smtClean="0">
                          <a:solidFill>
                            <a:srgbClr val="92D050"/>
                          </a:solidFill>
                        </a:rPr>
                        <a:t>th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1995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Montreal, Canada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CSA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27</a:t>
                      </a:r>
                      <a:r>
                        <a:rPr lang="en-US" sz="1100" b="1" baseline="30000" dirty="0" smtClean="0">
                          <a:solidFill>
                            <a:srgbClr val="92D050"/>
                          </a:solidFill>
                        </a:rPr>
                        <a:t>th</a:t>
                      </a:r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2013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Montreal,</a:t>
                      </a:r>
                      <a:r>
                        <a:rPr lang="en-US" sz="1100" b="1" baseline="0" dirty="0" smtClean="0">
                          <a:solidFill>
                            <a:srgbClr val="92D050"/>
                          </a:solidFill>
                        </a:rPr>
                        <a:t> Canada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CSA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10</a:t>
                      </a:r>
                      <a:r>
                        <a:rPr lang="en-US" sz="1100" b="1" baseline="30000" dirty="0" smtClean="0">
                          <a:solidFill>
                            <a:srgbClr val="AFAFFF"/>
                          </a:solidFill>
                        </a:rPr>
                        <a:t>th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1996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Canberra, Australia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CSIRO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en-US" sz="1100" b="1" kern="1200" baseline="30000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100" b="1" kern="1200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b="1" kern="1200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en-US" sz="1100" b="1" kern="1200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100" b="1" kern="1200" dirty="0" err="1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Trömso</a:t>
                      </a:r>
                      <a:r>
                        <a:rPr lang="en-US" sz="1100" b="1" kern="1200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Norway</a:t>
                      </a:r>
                      <a:endParaRPr lang="en-US" sz="1100" b="1" kern="1200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100" b="1" kern="1200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EUMETSAT</a:t>
                      </a:r>
                      <a:endParaRPr lang="en-US" sz="1100" b="1" kern="1200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11</a:t>
                      </a:r>
                      <a:r>
                        <a:rPr lang="en-US" sz="1100" b="1" baseline="30000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th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1997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Toulouse, France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CNES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29</a:t>
                      </a:r>
                      <a:r>
                        <a:rPr lang="en-US" sz="1100" b="1" baseline="30000" dirty="0" smtClean="0">
                          <a:solidFill>
                            <a:srgbClr val="AFAFFF"/>
                          </a:solidFill>
                        </a:rPr>
                        <a:t>th</a:t>
                      </a:r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 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2015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Kyoto, Japan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JAXA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12</a:t>
                      </a:r>
                      <a:r>
                        <a:rPr lang="en-US" sz="1100" b="1" baseline="30000" dirty="0" smtClean="0">
                          <a:solidFill>
                            <a:srgbClr val="AFAFFF"/>
                          </a:solidFill>
                        </a:rPr>
                        <a:t>th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1998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Bangalore, India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ISRO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100" b="1" kern="1200" dirty="0" smtClean="0">
                          <a:solidFill>
                            <a:srgbClr val="AFAFFF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n-US" sz="1100" b="1" kern="1200" baseline="30000" dirty="0" smtClean="0">
                          <a:solidFill>
                            <a:srgbClr val="AFAFFF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100" b="1" kern="1200" dirty="0" smtClean="0">
                          <a:solidFill>
                            <a:srgbClr val="AFA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b="1" kern="1200" dirty="0">
                        <a:solidFill>
                          <a:srgbClr val="AFA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100" b="1" kern="1200" dirty="0" smtClean="0">
                          <a:solidFill>
                            <a:srgbClr val="AFAFFF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US" sz="1100" b="1" kern="1200" dirty="0">
                        <a:solidFill>
                          <a:srgbClr val="AFA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100" b="1" kern="1200" dirty="0" smtClean="0">
                          <a:solidFill>
                            <a:srgbClr val="AFAFFF"/>
                          </a:solidFill>
                          <a:latin typeface="+mn-lt"/>
                          <a:ea typeface="+mn-ea"/>
                          <a:cs typeface="+mn-cs"/>
                        </a:rPr>
                        <a:t>Brisbane, Australia</a:t>
                      </a:r>
                      <a:endParaRPr lang="en-US" sz="1100" b="1" kern="1200" dirty="0">
                        <a:solidFill>
                          <a:srgbClr val="AFA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100" b="1" kern="1200" dirty="0" smtClean="0">
                          <a:solidFill>
                            <a:srgbClr val="AFAFFF"/>
                          </a:solidFill>
                          <a:latin typeface="+mn-lt"/>
                          <a:ea typeface="+mn-ea"/>
                          <a:cs typeface="+mn-cs"/>
                        </a:rPr>
                        <a:t>CSIRO</a:t>
                      </a:r>
                      <a:endParaRPr lang="en-US" sz="1100" b="1" kern="1200" dirty="0">
                        <a:solidFill>
                          <a:srgbClr val="AFA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13</a:t>
                      </a:r>
                      <a:r>
                        <a:rPr lang="en-US" sz="1100" b="1" baseline="30000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th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1999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Stockholm, Sweden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EUMETSAT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31</a:t>
                      </a:r>
                      <a:r>
                        <a:rPr lang="en-US" sz="1100" b="1" baseline="30000" dirty="0" smtClean="0">
                          <a:solidFill>
                            <a:srgbClr val="92D050"/>
                          </a:solidFill>
                        </a:rPr>
                        <a:t>st</a:t>
                      </a:r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2017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Rapid</a:t>
                      </a:r>
                      <a:r>
                        <a:rPr lang="en-US" sz="1100" b="1" baseline="0" dirty="0" smtClean="0">
                          <a:solidFill>
                            <a:srgbClr val="92D050"/>
                          </a:solidFill>
                        </a:rPr>
                        <a:t> City, United States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USGS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14</a:t>
                      </a:r>
                      <a:r>
                        <a:rPr lang="en-US" sz="1100" b="1" baseline="30000" dirty="0" smtClean="0">
                          <a:solidFill>
                            <a:srgbClr val="92D050"/>
                          </a:solidFill>
                        </a:rPr>
                        <a:t>th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2000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Rio de Janeiro, Brazil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INPE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32</a:t>
                      </a:r>
                      <a:r>
                        <a:rPr lang="en-AU" sz="1050" b="1" baseline="30000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nd</a:t>
                      </a:r>
                      <a:endParaRPr lang="en-AU" sz="105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2018</a:t>
                      </a:r>
                      <a:endParaRPr lang="en-AU" sz="105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Brussels, Belgium</a:t>
                      </a:r>
                      <a:endParaRPr lang="en-AU" sz="105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COM</a:t>
                      </a:r>
                      <a:endParaRPr lang="en-AU" sz="105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r" defTabSz="457200">
                        <a:spcBef>
                          <a:spcPts val="600"/>
                        </a:spcBef>
                      </a:pPr>
                      <a:r>
                        <a:rPr lang="en-US" sz="1100" b="1" dirty="0" smtClean="0">
                          <a:solidFill>
                            <a:srgbClr val="AFA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15</a:t>
                      </a:r>
                      <a:r>
                        <a:rPr lang="en-US" sz="1100" b="1" baseline="30000" dirty="0" smtClean="0">
                          <a:solidFill>
                            <a:srgbClr val="AFA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th</a:t>
                      </a:r>
                      <a:r>
                        <a:rPr lang="en-US" sz="1100" b="1" baseline="0" dirty="0" smtClean="0">
                          <a:solidFill>
                            <a:srgbClr val="AFA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endParaRPr lang="en-US" sz="1100" b="1" dirty="0">
                        <a:solidFill>
                          <a:srgbClr val="AFAFFF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spcBef>
                          <a:spcPts val="600"/>
                        </a:spcBef>
                      </a:pPr>
                      <a:r>
                        <a:rPr lang="en-US" sz="1100" b="1" dirty="0" smtClean="0">
                          <a:solidFill>
                            <a:srgbClr val="AFA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2001</a:t>
                      </a:r>
                      <a:endParaRPr lang="en-US" sz="1100" b="1" dirty="0">
                        <a:solidFill>
                          <a:srgbClr val="AFAFFF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spcBef>
                          <a:spcPts val="600"/>
                        </a:spcBef>
                      </a:pPr>
                      <a:r>
                        <a:rPr lang="en-US" sz="1100" b="1" dirty="0" smtClean="0">
                          <a:solidFill>
                            <a:srgbClr val="AFA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Kyoto, Japan</a:t>
                      </a:r>
                      <a:endParaRPr lang="en-US" sz="1100" b="1" dirty="0">
                        <a:solidFill>
                          <a:srgbClr val="AFAFFF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spcBef>
                          <a:spcPts val="600"/>
                        </a:spcBef>
                      </a:pPr>
                      <a:r>
                        <a:rPr lang="en-US" sz="1100" b="1" dirty="0" smtClean="0">
                          <a:solidFill>
                            <a:srgbClr val="AFA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MEXT/NASDA</a:t>
                      </a:r>
                      <a:endParaRPr lang="en-US" sz="1100" b="1" dirty="0">
                        <a:solidFill>
                          <a:srgbClr val="AFAFFF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33</a:t>
                      </a:r>
                      <a:r>
                        <a:rPr lang="en-US" sz="1100" b="1" baseline="30000" dirty="0" smtClean="0">
                          <a:solidFill>
                            <a:srgbClr val="AFAFFF"/>
                          </a:solidFill>
                        </a:rPr>
                        <a:t>rd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2019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Hanoi, Vietnam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VNSC/VAST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16</a:t>
                      </a:r>
                      <a:r>
                        <a:rPr lang="en-US" sz="1100" b="1" baseline="30000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th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2002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Frascati</a:t>
                      </a:r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,</a:t>
                      </a:r>
                      <a:r>
                        <a:rPr lang="en-US" sz="1100" b="1" baseline="0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 Italy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4">
                              <a:lumMod val="10000"/>
                              <a:lumOff val="90000"/>
                            </a:schemeClr>
                          </a:solidFill>
                        </a:rPr>
                        <a:t>ESA</a:t>
                      </a:r>
                      <a:endParaRPr lang="en-US" sz="1100" b="1" dirty="0">
                        <a:solidFill>
                          <a:schemeClr val="accent4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34</a:t>
                      </a:r>
                      <a:r>
                        <a:rPr lang="en-US" sz="1100" b="1" baseline="30000" dirty="0" smtClean="0">
                          <a:solidFill>
                            <a:srgbClr val="AFAFFF"/>
                          </a:solidFill>
                        </a:rPr>
                        <a:t>th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2020*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India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ISRO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17</a:t>
                      </a:r>
                      <a:r>
                        <a:rPr lang="en-US" sz="1100" b="1" baseline="30000" dirty="0" smtClean="0">
                          <a:solidFill>
                            <a:srgbClr val="92D050"/>
                          </a:solidFill>
                        </a:rPr>
                        <a:t>th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2003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Colorado</a:t>
                      </a:r>
                      <a:r>
                        <a:rPr lang="en-US" sz="1100" b="1" baseline="0" dirty="0" smtClean="0">
                          <a:solidFill>
                            <a:srgbClr val="92D050"/>
                          </a:solidFill>
                        </a:rPr>
                        <a:t> Springs, USA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NOAA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35</a:t>
                      </a:r>
                      <a:r>
                        <a:rPr lang="en-US" sz="1100" b="1" baseline="30000" dirty="0" smtClean="0">
                          <a:solidFill>
                            <a:srgbClr val="92D050"/>
                          </a:solidFill>
                        </a:rPr>
                        <a:t>th</a:t>
                      </a:r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  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2021*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baseline="0" dirty="0" smtClean="0">
                          <a:solidFill>
                            <a:srgbClr val="92D050"/>
                          </a:solidFill>
                        </a:rPr>
                        <a:t>United States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92D050"/>
                          </a:solidFill>
                        </a:rPr>
                        <a:t>NASA</a:t>
                      </a:r>
                      <a:endParaRPr lang="en-US" sz="11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86988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18</a:t>
                      </a:r>
                      <a:r>
                        <a:rPr lang="en-US" sz="1100" b="1" baseline="30000" dirty="0" smtClean="0">
                          <a:solidFill>
                            <a:srgbClr val="AFAFFF"/>
                          </a:solidFill>
                        </a:rPr>
                        <a:t>th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2004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Beijing, China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AFAFFF"/>
                          </a:solidFill>
                        </a:rPr>
                        <a:t>NRSCC</a:t>
                      </a:r>
                      <a:endParaRPr lang="en-US" sz="1100" b="1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b="1" dirty="0" smtClean="0">
                          <a:solidFill>
                            <a:srgbClr val="FFFF00"/>
                          </a:solidFill>
                        </a:rPr>
                        <a:t>36</a:t>
                      </a:r>
                      <a:r>
                        <a:rPr lang="en-AU" sz="1050" b="1" baseline="30000" dirty="0" smtClean="0">
                          <a:solidFill>
                            <a:srgbClr val="FFFF00"/>
                          </a:solidFill>
                        </a:rPr>
                        <a:t>th</a:t>
                      </a:r>
                      <a:r>
                        <a:rPr lang="en-AU" sz="105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AU" sz="105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b="1" dirty="0" smtClean="0">
                          <a:solidFill>
                            <a:srgbClr val="FFFF00"/>
                          </a:solidFill>
                        </a:rPr>
                        <a:t>2022*</a:t>
                      </a:r>
                      <a:endParaRPr lang="en-AU" sz="105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b="1" dirty="0" smtClean="0">
                          <a:solidFill>
                            <a:srgbClr val="FFFF00"/>
                          </a:solidFill>
                        </a:rPr>
                        <a:t>TBD</a:t>
                      </a:r>
                      <a:endParaRPr lang="en-AU" sz="105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b="1" dirty="0" smtClean="0">
                          <a:solidFill>
                            <a:srgbClr val="FFFF00"/>
                          </a:solidFill>
                        </a:rPr>
                        <a:t>TBD</a:t>
                      </a:r>
                      <a:endParaRPr lang="en-AU" sz="105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444298"/>
                  </a:ext>
                </a:extLst>
              </a:tr>
            </a:tbl>
          </a:graphicData>
        </a:graphic>
      </p:graphicFrame>
      <p:sp>
        <p:nvSpPr>
          <p:cNvPr id="4" name="Shape 11"/>
          <p:cNvSpPr/>
          <p:nvPr/>
        </p:nvSpPr>
        <p:spPr>
          <a:xfrm>
            <a:off x="1879600" y="76200"/>
            <a:ext cx="5511800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CEOS Plenaries: 1984-2021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Americas =  13*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  <a:lumOff val="90000"/>
                  </a:schemeClr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Europe/Africa =  11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AFA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Asia/Australia =  11*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 rot="20849577">
            <a:off x="322070" y="3003955"/>
            <a:ext cx="8153400" cy="1052945"/>
          </a:xfrm>
          <a:solidFill>
            <a:srgbClr val="92D050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NASA for 2021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447799" y="6172200"/>
            <a:ext cx="7696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+mj-lt"/>
              </a:rPr>
              <a:t>To promote leadership diversity, CEOS makes every effort to </a:t>
            </a:r>
            <a:r>
              <a:rPr lang="en-US" sz="1400" b="1" dirty="0">
                <a:latin typeface="+mj-lt"/>
              </a:rPr>
              <a:t>rotate the Chair responsibility amongst major geographic regions</a:t>
            </a:r>
            <a:r>
              <a:rPr lang="en-US" sz="1400" dirty="0">
                <a:latin typeface="+mj-lt"/>
              </a:rPr>
              <a:t> (the Americas, Europe/Africa, Asia/Pacific)</a:t>
            </a:r>
          </a:p>
        </p:txBody>
      </p:sp>
    </p:spTree>
    <p:extLst>
      <p:ext uri="{BB962C8B-B14F-4D97-AF65-F5344CB8AC3E}">
        <p14:creationId xmlns:p14="http://schemas.microsoft.com/office/powerpoint/2010/main" val="2128306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600200" y="1387424"/>
          <a:ext cx="5334000" cy="4963260"/>
        </p:xfrm>
        <a:graphic>
          <a:graphicData uri="http://schemas.openxmlformats.org/drawingml/2006/table">
            <a:tbl>
              <a:tblPr firstRow="1" bandRow="1"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050" b="1" dirty="0" smtClean="0">
                          <a:solidFill>
                            <a:srgbClr val="002569"/>
                          </a:solidFill>
                        </a:rPr>
                        <a:t>2-Year</a:t>
                      </a:r>
                      <a:r>
                        <a:rPr lang="en-US" sz="1050" b="1" baseline="0" dirty="0" smtClean="0">
                          <a:solidFill>
                            <a:srgbClr val="002569"/>
                          </a:solidFill>
                        </a:rPr>
                        <a:t> Term</a:t>
                      </a:r>
                      <a:endParaRPr lang="en-US" sz="1050" b="1" dirty="0">
                        <a:solidFill>
                          <a:srgbClr val="002569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050" b="1" dirty="0" smtClean="0">
                          <a:solidFill>
                            <a:srgbClr val="002569"/>
                          </a:solidFill>
                        </a:rPr>
                        <a:t>Agency</a:t>
                      </a:r>
                      <a:endParaRPr lang="en-US" sz="1050" b="1" dirty="0">
                        <a:solidFill>
                          <a:srgbClr val="002569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050" b="1" dirty="0" smtClean="0">
                          <a:solidFill>
                            <a:srgbClr val="002569"/>
                          </a:solidFill>
                        </a:rPr>
                        <a:t>Country</a:t>
                      </a:r>
                      <a:endParaRPr lang="en-US" sz="1050" b="1" dirty="0">
                        <a:solidFill>
                          <a:srgbClr val="002569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endParaRPr lang="en-US" sz="700" b="0" dirty="0">
                        <a:solidFill>
                          <a:srgbClr val="002569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rgbClr val="9999FF"/>
                          </a:solidFill>
                        </a:rPr>
                        <a:t>1996-1997</a:t>
                      </a:r>
                      <a:endParaRPr lang="en-US" sz="1200" b="1" dirty="0">
                        <a:solidFill>
                          <a:srgbClr val="9999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9999FF"/>
                          </a:solidFill>
                        </a:rPr>
                        <a:t>CSIRO</a:t>
                      </a:r>
                      <a:endParaRPr lang="en-US" sz="1200" b="1" dirty="0">
                        <a:solidFill>
                          <a:srgbClr val="9999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9999FF"/>
                          </a:solidFill>
                        </a:rPr>
                        <a:t>Australia</a:t>
                      </a:r>
                      <a:endParaRPr lang="en-US" sz="1200" b="1" dirty="0">
                        <a:solidFill>
                          <a:srgbClr val="9999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endParaRPr lang="en-US" sz="700" b="1" dirty="0">
                        <a:solidFill>
                          <a:srgbClr val="002569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1998-1999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NOAA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United States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endParaRPr lang="en-US" sz="700" b="1" dirty="0">
                        <a:solidFill>
                          <a:srgbClr val="00256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2000-2001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CNES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France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endParaRPr lang="en-US" sz="700" b="1" dirty="0">
                        <a:solidFill>
                          <a:srgbClr val="00256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2002-2003**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EUMETSAT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Europe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endParaRPr lang="en-US" sz="700" b="1" dirty="0">
                        <a:solidFill>
                          <a:srgbClr val="00256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rgbClr val="9999FF"/>
                          </a:solidFill>
                        </a:rPr>
                        <a:t>2004-2005</a:t>
                      </a:r>
                      <a:endParaRPr lang="en-US" sz="1200" b="1" dirty="0">
                        <a:solidFill>
                          <a:srgbClr val="9999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9999FF"/>
                          </a:solidFill>
                        </a:rPr>
                        <a:t>JAXA</a:t>
                      </a:r>
                      <a:endParaRPr lang="en-US" sz="1200" b="1" dirty="0">
                        <a:solidFill>
                          <a:srgbClr val="9999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9999FF"/>
                          </a:solidFill>
                        </a:rPr>
                        <a:t>Japan</a:t>
                      </a:r>
                      <a:endParaRPr lang="en-US" sz="1100" b="1" dirty="0">
                        <a:solidFill>
                          <a:srgbClr val="9999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endParaRPr lang="en-US" sz="700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2006-2007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ESA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Europe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endParaRPr lang="en-US" sz="7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2008-2009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NOAA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United</a:t>
                      </a:r>
                      <a:r>
                        <a:rPr lang="en-US" sz="1200" b="1" baseline="0" dirty="0" smtClean="0">
                          <a:solidFill>
                            <a:srgbClr val="99FF33"/>
                          </a:solidFill>
                        </a:rPr>
                        <a:t> States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endParaRPr lang="en-US" sz="700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rgbClr val="9999FF"/>
                          </a:solidFill>
                        </a:rPr>
                        <a:t>2010-2011</a:t>
                      </a:r>
                      <a:endParaRPr lang="en-US" sz="1200" b="1" dirty="0">
                        <a:solidFill>
                          <a:srgbClr val="9999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9999FF"/>
                          </a:solidFill>
                        </a:rPr>
                        <a:t>JAXA</a:t>
                      </a:r>
                      <a:endParaRPr lang="en-US" sz="1200" b="1" dirty="0">
                        <a:solidFill>
                          <a:srgbClr val="9999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9999FF"/>
                          </a:solidFill>
                        </a:rPr>
                        <a:t>Japan</a:t>
                      </a:r>
                      <a:endParaRPr lang="en-US" sz="1200" b="1" dirty="0">
                        <a:solidFill>
                          <a:srgbClr val="9999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endParaRPr lang="en-US" sz="7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2012-2013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NASA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United</a:t>
                      </a:r>
                      <a:r>
                        <a:rPr lang="en-US" sz="1200" b="1" baseline="0" dirty="0" smtClean="0">
                          <a:solidFill>
                            <a:srgbClr val="99FF33"/>
                          </a:solidFill>
                        </a:rPr>
                        <a:t> States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endParaRPr lang="en-US" sz="700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2014-2015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CNES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France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endParaRPr lang="en-US" sz="700" b="1" dirty="0">
                        <a:solidFill>
                          <a:srgbClr val="5B5B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2016-2017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ESA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Europe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endParaRPr lang="en-US" sz="700" b="1" dirty="0">
                        <a:solidFill>
                          <a:srgbClr val="5B5B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2018-2019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NOAA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United States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endParaRPr lang="en-US" sz="700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rgbClr val="9999FF"/>
                          </a:solidFill>
                        </a:rPr>
                        <a:t>2020-2021*</a:t>
                      </a:r>
                      <a:endParaRPr lang="en-US" sz="1200" b="1" dirty="0">
                        <a:solidFill>
                          <a:srgbClr val="9999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9999FF"/>
                          </a:solidFill>
                        </a:rPr>
                        <a:t>CSIRO/GA</a:t>
                      </a:r>
                      <a:endParaRPr lang="en-US" sz="1200" b="1" dirty="0">
                        <a:solidFill>
                          <a:srgbClr val="9999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9999FF"/>
                          </a:solidFill>
                        </a:rPr>
                        <a:t>Australia</a:t>
                      </a:r>
                      <a:endParaRPr lang="en-US" sz="1200" b="1" dirty="0">
                        <a:solidFill>
                          <a:srgbClr val="9999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endParaRPr lang="en-US" sz="700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2022-2023*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ESA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Europe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endParaRPr lang="en-US" sz="700" b="1" dirty="0">
                        <a:solidFill>
                          <a:srgbClr val="5B5B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650092"/>
                  </a:ext>
                </a:extLst>
              </a:tr>
            </a:tbl>
          </a:graphicData>
        </a:graphic>
      </p:graphicFrame>
      <p:sp>
        <p:nvSpPr>
          <p:cNvPr id="18" name="Shape 14"/>
          <p:cNvSpPr txBox="1">
            <a:spLocks/>
          </p:cNvSpPr>
          <p:nvPr/>
        </p:nvSpPr>
        <p:spPr>
          <a:xfrm>
            <a:off x="7239000" y="660146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defPPr>
              <a:defRPr lang="en-US"/>
            </a:defPPr>
            <a:lvl1pPr algn="r" rtl="0" fontAlgn="base">
              <a:spcBef>
                <a:spcPts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anose="020F0502020204030204" pitchFamily="34" charset="0"/>
                <a:cs typeface="Calibri"/>
                <a:sym typeface="Calibri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panose="020F0502020204030204" pitchFamily="34" charset="0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337" y="6417899"/>
            <a:ext cx="85344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**2001 –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ad hoc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 SIT replaced by standing SIT, approved SIT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ToRs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  <p:sp>
        <p:nvSpPr>
          <p:cNvPr id="6" name="Shape 11"/>
          <p:cNvSpPr/>
          <p:nvPr/>
        </p:nvSpPr>
        <p:spPr>
          <a:xfrm>
            <a:off x="1870075" y="53974"/>
            <a:ext cx="5597525" cy="1012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CEOS SIT Chair Agencies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1400" b="0" i="1" u="none" strike="noStrike" kern="0" cap="none" spc="0" normalizeH="0" baseline="0" noProof="0" dirty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Americas =  </a:t>
            </a:r>
            <a:r>
              <a:rPr kumimoji="0" lang="en-A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4</a:t>
            </a:r>
            <a:endParaRPr lang="en-AU" sz="1400" i="1" dirty="0">
              <a:solidFill>
                <a:srgbClr val="99FF33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Europe/Africa </a:t>
            </a:r>
            <a:r>
              <a:rPr kumimoji="0" lang="en-AU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= </a:t>
            </a:r>
            <a:r>
              <a:rPr kumimoji="0" lang="en-A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6* </a:t>
            </a:r>
            <a:endParaRPr kumimoji="0" lang="en-AU" sz="1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1400" b="0" i="1" u="none" strike="noStrike" kern="0" cap="none" spc="0" normalizeH="0" baseline="0" noProof="0" dirty="0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Asia/Australia =  </a:t>
            </a:r>
            <a:r>
              <a:rPr kumimoji="0" lang="en-A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4*</a:t>
            </a:r>
            <a:endParaRPr kumimoji="0" lang="en-AU" sz="1400" b="0" i="1" u="none" strike="noStrike" kern="0" cap="none" spc="0" normalizeH="0" baseline="0" noProof="0" dirty="0">
              <a:ln>
                <a:noFill/>
              </a:ln>
              <a:solidFill>
                <a:srgbClr val="9999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7318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219200" y="1524000"/>
          <a:ext cx="7086600" cy="3970608"/>
        </p:xfrm>
        <a:graphic>
          <a:graphicData uri="http://schemas.openxmlformats.org/drawingml/2006/table">
            <a:tbl>
              <a:tblPr firstRow="1" bandRow="1"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rgbClr val="002569"/>
                          </a:solidFill>
                        </a:rPr>
                        <a:t>Term</a:t>
                      </a:r>
                      <a:endParaRPr lang="en-US" sz="1400" b="1" dirty="0">
                        <a:solidFill>
                          <a:srgbClr val="002569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rgbClr val="002569"/>
                          </a:solidFill>
                        </a:rPr>
                        <a:t>Agency</a:t>
                      </a:r>
                      <a:endParaRPr lang="en-US" sz="1400" b="1" dirty="0">
                        <a:solidFill>
                          <a:srgbClr val="002569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rgbClr val="002569"/>
                          </a:solidFill>
                        </a:rPr>
                        <a:t>CEO/DCEO</a:t>
                      </a:r>
                      <a:endParaRPr lang="en-US" sz="1400" b="1" dirty="0">
                        <a:solidFill>
                          <a:srgbClr val="002569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 b="1">
                          <a:solidFill>
                            <a:schemeClr val="lt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 Nov 2006 to Jan 2008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ESA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l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Jean-Louis </a:t>
                      </a:r>
                      <a:r>
                        <a:rPr lang="en-US" sz="1200" b="1" dirty="0" err="1" smtClean="0">
                          <a:solidFill>
                            <a:srgbClr val="FFFFFF"/>
                          </a:solidFill>
                        </a:rPr>
                        <a:t>Fellous</a:t>
                      </a:r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, CEO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 year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Jan 2008 to Dec 2010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ESA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l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Ivan </a:t>
                      </a:r>
                      <a:r>
                        <a:rPr lang="en-US" sz="1200" b="1" dirty="0" err="1" smtClean="0">
                          <a:solidFill>
                            <a:srgbClr val="FFFFFF"/>
                          </a:solidFill>
                        </a:rPr>
                        <a:t>Petiteville</a:t>
                      </a:r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, CEO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3 years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Dec 2010 to Dec 2012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USGS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l"/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Tim Stryker, CEO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2 years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r"/>
                      <a:r>
                        <a:rPr lang="en-US" sz="1000" b="0" dirty="0" smtClean="0">
                          <a:solidFill>
                            <a:srgbClr val="99FF33"/>
                          </a:solidFill>
                        </a:rPr>
                        <a:t>Dec 2010</a:t>
                      </a:r>
                      <a:r>
                        <a:rPr lang="en-US" sz="1000" b="0" baseline="0" dirty="0" smtClean="0">
                          <a:solidFill>
                            <a:srgbClr val="99FF33"/>
                          </a:solidFill>
                        </a:rPr>
                        <a:t> to Dec 2012</a:t>
                      </a:r>
                      <a:endParaRPr lang="en-US" sz="1000" b="0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r"/>
                      <a:r>
                        <a:rPr lang="en-US" sz="1000" b="0" dirty="0" smtClean="0">
                          <a:solidFill>
                            <a:srgbClr val="99FF33"/>
                          </a:solidFill>
                        </a:rPr>
                        <a:t>NOAA</a:t>
                      </a:r>
                      <a:endParaRPr lang="en-US" sz="1000" b="0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r"/>
                      <a:r>
                        <a:rPr lang="en-US" sz="1000" b="0" dirty="0" smtClean="0">
                          <a:solidFill>
                            <a:srgbClr val="99FF33"/>
                          </a:solidFill>
                        </a:rPr>
                        <a:t>Kerry</a:t>
                      </a:r>
                      <a:r>
                        <a:rPr lang="en-US" sz="1000" b="0" baseline="0" dirty="0" smtClean="0">
                          <a:solidFill>
                            <a:srgbClr val="99FF33"/>
                          </a:solidFill>
                        </a:rPr>
                        <a:t> Sawyer, DCEO</a:t>
                      </a:r>
                      <a:endParaRPr lang="en-US" sz="1000" b="0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69263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Dec 2012</a:t>
                      </a:r>
                      <a:r>
                        <a:rPr lang="en-US" sz="1200" b="1" baseline="0" dirty="0" smtClean="0">
                          <a:solidFill>
                            <a:srgbClr val="99FF33"/>
                          </a:solidFill>
                        </a:rPr>
                        <a:t> to Dec 2014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NOAA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l"/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Kerry</a:t>
                      </a:r>
                      <a:r>
                        <a:rPr lang="en-US" sz="1200" b="1" baseline="0" dirty="0" smtClean="0">
                          <a:solidFill>
                            <a:srgbClr val="99FF33"/>
                          </a:solidFill>
                        </a:rPr>
                        <a:t> Sawyer, CEO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2 years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 Dec 2014 to Dec 2015 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CSA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l"/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Marie-</a:t>
                      </a:r>
                      <a:r>
                        <a:rPr lang="en-US" sz="1200" b="1" dirty="0" err="1" smtClean="0">
                          <a:solidFill>
                            <a:srgbClr val="99FF33"/>
                          </a:solidFill>
                        </a:rPr>
                        <a:t>Josee</a:t>
                      </a:r>
                      <a:r>
                        <a:rPr lang="en-US" sz="1200" b="1" dirty="0" smtClean="0">
                          <a:solidFill>
                            <a:srgbClr val="99FF33"/>
                          </a:solidFill>
                        </a:rPr>
                        <a:t> Bourassa, CEO</a:t>
                      </a:r>
                      <a:endParaRPr lang="en-US" sz="1200" b="1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 year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884"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rgbClr val="9999FF"/>
                          </a:solidFill>
                        </a:rPr>
                        <a:t>Dec 2014</a:t>
                      </a:r>
                      <a:r>
                        <a:rPr lang="en-US" sz="1000" b="0" baseline="0" dirty="0" smtClean="0">
                          <a:solidFill>
                            <a:srgbClr val="9999FF"/>
                          </a:solidFill>
                        </a:rPr>
                        <a:t> to Dec 2015</a:t>
                      </a:r>
                      <a:endParaRPr lang="en-US" sz="1000" b="0" dirty="0">
                        <a:solidFill>
                          <a:srgbClr val="9999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rgbClr val="9999FF"/>
                          </a:solidFill>
                        </a:rPr>
                        <a:t>GA</a:t>
                      </a:r>
                      <a:endParaRPr lang="en-US" sz="1000" b="0" dirty="0">
                        <a:solidFill>
                          <a:srgbClr val="99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err="1" smtClean="0">
                          <a:solidFill>
                            <a:srgbClr val="9999FF"/>
                          </a:solidFill>
                        </a:rPr>
                        <a:t>Jono</a:t>
                      </a:r>
                      <a:r>
                        <a:rPr lang="en-US" sz="1000" b="0" dirty="0" smtClean="0">
                          <a:solidFill>
                            <a:srgbClr val="9999FF"/>
                          </a:solidFill>
                        </a:rPr>
                        <a:t> Ross, DCEO</a:t>
                      </a:r>
                      <a:endParaRPr lang="en-US" sz="1000" b="0" dirty="0">
                        <a:solidFill>
                          <a:srgbClr val="99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972125"/>
                  </a:ext>
                </a:extLst>
              </a:tr>
              <a:tr h="330884"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r>
                        <a:rPr lang="en-US" sz="1200" b="1" dirty="0" smtClean="0">
                          <a:solidFill>
                            <a:srgbClr val="9999FF"/>
                          </a:solidFill>
                        </a:rPr>
                        <a:t>Dec 2015</a:t>
                      </a:r>
                      <a:r>
                        <a:rPr lang="en-US" sz="1200" b="1" baseline="0" dirty="0" smtClean="0">
                          <a:solidFill>
                            <a:srgbClr val="9999FF"/>
                          </a:solidFill>
                        </a:rPr>
                        <a:t> to Oct 2017 </a:t>
                      </a:r>
                      <a:endParaRPr lang="en-US" sz="1200" b="1" dirty="0">
                        <a:solidFill>
                          <a:srgbClr val="9999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 smtClean="0">
                          <a:solidFill>
                            <a:srgbClr val="9999FF"/>
                          </a:solidFill>
                        </a:rPr>
                        <a:t>GA</a:t>
                      </a:r>
                      <a:endParaRPr lang="en-US" sz="1200" b="1" dirty="0">
                        <a:solidFill>
                          <a:srgbClr val="99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l"/>
                      <a:r>
                        <a:rPr lang="en-US" sz="1200" b="1" dirty="0" err="1" smtClean="0">
                          <a:solidFill>
                            <a:srgbClr val="9999FF"/>
                          </a:solidFill>
                        </a:rPr>
                        <a:t>Jono</a:t>
                      </a:r>
                      <a:r>
                        <a:rPr lang="en-US" sz="1200" b="1" baseline="0" dirty="0" smtClean="0">
                          <a:solidFill>
                            <a:srgbClr val="9999FF"/>
                          </a:solidFill>
                        </a:rPr>
                        <a:t> Ross, CEO</a:t>
                      </a:r>
                      <a:endParaRPr lang="en-US" sz="1200" b="1" dirty="0">
                        <a:solidFill>
                          <a:srgbClr val="9999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1pPr>
                      <a:lvl2pPr indent="457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2pPr>
                      <a:lvl3pPr indent="914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3pPr>
                      <a:lvl4pPr indent="1371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4pPr>
                      <a:lvl5pPr indent="18288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5pPr>
                      <a:lvl6pPr indent="22860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6pPr>
                      <a:lvl7pPr indent="27432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7pPr>
                      <a:lvl8pPr indent="32004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8pPr>
                      <a:lvl9pPr indent="3657600" algn="r" defTabSz="457200">
                        <a:spcBef>
                          <a:spcPts val="600"/>
                        </a:spcBef>
                        <a:defRPr sz="1000">
                          <a:solidFill>
                            <a:schemeClr val="dk1"/>
                          </a:solidFill>
                          <a:latin typeface="Arial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2 years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0884"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rgbClr val="99FF33"/>
                          </a:solidFill>
                        </a:rPr>
                        <a:t>Dec 2015 to Dec 2016  </a:t>
                      </a:r>
                      <a:endParaRPr lang="en-US" sz="1000" b="0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rgbClr val="99FF33"/>
                          </a:solidFill>
                        </a:rPr>
                        <a:t>CSA</a:t>
                      </a:r>
                      <a:endParaRPr lang="en-US" sz="1000" b="0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solidFill>
                            <a:srgbClr val="99FF33"/>
                          </a:solidFill>
                        </a:rPr>
                        <a:t>Marie-</a:t>
                      </a:r>
                      <a:r>
                        <a:rPr lang="en-US" sz="1000" b="0" dirty="0" err="1" smtClean="0">
                          <a:solidFill>
                            <a:srgbClr val="99FF33"/>
                          </a:solidFill>
                        </a:rPr>
                        <a:t>Josee</a:t>
                      </a:r>
                      <a:r>
                        <a:rPr lang="en-US" sz="1000" b="0" dirty="0" smtClean="0">
                          <a:solidFill>
                            <a:srgbClr val="99FF33"/>
                          </a:solidFill>
                        </a:rPr>
                        <a:t> Bourassa, DCEO</a:t>
                      </a:r>
                      <a:endParaRPr lang="en-US" sz="1000" b="0" dirty="0">
                        <a:solidFill>
                          <a:srgbClr val="99FF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 year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61272"/>
                  </a:ext>
                </a:extLst>
              </a:tr>
              <a:tr h="33088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Oct 2017 to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Oct 2019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ESA/CNES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Steven Hosford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2 years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785304"/>
                  </a:ext>
                </a:extLst>
              </a:tr>
              <a:tr h="33088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Oct 2019 to Oct 2021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TBD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TBD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505340"/>
                  </a:ext>
                </a:extLst>
              </a:tr>
            </a:tbl>
          </a:graphicData>
        </a:graphic>
      </p:graphicFrame>
      <p:sp>
        <p:nvSpPr>
          <p:cNvPr id="18" name="Shape 14"/>
          <p:cNvSpPr txBox="1">
            <a:spLocks/>
          </p:cNvSpPr>
          <p:nvPr/>
        </p:nvSpPr>
        <p:spPr>
          <a:xfrm>
            <a:off x="7239000" y="660146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defPPr>
              <a:defRPr lang="en-US"/>
            </a:defPPr>
            <a:lvl1pPr algn="r" rtl="0" fontAlgn="base">
              <a:spcBef>
                <a:spcPts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anose="020F0502020204030204" pitchFamily="34" charset="0"/>
                <a:cs typeface="Calibri"/>
                <a:sym typeface="Calibri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panose="020F0502020204030204" pitchFamily="34" charset="0"/>
              <a:cs typeface="Calibri"/>
              <a:sym typeface="Calibri"/>
            </a:endParaRPr>
          </a:p>
        </p:txBody>
      </p:sp>
      <p:sp>
        <p:nvSpPr>
          <p:cNvPr id="6" name="Shape 11"/>
          <p:cNvSpPr/>
          <p:nvPr/>
        </p:nvSpPr>
        <p:spPr>
          <a:xfrm>
            <a:off x="1870075" y="53974"/>
            <a:ext cx="5597525" cy="1012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CEOS Executive Officer (CEO)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Deputy CEO (DCEO)                        </a:t>
            </a:r>
            <a:r>
              <a:rPr kumimoji="0" lang="en-A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Americas = 5 </a:t>
            </a:r>
            <a:r>
              <a:rPr kumimoji="0" lang="en-AU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yrs</a:t>
            </a:r>
            <a:r>
              <a:rPr kumimoji="0" lang="en-A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 </a:t>
            </a:r>
            <a:endParaRPr kumimoji="0" lang="en-AU" sz="1400" b="0" i="1" u="none" strike="noStrike" kern="0" cap="none" spc="0" normalizeH="0" baseline="0" noProof="0" dirty="0">
              <a:ln>
                <a:noFill/>
              </a:ln>
              <a:solidFill>
                <a:srgbClr val="99FF33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Europe/Africa = 6 </a:t>
            </a:r>
            <a:r>
              <a:rPr kumimoji="0" lang="en-AU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yrs</a:t>
            </a:r>
            <a:r>
              <a:rPr kumimoji="0" lang="en-A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*   </a:t>
            </a:r>
            <a:endParaRPr kumimoji="0" lang="en-AU" sz="1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Asia/Australia = 2 </a:t>
            </a:r>
            <a:r>
              <a:rPr kumimoji="0" lang="en-AU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yrs</a:t>
            </a:r>
            <a:r>
              <a:rPr kumimoji="0" lang="en-A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</a:t>
            </a:r>
            <a:endParaRPr kumimoji="0" lang="en-AU" sz="1400" b="0" i="1" u="none" strike="noStrike" kern="0" cap="none" spc="0" normalizeH="0" baseline="0" noProof="0" dirty="0">
              <a:ln>
                <a:noFill/>
              </a:ln>
              <a:solidFill>
                <a:srgbClr val="9999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337" y="6417899"/>
            <a:ext cx="85344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Normal Rotation for CEOs is 1 December to allow for coverage during GEO Plenaries and COPs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05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78399"/>
            <a:ext cx="4006302" cy="28964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7E44A-95A4-4D84-B060-74C5DA9603E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324600" cy="990600"/>
          </a:xfrm>
        </p:spPr>
        <p:txBody>
          <a:bodyPr/>
          <a:lstStyle/>
          <a:p>
            <a:r>
              <a:rPr lang="en-US" dirty="0" smtClean="0"/>
              <a:t>Benefits of Being a CEO</a:t>
            </a:r>
            <a:br>
              <a:rPr lang="en-US" dirty="0" smtClean="0"/>
            </a:br>
            <a:r>
              <a:rPr lang="en-US" dirty="0" smtClean="0"/>
              <a:t>“The Journey begins here.”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298092"/>
            <a:ext cx="8839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Gained valuable leadership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Became </a:t>
            </a:r>
            <a:r>
              <a:rPr lang="en-US" sz="2000" dirty="0">
                <a:latin typeface="+mj-lt"/>
              </a:rPr>
              <a:t>familiar with leading national and international EO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Developed </a:t>
            </a:r>
            <a:r>
              <a:rPr lang="en-US" sz="2000" dirty="0">
                <a:latin typeface="+mj-lt"/>
              </a:rPr>
              <a:t>a broad network of cordial professional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Had </a:t>
            </a:r>
            <a:r>
              <a:rPr lang="en-US" sz="2000" dirty="0">
                <a:latin typeface="+mj-lt"/>
              </a:rPr>
              <a:t>a feeling of accomplishment in advancing the societal benefits of </a:t>
            </a:r>
            <a:r>
              <a:rPr lang="en-US" sz="2000">
                <a:latin typeface="+mj-lt"/>
              </a:rPr>
              <a:t>Earth </a:t>
            </a:r>
            <a:r>
              <a:rPr lang="en-US" sz="2000" smtClean="0">
                <a:latin typeface="+mj-lt"/>
              </a:rPr>
              <a:t>observations</a:t>
            </a: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259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295400"/>
            <a:ext cx="8153400" cy="5181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CEOS has been unable to find a new CEO or DCEO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CEOS leadership must discuss and decide how to mitigate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Critical </a:t>
            </a:r>
            <a:r>
              <a:rPr lang="en-US" sz="1800" b="1" u="sng" dirty="0"/>
              <a:t>tasks at risk </a:t>
            </a:r>
            <a:r>
              <a:rPr lang="en-US" sz="1800" dirty="0"/>
              <a:t>include: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CEOS Work Plan:</a:t>
            </a:r>
            <a:r>
              <a:rPr lang="en-US" sz="1800" dirty="0"/>
              <a:t> annual updates, progress tracking and reporting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CEOS meeting support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CEOS-GEO support:</a:t>
            </a:r>
            <a:r>
              <a:rPr lang="en-US" sz="1800" dirty="0"/>
              <a:t> CEOS representation at GEO meetings (CEOS-GEO Bilateral, Programme Board, ExCom, Work Plan Symposium, GEO Plenary)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CEOS GEO Work Programme Task inputs, reports, coordination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CEOS leadership support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Support to new initiatives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Fielding outside queries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CEOS admin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9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10200" cy="533400"/>
          </a:xfrm>
        </p:spPr>
        <p:txBody>
          <a:bodyPr/>
          <a:lstStyle/>
          <a:p>
            <a:pPr marL="90170" marR="90170">
              <a:spcAft>
                <a:spcPts val="0"/>
              </a:spcAft>
            </a:pPr>
            <a:r>
              <a:rPr lang="en-AU" sz="2800" dirty="0">
                <a:latin typeface="Arial Bold" panose="020B0704020202020204" pitchFamily="34" charset="0"/>
                <a:cs typeface="Arial Bold" panose="020B0704020202020204" pitchFamily="34" charset="0"/>
              </a:rPr>
              <a:t>CEO/DCEO Continuity</a:t>
            </a:r>
            <a:endParaRPr lang="en-AU" sz="2800" dirty="0">
              <a:latin typeface="Arial Bold" panose="020B0704020202020204" pitchFamily="34" charset="0"/>
              <a:ea typeface="MS Mincho" panose="02020609040205080304" pitchFamily="49" charset="-128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38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9288</TotalTime>
  <Words>1430</Words>
  <Application>Microsoft Office PowerPoint</Application>
  <PresentationFormat>On-screen Show (4:3)</PresentationFormat>
  <Paragraphs>484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MS Mincho</vt:lpstr>
      <vt:lpstr>Proxima Nova Regular</vt:lpstr>
      <vt:lpstr>Times New Roman</vt:lpstr>
      <vt:lpstr>Wingdings</vt:lpstr>
      <vt:lpstr>Default</vt:lpstr>
      <vt:lpstr>CEOS Leadership Continuity</vt:lpstr>
      <vt:lpstr>PowerPoint Presentation</vt:lpstr>
      <vt:lpstr>PowerPoint Presentation</vt:lpstr>
      <vt:lpstr>Geographic Representation of CEOS Space Agencies*</vt:lpstr>
      <vt:lpstr>PowerPoint Presentation</vt:lpstr>
      <vt:lpstr>PowerPoint Presentation</vt:lpstr>
      <vt:lpstr>PowerPoint Presentation</vt:lpstr>
      <vt:lpstr>Benefits of Being a CEO “The Journey begins here.”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Kerry Sawyer</cp:lastModifiedBy>
  <cp:revision>195</cp:revision>
  <dcterms:modified xsi:type="dcterms:W3CDTF">2019-09-12T22:51:02Z</dcterms:modified>
</cp:coreProperties>
</file>