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9" r:id="rId1"/>
    <p:sldMasterId id="2147484102" r:id="rId2"/>
    <p:sldMasterId id="2147484114" r:id="rId3"/>
    <p:sldMasterId id="2147484116" r:id="rId4"/>
    <p:sldMasterId id="2147484118" r:id="rId5"/>
    <p:sldMasterId id="2147484124" r:id="rId6"/>
    <p:sldMasterId id="2147484137" r:id="rId7"/>
    <p:sldMasterId id="2147484163" r:id="rId8"/>
    <p:sldMasterId id="2147484175" r:id="rId9"/>
    <p:sldMasterId id="2147484187" r:id="rId10"/>
    <p:sldMasterId id="2147484214" r:id="rId11"/>
    <p:sldMasterId id="2147484252" r:id="rId12"/>
    <p:sldMasterId id="2147484264" r:id="rId13"/>
    <p:sldMasterId id="2147484266" r:id="rId14"/>
  </p:sldMasterIdLst>
  <p:notesMasterIdLst>
    <p:notesMasterId r:id="rId51"/>
  </p:notesMasterIdLst>
  <p:sldIdLst>
    <p:sldId id="401" r:id="rId15"/>
    <p:sldId id="472" r:id="rId16"/>
    <p:sldId id="480" r:id="rId17"/>
    <p:sldId id="477" r:id="rId18"/>
    <p:sldId id="268" r:id="rId19"/>
    <p:sldId id="278" r:id="rId20"/>
    <p:sldId id="261" r:id="rId21"/>
    <p:sldId id="402" r:id="rId22"/>
    <p:sldId id="464" r:id="rId23"/>
    <p:sldId id="417" r:id="rId24"/>
    <p:sldId id="475" r:id="rId25"/>
    <p:sldId id="413" r:id="rId26"/>
    <p:sldId id="473" r:id="rId27"/>
    <p:sldId id="374" r:id="rId28"/>
    <p:sldId id="422" r:id="rId29"/>
    <p:sldId id="471" r:id="rId30"/>
    <p:sldId id="424" r:id="rId31"/>
    <p:sldId id="425" r:id="rId32"/>
    <p:sldId id="420" r:id="rId33"/>
    <p:sldId id="384" r:id="rId34"/>
    <p:sldId id="478" r:id="rId35"/>
    <p:sldId id="440" r:id="rId36"/>
    <p:sldId id="286" r:id="rId37"/>
    <p:sldId id="273" r:id="rId38"/>
    <p:sldId id="280" r:id="rId39"/>
    <p:sldId id="481" r:id="rId40"/>
    <p:sldId id="283" r:id="rId41"/>
    <p:sldId id="431" r:id="rId42"/>
    <p:sldId id="435" r:id="rId43"/>
    <p:sldId id="474" r:id="rId44"/>
    <p:sldId id="450" r:id="rId45"/>
    <p:sldId id="451" r:id="rId46"/>
    <p:sldId id="452" r:id="rId47"/>
    <p:sldId id="412" r:id="rId48"/>
    <p:sldId id="469" r:id="rId49"/>
    <p:sldId id="47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6" autoAdjust="0"/>
    <p:restoredTop sz="96497" autoAdjust="0"/>
  </p:normalViewPr>
  <p:slideViewPr>
    <p:cSldViewPr snapToGrid="0" snapToObjects="1">
      <p:cViewPr>
        <p:scale>
          <a:sx n="60" d="100"/>
          <a:sy n="60" d="100"/>
        </p:scale>
        <p:origin x="-2432" y="-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296F3-64CD-9042-B1AA-0FE5D7A56BB2}" type="datetimeFigureOut">
              <a:rPr lang="en-US" smtClean="0"/>
              <a:t>4/22/13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3259B-1A83-7140-A97B-4647B3C3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4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170BA-6383-4EC9-8AE9-F39AE25EACE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Report – item 31, sig work going on, </a:t>
            </a:r>
            <a:r>
              <a:rPr lang="en-US" dirty="0" err="1" smtClean="0"/>
              <a:t>jecam</a:t>
            </a:r>
            <a:r>
              <a:rPr lang="en-US" dirty="0" smtClean="0"/>
              <a:t> scientific</a:t>
            </a:r>
            <a:r>
              <a:rPr lang="en-US" baseline="0" dirty="0" smtClean="0"/>
              <a:t> background..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66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SEO has the volumetric assessment – item</a:t>
            </a:r>
            <a:r>
              <a:rPr lang="en-US" baseline="0" dirty="0" smtClean="0"/>
              <a:t> #31-d</a:t>
            </a:r>
          </a:p>
          <a:p>
            <a:r>
              <a:rPr lang="en-US" baseline="0" dirty="0" smtClean="0"/>
              <a:t>The baseline data layers for guiding these have been developed- in order to support the </a:t>
            </a:r>
            <a:r>
              <a:rPr lang="en-US" baseline="0" dirty="0" err="1" smtClean="0"/>
              <a:t>volumentric</a:t>
            </a:r>
            <a:r>
              <a:rPr lang="en-US" baseline="0" dirty="0" smtClean="0"/>
              <a:t> analysis- GEOGLAM  produced these to facilitate the volumetric </a:t>
            </a:r>
            <a:r>
              <a:rPr lang="en-US" baseline="0" dirty="0" err="1" smtClean="0"/>
              <a:t>assessemnt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77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4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r>
              <a:rPr lang="en-US" baseline="0" dirty="0" smtClean="0"/>
              <a:t> of core activities</a:t>
            </a:r>
          </a:p>
          <a:p>
            <a:r>
              <a:rPr lang="en-US" dirty="0" smtClean="0"/>
              <a:t>Funding of regional implementation</a:t>
            </a:r>
          </a:p>
          <a:p>
            <a:endParaRPr lang="en-US" dirty="0" smtClean="0"/>
          </a:p>
          <a:p>
            <a:r>
              <a:rPr lang="en-US" dirty="0" smtClean="0"/>
              <a:t>Current activities contributing to GEOGLAM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6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A294BF-750C-4AEE-AFF7-8BF681B56605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World prices of wheat, rice, corn, and soybeans rose 226%  from 2002 2008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Between June of 2010  and May 2011 price of wheat increased by over 80%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600" dirty="0" smtClean="0"/>
              <a:t>The 2010/11  price increases have pushed an additional 44 million people into poverty (FAO)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600" dirty="0" smtClean="0"/>
              <a:t>2011 Horn of Africa drought left over 13 million in need of food aid (FAO)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2012 crop prices for major crops increased rapidly in past few months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4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0B751-FC0A-499B-85E0-A22D40F72C75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 lot of attention to food in recent years concerning</a:t>
            </a:r>
            <a:r>
              <a:rPr lang="en-US" baseline="0" dirty="0" smtClean="0"/>
              <a:t> global food in particular in response to food price volatility. </a:t>
            </a:r>
          </a:p>
          <a:p>
            <a:r>
              <a:rPr lang="en-US" baseline="0" dirty="0" smtClean="0"/>
              <a:t>This problem is not going away </a:t>
            </a:r>
            <a:r>
              <a:rPr lang="en-US" baseline="0" dirty="0" err="1" smtClean="0"/>
              <a:t>especialy</a:t>
            </a:r>
            <a:r>
              <a:rPr lang="en-US" baseline="0" dirty="0" smtClean="0"/>
              <a:t> r</a:t>
            </a:r>
            <a:r>
              <a:rPr lang="en-US" dirty="0" smtClean="0"/>
              <a:t>ecognizing</a:t>
            </a:r>
            <a:r>
              <a:rPr lang="en-US" baseline="0" dirty="0" smtClean="0"/>
              <a:t> </a:t>
            </a:r>
            <a:r>
              <a:rPr lang="en-US" dirty="0" smtClean="0"/>
              <a:t> that to</a:t>
            </a:r>
            <a:r>
              <a:rPr lang="en-US" baseline="0" dirty="0" smtClean="0"/>
              <a:t> feed the world need to increase production by 70% 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Supporting existing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ag</a:t>
            </a:r>
            <a:r>
              <a:rPr lang="en-US" baseline="0" dirty="0" smtClean="0"/>
              <a:t> monitoring efforts working w/ the operational agencies and organizations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3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response to GEO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Excom</a:t>
            </a:r>
            <a:r>
              <a:rPr lang="en-US" baseline="0" dirty="0" smtClean="0"/>
              <a:t> &amp; CEOS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RELATIONSHIP BETWEEN </a:t>
            </a:r>
            <a:r>
              <a:rPr lang="en-US" dirty="0" err="1" smtClean="0"/>
              <a:t>ndvi</a:t>
            </a:r>
            <a:r>
              <a:rPr lang="en-US" dirty="0" smtClean="0"/>
              <a:t> AND</a:t>
            </a:r>
            <a:r>
              <a:rPr lang="en-US" baseline="0" dirty="0" smtClean="0"/>
              <a:t> PRODUCTION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D8387-8627-4ED2-B18D-6CB3F4FD870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86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of transition capacity to phase 1 countries-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32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hyperlink" Target="http://www.jecam.org/" TargetMode="External"/><Relationship Id="rId3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jpeg"/><Relationship Id="rId5" Type="http://schemas.openxmlformats.org/officeDocument/2006/relationships/image" Target="../media/image10.jpeg"/><Relationship Id="rId6" Type="http://schemas.openxmlformats.org/officeDocument/2006/relationships/image" Target="../media/image13.jpe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5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9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05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6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3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0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1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7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51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90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90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1F8C-FFA7-9341-BF07-95EBF80D9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2B5-E4A2-A84A-87D3-0A0F759EE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62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1F8C-FFA7-9341-BF07-95EBF80D9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2B5-E4A2-A84A-87D3-0A0F759EE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66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00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5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1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92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51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29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6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29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55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04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9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70694-FB3D-4134-8BCC-DADF555B327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60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31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6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2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45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3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0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17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06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73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81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8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484785"/>
            <a:ext cx="6408712" cy="2115666"/>
          </a:xfrm>
        </p:spPr>
        <p:txBody>
          <a:bodyPr/>
          <a:lstStyle>
            <a:lvl1pPr algn="ctr">
              <a:defRPr sz="28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9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0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49073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4888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6420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9027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004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79027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3004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68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34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996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882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7077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0588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30" y="1052736"/>
            <a:ext cx="8568952" cy="36748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6646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90" y="722313"/>
            <a:ext cx="8291512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484313"/>
            <a:ext cx="401955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3" y="1484313"/>
            <a:ext cx="4021138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27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290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9151" y="1657350"/>
            <a:ext cx="382905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93292773"/>
      </p:ext>
    </p:extLst>
  </p:cSld>
  <p:clrMapOvr>
    <a:masterClrMapping/>
  </p:clrMapOvr>
  <p:transition xmlns:p14="http://schemas.microsoft.com/office/powerpoint/2010/main" spd="slow" advClick="0" advTm="5000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484785"/>
            <a:ext cx="6408712" cy="2115666"/>
          </a:xfrm>
        </p:spPr>
        <p:txBody>
          <a:bodyPr/>
          <a:lstStyle>
            <a:lvl1pPr algn="ctr">
              <a:defRPr sz="28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73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10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49073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4888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73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42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9027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004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79027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3004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8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52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514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882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7077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234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30" y="1052736"/>
            <a:ext cx="8568952" cy="36748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7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90" y="722313"/>
            <a:ext cx="8291512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484313"/>
            <a:ext cx="401955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3" y="1484313"/>
            <a:ext cx="4021138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290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9151" y="1657350"/>
            <a:ext cx="382905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892041504"/>
      </p:ext>
    </p:extLst>
  </p:cSld>
  <p:clrMapOvr>
    <a:masterClrMapping/>
  </p:clrMapOvr>
  <p:transition xmlns:p14="http://schemas.microsoft.com/office/powerpoint/2010/main" spd="slow" advClick="0" advTm="5000">
    <p:cover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7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2569"/>
              </a:solidFill>
              <a:latin typeface="Tahoma" pitchFamily="34" charset="0"/>
              <a:ea typeface="ＭＳ Ｐゴシック" pitchFamily="-106" charset="-128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92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100" y="2722570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674151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04535"/>
      </p:ext>
    </p:extLst>
  </p:cSld>
  <p:clrMapOvr>
    <a:masterClrMapping/>
  </p:clrMapOvr>
  <p:transition xmlns:p14="http://schemas.microsoft.com/office/powerpoint/2010/main"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CAM | Joint Experiment for Crop Assessment and Monitori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24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3FA2C5-A14F-4A9E-87AC-1D4DC8EBABC2}" type="datetime1">
              <a:rPr lang="en-CA">
                <a:solidFill>
                  <a:prstClr val="black"/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prstClr val="black"/>
                </a:solidFill>
              </a:rPr>
              <a:t>Sentinel 2  - JECAM Side Event</a:t>
            </a:r>
          </a:p>
        </p:txBody>
      </p:sp>
    </p:spTree>
    <p:extLst>
      <p:ext uri="{BB962C8B-B14F-4D97-AF65-F5344CB8AC3E}">
        <p14:creationId xmlns:p14="http://schemas.microsoft.com/office/powerpoint/2010/main" val="3615079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6553-F772-402E-A763-C246672F7B8D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55CBA-6DB8-4185-B057-F152863E5ED7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77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2839A-75D6-4651-B3E7-497C388A5A7F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0FE56-EC16-4B58-B3EE-DCEB5F806F51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6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F4014-9176-433A-A1AB-7604C9065D59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7467F-E36E-4C36-B469-93DB83C90DBE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92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7E6F-4901-4644-82F7-F9EC2B6DC66E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D113-5C28-46AE-9C1A-7BD3F37D6AC8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990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02F9-DB61-4AC9-A8C4-C55D4FCAC3FF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B6BA-5991-4CE8-A2D0-2C8910BAD8D9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912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7C530-5918-4161-B2DA-E3E90D72E75B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98CC4-9039-4BD8-90AF-EDE1CA330AA4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3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72378-DFD0-4304-A0BD-BBF0C0B60035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36344-C319-405B-B560-8B45B8AC5E4E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42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7D225-CD04-40EA-8FAD-EB2DFED85F29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8CFC-2190-4E8F-A3EB-29A97CEB4BEF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02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E357D-0BB2-4AE1-B911-66A59EBD6BDD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CBDC5-5177-4069-ADAD-C307FDBFF98F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53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E0239-8195-4709-865B-EF3834E4FE67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D8820-6AA6-4895-8CCF-5DA518A64228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412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9A59-8D57-4DA6-8502-46296EEABA14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800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58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264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636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09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9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301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519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62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426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815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528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リーフォーム 3"/>
          <p:cNvSpPr>
            <a:spLocks/>
          </p:cNvSpPr>
          <p:nvPr userDrawn="1"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5" name="直角三角形 4"/>
          <p:cNvSpPr>
            <a:spLocks/>
          </p:cNvSpPr>
          <p:nvPr userDrawn="1"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図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92" y="0"/>
            <a:ext cx="1551708" cy="51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 userDrawn="1"/>
        </p:nvGrpSpPr>
        <p:grpSpPr bwMode="auto">
          <a:xfrm>
            <a:off x="119066" y="6318250"/>
            <a:ext cx="1179512" cy="539750"/>
            <a:chOff x="0" y="0"/>
            <a:chExt cx="2104" cy="40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" y="32"/>
              <a:ext cx="144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 rtlCol="0"/>
          <a:lstStyle>
            <a:extLst/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1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9B9BA-5642-4F2B-AC32-0C2FE88F59F0}" type="datetime1">
              <a:rPr lang="ja-JP" altLang="en-US">
                <a:solidFill>
                  <a:prstClr val="black"/>
                </a:solidFill>
              </a:rPr>
              <a:pPr>
                <a:defRPr/>
              </a:pPr>
              <a:t>4/22/13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" name="フッター プレースホル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6C5A9-EEC7-47D5-9DF1-5CECA375014F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4" name="Picture 6" descr="D:\Documents\eorc\農業\Asia-Rice-Crop-Estimation-Monitoring_WithAsiaMap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" y="0"/>
            <a:ext cx="1294639" cy="6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9440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96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3" y="544775"/>
            <a:ext cx="1249060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SDCG-3 Meeting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Sydney, Australia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7-9 February 2013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31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80EA4A0-E513-42EA-B292-B21C1B51B660}" type="slidenum">
              <a:rPr lang="en-US">
                <a:ea typeface="ＭＳ Ｐゴシック" pitchFamily="-106" charset="-128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-106" charset="-128"/>
            </a:endParaRPr>
          </a:p>
        </p:txBody>
      </p:sp>
      <p:pic>
        <p:nvPicPr>
          <p:cNvPr id="10" name="Picture 34"/>
          <p:cNvPicPr>
            <a:picLocks noChangeAspect="1" noChangeArrowheads="1"/>
          </p:cNvPicPr>
          <p:nvPr userDrawn="1"/>
        </p:nvPicPr>
        <p:blipFill>
          <a:blip r:embed="rId5" cstate="print"/>
          <a:srcRect t="16208"/>
          <a:stretch>
            <a:fillRect/>
          </a:stretch>
        </p:blipFill>
        <p:spPr bwMode="auto">
          <a:xfrm>
            <a:off x="1" y="6"/>
            <a:ext cx="137544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00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</p:sldLayoutIdLst>
  <p:transition xmlns:p14="http://schemas.microsoft.com/office/powerpoint/2010/main"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5F6881A2-4723-4C44-B1AA-BD3B81EB3705}" type="datetime1">
              <a:rPr lang="en-CA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4/22/13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434D9245-92E9-4FE0-84F8-D23B7B436901}" type="slidenum">
              <a:rPr lang="en-CA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6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F50D4B-CE0F-47F1-AE91-5763BF4CCE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1EFC2DD-09C3-4176-A74D-D1ED70F40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2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1027" name="フリーフォーム 11"/>
          <p:cNvSpPr>
            <a:spLocks/>
          </p:cNvSpPr>
          <p:nvPr userDrawn="1"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直角三角形 13"/>
          <p:cNvSpPr>
            <a:spLocks/>
          </p:cNvSpPr>
          <p:nvPr userDrawn="1"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 userDrawn="1"/>
        </p:nvCxnSpPr>
        <p:spPr>
          <a:xfrm>
            <a:off x="-9233" y="5787746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33" name="テキスト プレースホルダ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6727826" y="6408746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1" sz="100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 defTabSz="914400">
              <a:defRPr/>
            </a:pPr>
            <a:fld id="{AE0FFD78-0053-47E8-999F-5E3935B23958}" type="datetime1">
              <a:rPr lang="ja-JP" altLang="en-US">
                <a:solidFill>
                  <a:prstClr val="black"/>
                </a:solidFill>
              </a:rPr>
              <a:pPr defTabSz="914400">
                <a:defRPr/>
              </a:pPr>
              <a:t>4/22/13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379917" y="6408746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1" sz="100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 defTabSz="914400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647114" y="6408746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1" sz="1000" b="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 defTabSz="914400">
              <a:defRPr/>
            </a:pPr>
            <a:fld id="{A87168BD-FC77-410E-8B8B-825A3EE99321}" type="slidenum">
              <a:rPr lang="ja-JP" altLang="en-US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7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396" y="8"/>
            <a:ext cx="1628604" cy="42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8" name="Group 4"/>
          <p:cNvGrpSpPr>
            <a:grpSpLocks/>
          </p:cNvGrpSpPr>
          <p:nvPr userDrawn="1"/>
        </p:nvGrpSpPr>
        <p:grpSpPr bwMode="auto">
          <a:xfrm>
            <a:off x="119066" y="6405570"/>
            <a:ext cx="1179512" cy="452437"/>
            <a:chOff x="0" y="0"/>
            <a:chExt cx="2104" cy="407"/>
          </a:xfrm>
        </p:grpSpPr>
        <p:pic>
          <p:nvPicPr>
            <p:cNvPr id="103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" y="32"/>
              <a:ext cx="144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4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6" name="Picture 6" descr="D:\Documents\eorc\農業\Asia-Rice-Crop-Estimation-Monitoring_WithAsiaMap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" y="-1"/>
            <a:ext cx="1689581" cy="7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86DE-9BAD-7141-AE9E-6F24F81FF71A}" type="datetimeFigureOut">
              <a:rPr lang="en-US" smtClean="0"/>
              <a:t>4/22/13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BC46-6082-BA4D-A98A-2920BA6B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01F8C-FFA7-9341-BF07-95EBF80D9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142B5-E4A2-A84A-87D3-0A0F759EE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01F8C-FFA7-9341-BF07-95EBF80D9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142B5-E4A2-A84A-87D3-0A0F759EE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5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86DE-9BAD-7141-AE9E-6F24F81FF71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4/22/13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BC46-6082-BA4D-A98A-2920BA6BD47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65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1" y="260350"/>
            <a:ext cx="8785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197481"/>
            <a:ext cx="45005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431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6" y="6237294"/>
            <a:ext cx="555148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srgbClr val="0058A2"/>
                </a:solidFill>
              </a:rPr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540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 kern="1200" cap="all" spc="1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1" y="260350"/>
            <a:ext cx="8785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197481"/>
            <a:ext cx="45005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431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6" y="6237294"/>
            <a:ext cx="555148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srgbClr val="0058A2"/>
                </a:solidFill>
              </a:rPr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717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 kern="1200" cap="all" spc="1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7F7F7F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11.png"/><Relationship Id="rId3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eg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59.jpg"/><Relationship Id="rId47" Type="http://schemas.openxmlformats.org/officeDocument/2006/relationships/image" Target="../media/image60.png"/><Relationship Id="rId20" Type="http://schemas.openxmlformats.org/officeDocument/2006/relationships/image" Target="../media/image34.jpeg"/><Relationship Id="rId21" Type="http://schemas.openxmlformats.org/officeDocument/2006/relationships/image" Target="../media/image35.jpeg"/><Relationship Id="rId22" Type="http://schemas.openxmlformats.org/officeDocument/2006/relationships/image" Target="../media/image36.jpeg"/><Relationship Id="rId23" Type="http://schemas.openxmlformats.org/officeDocument/2006/relationships/image" Target="../media/image37.jpeg"/><Relationship Id="rId24" Type="http://schemas.openxmlformats.org/officeDocument/2006/relationships/image" Target="../media/image38.png"/><Relationship Id="rId25" Type="http://schemas.openxmlformats.org/officeDocument/2006/relationships/image" Target="../media/image39.jpeg"/><Relationship Id="rId26" Type="http://schemas.openxmlformats.org/officeDocument/2006/relationships/image" Target="../media/image40.jpeg"/><Relationship Id="rId27" Type="http://schemas.openxmlformats.org/officeDocument/2006/relationships/image" Target="../media/image41.jpeg"/><Relationship Id="rId28" Type="http://schemas.openxmlformats.org/officeDocument/2006/relationships/image" Target="../media/image42.png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30" Type="http://schemas.openxmlformats.org/officeDocument/2006/relationships/image" Target="../media/image44.wmf"/><Relationship Id="rId31" Type="http://schemas.openxmlformats.org/officeDocument/2006/relationships/image" Target="../media/image45.jpg"/><Relationship Id="rId32" Type="http://schemas.openxmlformats.org/officeDocument/2006/relationships/image" Target="../media/image46.png"/><Relationship Id="rId9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jpeg"/><Relationship Id="rId36" Type="http://schemas.openxmlformats.org/officeDocument/2006/relationships/image" Target="../media/image50.jpg"/><Relationship Id="rId10" Type="http://schemas.openxmlformats.org/officeDocument/2006/relationships/image" Target="../media/image24.jpeg"/><Relationship Id="rId11" Type="http://schemas.openxmlformats.org/officeDocument/2006/relationships/image" Target="../media/image25.jpe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jpeg"/><Relationship Id="rId15" Type="http://schemas.openxmlformats.org/officeDocument/2006/relationships/image" Target="../media/image29.jpe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37" Type="http://schemas.openxmlformats.org/officeDocument/2006/relationships/image" Target="../media/image51.jpeg"/><Relationship Id="rId38" Type="http://schemas.openxmlformats.org/officeDocument/2006/relationships/image" Target="../media/image52.png"/><Relationship Id="rId39" Type="http://schemas.openxmlformats.org/officeDocument/2006/relationships/image" Target="../media/image53.jpg"/><Relationship Id="rId40" Type="http://schemas.openxmlformats.org/officeDocument/2006/relationships/hyperlink" Target="http://www.csiro.au/" TargetMode="External"/><Relationship Id="rId41" Type="http://schemas.openxmlformats.org/officeDocument/2006/relationships/image" Target="../media/image54.gif"/><Relationship Id="rId42" Type="http://schemas.openxmlformats.org/officeDocument/2006/relationships/image" Target="../media/image55.jpeg"/><Relationship Id="rId43" Type="http://schemas.openxmlformats.org/officeDocument/2006/relationships/image" Target="../media/image56.jpeg"/><Relationship Id="rId44" Type="http://schemas.openxmlformats.org/officeDocument/2006/relationships/image" Target="../media/image57.jpeg"/><Relationship Id="rId45" Type="http://schemas.openxmlformats.org/officeDocument/2006/relationships/image" Target="../media/image5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8.png"/><Relationship Id="rId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hyperlink" Target="http://www.jecam.org/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51.jpeg"/><Relationship Id="rId5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png"/><Relationship Id="rId3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9.png"/><Relationship Id="rId21" Type="http://schemas.openxmlformats.org/officeDocument/2006/relationships/image" Target="../media/image80.png"/><Relationship Id="rId22" Type="http://schemas.openxmlformats.org/officeDocument/2006/relationships/image" Target="../media/image81.png"/><Relationship Id="rId23" Type="http://schemas.openxmlformats.org/officeDocument/2006/relationships/image" Target="../media/image82.png"/><Relationship Id="rId24" Type="http://schemas.openxmlformats.org/officeDocument/2006/relationships/image" Target="../media/image83.png"/><Relationship Id="rId25" Type="http://schemas.openxmlformats.org/officeDocument/2006/relationships/image" Target="../media/image84.png"/><Relationship Id="rId26" Type="http://schemas.openxmlformats.org/officeDocument/2006/relationships/image" Target="../media/image85.png"/><Relationship Id="rId27" Type="http://schemas.openxmlformats.org/officeDocument/2006/relationships/image" Target="../media/image86.png"/><Relationship Id="rId28" Type="http://schemas.openxmlformats.org/officeDocument/2006/relationships/image" Target="../media/image87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30" Type="http://schemas.openxmlformats.org/officeDocument/2006/relationships/image" Target="../media/image89.png"/><Relationship Id="rId31" Type="http://schemas.openxmlformats.org/officeDocument/2006/relationships/image" Target="../media/image90.png"/><Relationship Id="rId32" Type="http://schemas.openxmlformats.org/officeDocument/2006/relationships/image" Target="../media/image91.png"/><Relationship Id="rId9" Type="http://schemas.openxmlformats.org/officeDocument/2006/relationships/image" Target="../media/image68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33" Type="http://schemas.openxmlformats.org/officeDocument/2006/relationships/image" Target="../media/image92.png"/><Relationship Id="rId34" Type="http://schemas.openxmlformats.org/officeDocument/2006/relationships/image" Target="../media/image93.jpeg"/><Relationship Id="rId35" Type="http://schemas.openxmlformats.org/officeDocument/2006/relationships/image" Target="../media/image94.jpe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9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6" Type="http://schemas.openxmlformats.org/officeDocument/2006/relationships/image" Target="../media/image101.emf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_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52400"/>
            <a:ext cx="8711472" cy="6536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10091"/>
            <a:ext cx="6705600" cy="1371992"/>
          </a:xfrm>
          <a:solidFill>
            <a:srgbClr val="FFFFFF"/>
          </a:solidFill>
        </p:spPr>
        <p:txBody>
          <a:bodyPr>
            <a:noAutofit/>
          </a:bodyPr>
          <a:lstStyle/>
          <a:p>
            <a:pPr lvl="0"/>
            <a:r>
              <a:rPr lang="en-US" sz="3600" b="1" dirty="0" smtClean="0">
                <a:solidFill>
                  <a:srgbClr val="000000"/>
                </a:solidFill>
              </a:rPr>
              <a:t/>
            </a:r>
            <a:br>
              <a:rPr lang="en-US" sz="3600" b="1" dirty="0" smtClean="0">
                <a:solidFill>
                  <a:srgbClr val="000000"/>
                </a:solidFill>
              </a:rPr>
            </a:br>
            <a:r>
              <a:rPr lang="en-US" sz="3600" b="1" dirty="0" smtClean="0">
                <a:solidFill>
                  <a:srgbClr val="000000"/>
                </a:solidFill>
              </a:rPr>
              <a:t/>
            </a:r>
            <a:br>
              <a:rPr lang="en-US" sz="3600" b="1" dirty="0" smtClean="0">
                <a:solidFill>
                  <a:srgbClr val="000000"/>
                </a:solidFill>
              </a:rPr>
            </a:b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1536" y="4479520"/>
            <a:ext cx="6705600" cy="714780"/>
          </a:xfrm>
          <a:solidFill>
            <a:srgbClr val="FFFFFF"/>
          </a:solidFill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Chris </a:t>
            </a:r>
            <a:r>
              <a:rPr lang="en-US" sz="2800" b="1" dirty="0" smtClean="0">
                <a:solidFill>
                  <a:srgbClr val="000000"/>
                </a:solidFill>
              </a:rPr>
              <a:t>Justice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on behalf of the 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GEO Agricultural Monitoring Community of Practice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0" name="Picture 9" descr="page_banner_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8795" y="6162101"/>
            <a:ext cx="647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age_banner_l"/>
          <p:cNvPicPr>
            <a:picLocks noChangeAspect="1" noChangeArrowheads="1"/>
          </p:cNvPicPr>
          <p:nvPr/>
        </p:nvPicPr>
        <p:blipFill>
          <a:blip r:embed="rId5" cstate="print"/>
          <a:srcRect t="16000" r="-645" b="12000"/>
          <a:stretch>
            <a:fillRect/>
          </a:stretch>
        </p:blipFill>
        <p:spPr bwMode="auto">
          <a:xfrm>
            <a:off x="228600" y="6172200"/>
            <a:ext cx="259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3" y="6109425"/>
            <a:ext cx="2859795" cy="74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2" y="1960776"/>
            <a:ext cx="6299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GEO Global Agricultural Monitoring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GEOGLAM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Steering Committee</a:t>
            </a:r>
          </a:p>
          <a:p>
            <a:pPr lvl="1"/>
            <a:r>
              <a:rPr lang="en-US" dirty="0" smtClean="0"/>
              <a:t>Stakeholder Program Steering and Donor Coordination</a:t>
            </a:r>
          </a:p>
          <a:p>
            <a:r>
              <a:rPr lang="en-US" b="1" dirty="0" smtClean="0"/>
              <a:t>Program Coordinator </a:t>
            </a:r>
            <a:r>
              <a:rPr lang="en-US" dirty="0" smtClean="0"/>
              <a:t>(Secretariat at the </a:t>
            </a:r>
            <a:r>
              <a:rPr lang="en-US" dirty="0" err="1" smtClean="0"/>
              <a:t>GEOSec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Program coordination, fund raising and management, program reporting and outreach</a:t>
            </a:r>
          </a:p>
          <a:p>
            <a:pPr lvl="1"/>
            <a:r>
              <a:rPr lang="en-US" dirty="0" smtClean="0"/>
              <a:t>Chair of Implementation Committee</a:t>
            </a:r>
          </a:p>
          <a:p>
            <a:pPr lvl="1"/>
            <a:r>
              <a:rPr lang="en-US" dirty="0" smtClean="0"/>
              <a:t>Ex Officio member of the Steering Committee </a:t>
            </a:r>
          </a:p>
          <a:p>
            <a:r>
              <a:rPr lang="en-US" b="1" dirty="0" smtClean="0"/>
              <a:t>Implementation  Committee </a:t>
            </a:r>
          </a:p>
          <a:p>
            <a:pPr lvl="1"/>
            <a:r>
              <a:rPr lang="en-US" dirty="0" smtClean="0"/>
              <a:t>Coordination across Implementation Teams</a:t>
            </a:r>
          </a:p>
          <a:p>
            <a:pPr lvl="1"/>
            <a:r>
              <a:rPr lang="en-US" dirty="0" smtClean="0"/>
              <a:t>Reporting to and discussion with the SC on progress and future developments</a:t>
            </a:r>
          </a:p>
          <a:p>
            <a:pPr lvl="1"/>
            <a:r>
              <a:rPr lang="en-US" dirty="0" smtClean="0"/>
              <a:t>Coordination with AMIS and other Partner programs</a:t>
            </a:r>
          </a:p>
          <a:p>
            <a:r>
              <a:rPr lang="en-US" b="1" dirty="0" smtClean="0"/>
              <a:t>Implementation Teams </a:t>
            </a:r>
          </a:p>
          <a:p>
            <a:pPr lvl="1"/>
            <a:r>
              <a:rPr lang="en-US" dirty="0" smtClean="0"/>
              <a:t>representation from the individual project/ activities</a:t>
            </a:r>
          </a:p>
          <a:p>
            <a:r>
              <a:rPr lang="en-US" b="1" dirty="0" smtClean="0"/>
              <a:t>Projects w. Project Leads </a:t>
            </a:r>
          </a:p>
          <a:p>
            <a:pPr lvl="1"/>
            <a:r>
              <a:rPr lang="en-US" dirty="0" smtClean="0"/>
              <a:t>projects contributing to meeting the GEOGLAM goals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Organization and Roles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6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GEOGLAM Planning Meeting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Washington DC, February 2013 </a:t>
            </a:r>
            <a:endParaRPr lang="en-US" dirty="0"/>
          </a:p>
        </p:txBody>
      </p:sp>
      <p:pic>
        <p:nvPicPr>
          <p:cNvPr id="1026" name="Picture 2" descr="C:\Users\justice\Desktop\GeoWash\Group photo GEOWAS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31267" r="-438" b="14962"/>
          <a:stretch/>
        </p:blipFill>
        <p:spPr bwMode="auto">
          <a:xfrm>
            <a:off x="379501" y="1564855"/>
            <a:ext cx="8615998" cy="38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343" y="5845027"/>
            <a:ext cx="831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Refining the phased GEOGLAM phased implementation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652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GEOGLAM Phased </a:t>
            </a:r>
            <a:r>
              <a:rPr lang="en-US" sz="3600" b="1" dirty="0"/>
              <a:t>i</a:t>
            </a:r>
            <a:r>
              <a:rPr lang="en-US" sz="3600" b="1" dirty="0" smtClean="0"/>
              <a:t>mplementation </a:t>
            </a:r>
            <a:br>
              <a:rPr lang="en-US" sz="3600" b="1" dirty="0" smtClean="0"/>
            </a:br>
            <a:r>
              <a:rPr lang="en-US" sz="3600" b="1" dirty="0" smtClean="0"/>
              <a:t>across all components 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Phase 0 (P0) 2011</a:t>
            </a:r>
            <a:r>
              <a:rPr lang="en-US" b="1" dirty="0"/>
              <a:t>-</a:t>
            </a:r>
            <a:r>
              <a:rPr lang="en-US" b="1" dirty="0" smtClean="0"/>
              <a:t>2013 Foundation </a:t>
            </a:r>
            <a:r>
              <a:rPr lang="en-US" b="1" dirty="0"/>
              <a:t>Activities</a:t>
            </a:r>
            <a:endParaRPr lang="en-US" b="1" dirty="0" smtClean="0"/>
          </a:p>
          <a:p>
            <a:r>
              <a:rPr lang="en-US" b="1" dirty="0" smtClean="0"/>
              <a:t>Phase 1 (P1) 2013-2015 Demonstration &amp; Early Feasibility</a:t>
            </a:r>
          </a:p>
          <a:p>
            <a:pPr lvl="1"/>
            <a:r>
              <a:rPr lang="en-US" dirty="0" smtClean="0"/>
              <a:t>Build on existing activities </a:t>
            </a:r>
          </a:p>
          <a:p>
            <a:pPr lvl="1"/>
            <a:r>
              <a:rPr lang="en-US" dirty="0" smtClean="0"/>
              <a:t>Initiate Pilot Projects </a:t>
            </a:r>
          </a:p>
          <a:p>
            <a:r>
              <a:rPr lang="en-US" b="1" dirty="0" smtClean="0"/>
              <a:t>Phase 2 (P2)  2014 – 2016 Review and Expansion </a:t>
            </a:r>
          </a:p>
          <a:p>
            <a:pPr lvl="1"/>
            <a:r>
              <a:rPr lang="en-US" dirty="0" smtClean="0"/>
              <a:t> Continue/Complete Phase 1 Activities</a:t>
            </a:r>
          </a:p>
          <a:p>
            <a:pPr lvl="1"/>
            <a:r>
              <a:rPr lang="en-US" dirty="0" smtClean="0"/>
              <a:t> New Starts </a:t>
            </a:r>
          </a:p>
          <a:p>
            <a:r>
              <a:rPr lang="en-US" b="1" dirty="0" smtClean="0"/>
              <a:t>Phase 3 (P3) 2015- 2017 Pre-Operational </a:t>
            </a:r>
          </a:p>
          <a:p>
            <a:pPr lvl="1"/>
            <a:r>
              <a:rPr lang="en-US" dirty="0" smtClean="0"/>
              <a:t>Completion of Phase 1 / 2 Projects </a:t>
            </a:r>
          </a:p>
          <a:p>
            <a:pPr lvl="1"/>
            <a:r>
              <a:rPr lang="en-US" dirty="0" smtClean="0"/>
              <a:t>Geographic Expansion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Operational Phase 2017 &gt;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6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66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GEOGLAM Demonstration &amp; Early Feasibility</a:t>
            </a:r>
            <a:br>
              <a:rPr lang="en-US" dirty="0" smtClean="0"/>
            </a:br>
            <a:r>
              <a:rPr lang="en-US" dirty="0" smtClean="0"/>
              <a:t>Phase 0 &gt; Phase 1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i="1" dirty="0" smtClean="0"/>
              <a:t>Examples by Component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7267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2"/>
          <a:stretch/>
        </p:blipFill>
        <p:spPr>
          <a:xfrm>
            <a:off x="13421" y="824120"/>
            <a:ext cx="9144000" cy="5433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21" y="557095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Assessment of Crop Conditions in Northern Hemisphere- input to AMIS 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179728" y="3048006"/>
            <a:ext cx="3671721" cy="988221"/>
            <a:chOff x="31635" y="2999601"/>
            <a:chExt cx="3671721" cy="1131236"/>
          </a:xfrm>
        </p:grpSpPr>
        <p:sp>
          <p:nvSpPr>
            <p:cNvPr id="87" name="Rectangle 86"/>
            <p:cNvSpPr/>
            <p:nvPr/>
          </p:nvSpPr>
          <p:spPr>
            <a:xfrm>
              <a:off x="31635" y="2999601"/>
              <a:ext cx="3671721" cy="107903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0510" y="3032855"/>
              <a:ext cx="2590800" cy="1097982"/>
              <a:chOff x="4800600" y="4924539"/>
              <a:chExt cx="2809878" cy="1190829"/>
            </a:xfrm>
            <a:solidFill>
              <a:schemeClr val="bg1"/>
            </a:solidFill>
          </p:grpSpPr>
          <p:pic>
            <p:nvPicPr>
              <p:cNvPr id="8" name="Picture 9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64" r="68965"/>
              <a:stretch/>
            </p:blipFill>
            <p:spPr bwMode="auto">
              <a:xfrm rot="16200000">
                <a:off x="6109424" y="4482378"/>
                <a:ext cx="249382" cy="164782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181600" y="5424055"/>
                <a:ext cx="2057400" cy="3438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-0.4              0                 0.4</a:t>
                </a:r>
                <a:endParaRPr lang="en-US" sz="12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800600" y="5650468"/>
                <a:ext cx="1104900" cy="433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100" b="1" dirty="0" smtClean="0"/>
                  <a:t>Worse than normal</a:t>
                </a:r>
                <a:endParaRPr lang="en-US" sz="11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53089" y="5638799"/>
                <a:ext cx="1104900" cy="324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/>
                  <a:t>normal</a:t>
                </a:r>
                <a:endParaRPr lang="en-US" sz="11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505578" y="5650468"/>
                <a:ext cx="1104900" cy="464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100"/>
                  </a:lnSpc>
                </a:pPr>
                <a:r>
                  <a:rPr lang="en-US" sz="1100" b="1" dirty="0" smtClean="0"/>
                  <a:t>Better than normal</a:t>
                </a:r>
                <a:endParaRPr lang="en-US" sz="11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10202" y="4924539"/>
                <a:ext cx="1647826" cy="343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Crop NDVI Anomaly</a:t>
                </a:r>
                <a:endParaRPr lang="en-US" sz="1200" b="1" dirty="0"/>
              </a:p>
            </p:txBody>
          </p:sp>
        </p:grpSp>
      </p:grpSp>
      <p:sp>
        <p:nvSpPr>
          <p:cNvPr id="3" name="Oval 2"/>
          <p:cNvSpPr/>
          <p:nvPr/>
        </p:nvSpPr>
        <p:spPr>
          <a:xfrm>
            <a:off x="4831822" y="1600200"/>
            <a:ext cx="2711981" cy="1094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812" y="2057400"/>
            <a:ext cx="1896991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4098" y="1608785"/>
            <a:ext cx="7383105" cy="1667821"/>
            <a:chOff x="694095" y="1608779"/>
            <a:chExt cx="7383105" cy="1667821"/>
          </a:xfrm>
        </p:grpSpPr>
        <p:sp>
          <p:nvSpPr>
            <p:cNvPr id="4" name="TextBox 3"/>
            <p:cNvSpPr txBox="1"/>
            <p:nvPr/>
          </p:nvSpPr>
          <p:spPr>
            <a:xfrm>
              <a:off x="694095" y="2383423"/>
              <a:ext cx="448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USA</a:t>
              </a:r>
              <a:endParaRPr lang="en-US" sz="12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39196" y="1608779"/>
              <a:ext cx="590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Russia</a:t>
              </a:r>
              <a:endParaRPr lang="en-US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94658" y="2008707"/>
              <a:ext cx="9037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Kazakhstan</a:t>
              </a:r>
              <a:endParaRPr lang="en-US" sz="12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6071" y="1926595"/>
              <a:ext cx="6431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Ukraine</a:t>
              </a:r>
              <a:endParaRPr lang="en-US" sz="11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30255" y="2590800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China</a:t>
              </a:r>
              <a:endParaRPr lang="en-US" sz="12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34200" y="2999601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India</a:t>
              </a:r>
              <a:endParaRPr lang="en-US" sz="12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8200" y="1608779"/>
              <a:ext cx="6591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Canada</a:t>
              </a:r>
              <a:endParaRPr lang="en-US" sz="1200" b="1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2646" y="4191006"/>
            <a:ext cx="7745557" cy="2115859"/>
            <a:chOff x="15875" y="2184400"/>
            <a:chExt cx="9112250" cy="248920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2184400"/>
              <a:ext cx="9112250" cy="248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228600" y="4343400"/>
              <a:ext cx="88392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57088" y="3166894"/>
              <a:ext cx="867869" cy="325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anomaly</a:t>
              </a:r>
              <a:endParaRPr lang="en-US" sz="1200" b="1" dirty="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1202678" y="3085609"/>
              <a:ext cx="15784" cy="3482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3026954" y="2996102"/>
              <a:ext cx="867869" cy="325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anomaly</a:t>
              </a:r>
              <a:endParaRPr lang="en-US" sz="1200" b="1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>
              <a:off x="2939193" y="2932449"/>
              <a:ext cx="15784" cy="3482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2286000" y="2253734"/>
              <a:ext cx="1329376" cy="21725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/>
                <a:t>Russia, Orenburg </a:t>
              </a:r>
              <a:endParaRPr lang="en-US" sz="1200" b="1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422443" y="2356144"/>
              <a:ext cx="102057" cy="4571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823775" y="2885629"/>
              <a:ext cx="867869" cy="325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anomaly</a:t>
              </a:r>
              <a:endParaRPr lang="en-US" sz="1200" b="1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4736014" y="2821976"/>
              <a:ext cx="15784" cy="3482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29400" y="2601030"/>
              <a:ext cx="867869" cy="325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anomaly</a:t>
              </a:r>
              <a:endParaRPr lang="en-US" sz="1200" b="1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6557423" y="2537377"/>
              <a:ext cx="0" cy="28459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8250778" y="3284254"/>
              <a:ext cx="867869" cy="325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anomaly</a:t>
              </a:r>
              <a:endParaRPr lang="en-US" sz="1200" b="1" dirty="0"/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8310023" y="3259735"/>
              <a:ext cx="0" cy="28459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11646" y="2478284"/>
              <a:ext cx="1152631" cy="30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Spring Wheat</a:t>
              </a:r>
              <a:endParaRPr lang="en-US" sz="11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286000" y="2478284"/>
              <a:ext cx="1152631" cy="30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Spring Wheat</a:t>
              </a:r>
              <a:endParaRPr lang="en-US" sz="1100" b="1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236740" y="2478284"/>
              <a:ext cx="1152631" cy="30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Spring Wheat</a:t>
              </a:r>
              <a:endParaRPr lang="en-US" sz="1100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59384" y="2480067"/>
              <a:ext cx="1631638" cy="30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Winter Wheat/ Corn</a:t>
              </a:r>
              <a:endParaRPr lang="en-US" sz="1100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638800" y="2509308"/>
              <a:ext cx="609600" cy="506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Corn/</a:t>
              </a:r>
            </a:p>
            <a:p>
              <a:r>
                <a:rPr lang="en-US" sz="1100" b="1" dirty="0" smtClean="0"/>
                <a:t>Soy</a:t>
              </a:r>
              <a:endParaRPr lang="en-US" sz="1100" b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497732" y="6406736"/>
            <a:ext cx="2947342" cy="429399"/>
            <a:chOff x="3617805" y="6404477"/>
            <a:chExt cx="2947343" cy="429399"/>
          </a:xfrm>
        </p:grpSpPr>
        <p:sp>
          <p:nvSpPr>
            <p:cNvPr id="83" name="Rectangle 82"/>
            <p:cNvSpPr/>
            <p:nvPr/>
          </p:nvSpPr>
          <p:spPr>
            <a:xfrm>
              <a:off x="3617805" y="6652978"/>
              <a:ext cx="185623" cy="907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617805" y="6490355"/>
              <a:ext cx="185623" cy="90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741554" y="6404477"/>
              <a:ext cx="27462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Current season crop development (2012)</a:t>
              </a:r>
              <a:endParaRPr lang="en-US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741554" y="6556877"/>
              <a:ext cx="28235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Average season development (2000-2011)</a:t>
              </a:r>
              <a:endParaRPr lang="en-US" sz="12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705098" y="3200406"/>
            <a:ext cx="1104900" cy="430887"/>
            <a:chOff x="2705100" y="3200400"/>
            <a:chExt cx="1104900" cy="430887"/>
          </a:xfrm>
        </p:grpSpPr>
        <p:sp>
          <p:nvSpPr>
            <p:cNvPr id="89" name="TextBox 88"/>
            <p:cNvSpPr txBox="1"/>
            <p:nvPr/>
          </p:nvSpPr>
          <p:spPr>
            <a:xfrm>
              <a:off x="2835053" y="3200400"/>
              <a:ext cx="9749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Non Cropland</a:t>
              </a:r>
            </a:p>
            <a:p>
              <a:r>
                <a:rPr lang="en-US" sz="1100" dirty="0" smtClean="0"/>
                <a:t>Not shown</a:t>
              </a:r>
              <a:endParaRPr lang="en-US" sz="1100" dirty="0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2705100" y="3276599"/>
              <a:ext cx="190500" cy="266715"/>
              <a:chOff x="2805958" y="3162285"/>
              <a:chExt cx="190500" cy="266715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2805958" y="3162285"/>
                <a:ext cx="190500" cy="895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805958" y="3339475"/>
                <a:ext cx="190500" cy="895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5025" y="41045"/>
            <a:ext cx="1302447" cy="33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TextBox 93"/>
          <p:cNvSpPr txBox="1"/>
          <p:nvPr/>
        </p:nvSpPr>
        <p:spPr>
          <a:xfrm rot="16200000">
            <a:off x="330086" y="5054354"/>
            <a:ext cx="556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NDVI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4788546" y="6414721"/>
            <a:ext cx="391613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Crop NDVI Anomaly, August 13th, 2012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214113" y="364457"/>
            <a:ext cx="767649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>
                <a:latin typeface="Tahoma" pitchFamily="34" charset="0"/>
                <a:cs typeface="Arial" pitchFamily="34" charset="0"/>
              </a:rPr>
              <a:t>Crop Condition Global Outlook: Building International Consensus</a:t>
            </a:r>
            <a:endParaRPr lang="en-US" b="1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93" y="0"/>
            <a:ext cx="14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Component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33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b="39040"/>
          <a:stretch/>
        </p:blipFill>
        <p:spPr>
          <a:xfrm>
            <a:off x="4665" y="3754016"/>
            <a:ext cx="9144000" cy="3097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b="38894"/>
          <a:stretch/>
        </p:blipFill>
        <p:spPr>
          <a:xfrm>
            <a:off x="0" y="335384"/>
            <a:ext cx="9144000" cy="3144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23157" y="34290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white"/>
                </a:solidFill>
              </a:rPr>
              <a:t>Comparing the 2012 Black Sea Region Drought to the 2010 Drought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3" y="3810000"/>
            <a:ext cx="8929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Crop Condition During the 2010 Russian Drought: (July  17 2010)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1" y="2505670"/>
            <a:ext cx="2667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2012 drought affecting crop production in Russia, Ukraine, Kazakhstan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4730" y="5212143"/>
            <a:ext cx="265687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Vegetation Anomaly during the 2010 Russian drought, when </a:t>
            </a:r>
            <a:r>
              <a:rPr lang="en-US" sz="1600" b="1" dirty="0" smtClean="0">
                <a:solidFill>
                  <a:srgbClr val="FF0000"/>
                </a:solidFill>
              </a:rPr>
              <a:t>grain production decreased by 30% </a:t>
            </a:r>
            <a:r>
              <a:rPr lang="en-US" sz="1600" dirty="0" smtClean="0">
                <a:solidFill>
                  <a:prstClr val="black"/>
                </a:solidFill>
              </a:rPr>
              <a:t>and wheat prices rose over 80% in 6 months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2" y="533400"/>
            <a:ext cx="8929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Crop Condition July 17, 2012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5025" y="41045"/>
            <a:ext cx="1302447" cy="33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2362200" y="2009192"/>
            <a:ext cx="1371600" cy="14198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62200" y="5302898"/>
            <a:ext cx="1371600" cy="14198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86200" y="1143000"/>
            <a:ext cx="28956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2003" y="1905001"/>
            <a:ext cx="1632857" cy="12549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38203" y="4953000"/>
            <a:ext cx="1632857" cy="12549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886200" y="4419600"/>
            <a:ext cx="28956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2562" y="647678"/>
            <a:ext cx="2593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srgbClr val="FF0000"/>
                </a:solidFill>
              </a:rPr>
              <a:t>Russia Production 38MT</a:t>
            </a: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= </a:t>
            </a:r>
            <a:r>
              <a:rPr lang="en-US" sz="1400" b="1" dirty="0" smtClean="0">
                <a:solidFill>
                  <a:srgbClr val="FF0000"/>
                </a:solidFill>
              </a:rPr>
              <a:t>32%  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488948" y="719590"/>
            <a:ext cx="207017" cy="27253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2646" y="2444115"/>
            <a:ext cx="22072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srgbClr val="FF0000"/>
                </a:solidFill>
              </a:rPr>
              <a:t>Kazakhstan Production 10.5 MT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 = </a:t>
            </a:r>
            <a:r>
              <a:rPr lang="en-US" sz="1400" b="1" dirty="0" smtClean="0">
                <a:solidFill>
                  <a:srgbClr val="FF0000"/>
                </a:solidFill>
              </a:rPr>
              <a:t>53%  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5301856" y="2694801"/>
            <a:ext cx="207017" cy="27253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3" y="1229380"/>
            <a:ext cx="17185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srgbClr val="FF0000"/>
                </a:solidFill>
              </a:rPr>
              <a:t>Ukraine Production 15.5 MT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 = 30</a:t>
            </a:r>
            <a:r>
              <a:rPr lang="en-US" sz="1400" b="1" dirty="0" smtClean="0">
                <a:solidFill>
                  <a:srgbClr val="FF0000"/>
                </a:solidFill>
              </a:rPr>
              <a:t>%  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1474922" y="1480066"/>
            <a:ext cx="207017" cy="27253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" y="7819"/>
            <a:ext cx="682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Component 1 -  Phase 1 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N. Hemisphere Crop Outlook for AMIS 2012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Aggregation of Wheat Production Forecasts from Main Wheat Export Countries vs. International Market Price</a:t>
            </a:r>
            <a:br>
              <a:rPr lang="en-US" sz="2800" dirty="0" smtClean="0"/>
            </a:br>
            <a:r>
              <a:rPr lang="en-US" sz="2800" dirty="0" smtClean="0"/>
              <a:t>2010-2012</a:t>
            </a:r>
            <a:br>
              <a:rPr lang="en-US" sz="2800" dirty="0" smtClean="0"/>
            </a:br>
            <a:endParaRPr lang="en-US" sz="2800" dirty="0">
              <a:solidFill>
                <a:srgbClr val="FF33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7994" y="6594941"/>
            <a:ext cx="1356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Becker-Reshef et al. </a:t>
            </a:r>
            <a:endParaRPr lang="en-US" sz="11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2117861"/>
            <a:ext cx="9144000" cy="4282945"/>
            <a:chOff x="0" y="2117855"/>
            <a:chExt cx="9144000" cy="4282945"/>
          </a:xfrm>
        </p:grpSpPr>
        <p:sp>
          <p:nvSpPr>
            <p:cNvPr id="3" name="Rectangle 2"/>
            <p:cNvSpPr/>
            <p:nvPr/>
          </p:nvSpPr>
          <p:spPr>
            <a:xfrm>
              <a:off x="0" y="2117855"/>
              <a:ext cx="9144000" cy="42829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04800" y="2651255"/>
              <a:ext cx="8425397" cy="3743325"/>
              <a:chOff x="304800" y="2651255"/>
              <a:chExt cx="8425397" cy="3743325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2651255"/>
                <a:ext cx="8425397" cy="3743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762000" y="5486400"/>
                <a:ext cx="7543800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828800" y="2198801"/>
              <a:ext cx="5790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Price ($/Ton)</a:t>
              </a:r>
              <a:r>
                <a:rPr lang="en-US" sz="2400" dirty="0"/>
                <a:t>, </a:t>
              </a:r>
              <a:r>
                <a:rPr lang="en-US" sz="2400" dirty="0">
                  <a:solidFill>
                    <a:srgbClr val="FF3399"/>
                  </a:solidFill>
                </a:rPr>
                <a:t>Production Forecasts 1,000 MT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0200" y="312420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2010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45628" y="407466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2011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92667" y="29395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2012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19400" y="4953000"/>
              <a:ext cx="152400" cy="152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94420" y="2733989"/>
              <a:ext cx="152400" cy="152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26571" y="2667000"/>
              <a:ext cx="152400" cy="152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87850" y="2590800"/>
              <a:ext cx="149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Final Estimate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89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148" y="1270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GEOGLAM Goal of Timely  Information on Crop </a:t>
            </a:r>
            <a:r>
              <a:rPr lang="en-US" sz="2400" dirty="0" smtClean="0"/>
              <a:t>Production using repeatable scientific methods to augment current operational procedures  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3" r="40963"/>
          <a:stretch/>
        </p:blipFill>
        <p:spPr bwMode="auto">
          <a:xfrm>
            <a:off x="3" y="0"/>
            <a:ext cx="488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96829" y="1593873"/>
            <a:ext cx="6464300" cy="4375127"/>
            <a:chOff x="533400" y="2133600"/>
            <a:chExt cx="4629150" cy="3561406"/>
          </a:xfrm>
        </p:grpSpPr>
        <p:pic>
          <p:nvPicPr>
            <p:cNvPr id="4" name="Picture 3" descr="russia_forecats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133600"/>
              <a:ext cx="4629150" cy="3561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Down Arrow 4"/>
            <p:cNvSpPr/>
            <p:nvPr/>
          </p:nvSpPr>
          <p:spPr>
            <a:xfrm>
              <a:off x="2438400" y="4191000"/>
              <a:ext cx="762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01854" y="3900761"/>
              <a:ext cx="441689" cy="204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Harvest</a:t>
              </a:r>
            </a:p>
          </p:txBody>
        </p:sp>
        <p:sp>
          <p:nvSpPr>
            <p:cNvPr id="9" name="Down Arrow 8"/>
            <p:cNvSpPr/>
            <p:nvPr/>
          </p:nvSpPr>
          <p:spPr>
            <a:xfrm>
              <a:off x="4122746" y="4605010"/>
              <a:ext cx="762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200" y="4314771"/>
              <a:ext cx="695248" cy="204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Final Estimate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V="1">
            <a:off x="2501452" y="2458997"/>
            <a:ext cx="1457144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01453" y="1834123"/>
            <a:ext cx="1489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Critical Period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or EO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4378" y="6168021"/>
            <a:ext cx="7149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Points to the current advances in near real time EO data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6334535"/>
      </p:ext>
    </p:extLst>
  </p:cSld>
  <p:clrMapOvr>
    <a:masterClrMapping/>
  </p:clrMapOvr>
  <p:transition xmlns:p14="http://schemas.microsoft.com/office/powerpoint/2010/main" advTm="298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eshef\Documents\GEO\GEOGLAM\ceos\maps\best_avai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90"/>
            <a:ext cx="8883756" cy="57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"/>
            <a:ext cx="1447800" cy="3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6477000"/>
            <a:ext cx="396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IIASA, Fritz et al. Beta Version 1 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" y="0"/>
            <a:ext cx="350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Component </a:t>
            </a:r>
            <a:r>
              <a:rPr lang="en-US" b="1" dirty="0" smtClean="0"/>
              <a:t>1 - Baseline Data Sets 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02986" y="484352"/>
            <a:ext cx="7352014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Current Cropland Distribution: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</a:rPr>
              <a:t>est available from existing satellite-derived sources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7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Transferring JRC MARS Monitoring Capabilities to UN FAO GIEWS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8"/>
          <a:stretch/>
        </p:blipFill>
        <p:spPr bwMode="auto">
          <a:xfrm>
            <a:off x="38103" y="1701800"/>
            <a:ext cx="9096375" cy="51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" y="0"/>
            <a:ext cx="14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Component </a:t>
            </a:r>
            <a:r>
              <a:rPr lang="en-US" b="1" dirty="0" smtClean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860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8"/>
          <p:cNvSpPr>
            <a:spLocks noGrp="1" noChangeArrowheads="1"/>
          </p:cNvSpPr>
          <p:nvPr>
            <p:ph type="title"/>
          </p:nvPr>
        </p:nvSpPr>
        <p:spPr>
          <a:xfrm>
            <a:off x="1" y="1524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GEO Agriculture Monitoring Community of Practice</a:t>
            </a:r>
            <a:br>
              <a:rPr lang="en-US" sz="3200" dirty="0"/>
            </a:br>
            <a:r>
              <a:rPr lang="en-US" sz="2200" i="1" dirty="0" smtClean="0"/>
              <a:t>an </a:t>
            </a:r>
            <a:r>
              <a:rPr lang="en-US" sz="2200" i="1" dirty="0"/>
              <a:t>open community of Data Providers, Brokers and Information </a:t>
            </a:r>
            <a:r>
              <a:rPr lang="en-US" sz="2200" i="1" dirty="0" smtClean="0"/>
              <a:t>Users</a:t>
            </a:r>
            <a:endParaRPr lang="en-US" sz="1800" b="1" i="1" dirty="0" smtClean="0"/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CD33E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6" y="1890452"/>
            <a:ext cx="9144000" cy="4946224"/>
            <a:chOff x="226" y="1890452"/>
            <a:chExt cx="9144000" cy="4946224"/>
          </a:xfrm>
        </p:grpSpPr>
        <p:sp>
          <p:nvSpPr>
            <p:cNvPr id="70" name="Rectangle 30"/>
            <p:cNvSpPr>
              <a:spLocks noChangeArrowheads="1"/>
            </p:cNvSpPr>
            <p:nvPr/>
          </p:nvSpPr>
          <p:spPr bwMode="auto">
            <a:xfrm>
              <a:off x="226" y="1890452"/>
              <a:ext cx="9144000" cy="494622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rgbClr val="FFFFFF"/>
                </a:solidFill>
              </a:endParaRPr>
            </a:p>
          </p:txBody>
        </p:sp>
        <p:grpSp>
          <p:nvGrpSpPr>
            <p:cNvPr id="71" name="Group 70"/>
            <p:cNvGrpSpPr>
              <a:grpSpLocks/>
            </p:cNvGrpSpPr>
            <p:nvPr/>
          </p:nvGrpSpPr>
          <p:grpSpPr bwMode="auto">
            <a:xfrm>
              <a:off x="2401942" y="4375458"/>
              <a:ext cx="1632973" cy="911856"/>
              <a:chOff x="1346" y="2217"/>
              <a:chExt cx="780" cy="360"/>
            </a:xfrm>
          </p:grpSpPr>
          <p:pic>
            <p:nvPicPr>
              <p:cNvPr id="89" name="Picture 3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6" y="2217"/>
                <a:ext cx="78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697"/>
              <a:stretch>
                <a:fillRect/>
              </a:stretch>
            </p:blipFill>
            <p:spPr bwMode="auto">
              <a:xfrm>
                <a:off x="1555" y="2368"/>
                <a:ext cx="454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2" name="Picture 7" descr="logo10_fivim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8477" y="3993271"/>
              <a:ext cx="1398304" cy="413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3" name="Group 9"/>
            <p:cNvGrpSpPr>
              <a:grpSpLocks/>
            </p:cNvGrpSpPr>
            <p:nvPr/>
          </p:nvGrpSpPr>
          <p:grpSpPr bwMode="auto">
            <a:xfrm>
              <a:off x="5641993" y="1923755"/>
              <a:ext cx="2523097" cy="1216337"/>
              <a:chOff x="3340" y="1476"/>
              <a:chExt cx="1069" cy="530"/>
            </a:xfrm>
          </p:grpSpPr>
          <p:pic>
            <p:nvPicPr>
              <p:cNvPr id="87" name="Picture 10" descr="fao_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14" y="1476"/>
                <a:ext cx="342" cy="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11" descr="f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40" y="1843"/>
                <a:ext cx="1069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4" name="Picture 12" descr="wfplog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757" y="3799799"/>
              <a:ext cx="1738169" cy="5122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13" descr="sadc_logo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093" y="3227312"/>
              <a:ext cx="679731" cy="656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14" descr="GLAM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51141" y="6015436"/>
              <a:ext cx="1817471" cy="758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7" name="Group 15"/>
            <p:cNvGrpSpPr>
              <a:grpSpLocks/>
            </p:cNvGrpSpPr>
            <p:nvPr/>
          </p:nvGrpSpPr>
          <p:grpSpPr bwMode="auto">
            <a:xfrm>
              <a:off x="101517" y="2652705"/>
              <a:ext cx="3647889" cy="869038"/>
              <a:chOff x="14" y="1568"/>
              <a:chExt cx="2254" cy="548"/>
            </a:xfrm>
          </p:grpSpPr>
          <p:pic>
            <p:nvPicPr>
              <p:cNvPr id="85" name="Picture 16" descr="usaid_logoh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" y="1568"/>
                <a:ext cx="1056" cy="3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17" descr="fews_logo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35" y="1582"/>
                <a:ext cx="933" cy="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8" name="Picture 20" descr="esa-logo400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630" b="24356"/>
            <a:stretch>
              <a:fillRect/>
            </a:stretch>
          </p:blipFill>
          <p:spPr bwMode="auto">
            <a:xfrm>
              <a:off x="5439692" y="3213040"/>
              <a:ext cx="1228371" cy="53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0" name="Group 25"/>
            <p:cNvGrpSpPr>
              <a:grpSpLocks/>
            </p:cNvGrpSpPr>
            <p:nvPr/>
          </p:nvGrpSpPr>
          <p:grpSpPr bwMode="auto">
            <a:xfrm>
              <a:off x="612590" y="1938027"/>
              <a:ext cx="5165349" cy="737414"/>
              <a:chOff x="2140" y="624"/>
              <a:chExt cx="2702" cy="372"/>
            </a:xfrm>
          </p:grpSpPr>
          <p:pic>
            <p:nvPicPr>
              <p:cNvPr id="83" name="Picture 26" descr="masthead_fas_ipa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624"/>
                <a:ext cx="1146" cy="37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4" name="Picture 27" descr="masthead_fas_ipa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" y="624"/>
                <a:ext cx="1584" cy="37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</p:pic>
        </p:grpSp>
        <p:pic>
          <p:nvPicPr>
            <p:cNvPr id="82" name="Picture 6" descr="giews_logo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135783" y="1984016"/>
              <a:ext cx="888505" cy="765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28" descr="cgiar%20logo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964" y="4803601"/>
              <a:ext cx="684586" cy="7802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3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388232" y="2819443"/>
              <a:ext cx="1033867" cy="47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4" descr="logo-conab.pn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575" y="6203382"/>
              <a:ext cx="1179959" cy="570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5" descr="isro-logo.jp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116" y="5084398"/>
              <a:ext cx="748943" cy="638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8" descr="logointa.jp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34445" y="4808980"/>
              <a:ext cx="1044170" cy="520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39" descr="cnsa_logo_2.jpg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952" y="4221343"/>
              <a:ext cx="790147" cy="582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40" descr="csa-logo.jpg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34" y="3424679"/>
              <a:ext cx="675836" cy="623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41" descr="logo_AgricultureAgriFoodCanada.gif"/>
            <p:cNvPicPr>
              <a:picLocks noChangeAspect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438687" y="3861429"/>
              <a:ext cx="1937619" cy="374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475" y="5275796"/>
              <a:ext cx="1129087" cy="61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6" name="Picture 98" descr="mars2009blue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622" y="5480699"/>
              <a:ext cx="1035236" cy="58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9" descr="http://ec.europa.eu/enterprise/newsroom/cf/_getimage.cfm?doc_id=6183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93" y="6185888"/>
              <a:ext cx="1304676" cy="414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7" descr="GMFS"/>
            <p:cNvPicPr/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268756" y="3498722"/>
              <a:ext cx="1793388" cy="390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58" descr="VITO_logo_CMYK_halo.jpg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0130" y="4019229"/>
              <a:ext cx="1501613" cy="43323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436731" y="4549816"/>
              <a:ext cx="1056600" cy="593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284" y="4594192"/>
              <a:ext cx="661980" cy="611166"/>
            </a:xfrm>
            <a:prstGeom prst="rect">
              <a:avLst/>
            </a:prstGeom>
          </p:spPr>
        </p:pic>
        <p:pic>
          <p:nvPicPr>
            <p:cNvPr id="62" name="Picture 24" descr="ARC logo COLOR for WORD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034" y="5363434"/>
              <a:ext cx="918243" cy="55928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4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6859877" y="3205296"/>
              <a:ext cx="765397" cy="612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7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8032792" y="4637616"/>
              <a:ext cx="1089342" cy="62062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pic>
          <p:nvPicPr>
            <p:cNvPr id="65" name="Picture 2" descr="servir-01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4425" y="5472134"/>
              <a:ext cx="593561" cy="38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1206" y="3151161"/>
              <a:ext cx="467153" cy="510577"/>
            </a:xfrm>
            <a:prstGeom prst="rect">
              <a:avLst/>
            </a:prstGeom>
          </p:spPr>
        </p:pic>
        <p:pic>
          <p:nvPicPr>
            <p:cNvPr id="68" name="Picture 2" descr="https://encrypted-tbn1.google.com/images?q=tbn:ANd9GcRmZxGsov9t4TSeOMUXxAuA_3imJTpc-PTF-_AIYoduFsJJ_h4k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7915629" y="5913235"/>
              <a:ext cx="1151104" cy="858698"/>
            </a:xfrm>
            <a:prstGeom prst="rect">
              <a:avLst/>
            </a:prstGeom>
            <a:noFill/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717" y="5819846"/>
              <a:ext cx="1423635" cy="480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02" y="1938027"/>
              <a:ext cx="760370" cy="1037295"/>
            </a:xfrm>
            <a:prstGeom prst="rect">
              <a:avLst/>
            </a:prstGeom>
          </p:spPr>
        </p:pic>
        <p:pic>
          <p:nvPicPr>
            <p:cNvPr id="67" name="Picture 2" descr="CSIRO Logo">
              <a:hlinkClick r:id="rId40" tooltip="CSIRO Logo"/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059" y="5371893"/>
              <a:ext cx="661929" cy="791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LOGO CE_Vertical_EN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334000"/>
              <a:ext cx="1138586" cy="78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37" descr="chinese_academy_of_sciences_logo.jpg"/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358" y="4561292"/>
              <a:ext cx="814283" cy="817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图片 6"/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7" t="12184" r="27522" b="41944"/>
            <a:stretch/>
          </p:blipFill>
          <p:spPr>
            <a:xfrm>
              <a:off x="6331134" y="4613463"/>
              <a:ext cx="692844" cy="68996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393" y="5733885"/>
              <a:ext cx="510313" cy="4746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524" y="6316092"/>
              <a:ext cx="984162" cy="283853"/>
            </a:xfrm>
            <a:prstGeom prst="rect">
              <a:avLst/>
            </a:prstGeom>
          </p:spPr>
        </p:pic>
      </p:grpSp>
      <p:pic>
        <p:nvPicPr>
          <p:cNvPr id="93" name="Picture 3" descr="together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43" y="1117573"/>
            <a:ext cx="1765790" cy="48768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380775" y="1117573"/>
            <a:ext cx="6725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Initiated under the GEO Agricultural Monitoring Task in 2007  </a:t>
            </a:r>
          </a:p>
          <a:p>
            <a:r>
              <a:rPr lang="en-US" sz="2000" b="1" dirty="0" smtClean="0"/>
              <a:t>and now focused on GEOGLAM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294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8" y="0"/>
            <a:ext cx="683812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09850"/>
            <a:ext cx="68484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3" y="6427082"/>
            <a:ext cx="1504950" cy="39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889006"/>
            <a:ext cx="2305878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Argentina and Mexico Examples</a:t>
            </a:r>
            <a:r>
              <a:rPr lang="en-US" sz="2000" dirty="0" smtClean="0"/>
              <a:t>:</a:t>
            </a:r>
          </a:p>
          <a:p>
            <a:r>
              <a:rPr lang="en-US" dirty="0" smtClean="0"/>
              <a:t>Developing National EO Crop Condition </a:t>
            </a:r>
          </a:p>
          <a:p>
            <a:r>
              <a:rPr lang="en-US" dirty="0" smtClean="0"/>
              <a:t>Monitoring Systems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-34330"/>
            <a:ext cx="19218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Component 2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National Capacity </a:t>
            </a:r>
          </a:p>
          <a:p>
            <a:r>
              <a:rPr lang="en-US" b="1" dirty="0" smtClean="0"/>
              <a:t>Building 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41" y="2635250"/>
            <a:ext cx="40239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00" y="22225"/>
            <a:ext cx="499555" cy="41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54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1129974" y="324721"/>
            <a:ext cx="6824724" cy="792088"/>
          </a:xfrm>
        </p:spPr>
        <p:txBody>
          <a:bodyPr rIns="132080">
            <a:noAutofit/>
          </a:bodyPr>
          <a:lstStyle/>
          <a:p>
            <a:pPr indent="0" algn="ctr">
              <a:defRPr/>
            </a:pPr>
            <a:r>
              <a:rPr kumimoji="0" lang="en-US" altLang="ja-JP" sz="2800" dirty="0" smtClean="0">
                <a:sym typeface="Calibri" charset="0"/>
              </a:rPr>
              <a:t>Asia </a:t>
            </a:r>
            <a:r>
              <a:rPr kumimoji="0" lang="en-US" altLang="ja-JP" sz="2800" dirty="0" err="1" smtClean="0">
                <a:sym typeface="Calibri" charset="0"/>
              </a:rPr>
              <a:t>RiCE</a:t>
            </a:r>
            <a:r>
              <a:rPr kumimoji="0" lang="en-US" altLang="ja-JP" sz="2800" dirty="0" smtClean="0">
                <a:sym typeface="Calibri" charset="0"/>
              </a:rPr>
              <a:t>: implementation plan</a:t>
            </a:r>
            <a:br>
              <a:rPr kumimoji="0" lang="en-US" altLang="ja-JP" sz="2800" dirty="0" smtClean="0">
                <a:sym typeface="Calibri" charset="0"/>
              </a:rPr>
            </a:br>
            <a:endParaRPr kumimoji="0" lang="en-US" altLang="ja-JP" sz="1600" dirty="0" smtClean="0">
              <a:sym typeface="Calibri" charset="0"/>
            </a:endParaRPr>
          </a:p>
        </p:txBody>
      </p:sp>
      <p:pic>
        <p:nvPicPr>
          <p:cNvPr id="1177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20" y="3255818"/>
            <a:ext cx="2782589" cy="390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7764" name="Rectangle 7"/>
          <p:cNvSpPr>
            <a:spLocks/>
          </p:cNvSpPr>
          <p:nvPr/>
        </p:nvSpPr>
        <p:spPr bwMode="auto">
          <a:xfrm>
            <a:off x="5415260" y="6167478"/>
            <a:ext cx="354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dirty="0">
                <a:solidFill>
                  <a:prstClr val="black"/>
                </a:solidFill>
                <a:latin typeface="Calibri" pitchFamily="34" charset="0"/>
                <a:sym typeface="Calibri" pitchFamily="34" charset="0"/>
              </a:rPr>
              <a:t>http://www.asia-rice.org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67646" y="886121"/>
            <a:ext cx="87571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Phase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1:  Pilot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activities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of rice crop monitoring for Agricultural and rural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statistics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in Thailand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/ Lao/ Philippines/ Vietnam/ Indonesia/ India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Arial" pitchFamily="34" charset="0"/>
                <a:sym typeface="Calibri" charset="0"/>
              </a:rPr>
              <a:t>	</a:t>
            </a:r>
            <a:r>
              <a:rPr lang="en-US" altLang="ja-JP" dirty="0" smtClean="0">
                <a:solidFill>
                  <a:prstClr val="black"/>
                </a:solidFill>
                <a:latin typeface="Arial" pitchFamily="34" charset="0"/>
                <a:sym typeface="Calibri" charset="0"/>
              </a:rPr>
              <a:t>- Technical 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  <a:sym typeface="Calibri" charset="0"/>
              </a:rPr>
              <a:t>demonstration sites used for proof of concept and early results </a:t>
            </a:r>
            <a:endParaRPr kumimoji="1"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Phase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2:  Implementation of Asia rice crop activity in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Asia including 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regional and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regional workshops and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capacity building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		*** ISRO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will serve as a co-lead of technical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				demonstration site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coordination including </a:t>
            </a:r>
            <a:r>
              <a:rPr kumimoji="1" lang="en-US" altLang="ja-JP" dirty="0" err="1" smtClean="0">
                <a:solidFill>
                  <a:prstClr val="black"/>
                </a:solidFill>
                <a:latin typeface="Arial" pitchFamily="34" charset="0"/>
              </a:rPr>
              <a:t>RiSAT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 data 				provision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with JAXA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		***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Regional workshop may be co-located with other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			related activity as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ADB, ESCAP, etc.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 smtClean="0">
              <a:solidFill>
                <a:prstClr val="black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		Early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warning information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dissemination JAXA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will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			continue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to provide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agro-meteorological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information </a:t>
            </a:r>
            <a:endParaRPr kumimoji="1" lang="en-US" altLang="ja-JP" dirty="0" smtClean="0">
              <a:solidFill>
                <a:prstClr val="black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			using AMSR-2/GCOM-W </a:t>
            </a:r>
            <a:r>
              <a:rPr kumimoji="1" lang="en-US" altLang="ja-JP" dirty="0">
                <a:solidFill>
                  <a:prstClr val="black"/>
                </a:solidFill>
                <a:latin typeface="Arial" pitchFamily="34" charset="0"/>
              </a:rPr>
              <a:t>and </a:t>
            </a:r>
            <a:r>
              <a:rPr kumimoji="1" lang="en-US" altLang="ja-JP" dirty="0" smtClean="0">
                <a:solidFill>
                  <a:prstClr val="black"/>
                </a:solidFill>
                <a:latin typeface="Arial" pitchFamily="34" charset="0"/>
              </a:rPr>
              <a:t>TRMM/GPM  </a:t>
            </a:r>
            <a:endParaRPr kumimoji="1" lang="ja-JP" alt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78434" y="585312"/>
            <a:ext cx="1545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Component </a:t>
            </a:r>
            <a:r>
              <a:rPr lang="en-US" sz="1600" b="1" dirty="0" smtClean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9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00100" y="1209675"/>
            <a:ext cx="3810000" cy="4800600"/>
          </a:xfrm>
        </p:spPr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endParaRPr lang="en-CA" sz="2400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9" y="2646358"/>
            <a:ext cx="8040688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182563" y="1087438"/>
            <a:ext cx="8686800" cy="2362200"/>
          </a:xfrm>
        </p:spPr>
        <p:txBody>
          <a:bodyPr/>
          <a:lstStyle/>
          <a:p>
            <a:pPr marL="400050" indent="-400050" eaLnBrk="1" hangingPunct="1">
              <a:spcBef>
                <a:spcPct val="0"/>
              </a:spcBef>
              <a:defRPr/>
            </a:pPr>
            <a:r>
              <a:rPr lang="en-US" sz="2000" dirty="0" smtClean="0">
                <a:ea typeface="Calibri" pitchFamily="34" charset="0"/>
                <a:cs typeface="Arial" pitchFamily="34" charset="0"/>
              </a:rPr>
              <a:t>JECAM activities are being undertaken at a 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Calibri" pitchFamily="34" charset="0"/>
                <a:cs typeface="Arial" pitchFamily="34" charset="0"/>
              </a:rPr>
              <a:t>series of study sites</a:t>
            </a:r>
            <a:r>
              <a:rPr lang="en-US" sz="2000" dirty="0" smtClean="0">
                <a:ea typeface="Calibri" pitchFamily="34" charset="0"/>
                <a:cs typeface="Arial" pitchFamily="34" charset="0"/>
              </a:rPr>
              <a:t> which represent many of the world’s main cropping systems </a:t>
            </a:r>
          </a:p>
          <a:p>
            <a:pPr marL="400050" indent="-400050" eaLnBrk="1" hangingPunct="1">
              <a:spcBef>
                <a:spcPct val="0"/>
              </a:spcBef>
              <a:defRPr/>
            </a:pPr>
            <a:r>
              <a:rPr lang="en-US" sz="2000" dirty="0" smtClean="0">
                <a:ea typeface="Calibri" pitchFamily="34" charset="0"/>
                <a:cs typeface="Arial" pitchFamily="34" charset="0"/>
              </a:rPr>
              <a:t>15 sites currently exist, at least 5 new in development, 3 emerging </a:t>
            </a:r>
          </a:p>
          <a:p>
            <a:pPr marL="400050" indent="-400050" eaLnBrk="1" hangingPunct="1">
              <a:spcBef>
                <a:spcPct val="0"/>
              </a:spcBef>
              <a:defRPr/>
            </a:pPr>
            <a:r>
              <a:rPr lang="en-US" sz="2000" dirty="0" smtClean="0">
                <a:ea typeface="Calibri" pitchFamily="34" charset="0"/>
                <a:cs typeface="Arial" pitchFamily="34" charset="0"/>
              </a:rPr>
              <a:t>Phase 0  - Pilot activity for CEOS data acquisition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en-US" sz="2000" dirty="0" smtClean="0">
              <a:ea typeface="Calibri" pitchFamily="34" charset="0"/>
              <a:cs typeface="Arial" pitchFamily="34" charset="0"/>
            </a:endParaRPr>
          </a:p>
        </p:txBody>
      </p:sp>
      <p:pic>
        <p:nvPicPr>
          <p:cNvPr id="28677" name="Picture 2" descr="JECAM | Joint Experiment for Crop Assessment and Monitor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57175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4437066" y="3956050"/>
            <a:ext cx="274637" cy="19685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prstClr val="white"/>
              </a:solidFill>
            </a:endParaRPr>
          </a:p>
        </p:txBody>
      </p:sp>
      <p:grpSp>
        <p:nvGrpSpPr>
          <p:cNvPr id="28679" name="Group 6"/>
          <p:cNvGrpSpPr>
            <a:grpSpLocks/>
          </p:cNvGrpSpPr>
          <p:nvPr/>
        </p:nvGrpSpPr>
        <p:grpSpPr bwMode="auto">
          <a:xfrm>
            <a:off x="3160718" y="6215058"/>
            <a:ext cx="2465093" cy="369332"/>
            <a:chOff x="3276600" y="6064440"/>
            <a:chExt cx="2464734" cy="368223"/>
          </a:xfrm>
        </p:grpSpPr>
        <p:sp>
          <p:nvSpPr>
            <p:cNvPr id="17" name="5-Point Star 16"/>
            <p:cNvSpPr/>
            <p:nvPr/>
          </p:nvSpPr>
          <p:spPr>
            <a:xfrm>
              <a:off x="3276600" y="6149908"/>
              <a:ext cx="274597" cy="197842"/>
            </a:xfrm>
            <a:prstGeom prst="star5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28685" name="TextBox 5"/>
            <p:cNvSpPr txBox="1">
              <a:spLocks noChangeArrowheads="1"/>
            </p:cNvSpPr>
            <p:nvPr/>
          </p:nvSpPr>
          <p:spPr bwMode="auto">
            <a:xfrm>
              <a:off x="3591699" y="6064440"/>
              <a:ext cx="2149635" cy="36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CA" dirty="0" smtClean="0">
                  <a:solidFill>
                    <a:prstClr val="black"/>
                  </a:solidFill>
                </a:rPr>
                <a:t>Sites in development</a:t>
              </a:r>
            </a:p>
          </p:txBody>
        </p:sp>
      </p:grpSp>
      <p:sp>
        <p:nvSpPr>
          <p:cNvPr id="15" name="5-Point Star 14"/>
          <p:cNvSpPr/>
          <p:nvPr/>
        </p:nvSpPr>
        <p:spPr>
          <a:xfrm>
            <a:off x="2971803" y="4724400"/>
            <a:ext cx="274638" cy="19685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562600" y="5029200"/>
            <a:ext cx="276225" cy="19685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5410200" y="4648200"/>
            <a:ext cx="276225" cy="19685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5181603" y="3657600"/>
            <a:ext cx="274638" cy="19685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7500" y="0"/>
            <a:ext cx="501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Component </a:t>
            </a:r>
            <a:r>
              <a:rPr lang="en-US" b="1" dirty="0" smtClean="0"/>
              <a:t>5  Data and Method Inter-comparisons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772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07" y="1210779"/>
            <a:ext cx="41148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Information Products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07" y="1989504"/>
            <a:ext cx="3657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rop outlook</a:t>
            </a:r>
            <a:r>
              <a:rPr lang="en-US" sz="2400" dirty="0"/>
              <a:t> </a:t>
            </a:r>
            <a:r>
              <a:rPr lang="en-US" sz="2400" dirty="0" smtClean="0"/>
              <a:t>/ Early </a:t>
            </a:r>
            <a:r>
              <a:rPr lang="en-US" sz="2400" dirty="0"/>
              <a:t>warning </a:t>
            </a:r>
          </a:p>
          <a:p>
            <a:r>
              <a:rPr lang="en-US" sz="2400" dirty="0" smtClean="0"/>
              <a:t>Area </a:t>
            </a:r>
            <a:r>
              <a:rPr lang="en-US" sz="2400" dirty="0"/>
              <a:t>estimate </a:t>
            </a:r>
            <a:endParaRPr lang="en-US" sz="2400" dirty="0" smtClean="0"/>
          </a:p>
          <a:p>
            <a:r>
              <a:rPr lang="en-US" sz="2400" dirty="0" smtClean="0"/>
              <a:t>Yield forecast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roduction </a:t>
            </a:r>
            <a:r>
              <a:rPr lang="en-US" sz="2400" dirty="0"/>
              <a:t>estimate </a:t>
            </a:r>
            <a:endParaRPr lang="en-US" sz="2400" dirty="0" smtClean="0"/>
          </a:p>
          <a:p>
            <a:r>
              <a:rPr lang="en-US" sz="2400" dirty="0" smtClean="0"/>
              <a:t>Food </a:t>
            </a:r>
            <a:r>
              <a:rPr lang="en-US" sz="2400" dirty="0"/>
              <a:t>Sec/vulnerability report  </a:t>
            </a:r>
            <a:endParaRPr lang="en-US" sz="2400" dirty="0" smtClean="0"/>
          </a:p>
          <a:p>
            <a:r>
              <a:rPr lang="en-US" sz="2400" dirty="0" smtClean="0"/>
              <a:t>Statistics reports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66676" y="2059444"/>
            <a:ext cx="423922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Cropland mask /Pasturelands</a:t>
            </a:r>
          </a:p>
          <a:p>
            <a:r>
              <a:rPr lang="en-US" sz="2400" dirty="0"/>
              <a:t>Ag practices </a:t>
            </a:r>
          </a:p>
          <a:p>
            <a:r>
              <a:rPr lang="en-US" sz="2400" dirty="0" smtClean="0"/>
              <a:t>Crop condition indicators</a:t>
            </a:r>
          </a:p>
          <a:p>
            <a:r>
              <a:rPr lang="en-US" sz="2400" dirty="0" smtClean="0"/>
              <a:t>Crop type </a:t>
            </a:r>
          </a:p>
          <a:p>
            <a:r>
              <a:rPr lang="en-US" sz="2400" dirty="0" smtClean="0"/>
              <a:t>Biophysical variables </a:t>
            </a:r>
          </a:p>
          <a:p>
            <a:r>
              <a:rPr lang="en-US" sz="2400" dirty="0" smtClean="0"/>
              <a:t>Environmental variables (soil moisture)</a:t>
            </a:r>
          </a:p>
          <a:p>
            <a:r>
              <a:rPr lang="en-US" sz="2400" dirty="0" smtClean="0"/>
              <a:t>In-situ Weather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34770" y="1417998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EO Data Products</a:t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919012" y="1989504"/>
            <a:ext cx="324822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30484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Identifying Information and Product Types</a:t>
            </a:r>
            <a:endParaRPr lang="en-US" sz="36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r="45132"/>
          <a:stretch/>
        </p:blipFill>
        <p:spPr bwMode="auto">
          <a:xfrm>
            <a:off x="3" y="0"/>
            <a:ext cx="488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210050" y="1457021"/>
            <a:ext cx="4895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9051"/>
            <a:ext cx="2019300" cy="52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own Arrow 18"/>
          <p:cNvSpPr/>
          <p:nvPr/>
        </p:nvSpPr>
        <p:spPr>
          <a:xfrm rot="5400000" flipH="1">
            <a:off x="3535761" y="2751482"/>
            <a:ext cx="1702535" cy="959301"/>
          </a:xfrm>
          <a:prstGeom prst="downArrow">
            <a:avLst>
              <a:gd name="adj1" fmla="val 50000"/>
              <a:gd name="adj2" fmla="val 46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6548" y="0"/>
            <a:ext cx="6301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Component 4 </a:t>
            </a:r>
            <a:r>
              <a:rPr lang="en-US" b="1" dirty="0" smtClean="0"/>
              <a:t>- Defining </a:t>
            </a:r>
            <a:r>
              <a:rPr lang="en-US" b="1" dirty="0"/>
              <a:t>Observation Requirements </a:t>
            </a:r>
          </a:p>
        </p:txBody>
      </p:sp>
    </p:spTree>
    <p:extLst>
      <p:ext uri="{BB962C8B-B14F-4D97-AF65-F5344CB8AC3E}">
        <p14:creationId xmlns:p14="http://schemas.microsoft.com/office/powerpoint/2010/main" val="374762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7441" r="2064" b="-5864"/>
          <a:stretch/>
        </p:blipFill>
        <p:spPr bwMode="auto">
          <a:xfrm>
            <a:off x="-12156" y="447681"/>
            <a:ext cx="9144000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36442"/>
          <a:stretch/>
        </p:blipFill>
        <p:spPr bwMode="auto">
          <a:xfrm>
            <a:off x="-1" y="5105406"/>
            <a:ext cx="913184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156" y="6"/>
            <a:ext cx="91561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Recognition that cropping </a:t>
            </a:r>
            <a:r>
              <a:rPr lang="en-US" sz="2400" b="1" dirty="0"/>
              <a:t>systems are inherently diverse which dictates the monitoring observations and methods </a:t>
            </a:r>
          </a:p>
        </p:txBody>
      </p:sp>
    </p:spTree>
    <p:extLst>
      <p:ext uri="{BB962C8B-B14F-4D97-AF65-F5344CB8AC3E}">
        <p14:creationId xmlns:p14="http://schemas.microsoft.com/office/powerpoint/2010/main" val="884287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651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GEOGLAM / CEOS: EO Data Requirements Table</a:t>
            </a:r>
            <a:endParaRPr lang="en-US" dirty="0"/>
          </a:p>
        </p:txBody>
      </p:sp>
      <p:pic>
        <p:nvPicPr>
          <p:cNvPr id="4" name="Picture 3" descr="Screen Shot 2013-02-07 at 1.13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735"/>
            <a:ext cx="9144000" cy="3294774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2082" y="1642417"/>
            <a:ext cx="888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/>
            <a:endParaRPr lang="en-CA" sz="2200" dirty="0"/>
          </a:p>
          <a:p>
            <a:pPr lvl="1" eaLnBrk="1" hangingPunct="1"/>
            <a:r>
              <a:rPr lang="en-CA" sz="1600" dirty="0"/>
              <a:t>developed taking into consideration the </a:t>
            </a:r>
            <a:r>
              <a:rPr lang="en-CA" sz="1600" u="sng" dirty="0"/>
              <a:t>observation needs</a:t>
            </a:r>
            <a:r>
              <a:rPr lang="en-CA" sz="1600" dirty="0"/>
              <a:t>, the </a:t>
            </a:r>
            <a:r>
              <a:rPr lang="en-CA" sz="1600" u="sng" dirty="0"/>
              <a:t>derived products</a:t>
            </a:r>
            <a:r>
              <a:rPr lang="en-CA" sz="1600" dirty="0"/>
              <a:t> they will</a:t>
            </a:r>
          </a:p>
          <a:p>
            <a:pPr lvl="1" eaLnBrk="1" hangingPunct="1"/>
            <a:r>
              <a:rPr lang="en-CA" sz="1600" dirty="0"/>
              <a:t>serve, and </a:t>
            </a:r>
            <a:r>
              <a:rPr lang="en-CA" sz="1600" u="sng" dirty="0"/>
              <a:t>regional specificities</a:t>
            </a:r>
            <a:r>
              <a:rPr lang="en-CA" sz="1600" dirty="0"/>
              <a:t>; </a:t>
            </a:r>
            <a:r>
              <a:rPr lang="en-CA" sz="1600" dirty="0" smtClean="0"/>
              <a:t>CEOS-GEOGLAM </a:t>
            </a:r>
            <a:r>
              <a:rPr lang="en-CA" sz="1600" dirty="0"/>
              <a:t>July 2012 Montreal)</a:t>
            </a:r>
            <a:endParaRPr lang="en-A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1153" y="6304246"/>
            <a:ext cx="14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patial &amp; spectral</a:t>
            </a:r>
            <a:endParaRPr lang="en-US" sz="1400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1175384" y="5478521"/>
            <a:ext cx="393987" cy="12191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85648" y="6150352"/>
            <a:ext cx="71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How often ?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113564" y="6211825"/>
            <a:ext cx="76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2282" y="6087118"/>
            <a:ext cx="1468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Where?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03447" y="6150358"/>
            <a:ext cx="982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 What?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7308809" y="4506099"/>
            <a:ext cx="339796" cy="30006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57137" y="5836511"/>
            <a:ext cx="0" cy="3150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 rot="16200000">
            <a:off x="3889809" y="5154126"/>
            <a:ext cx="393987" cy="17587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5287488" y="5539577"/>
            <a:ext cx="393987" cy="9878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0" y="31058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Component 4  Phase 1: Defining Observation Requirements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648" y="0"/>
            <a:ext cx="6301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Component 4 </a:t>
            </a:r>
            <a:r>
              <a:rPr lang="en-US" b="1" dirty="0" smtClean="0"/>
              <a:t>-Defining </a:t>
            </a:r>
            <a:r>
              <a:rPr lang="en-US" b="1" dirty="0"/>
              <a:t>Observation Requirements </a:t>
            </a:r>
          </a:p>
        </p:txBody>
      </p:sp>
    </p:spTree>
    <p:extLst>
      <p:ext uri="{BB962C8B-B14F-4D97-AF65-F5344CB8AC3E}">
        <p14:creationId xmlns:p14="http://schemas.microsoft.com/office/powerpoint/2010/main" val="16984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46531" y="338554"/>
            <a:ext cx="740374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SEO Support to GEOGLAM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cs typeface="Tahoma" pitchFamily="-10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5" y="3191889"/>
            <a:ext cx="4147445" cy="330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2" y="1502735"/>
            <a:ext cx="3813784" cy="3065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849" y="6045207"/>
            <a:ext cx="21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Crop Mask (wheat)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701" y="1854835"/>
            <a:ext cx="2071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Landsat Coverage</a:t>
            </a:r>
          </a:p>
          <a:p>
            <a:r>
              <a:rPr lang="en-US" dirty="0">
                <a:solidFill>
                  <a:schemeClr val="bg1"/>
                </a:solidFill>
              </a:rPr>
              <a:t>54 scenes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6481" y="1402135"/>
            <a:ext cx="4833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569"/>
                </a:solidFill>
              </a:rPr>
              <a:t>Data Acquisition Planning and Analysis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2569"/>
                </a:solidFill>
              </a:rPr>
              <a:t>Crop Masks, Crop Calendars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2569"/>
                </a:solidFill>
              </a:rPr>
              <a:t>Cloud Statistics (MODIS and ISCCP)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2569"/>
                </a:solidFill>
              </a:rPr>
              <a:t>Data Volume (# paths, duration, # scenes)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17" y="3264836"/>
            <a:ext cx="3951163" cy="3282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278" y="2751770"/>
            <a:ext cx="4073779" cy="13474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9095" y="6172514"/>
            <a:ext cx="209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Cloud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5766" y="0"/>
            <a:ext cx="5156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Component 4 -Defining Observation Requirements </a:t>
            </a:r>
          </a:p>
        </p:txBody>
      </p:sp>
    </p:spTree>
    <p:extLst>
      <p:ext uri="{BB962C8B-B14F-4D97-AF65-F5344CB8AC3E}">
        <p14:creationId xmlns:p14="http://schemas.microsoft.com/office/powerpoint/2010/main" val="8768423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73" y="242031"/>
            <a:ext cx="8229600" cy="693740"/>
          </a:xfrm>
        </p:spPr>
        <p:txBody>
          <a:bodyPr>
            <a:noAutofit/>
          </a:bodyPr>
          <a:lstStyle/>
          <a:p>
            <a:r>
              <a:rPr lang="en-US" sz="3200" dirty="0" smtClean="0"/>
              <a:t>Phased Implementation of EO Component 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447"/>
            <a:ext cx="8229600" cy="577855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Phase 0: Foundation Activities (2011-2013 ) </a:t>
            </a:r>
            <a:r>
              <a:rPr lang="en-US" b="1" dirty="0" smtClean="0">
                <a:solidFill>
                  <a:srgbClr val="FF0000"/>
                </a:solidFill>
              </a:rPr>
              <a:t>Completed</a:t>
            </a:r>
          </a:p>
          <a:p>
            <a:pPr lvl="1"/>
            <a:r>
              <a:rPr lang="en-US" dirty="0"/>
              <a:t>Developing </a:t>
            </a:r>
            <a:r>
              <a:rPr lang="en-US" dirty="0" smtClean="0"/>
              <a:t>approach, strategy </a:t>
            </a:r>
            <a:r>
              <a:rPr lang="en-US" dirty="0"/>
              <a:t>&amp; </a:t>
            </a:r>
            <a:r>
              <a:rPr lang="en-US" dirty="0" smtClean="0"/>
              <a:t>obs. Requirements</a:t>
            </a:r>
          </a:p>
          <a:p>
            <a:pPr lvl="1"/>
            <a:r>
              <a:rPr lang="en-US" dirty="0" smtClean="0"/>
              <a:t>Targeted program outreach – regional workshops and partnerships</a:t>
            </a:r>
            <a:endParaRPr lang="en-US" dirty="0"/>
          </a:p>
          <a:p>
            <a:pPr lvl="1"/>
            <a:r>
              <a:rPr lang="en-US" dirty="0"/>
              <a:t>Development of baseline datasets </a:t>
            </a:r>
            <a:r>
              <a:rPr lang="en-US" dirty="0" smtClean="0"/>
              <a:t>&amp; and initiate pilot activities</a:t>
            </a:r>
            <a:endParaRPr lang="en-US" b="1" dirty="0" smtClean="0"/>
          </a:p>
          <a:p>
            <a:r>
              <a:rPr lang="en-US" b="1" dirty="0" smtClean="0"/>
              <a:t>Phase 1:  Demonstration &amp; Early Feasibility Phase (</a:t>
            </a:r>
            <a:r>
              <a:rPr lang="en-GB" b="1" dirty="0" smtClean="0"/>
              <a:t>2013 - 2015</a:t>
            </a:r>
            <a:r>
              <a:rPr lang="en-US" b="1" dirty="0" smtClean="0"/>
              <a:t> )</a:t>
            </a:r>
          </a:p>
          <a:p>
            <a:pPr lvl="1"/>
            <a:r>
              <a:rPr lang="en-US" dirty="0" smtClean="0"/>
              <a:t>Focused </a:t>
            </a:r>
            <a:r>
              <a:rPr lang="en-US" dirty="0"/>
              <a:t>on </a:t>
            </a:r>
            <a:r>
              <a:rPr lang="en-US" dirty="0" smtClean="0"/>
              <a:t>7 countries (</a:t>
            </a:r>
            <a:r>
              <a:rPr lang="en-US" dirty="0"/>
              <a:t>4 large producer, </a:t>
            </a:r>
            <a:r>
              <a:rPr lang="en-US" dirty="0" smtClean="0"/>
              <a:t>3 </a:t>
            </a:r>
            <a:r>
              <a:rPr lang="en-US" dirty="0"/>
              <a:t>small </a:t>
            </a:r>
            <a:r>
              <a:rPr lang="en-US" dirty="0" smtClean="0"/>
              <a:t>producers) +1 </a:t>
            </a:r>
            <a:r>
              <a:rPr lang="en-US" dirty="0"/>
              <a:t>Region </a:t>
            </a:r>
            <a:endParaRPr lang="en-US" dirty="0" smtClean="0"/>
          </a:p>
          <a:p>
            <a:pPr lvl="1"/>
            <a:r>
              <a:rPr lang="en-US" dirty="0" smtClean="0"/>
              <a:t>Initial volumetric assessments</a:t>
            </a:r>
          </a:p>
          <a:p>
            <a:pPr lvl="1"/>
            <a:r>
              <a:rPr lang="en-US" dirty="0" smtClean="0"/>
              <a:t>Focus on available Optical and SWIR + Regional SAR (Asia Rice)  </a:t>
            </a:r>
          </a:p>
          <a:p>
            <a:r>
              <a:rPr lang="en-US" b="1" dirty="0" smtClean="0"/>
              <a:t>Phase 2: Assessment &amp; Expansion </a:t>
            </a:r>
            <a:r>
              <a:rPr lang="en-GB" b="1" dirty="0" smtClean="0"/>
              <a:t>(2014 –2016)</a:t>
            </a:r>
            <a:r>
              <a:rPr lang="en-US" b="1" dirty="0" smtClean="0"/>
              <a:t> </a:t>
            </a:r>
          </a:p>
          <a:p>
            <a:pPr lvl="1"/>
            <a:r>
              <a:rPr lang="en-US" dirty="0" smtClean="0"/>
              <a:t>Pilot global sampling strategy for the main producers</a:t>
            </a:r>
          </a:p>
          <a:p>
            <a:pPr lvl="1"/>
            <a:r>
              <a:rPr lang="en-US" dirty="0" smtClean="0"/>
              <a:t>New countries (~ 5) </a:t>
            </a:r>
          </a:p>
          <a:p>
            <a:pPr lvl="1"/>
            <a:r>
              <a:rPr lang="en-US" dirty="0" smtClean="0"/>
              <a:t>New missions (Global SAR &amp; sentinels)</a:t>
            </a:r>
          </a:p>
          <a:p>
            <a:pPr lvl="1"/>
            <a:r>
              <a:rPr lang="en-US" dirty="0" smtClean="0"/>
              <a:t>Sampling strategy for at risk region- initiated</a:t>
            </a:r>
          </a:p>
          <a:p>
            <a:r>
              <a:rPr lang="en-US" b="1" dirty="0" smtClean="0"/>
              <a:t>Phase 3: Pre-Operational </a:t>
            </a:r>
            <a:r>
              <a:rPr lang="en-GB" b="1" dirty="0" smtClean="0"/>
              <a:t>(2015-2017</a:t>
            </a:r>
            <a:r>
              <a:rPr lang="en-GB" b="1" dirty="0"/>
              <a:t>)</a:t>
            </a:r>
            <a:r>
              <a:rPr lang="en-US" b="1" dirty="0" smtClean="0">
                <a:effectLst/>
              </a:rPr>
              <a:t> </a:t>
            </a:r>
          </a:p>
          <a:p>
            <a:pPr lvl="1"/>
            <a:r>
              <a:rPr lang="en-US" dirty="0" smtClean="0"/>
              <a:t>Expand to all large producer countries (global producer sampling)</a:t>
            </a:r>
          </a:p>
          <a:p>
            <a:pPr lvl="1"/>
            <a:r>
              <a:rPr lang="en-US" dirty="0" smtClean="0"/>
              <a:t>3-5 small producers TBD </a:t>
            </a:r>
          </a:p>
          <a:p>
            <a:pPr lvl="1"/>
            <a:r>
              <a:rPr lang="en-US" dirty="0" smtClean="0"/>
              <a:t>New missions acquired and new products</a:t>
            </a:r>
          </a:p>
          <a:p>
            <a:pPr lvl="1"/>
            <a:r>
              <a:rPr lang="en-US" dirty="0" smtClean="0"/>
              <a:t>Validation/evaluation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r="45132"/>
          <a:stretch/>
        </p:blipFill>
        <p:spPr bwMode="auto">
          <a:xfrm>
            <a:off x="3" y="0"/>
            <a:ext cx="488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10050" y="935771"/>
            <a:ext cx="4895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700" y="6330928"/>
            <a:ext cx="2019300" cy="52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62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9" y="1280122"/>
            <a:ext cx="7764682" cy="449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365722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ea typeface="ＭＳ Ｐゴシック" charset="0"/>
                <a:cs typeface="ＭＳ Ｐゴシック" charset="0"/>
              </a:rPr>
              <a:t>Developing Inter-operable Sentinel-LDCM Datasets for Agriculture Monitoring 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6603343" y="6461092"/>
            <a:ext cx="7772400" cy="396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NASA, ESA, CESBIO</a:t>
            </a:r>
            <a:endParaRPr lang="en-US" sz="20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38501" y="1138026"/>
            <a:ext cx="1566454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prstClr val="white"/>
                </a:solidFill>
              </a:rPr>
              <a:t>Longitude: 1.4 </a:t>
            </a:r>
            <a:r>
              <a:rPr lang="en-US" sz="1100" dirty="0">
                <a:solidFill>
                  <a:prstClr val="white"/>
                </a:solidFill>
                <a:sym typeface="Wingdings" charset="0"/>
              </a:rPr>
              <a:t> 34.6</a:t>
            </a:r>
          </a:p>
          <a:p>
            <a:pPr eaLnBrk="1" hangingPunct="1"/>
            <a:r>
              <a:rPr lang="en-US" sz="1100" dirty="0">
                <a:solidFill>
                  <a:prstClr val="white"/>
                </a:solidFill>
                <a:sym typeface="Wingdings" charset="0"/>
              </a:rPr>
              <a:t>Latitude: 44.4  51.6</a:t>
            </a:r>
            <a:endParaRPr lang="en-US" sz="1100" dirty="0">
              <a:solidFill>
                <a:prstClr val="white"/>
              </a:solidFill>
            </a:endParaRPr>
          </a:p>
        </p:txBody>
      </p:sp>
      <p:cxnSp>
        <p:nvCxnSpPr>
          <p:cNvPr id="10" name="Straight Arrow Connector 11"/>
          <p:cNvCxnSpPr>
            <a:cxnSpLocks noChangeShapeType="1"/>
            <a:stCxn id="11" idx="2"/>
          </p:cNvCxnSpPr>
          <p:nvPr/>
        </p:nvCxnSpPr>
        <p:spPr bwMode="auto">
          <a:xfrm rot="16200000" flipH="1">
            <a:off x="4290219" y="3071022"/>
            <a:ext cx="677862" cy="342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3124200" y="2133600"/>
            <a:ext cx="2667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prstClr val="white"/>
                </a:solidFill>
              </a:rPr>
              <a:t>The large number of blue colored bands (&gt;41 accesses) indicate that the revisit interval over the majority of the region is on the order of 2 days.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700" y="5776436"/>
            <a:ext cx="79375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The picture shows the </a:t>
            </a:r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potential number 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of times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LDCM and the Sentinel 2 satellites 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accessed areas on the ground over an 80 day period of time.</a:t>
            </a:r>
          </a:p>
          <a:p>
            <a:pPr lvl="1"/>
            <a:r>
              <a:rPr lang="en-US" sz="1100" dirty="0">
                <a:latin typeface="Arial" charset="0"/>
                <a:ea typeface="ＭＳ Ｐゴシック" charset="0"/>
              </a:rPr>
              <a:t>21 accesses indicates a maximum revisit interval of ~3 days 19 hours</a:t>
            </a:r>
          </a:p>
          <a:p>
            <a:pPr lvl="1"/>
            <a:r>
              <a:rPr lang="en-US" sz="1100" dirty="0">
                <a:latin typeface="Arial" charset="0"/>
                <a:ea typeface="ＭＳ Ｐゴシック" charset="0"/>
              </a:rPr>
              <a:t>46 accesses indicates a minimum revisit interval of ~1 day 18 hours</a:t>
            </a:r>
          </a:p>
        </p:txBody>
      </p:sp>
      <p:sp>
        <p:nvSpPr>
          <p:cNvPr id="2" name="Rectangle 1"/>
          <p:cNvSpPr/>
          <p:nvPr/>
        </p:nvSpPr>
        <p:spPr>
          <a:xfrm>
            <a:off x="-1" y="1201"/>
            <a:ext cx="6838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Component 4 </a:t>
            </a:r>
          </a:p>
        </p:txBody>
      </p:sp>
    </p:spTree>
    <p:extLst>
      <p:ext uri="{BB962C8B-B14F-4D97-AF65-F5344CB8AC3E}">
        <p14:creationId xmlns:p14="http://schemas.microsoft.com/office/powerpoint/2010/main" val="25316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14 at 11.43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79" y="595114"/>
            <a:ext cx="5732321" cy="6182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9082" y="6362232"/>
            <a:ext cx="1119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prstClr val="white"/>
                </a:solidFill>
              </a:rPr>
              <a:t>Vermote</a:t>
            </a:r>
            <a:r>
              <a:rPr lang="en-US" sz="1100" dirty="0" smtClean="0">
                <a:solidFill>
                  <a:prstClr val="white"/>
                </a:solidFill>
              </a:rPr>
              <a:t> et al.</a:t>
            </a:r>
            <a:r>
              <a:rPr lang="en-US" sz="2000" dirty="0" smtClean="0">
                <a:solidFill>
                  <a:prstClr val="white"/>
                </a:solidFill>
              </a:rPr>
              <a:t> 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92" y="83446"/>
            <a:ext cx="91155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800" smtClean="0">
                <a:solidFill>
                  <a:prstClr val="white"/>
                </a:solidFill>
              </a:rPr>
              <a:t>JPSS VIIRS / MODIS inter-operabilty </a:t>
            </a:r>
          </a:p>
          <a:p>
            <a:pPr lvl="1" algn="ctr"/>
            <a:r>
              <a:rPr lang="en-US" sz="2800" smtClean="0">
                <a:solidFill>
                  <a:prstClr val="white"/>
                </a:solidFill>
              </a:rPr>
              <a:t>for agricultural monitoring 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6" name="Picture 2" descr="http://science.nasa.gov/media/medialibrary/2010/03/31/npoess-preparatory-project-npp.jpe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639327"/>
            <a:ext cx="1083580" cy="1063421"/>
          </a:xfrm>
          <a:prstGeom prst="rect">
            <a:avLst/>
          </a:prstGeom>
          <a:noFill/>
        </p:spPr>
      </p:pic>
      <p:pic>
        <p:nvPicPr>
          <p:cNvPr id="7" name="Picture 2" descr="https://encrypted-tbn1.google.com/images?q=tbn:ANd9GcRmZxGsov9t4TSeOMUXxAuA_3imJTpc-PTF-_AIYoduFsJJ_h4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99" y="4763794"/>
            <a:ext cx="1083581" cy="875533"/>
          </a:xfrm>
          <a:prstGeom prst="rect">
            <a:avLst/>
          </a:prstGeom>
          <a:noFill/>
        </p:spPr>
      </p:pic>
      <p:pic>
        <p:nvPicPr>
          <p:cNvPr id="8" name="Picture 7" descr="D:\GOES-14\images\NOAA 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92" y="3692513"/>
            <a:ext cx="1064585" cy="107128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" y="0"/>
            <a:ext cx="1527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Component 4 </a:t>
            </a:r>
          </a:p>
        </p:txBody>
      </p:sp>
    </p:spTree>
    <p:extLst>
      <p:ext uri="{BB962C8B-B14F-4D97-AF65-F5344CB8AC3E}">
        <p14:creationId xmlns:p14="http://schemas.microsoft.com/office/powerpoint/2010/main" val="308463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57200" y="457200"/>
            <a:ext cx="8108950" cy="5986441"/>
            <a:chOff x="520700" y="414359"/>
            <a:chExt cx="8108950" cy="5986441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520700" y="414359"/>
              <a:ext cx="8032749" cy="86836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 smtClean="0">
                  <a:solidFill>
                    <a:prstClr val="white"/>
                  </a:solidFill>
                  <a:latin typeface="Arial"/>
                </a:rPr>
                <a:t>Monthly Wheat Prices 1960-2011($/</a:t>
              </a:r>
              <a:r>
                <a:rPr lang="en-US" sz="1800" b="1" dirty="0">
                  <a:solidFill>
                    <a:prstClr val="white"/>
                  </a:solidFill>
                  <a:latin typeface="Arial"/>
                </a:rPr>
                <a:t>Metric Ton)</a:t>
              </a:r>
              <a:r>
                <a:rPr lang="en-US" sz="1800" b="1" dirty="0" smtClean="0">
                  <a:solidFill>
                    <a:prstClr val="white"/>
                  </a:solidFill>
                  <a:latin typeface="Arial"/>
                </a:rPr>
                <a:t/>
              </a:r>
              <a:br>
                <a:rPr lang="en-US" sz="1800" b="1" dirty="0" smtClean="0">
                  <a:solidFill>
                    <a:prstClr val="white"/>
                  </a:solidFill>
                  <a:latin typeface="Arial"/>
                </a:rPr>
              </a:br>
              <a:r>
                <a:rPr lang="en-US" sz="1050" b="1" dirty="0" smtClean="0">
                  <a:solidFill>
                    <a:prstClr val="white"/>
                  </a:solidFill>
                  <a:latin typeface="Arial"/>
                </a:rPr>
                <a:t>Source: World Bank</a:t>
              </a:r>
              <a:endParaRPr lang="en-US" sz="2000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000" y="1371600"/>
              <a:ext cx="7848600" cy="50292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96900" y="1358928"/>
              <a:ext cx="8032750" cy="5041872"/>
              <a:chOff x="555625" y="869950"/>
              <a:chExt cx="8032750" cy="5041872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41"/>
              <a:stretch/>
            </p:blipFill>
            <p:spPr bwMode="auto">
              <a:xfrm>
                <a:off x="555625" y="869950"/>
                <a:ext cx="8032750" cy="4711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484"/>
              <a:stretch/>
            </p:blipFill>
            <p:spPr bwMode="auto">
              <a:xfrm>
                <a:off x="555625" y="5578348"/>
                <a:ext cx="8032750" cy="333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5334000" y="5638800"/>
              <a:ext cx="3131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Nominal wheat price in US $/metric Ton 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ular Callout 15"/>
            <p:cNvSpPr/>
            <p:nvPr/>
          </p:nvSpPr>
          <p:spPr>
            <a:xfrm>
              <a:off x="5943600" y="1219200"/>
              <a:ext cx="1295400" cy="685800"/>
            </a:xfrm>
            <a:prstGeom prst="wedgeRectCallout">
              <a:avLst>
                <a:gd name="adj1" fmla="val 100290"/>
                <a:gd name="adj2" fmla="val 71801"/>
              </a:avLst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2008 Price hikes</a:t>
              </a:r>
            </a:p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Droughts: </a:t>
              </a:r>
            </a:p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Australia &amp; Ukraine</a:t>
              </a:r>
            </a:p>
          </p:txBody>
        </p:sp>
        <p:sp>
          <p:nvSpPr>
            <p:cNvPr id="17" name="Rectangular Callout 16"/>
            <p:cNvSpPr/>
            <p:nvPr/>
          </p:nvSpPr>
          <p:spPr>
            <a:xfrm>
              <a:off x="5486400" y="2209800"/>
              <a:ext cx="1676400" cy="609600"/>
            </a:xfrm>
            <a:prstGeom prst="wedgeRectCallout">
              <a:avLst>
                <a:gd name="adj1" fmla="val 121752"/>
                <a:gd name="adj2" fmla="val 24133"/>
              </a:avLst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2010/11 Price hikes</a:t>
              </a:r>
            </a:p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Drought: </a:t>
              </a:r>
            </a:p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Russia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1447800" y="3886200"/>
              <a:ext cx="1447800" cy="533400"/>
            </a:xfrm>
            <a:prstGeom prst="wedgeRectCallout">
              <a:avLst>
                <a:gd name="adj1" fmla="val 66518"/>
                <a:gd name="adj2" fmla="val 199984"/>
              </a:avLst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 smtClean="0">
                  <a:solidFill>
                    <a:prstClr val="white"/>
                  </a:solidFill>
                </a:rPr>
                <a:t>Landsat</a:t>
              </a:r>
              <a:r>
                <a:rPr lang="en-US" sz="1200" b="1" dirty="0" smtClean="0">
                  <a:solidFill>
                    <a:prstClr val="white"/>
                  </a:solidFill>
                </a:rPr>
                <a:t> 1  Launched (1972)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3873500" y="3309959"/>
              <a:ext cx="2044700" cy="536448"/>
            </a:xfrm>
            <a:prstGeom prst="wedgeRectCallout">
              <a:avLst>
                <a:gd name="adj1" fmla="val -81230"/>
                <a:gd name="adj2" fmla="val 74496"/>
              </a:avLst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1971/2’s price hike</a:t>
              </a:r>
            </a:p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Drought: Russia  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066800" y="1143000"/>
            <a:ext cx="7499350" cy="530064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518" y="-9526"/>
            <a:ext cx="787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</a:rPr>
              <a:t>Context for GEOGLAM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0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06"/>
            <a:ext cx="8229600" cy="1143000"/>
          </a:xfrm>
        </p:spPr>
        <p:txBody>
          <a:bodyPr/>
          <a:lstStyle/>
          <a:p>
            <a:r>
              <a:rPr lang="en-US" dirty="0" smtClean="0"/>
              <a:t>Sampling Strategy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001"/>
            <a:ext cx="8229600" cy="5450328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dirty="0" smtClean="0">
                <a:cs typeface="Arial" pitchFamily="34" charset="0"/>
              </a:rPr>
              <a:t>Preference is for wall to wall coverage of agricultural regions BUT</a:t>
            </a:r>
          </a:p>
          <a:p>
            <a:pPr marL="457200" lvl="1" indent="0">
              <a:buNone/>
            </a:pPr>
            <a:r>
              <a:rPr lang="en-US" dirty="0" smtClean="0">
                <a:cs typeface="Arial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dirty="0" smtClean="0">
                <a:cs typeface="Arial" pitchFamily="34" charset="0"/>
              </a:rPr>
              <a:t>- recognizing this is not feasible for all GEOGLAM regions with high acquisition frequency, </a:t>
            </a:r>
            <a:r>
              <a:rPr lang="en-US" dirty="0" smtClean="0"/>
              <a:t>especially given cloud cover during growing season.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Tx/>
              <a:buChar char="-"/>
            </a:pPr>
            <a:r>
              <a:rPr lang="en-US" dirty="0" smtClean="0">
                <a:cs typeface="Arial" pitchFamily="34" charset="0"/>
              </a:rPr>
              <a:t>A nested stratified, multi-resolution  sampling approach is being developed as an alternative </a:t>
            </a:r>
          </a:p>
          <a:p>
            <a:pPr lvl="2">
              <a:buFontTx/>
              <a:buChar char="-"/>
            </a:pPr>
            <a:r>
              <a:rPr lang="en-US" dirty="0" smtClean="0">
                <a:cs typeface="Arial" pitchFamily="34" charset="0"/>
              </a:rPr>
              <a:t>allows for more frequent acquisitions over selected sites that are statistically representative of entire area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Tx/>
              <a:buChar char="-"/>
            </a:pPr>
            <a:endParaRPr lang="en-US" dirty="0" smtClean="0"/>
          </a:p>
          <a:p>
            <a:pPr lvl="1">
              <a:buFontTx/>
              <a:buChar char="-"/>
            </a:pPr>
            <a:r>
              <a:rPr lang="en-US" sz="2600" i="1" dirty="0" smtClean="0"/>
              <a:t>NASA has indicated intent to fund initial design of sampling approach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 lvl="1">
              <a:buFontTx/>
              <a:buChar char="-"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r="45132"/>
          <a:stretch/>
        </p:blipFill>
        <p:spPr bwMode="auto">
          <a:xfrm>
            <a:off x="3" y="0"/>
            <a:ext cx="488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10050" y="1147685"/>
            <a:ext cx="4895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9051"/>
            <a:ext cx="2019300" cy="52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88376" y="0"/>
            <a:ext cx="1527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Component 4 </a:t>
            </a:r>
          </a:p>
        </p:txBody>
      </p:sp>
    </p:spTree>
    <p:extLst>
      <p:ext uri="{BB962C8B-B14F-4D97-AF65-F5344CB8AC3E}">
        <p14:creationId xmlns:p14="http://schemas.microsoft.com/office/powerpoint/2010/main" val="113789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733425"/>
            <a:ext cx="8629650" cy="5391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334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82727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3048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4425" y="762000"/>
            <a:ext cx="3048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29"/>
            <a:ext cx="8229600" cy="12702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of Multistage Sampling</a:t>
            </a:r>
            <a:br>
              <a:rPr lang="en-US" dirty="0" smtClean="0"/>
            </a:br>
            <a:r>
              <a:rPr lang="en-US" sz="3100" dirty="0" smtClean="0"/>
              <a:t>Argentina high, medium and low soybean strata</a:t>
            </a:r>
            <a:br>
              <a:rPr lang="en-US" sz="3100" dirty="0" smtClean="0"/>
            </a:br>
            <a:r>
              <a:rPr lang="en-US" sz="3100" dirty="0" smtClean="0"/>
              <a:t> using MODIS 250m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10603" y="5946795"/>
            <a:ext cx="692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Red=high (&gt;19.8%), orange=medium (7.2-19.8%), yellow=low (0.5-7.2%)</a:t>
            </a:r>
          </a:p>
        </p:txBody>
      </p:sp>
      <p:sp>
        <p:nvSpPr>
          <p:cNvPr id="9" name="Rectangle 8"/>
          <p:cNvSpPr/>
          <p:nvPr/>
        </p:nvSpPr>
        <p:spPr>
          <a:xfrm>
            <a:off x="-90635" y="6480195"/>
            <a:ext cx="8169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Component </a:t>
            </a:r>
            <a:r>
              <a:rPr lang="en-US" b="1" dirty="0"/>
              <a:t>4 </a:t>
            </a:r>
            <a:r>
              <a:rPr lang="en-US" b="1" dirty="0" smtClean="0"/>
              <a:t>  									        Hansen, Di Bella et al</a:t>
            </a:r>
            <a:endParaRPr lang="en-US" b="1" dirty="0"/>
          </a:p>
        </p:txBody>
      </p:sp>
      <p:pic>
        <p:nvPicPr>
          <p:cNvPr id="10" name="Picture 2" descr="https://encrypted-tbn1.google.com/images?q=tbn:ANd9GcRmZxGsov9t4TSeOMUXxAuA_3imJTpc-PTF-_AIYoduFsJJ_h4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9300" y="6223570"/>
            <a:ext cx="774700" cy="625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046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733425"/>
            <a:ext cx="8629650" cy="5391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334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5050" y="6124574"/>
            <a:ext cx="7429500" cy="758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FF"/>
                </a:solidFill>
              </a:rPr>
              <a:t>Red=high (&gt;19.8%), orange=medium (7.2-19.8%), yellow=low (0.5-7.2%)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3048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4425" y="790575"/>
            <a:ext cx="3048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032"/>
            <a:ext cx="685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Component </a:t>
            </a:r>
            <a:r>
              <a:rPr lang="en-US" b="1" dirty="0"/>
              <a:t>4 </a:t>
            </a:r>
            <a:r>
              <a:rPr lang="en-US" dirty="0" smtClean="0">
                <a:solidFill>
                  <a:prstClr val="black"/>
                </a:solidFill>
              </a:rPr>
              <a:t>8</a:t>
            </a:r>
            <a:r>
              <a:rPr lang="en-US" dirty="0">
                <a:solidFill>
                  <a:prstClr val="black"/>
                </a:solidFill>
              </a:rPr>
              <a:t>%), orange=medium (7.2-19.8%), yellow=low (0.5-7.2%)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Landsat (30m) sample blocks (S1)</a:t>
            </a:r>
            <a:br>
              <a:rPr lang="en-US" dirty="0" smtClean="0"/>
            </a:br>
            <a:r>
              <a:rPr lang="en-US" dirty="0" smtClean="0"/>
              <a:t>3-4 acquisitions during growing season</a:t>
            </a:r>
            <a:endParaRPr lang="en-US" dirty="0"/>
          </a:p>
        </p:txBody>
      </p:sp>
      <p:pic>
        <p:nvPicPr>
          <p:cNvPr id="9" name="Picture 2" descr="https://encrypted-tbn1.google.com/images?q=tbn:ANd9GcRmZxGsov9t4TSeOMUXxAuA_3imJTpc-PTF-_AIYoduFsJJ_h4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9300" y="6223570"/>
            <a:ext cx="774700" cy="625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899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733425"/>
            <a:ext cx="8629650" cy="5391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334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816600"/>
            <a:ext cx="91440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3048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4425" y="762000"/>
            <a:ext cx="3048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RapidEye</a:t>
            </a:r>
            <a:r>
              <a:rPr lang="en-US" dirty="0" smtClean="0"/>
              <a:t> (5m) sample blocks- S2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3604" y="5911334"/>
            <a:ext cx="692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Red=high (&gt;19.8%), orange=medium (7.2-19.8%), yellow=low (0.5-7.2%)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59" y="-12700"/>
            <a:ext cx="16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Component 4 </a:t>
            </a:r>
            <a:r>
              <a:rPr lang="en-US" dirty="0">
                <a:solidFill>
                  <a:prstClr val="black"/>
                </a:solidFill>
              </a:rPr>
              <a:t>8</a:t>
            </a:r>
            <a:endParaRPr lang="en-US" dirty="0"/>
          </a:p>
        </p:txBody>
      </p:sp>
      <p:pic>
        <p:nvPicPr>
          <p:cNvPr id="10" name="Picture 2" descr="https://encrypted-tbn1.google.com/images?q=tbn:ANd9GcRmZxGsov9t4TSeOMUXxAuA_3imJTpc-PTF-_AIYoduFsJJ_h4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9300" y="6223570"/>
            <a:ext cx="774700" cy="625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262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18" y="40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Examples of GEOGLAM Phase </a:t>
            </a:r>
            <a:r>
              <a:rPr lang="en-US" sz="3600" dirty="0"/>
              <a:t>1</a:t>
            </a:r>
            <a:r>
              <a:rPr lang="en-US" sz="3600" dirty="0" smtClean="0"/>
              <a:t> Support: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621" y="709535"/>
            <a:ext cx="4030003" cy="5438937"/>
          </a:xfrm>
        </p:spPr>
        <p:txBody>
          <a:bodyPr>
            <a:noAutofit/>
          </a:bodyPr>
          <a:lstStyle/>
          <a:p>
            <a:r>
              <a:rPr lang="en-US" sz="2000" dirty="0" smtClean="0"/>
              <a:t>US </a:t>
            </a:r>
          </a:p>
          <a:p>
            <a:pPr marL="0" indent="0">
              <a:buNone/>
            </a:pPr>
            <a:r>
              <a:rPr lang="en-US" sz="2000" dirty="0" smtClean="0"/>
              <a:t>      </a:t>
            </a:r>
            <a:r>
              <a:rPr lang="en-US" sz="1600" dirty="0" smtClean="0"/>
              <a:t>NASA  </a:t>
            </a:r>
          </a:p>
          <a:p>
            <a:pPr lvl="1"/>
            <a:r>
              <a:rPr lang="en-US" sz="1800" dirty="0"/>
              <a:t>Global Soy Area Estimation</a:t>
            </a:r>
          </a:p>
          <a:p>
            <a:pPr lvl="1"/>
            <a:r>
              <a:rPr lang="en-US" sz="1800" dirty="0" smtClean="0"/>
              <a:t>GEOGLAM operations </a:t>
            </a:r>
          </a:p>
          <a:p>
            <a:pPr lvl="1"/>
            <a:r>
              <a:rPr lang="en-US" sz="1800" dirty="0" smtClean="0"/>
              <a:t>Drought monitoring system prototype</a:t>
            </a:r>
          </a:p>
          <a:p>
            <a:pPr lvl="1"/>
            <a:r>
              <a:rPr lang="en-US" sz="1800" dirty="0" smtClean="0"/>
              <a:t>Wheat Yield Forecasting prototype</a:t>
            </a:r>
          </a:p>
          <a:p>
            <a:pPr lvl="1"/>
            <a:r>
              <a:rPr lang="en-US" sz="1800" dirty="0" smtClean="0"/>
              <a:t>Global Sampling approach</a:t>
            </a:r>
          </a:p>
          <a:p>
            <a:pPr marL="457200" lvl="1" indent="0">
              <a:buNone/>
            </a:pPr>
            <a:r>
              <a:rPr lang="en-US" sz="1800" dirty="0" smtClean="0"/>
              <a:t>USDA </a:t>
            </a:r>
          </a:p>
          <a:p>
            <a:pPr lvl="1">
              <a:buFontTx/>
              <a:buChar char="-"/>
            </a:pPr>
            <a:r>
              <a:rPr lang="en-US" sz="1800" dirty="0" smtClean="0"/>
              <a:t>Pakistan Capacity Building </a:t>
            </a:r>
          </a:p>
          <a:p>
            <a:pPr lvl="1">
              <a:buFontTx/>
              <a:buChar char="-"/>
            </a:pPr>
            <a:r>
              <a:rPr lang="en-US" sz="1800" dirty="0" smtClean="0"/>
              <a:t>GLAM Operation  w. NASA</a:t>
            </a:r>
          </a:p>
          <a:p>
            <a:r>
              <a:rPr lang="en-US" sz="2000" dirty="0" smtClean="0"/>
              <a:t>Japan:</a:t>
            </a:r>
          </a:p>
          <a:p>
            <a:pPr lvl="1"/>
            <a:r>
              <a:rPr lang="en-US" sz="1600" dirty="0" smtClean="0"/>
              <a:t>Asia Rice Initiative (Asian Development Bank)</a:t>
            </a:r>
          </a:p>
          <a:p>
            <a:r>
              <a:rPr lang="en-US" sz="2000" dirty="0" smtClean="0"/>
              <a:t>China:</a:t>
            </a:r>
          </a:p>
          <a:p>
            <a:pPr lvl="1"/>
            <a:r>
              <a:rPr lang="en-US" sz="1400" dirty="0" smtClean="0"/>
              <a:t>GEO Agriculture- MOST, indication will support GEOGLAM 2014</a:t>
            </a:r>
          </a:p>
          <a:p>
            <a:pPr lvl="1"/>
            <a:endParaRPr lang="en-US" sz="1800" dirty="0" smtClean="0"/>
          </a:p>
          <a:p>
            <a:endParaRPr lang="en-US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r="45132"/>
          <a:stretch/>
        </p:blipFill>
        <p:spPr bwMode="auto">
          <a:xfrm>
            <a:off x="3" y="0"/>
            <a:ext cx="488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86322" y="1468417"/>
            <a:ext cx="445767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EU FP </a:t>
            </a:r>
            <a:r>
              <a:rPr lang="en-US" sz="2000" dirty="0" smtClean="0">
                <a:solidFill>
                  <a:prstClr val="white"/>
                </a:solidFill>
              </a:rPr>
              <a:t>7 </a:t>
            </a:r>
            <a:endParaRPr lang="en-US" sz="2000" dirty="0">
              <a:solidFill>
                <a:prstClr val="white"/>
              </a:solidFill>
            </a:endParaRPr>
          </a:p>
          <a:p>
            <a:pPr lvl="1"/>
            <a:r>
              <a:rPr lang="en-US" dirty="0">
                <a:solidFill>
                  <a:prstClr val="white"/>
                </a:solidFill>
              </a:rPr>
              <a:t>9 Million </a:t>
            </a:r>
            <a:r>
              <a:rPr lang="en-US" dirty="0" smtClean="0">
                <a:solidFill>
                  <a:prstClr val="white"/>
                </a:solidFill>
              </a:rPr>
              <a:t>Euro Call in Process 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sz="2000" dirty="0" smtClean="0">
                <a:solidFill>
                  <a:prstClr val="white"/>
                </a:solidFill>
              </a:rPr>
              <a:t>France </a:t>
            </a:r>
            <a:endParaRPr lang="en-US" sz="2000" dirty="0">
              <a:solidFill>
                <a:prstClr val="white"/>
              </a:solidFill>
            </a:endParaRPr>
          </a:p>
          <a:p>
            <a:pPr lvl="1"/>
            <a:r>
              <a:rPr lang="en-US" dirty="0">
                <a:solidFill>
                  <a:prstClr val="white"/>
                </a:solidFill>
              </a:rPr>
              <a:t>GEOGLAM operations- </a:t>
            </a:r>
            <a:r>
              <a:rPr lang="en-US" dirty="0" err="1">
                <a:solidFill>
                  <a:prstClr val="white"/>
                </a:solidFill>
              </a:rPr>
              <a:t>secondment</a:t>
            </a:r>
            <a:r>
              <a:rPr lang="en-US" dirty="0">
                <a:solidFill>
                  <a:prstClr val="white"/>
                </a:solidFill>
              </a:rPr>
              <a:t> of </a:t>
            </a:r>
            <a:r>
              <a:rPr lang="en-US" dirty="0" smtClean="0">
                <a:solidFill>
                  <a:prstClr val="white"/>
                </a:solidFill>
              </a:rPr>
              <a:t>project </a:t>
            </a:r>
            <a:r>
              <a:rPr lang="en-US" dirty="0">
                <a:solidFill>
                  <a:prstClr val="white"/>
                </a:solidFill>
              </a:rPr>
              <a:t>coordinator</a:t>
            </a:r>
          </a:p>
          <a:p>
            <a:r>
              <a:rPr lang="en-US" sz="2000" dirty="0" smtClean="0">
                <a:solidFill>
                  <a:prstClr val="white"/>
                </a:solidFill>
              </a:rPr>
              <a:t>Gates </a:t>
            </a:r>
            <a:r>
              <a:rPr lang="en-US" sz="2000" dirty="0">
                <a:solidFill>
                  <a:prstClr val="white"/>
                </a:solidFill>
              </a:rPr>
              <a:t>Foundation </a:t>
            </a:r>
          </a:p>
          <a:p>
            <a:pPr lvl="1"/>
            <a:r>
              <a:rPr lang="en-US" dirty="0">
                <a:solidFill>
                  <a:prstClr val="white"/>
                </a:solidFill>
              </a:rPr>
              <a:t>I</a:t>
            </a:r>
            <a:r>
              <a:rPr lang="en-US" dirty="0" smtClean="0">
                <a:solidFill>
                  <a:prstClr val="white"/>
                </a:solidFill>
              </a:rPr>
              <a:t>nterest </a:t>
            </a:r>
            <a:r>
              <a:rPr lang="en-US" dirty="0">
                <a:solidFill>
                  <a:prstClr val="white"/>
                </a:solidFill>
              </a:rPr>
              <a:t>in supporting </a:t>
            </a:r>
            <a:r>
              <a:rPr lang="en-US" dirty="0" smtClean="0">
                <a:solidFill>
                  <a:prstClr val="white"/>
                </a:solidFill>
              </a:rPr>
              <a:t>Africa capacity building activities 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sz="2000" dirty="0" smtClean="0">
                <a:solidFill>
                  <a:prstClr val="white"/>
                </a:solidFill>
              </a:rPr>
              <a:t>Germany  (Min. Food and Ag…) </a:t>
            </a:r>
            <a:endParaRPr lang="en-US" sz="2000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	Indicated </a:t>
            </a:r>
            <a:r>
              <a:rPr lang="en-US" dirty="0">
                <a:solidFill>
                  <a:prstClr val="white"/>
                </a:solidFill>
              </a:rPr>
              <a:t>interest to support 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sz="2000" dirty="0" smtClean="0">
                <a:solidFill>
                  <a:prstClr val="white"/>
                </a:solidFill>
              </a:rPr>
              <a:t>Argentina  (Ministry of Ag) </a:t>
            </a:r>
          </a:p>
          <a:p>
            <a:r>
              <a:rPr lang="en-US" sz="2000" dirty="0">
                <a:solidFill>
                  <a:prstClr val="white"/>
                </a:solidFill>
              </a:rPr>
              <a:t>	</a:t>
            </a:r>
            <a:r>
              <a:rPr lang="en-US" dirty="0">
                <a:solidFill>
                  <a:prstClr val="white"/>
                </a:solidFill>
              </a:rPr>
              <a:t>N</a:t>
            </a:r>
            <a:r>
              <a:rPr lang="en-US" dirty="0" smtClean="0">
                <a:solidFill>
                  <a:prstClr val="white"/>
                </a:solidFill>
              </a:rPr>
              <a:t>ational capacity building  initiative</a:t>
            </a:r>
          </a:p>
          <a:p>
            <a:r>
              <a:rPr lang="en-US" sz="2000" dirty="0" smtClean="0">
                <a:solidFill>
                  <a:prstClr val="white"/>
                </a:solidFill>
              </a:rPr>
              <a:t>Mexico (SIAP) </a:t>
            </a:r>
          </a:p>
          <a:p>
            <a:r>
              <a:rPr lang="en-US" sz="2000" dirty="0">
                <a:solidFill>
                  <a:prstClr val="white"/>
                </a:solidFill>
              </a:rPr>
              <a:t>	</a:t>
            </a:r>
            <a:r>
              <a:rPr lang="en-US" dirty="0" smtClean="0">
                <a:solidFill>
                  <a:prstClr val="white"/>
                </a:solidFill>
              </a:rPr>
              <a:t>National capacity building initiative 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World Bank</a:t>
            </a:r>
          </a:p>
          <a:p>
            <a:r>
              <a:rPr lang="en-US" dirty="0">
                <a:solidFill>
                  <a:prstClr val="white"/>
                </a:solidFill>
              </a:rPr>
              <a:t>	</a:t>
            </a:r>
            <a:r>
              <a:rPr lang="en-US" dirty="0" smtClean="0">
                <a:solidFill>
                  <a:prstClr val="white"/>
                </a:solidFill>
              </a:rPr>
              <a:t> interest </a:t>
            </a:r>
            <a:r>
              <a:rPr lang="en-US" dirty="0">
                <a:solidFill>
                  <a:prstClr val="white"/>
                </a:solidFill>
              </a:rPr>
              <a:t>to support </a:t>
            </a:r>
            <a:r>
              <a:rPr lang="en-US" dirty="0" smtClean="0">
                <a:solidFill>
                  <a:prstClr val="white"/>
                </a:solidFill>
              </a:rPr>
              <a:t>national 	capacity 	building as requested</a:t>
            </a:r>
          </a:p>
          <a:p>
            <a:r>
              <a:rPr lang="en-US" sz="2000" dirty="0" smtClean="0">
                <a:solidFill>
                  <a:prstClr val="white"/>
                </a:solidFill>
              </a:rPr>
              <a:t>Russia / FSU  </a:t>
            </a:r>
            <a:r>
              <a:rPr lang="en-US" dirty="0" smtClean="0">
                <a:solidFill>
                  <a:prstClr val="white"/>
                </a:solidFill>
              </a:rPr>
              <a:t>- regional workshop  planned </a:t>
            </a:r>
          </a:p>
          <a:p>
            <a:r>
              <a:rPr lang="en-US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8646" y="700064"/>
            <a:ext cx="416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Canada</a:t>
            </a:r>
          </a:p>
          <a:p>
            <a:pPr lvl="0" defTabSz="914400">
              <a:spcBef>
                <a:spcPct val="200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       </a:t>
            </a:r>
            <a:r>
              <a:rPr lang="en-US" dirty="0" smtClean="0">
                <a:solidFill>
                  <a:prstClr val="white"/>
                </a:solidFill>
              </a:rPr>
              <a:t>JECAM office and Implementation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2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1"/>
            <a:ext cx="8229600" cy="114300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24976"/>
            <a:ext cx="8978900" cy="583302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GEO Ag Community of Practice established and has a consensus</a:t>
            </a:r>
          </a:p>
          <a:p>
            <a:r>
              <a:rPr lang="en-US" sz="2800" dirty="0"/>
              <a:t>Political support for GEOGLAM at a high level</a:t>
            </a:r>
          </a:p>
          <a:p>
            <a:r>
              <a:rPr lang="en-US" sz="2800" dirty="0" smtClean="0"/>
              <a:t>National </a:t>
            </a:r>
            <a:r>
              <a:rPr lang="en-US" sz="2800" dirty="0"/>
              <a:t>institutional participation established and </a:t>
            </a:r>
            <a:r>
              <a:rPr lang="en-US" sz="2800" dirty="0" smtClean="0"/>
              <a:t>growing</a:t>
            </a:r>
            <a:endParaRPr lang="en-US" sz="2800" dirty="0"/>
          </a:p>
          <a:p>
            <a:r>
              <a:rPr lang="en-US" sz="2800" dirty="0" smtClean="0"/>
              <a:t>GEOGLAM Governance </a:t>
            </a:r>
            <a:r>
              <a:rPr lang="en-US" sz="2800" dirty="0"/>
              <a:t>structure </a:t>
            </a:r>
            <a:r>
              <a:rPr lang="en-US" sz="2800" dirty="0" smtClean="0"/>
              <a:t>established</a:t>
            </a:r>
            <a:endParaRPr lang="en-US" sz="2800" dirty="0"/>
          </a:p>
          <a:p>
            <a:r>
              <a:rPr lang="en-US" sz="2800" dirty="0" smtClean="0"/>
              <a:t>Phased approach for implementation developed (following GEO and CEOS guidance) </a:t>
            </a:r>
          </a:p>
          <a:p>
            <a:r>
              <a:rPr lang="en-US" sz="2800" dirty="0" smtClean="0"/>
              <a:t>International and national funding support exists and is growing </a:t>
            </a:r>
          </a:p>
          <a:p>
            <a:r>
              <a:rPr lang="en-US" sz="2800" dirty="0" smtClean="0"/>
              <a:t>Early successes (Phase 0 completed)  &gt; Phase 1 under way </a:t>
            </a:r>
          </a:p>
          <a:p>
            <a:r>
              <a:rPr lang="en-US" sz="2800" dirty="0" smtClean="0"/>
              <a:t>Working closely with CEOS Ad Hoc Advisory Working </a:t>
            </a:r>
            <a:r>
              <a:rPr lang="en-US" sz="2800" dirty="0"/>
              <a:t>G</a:t>
            </a:r>
            <a:r>
              <a:rPr lang="en-US" sz="2800" dirty="0" smtClean="0"/>
              <a:t>roup</a:t>
            </a:r>
          </a:p>
          <a:p>
            <a:pPr lvl="1"/>
            <a:r>
              <a:rPr lang="en-US" sz="2400" dirty="0" smtClean="0"/>
              <a:t>Has forced a clear articulation of community observation requirements !</a:t>
            </a:r>
          </a:p>
          <a:p>
            <a:pPr lvl="1"/>
            <a:r>
              <a:rPr lang="en-US" sz="2400" dirty="0" smtClean="0"/>
              <a:t>Mapping GEOGLAM requirements to CEOS capabilities through an iterative process to ensure realistic expectations &amp; scope</a:t>
            </a:r>
          </a:p>
          <a:p>
            <a:pPr lvl="1"/>
            <a:r>
              <a:rPr lang="en-US" sz="2400" dirty="0" smtClean="0"/>
              <a:t>Significant progress by CEOS SEO </a:t>
            </a:r>
            <a:r>
              <a:rPr lang="en-US" sz="2400" dirty="0"/>
              <a:t>and GEOGLAM </a:t>
            </a:r>
            <a:r>
              <a:rPr lang="en-US" sz="2400" dirty="0" smtClean="0"/>
              <a:t> in developing the EO requirements </a:t>
            </a:r>
          </a:p>
          <a:p>
            <a:pPr lvl="1"/>
            <a:r>
              <a:rPr lang="en-US" sz="2400" dirty="0" smtClean="0"/>
              <a:t>Build upon lessons learned from GFOI and explore synergies and linkages with GFOI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707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096"/>
            <a:ext cx="8229600" cy="1143000"/>
          </a:xfrm>
        </p:spPr>
        <p:txBody>
          <a:bodyPr/>
          <a:lstStyle/>
          <a:p>
            <a:r>
              <a:rPr lang="en-US" dirty="0" smtClean="0"/>
              <a:t>GEOGLAM Way Forward with CEOS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262096"/>
            <a:ext cx="8654330" cy="55959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GEOGLAM  would like a formal endorsement of the phased implementation approach from CEOS and that CEOS will support the GEOGLAM implementation (CEOS Plenary 2013)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We are off to a very good start with CEOS – the Ad Hoc WG has been extremely helpful </a:t>
            </a:r>
            <a:r>
              <a:rPr lang="en-US" b="1" dirty="0" smtClean="0"/>
              <a:t>and </a:t>
            </a:r>
            <a:r>
              <a:rPr lang="en-US" b="1" dirty="0"/>
              <a:t>we are making real progress in matching requirements to capabilities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We recommend that the CEOS Ad-hoc working </a:t>
            </a:r>
            <a:r>
              <a:rPr lang="en-US" b="1" dirty="0"/>
              <a:t>group continue </a:t>
            </a:r>
            <a:r>
              <a:rPr lang="en-US" b="1" dirty="0" smtClean="0"/>
              <a:t>to work with GEOGLAM to ensure a manageable and effective implementation &gt; e.g. establishing a SDCG GEOGLAM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GEOGLAM cannot be successful without coordinated space agency involvement  -  CEOS is the right partner  for this GEO Activity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GEOGLAM provides a highly visible and feasible opportunity for CEOS to make an impact on using EO for societal benefit in an important and politically relevant sector </a:t>
            </a:r>
          </a:p>
        </p:txBody>
      </p:sp>
    </p:spTree>
    <p:extLst>
      <p:ext uri="{BB962C8B-B14F-4D97-AF65-F5344CB8AC3E}">
        <p14:creationId xmlns:p14="http://schemas.microsoft.com/office/powerpoint/2010/main" val="376830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228600" y="4572000"/>
            <a:ext cx="38100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2490791" y="1981200"/>
            <a:ext cx="4232275" cy="2057400"/>
            <a:chOff x="1632" y="1152"/>
            <a:chExt cx="2666" cy="129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632" y="1152"/>
              <a:ext cx="2666" cy="1296"/>
              <a:chOff x="214" y="864"/>
              <a:chExt cx="2666" cy="1296"/>
            </a:xfrm>
          </p:grpSpPr>
          <p:sp>
            <p:nvSpPr>
              <p:cNvPr id="103435" name="Rectangle 11"/>
              <p:cNvSpPr>
                <a:spLocks noChangeArrowheads="1"/>
              </p:cNvSpPr>
              <p:nvPr/>
            </p:nvSpPr>
            <p:spPr bwMode="auto">
              <a:xfrm>
                <a:off x="214" y="864"/>
                <a:ext cx="2666" cy="12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226" y="870"/>
                <a:ext cx="2654" cy="1274"/>
                <a:chOff x="226" y="870"/>
                <a:chExt cx="2654" cy="1274"/>
              </a:xfrm>
            </p:grpSpPr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226" y="870"/>
                  <a:ext cx="2635" cy="1248"/>
                  <a:chOff x="231" y="870"/>
                  <a:chExt cx="2635" cy="1248"/>
                </a:xfrm>
              </p:grpSpPr>
              <p:pic>
                <p:nvPicPr>
                  <p:cNvPr id="103438" name="Picture 1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75803" t="14586" r="15851" b="71771"/>
                  <a:stretch>
                    <a:fillRect/>
                  </a:stretch>
                </p:blipFill>
                <p:spPr bwMode="auto">
                  <a:xfrm>
                    <a:off x="240" y="1226"/>
                    <a:ext cx="1637" cy="89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103439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79166" t="21301" r="12773" b="68411"/>
                  <a:stretch>
                    <a:fillRect/>
                  </a:stretch>
                </p:blipFill>
                <p:spPr bwMode="auto">
                  <a:xfrm>
                    <a:off x="285" y="1445"/>
                    <a:ext cx="1581" cy="67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103440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87227" t="17271" r="7600" b="76686"/>
                  <a:stretch>
                    <a:fillRect/>
                  </a:stretch>
                </p:blipFill>
                <p:spPr bwMode="auto">
                  <a:xfrm>
                    <a:off x="1549" y="1432"/>
                    <a:ext cx="1317" cy="52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103441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75583" t="7201" r="14079" b="88350"/>
                  <a:stretch>
                    <a:fillRect/>
                  </a:stretch>
                </p:blipFill>
                <p:spPr bwMode="auto">
                  <a:xfrm>
                    <a:off x="231" y="870"/>
                    <a:ext cx="2606" cy="374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103442" name="Rectangle 18"/>
                <p:cNvSpPr>
                  <a:spLocks noChangeArrowheads="1"/>
                </p:cNvSpPr>
                <p:nvPr/>
              </p:nvSpPr>
              <p:spPr bwMode="auto">
                <a:xfrm>
                  <a:off x="1536" y="1920"/>
                  <a:ext cx="1344" cy="22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103443" name="Picture 19" descr="NY%20Times%20Logo_2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3" y="1158"/>
              <a:ext cx="1440" cy="221"/>
            </a:xfrm>
            <a:prstGeom prst="rect">
              <a:avLst/>
            </a:prstGeom>
            <a:noFill/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5257803" y="152400"/>
            <a:ext cx="3686175" cy="1295400"/>
            <a:chOff x="1296" y="1200"/>
            <a:chExt cx="2322" cy="816"/>
          </a:xfrm>
        </p:grpSpPr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1296" y="1200"/>
              <a:ext cx="2322" cy="812"/>
              <a:chOff x="1392" y="1728"/>
              <a:chExt cx="2322" cy="812"/>
            </a:xfrm>
          </p:grpSpPr>
          <p:pic>
            <p:nvPicPr>
              <p:cNvPr id="103469" name="Picture 4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7207" b="69745"/>
              <a:stretch>
                <a:fillRect/>
              </a:stretch>
            </p:blipFill>
            <p:spPr bwMode="auto">
              <a:xfrm>
                <a:off x="1392" y="1728"/>
                <a:ext cx="2322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470" name="Picture 4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60660"/>
              <a:stretch>
                <a:fillRect/>
              </a:stretch>
            </p:blipFill>
            <p:spPr bwMode="auto">
              <a:xfrm>
                <a:off x="1392" y="2016"/>
                <a:ext cx="2322" cy="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03471" name="Rectangle 47"/>
            <p:cNvSpPr>
              <a:spLocks noChangeArrowheads="1"/>
            </p:cNvSpPr>
            <p:nvPr/>
          </p:nvSpPr>
          <p:spPr bwMode="auto">
            <a:xfrm>
              <a:off x="1296" y="1200"/>
              <a:ext cx="2304" cy="8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0" y="1"/>
            <a:ext cx="4267200" cy="1676400"/>
            <a:chOff x="192" y="96"/>
            <a:chExt cx="2688" cy="1056"/>
          </a:xfrm>
        </p:grpSpPr>
        <p:grpSp>
          <p:nvGrpSpPr>
            <p:cNvPr id="9" name="Group 63"/>
            <p:cNvGrpSpPr>
              <a:grpSpLocks/>
            </p:cNvGrpSpPr>
            <p:nvPr/>
          </p:nvGrpSpPr>
          <p:grpSpPr bwMode="auto">
            <a:xfrm>
              <a:off x="192" y="96"/>
              <a:ext cx="2688" cy="1056"/>
              <a:chOff x="192" y="96"/>
              <a:chExt cx="2688" cy="1056"/>
            </a:xfrm>
          </p:grpSpPr>
          <p:grpSp>
            <p:nvGrpSpPr>
              <p:cNvPr id="10" name="Group 22"/>
              <p:cNvGrpSpPr>
                <a:grpSpLocks/>
              </p:cNvGrpSpPr>
              <p:nvPr/>
            </p:nvGrpSpPr>
            <p:grpSpPr bwMode="auto">
              <a:xfrm>
                <a:off x="192" y="96"/>
                <a:ext cx="2688" cy="1056"/>
                <a:chOff x="144" y="2880"/>
                <a:chExt cx="2400" cy="1056"/>
              </a:xfrm>
            </p:grpSpPr>
            <p:pic>
              <p:nvPicPr>
                <p:cNvPr id="103447" name="Picture 2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44" y="3247"/>
                  <a:ext cx="2400" cy="689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3448" name="Picture 24" descr="Washington_Post_logo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t="4286" b="10001"/>
                <a:stretch>
                  <a:fillRect/>
                </a:stretch>
              </p:blipFill>
              <p:spPr bwMode="auto">
                <a:xfrm>
                  <a:off x="144" y="2880"/>
                  <a:ext cx="2400" cy="3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103449" name="Line 25"/>
              <p:cNvSpPr>
                <a:spLocks noChangeShapeType="1"/>
              </p:cNvSpPr>
              <p:nvPr/>
            </p:nvSpPr>
            <p:spPr bwMode="auto">
              <a:xfrm>
                <a:off x="192" y="439"/>
                <a:ext cx="26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488" name="Rectangle 64"/>
            <p:cNvSpPr>
              <a:spLocks noChangeArrowheads="1"/>
            </p:cNvSpPr>
            <p:nvPr/>
          </p:nvSpPr>
          <p:spPr bwMode="auto">
            <a:xfrm>
              <a:off x="192" y="96"/>
              <a:ext cx="2688" cy="10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68"/>
          <p:cNvGrpSpPr>
            <a:grpSpLocks/>
          </p:cNvGrpSpPr>
          <p:nvPr/>
        </p:nvGrpSpPr>
        <p:grpSpPr bwMode="auto">
          <a:xfrm>
            <a:off x="5181603" y="1828800"/>
            <a:ext cx="3667125" cy="1162050"/>
            <a:chOff x="3354" y="1044"/>
            <a:chExt cx="2310" cy="732"/>
          </a:xfrm>
        </p:grpSpPr>
        <p:pic>
          <p:nvPicPr>
            <p:cNvPr id="103444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 l="890" t="25340" r="83105" b="58655"/>
            <a:stretch>
              <a:fillRect/>
            </a:stretch>
          </p:blipFill>
          <p:spPr bwMode="auto">
            <a:xfrm>
              <a:off x="3360" y="1056"/>
              <a:ext cx="2304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03491" name="Rectangle 67"/>
            <p:cNvSpPr>
              <a:spLocks noChangeArrowheads="1"/>
            </p:cNvSpPr>
            <p:nvPr/>
          </p:nvSpPr>
          <p:spPr bwMode="auto">
            <a:xfrm>
              <a:off x="3354" y="1044"/>
              <a:ext cx="2310" cy="7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152400" y="4495800"/>
            <a:ext cx="3657600" cy="2057400"/>
            <a:chOff x="96" y="2832"/>
            <a:chExt cx="2304" cy="1296"/>
          </a:xfrm>
        </p:grpSpPr>
        <p:grpSp>
          <p:nvGrpSpPr>
            <p:cNvPr id="13" name="Group 56"/>
            <p:cNvGrpSpPr>
              <a:grpSpLocks/>
            </p:cNvGrpSpPr>
            <p:nvPr/>
          </p:nvGrpSpPr>
          <p:grpSpPr bwMode="auto">
            <a:xfrm>
              <a:off x="96" y="2832"/>
              <a:ext cx="2304" cy="1296"/>
              <a:chOff x="96" y="2832"/>
              <a:chExt cx="2304" cy="1296"/>
            </a:xfrm>
          </p:grpSpPr>
          <p:sp>
            <p:nvSpPr>
              <p:cNvPr id="103431" name="Rectangle 7"/>
              <p:cNvSpPr>
                <a:spLocks noChangeArrowheads="1"/>
              </p:cNvSpPr>
              <p:nvPr/>
            </p:nvSpPr>
            <p:spPr bwMode="auto">
              <a:xfrm>
                <a:off x="96" y="2832"/>
                <a:ext cx="2304" cy="12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96" y="2832"/>
                <a:ext cx="2304" cy="1248"/>
                <a:chOff x="1728" y="2832"/>
                <a:chExt cx="2160" cy="1248"/>
              </a:xfrm>
            </p:grpSpPr>
            <p:pic>
              <p:nvPicPr>
                <p:cNvPr id="103429" name="Picture 5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60672" t="36005" r="29332" b="51993"/>
                <a:stretch>
                  <a:fillRect/>
                </a:stretch>
              </p:blipFill>
              <p:spPr bwMode="auto">
                <a:xfrm>
                  <a:off x="1728" y="3216"/>
                  <a:ext cx="216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3430" name="Picture 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57785" t="28003" r="31331" b="65996"/>
                <a:stretch>
                  <a:fillRect/>
                </a:stretch>
              </p:blipFill>
              <p:spPr bwMode="auto">
                <a:xfrm>
                  <a:off x="1728" y="2832"/>
                  <a:ext cx="2160" cy="3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103497" name="Rectangle 73"/>
            <p:cNvSpPr>
              <a:spLocks noChangeArrowheads="1"/>
            </p:cNvSpPr>
            <p:nvPr/>
          </p:nvSpPr>
          <p:spPr bwMode="auto">
            <a:xfrm>
              <a:off x="96" y="2832"/>
              <a:ext cx="2304" cy="129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47625" y="2555875"/>
            <a:ext cx="3733800" cy="1981200"/>
            <a:chOff x="1824" y="1872"/>
            <a:chExt cx="2352" cy="1248"/>
          </a:xfrm>
        </p:grpSpPr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1824" y="1872"/>
              <a:ext cx="2352" cy="1248"/>
              <a:chOff x="1824" y="1872"/>
              <a:chExt cx="2352" cy="1248"/>
            </a:xfrm>
          </p:grpSpPr>
          <p:sp>
            <p:nvSpPr>
              <p:cNvPr id="103476" name="Rectangle 52"/>
              <p:cNvSpPr>
                <a:spLocks noChangeArrowheads="1"/>
              </p:cNvSpPr>
              <p:nvPr/>
            </p:nvSpPr>
            <p:spPr bwMode="auto">
              <a:xfrm>
                <a:off x="1824" y="1872"/>
                <a:ext cx="2293" cy="12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49"/>
              <p:cNvGrpSpPr>
                <a:grpSpLocks/>
              </p:cNvGrpSpPr>
              <p:nvPr/>
            </p:nvGrpSpPr>
            <p:grpSpPr bwMode="auto">
              <a:xfrm>
                <a:off x="1824" y="1872"/>
                <a:ext cx="2352" cy="1248"/>
                <a:chOff x="3360" y="2352"/>
                <a:chExt cx="1920" cy="1104"/>
              </a:xfrm>
            </p:grpSpPr>
            <p:pic>
              <p:nvPicPr>
                <p:cNvPr id="103474" name="Picture 5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5786" t="36011" r="56876" b="38649"/>
                <a:stretch>
                  <a:fillRect/>
                </a:stretch>
              </p:blipFill>
              <p:spPr bwMode="auto">
                <a:xfrm>
                  <a:off x="3371" y="2544"/>
                  <a:ext cx="1872" cy="912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3475" name="Picture 5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5786" t="18401" r="67137" b="79474"/>
                <a:stretch>
                  <a:fillRect/>
                </a:stretch>
              </p:blipFill>
              <p:spPr bwMode="auto">
                <a:xfrm>
                  <a:off x="3360" y="2352"/>
                  <a:ext cx="1920" cy="19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1824" y="1872"/>
              <a:ext cx="2304" cy="12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62"/>
          <p:cNvGrpSpPr>
            <a:grpSpLocks/>
          </p:cNvGrpSpPr>
          <p:nvPr/>
        </p:nvGrpSpPr>
        <p:grpSpPr bwMode="auto">
          <a:xfrm>
            <a:off x="2895600" y="1143000"/>
            <a:ext cx="4267200" cy="533400"/>
            <a:chOff x="96" y="1680"/>
            <a:chExt cx="2688" cy="336"/>
          </a:xfrm>
        </p:grpSpPr>
        <p:grpSp>
          <p:nvGrpSpPr>
            <p:cNvPr id="19" name="Group 54"/>
            <p:cNvGrpSpPr>
              <a:grpSpLocks/>
            </p:cNvGrpSpPr>
            <p:nvPr/>
          </p:nvGrpSpPr>
          <p:grpSpPr bwMode="auto">
            <a:xfrm>
              <a:off x="96" y="1680"/>
              <a:ext cx="2688" cy="336"/>
              <a:chOff x="96" y="1680"/>
              <a:chExt cx="2688" cy="336"/>
            </a:xfrm>
          </p:grpSpPr>
          <p:grpSp>
            <p:nvGrpSpPr>
              <p:cNvPr id="20" name="Group 53"/>
              <p:cNvGrpSpPr>
                <a:grpSpLocks/>
              </p:cNvGrpSpPr>
              <p:nvPr/>
            </p:nvGrpSpPr>
            <p:grpSpPr bwMode="auto">
              <a:xfrm>
                <a:off x="96" y="1680"/>
                <a:ext cx="2688" cy="336"/>
                <a:chOff x="96" y="1680"/>
                <a:chExt cx="2688" cy="336"/>
              </a:xfrm>
            </p:grpSpPr>
            <p:sp>
              <p:nvSpPr>
                <p:cNvPr id="103465" name="Rectangle 41"/>
                <p:cNvSpPr>
                  <a:spLocks noChangeArrowheads="1"/>
                </p:cNvSpPr>
                <p:nvPr/>
              </p:nvSpPr>
              <p:spPr bwMode="auto">
                <a:xfrm>
                  <a:off x="96" y="1680"/>
                  <a:ext cx="2688" cy="33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103462" name="Picture 38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96" t="24606" r="88643" b="75002"/>
                <a:stretch>
                  <a:fillRect/>
                </a:stretch>
              </p:blipFill>
              <p:spPr bwMode="auto">
                <a:xfrm>
                  <a:off x="628" y="1717"/>
                  <a:ext cx="2124" cy="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</p:pic>
            <p:pic>
              <p:nvPicPr>
                <p:cNvPr id="103463" name="Picture 39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3737" t="28008" r="85095" b="69713"/>
                <a:stretch>
                  <a:fillRect/>
                </a:stretch>
              </p:blipFill>
              <p:spPr bwMode="auto">
                <a:xfrm>
                  <a:off x="715" y="1853"/>
                  <a:ext cx="2069" cy="163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3464" name="Picture 40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371" t="20576" r="96339" b="75394"/>
                <a:stretch>
                  <a:fillRect/>
                </a:stretch>
              </p:blipFill>
              <p:spPr bwMode="auto">
                <a:xfrm>
                  <a:off x="96" y="1711"/>
                  <a:ext cx="620" cy="28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103466" name="Picture 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661" t="24956" r="88116" b="73505"/>
              <a:stretch>
                <a:fillRect/>
              </a:stretch>
            </p:blipFill>
            <p:spPr bwMode="auto">
              <a:xfrm>
                <a:off x="716" y="1776"/>
                <a:ext cx="1551" cy="11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03485" name="Rectangle 61"/>
            <p:cNvSpPr>
              <a:spLocks noChangeArrowheads="1"/>
            </p:cNvSpPr>
            <p:nvPr/>
          </p:nvSpPr>
          <p:spPr bwMode="auto">
            <a:xfrm>
              <a:off x="96" y="1680"/>
              <a:ext cx="2688" cy="33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71"/>
          <p:cNvGrpSpPr>
            <a:grpSpLocks/>
          </p:cNvGrpSpPr>
          <p:nvPr/>
        </p:nvGrpSpPr>
        <p:grpSpPr bwMode="auto">
          <a:xfrm>
            <a:off x="4038600" y="5562606"/>
            <a:ext cx="4267200" cy="1160463"/>
            <a:chOff x="2976" y="3504"/>
            <a:chExt cx="2688" cy="731"/>
          </a:xfrm>
        </p:grpSpPr>
        <p:pic>
          <p:nvPicPr>
            <p:cNvPr id="103451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 l="64354" t="44630" r="23888" b="48009"/>
            <a:stretch>
              <a:fillRect/>
            </a:stretch>
          </p:blipFill>
          <p:spPr bwMode="auto">
            <a:xfrm>
              <a:off x="2976" y="3732"/>
              <a:ext cx="2687" cy="50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03452" name="Picture 28"/>
            <p:cNvPicPr>
              <a:picLocks noChangeAspect="1" noChangeArrowheads="1"/>
            </p:cNvPicPr>
            <p:nvPr/>
          </p:nvPicPr>
          <p:blipFill>
            <a:blip r:embed="rId10" cstate="print"/>
            <a:srcRect l="59695" t="25999" r="28716" b="70203"/>
            <a:stretch>
              <a:fillRect/>
            </a:stretch>
          </p:blipFill>
          <p:spPr bwMode="auto">
            <a:xfrm>
              <a:off x="2976" y="3504"/>
              <a:ext cx="2688" cy="26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2" name="Group 75"/>
          <p:cNvGrpSpPr>
            <a:grpSpLocks/>
          </p:cNvGrpSpPr>
          <p:nvPr/>
        </p:nvGrpSpPr>
        <p:grpSpPr bwMode="auto">
          <a:xfrm>
            <a:off x="1154113" y="4041775"/>
            <a:ext cx="4267200" cy="838200"/>
            <a:chOff x="2880" y="2832"/>
            <a:chExt cx="2688" cy="528"/>
          </a:xfrm>
        </p:grpSpPr>
        <p:sp>
          <p:nvSpPr>
            <p:cNvPr id="103459" name="Rectangle 35"/>
            <p:cNvSpPr>
              <a:spLocks noChangeArrowheads="1"/>
            </p:cNvSpPr>
            <p:nvPr/>
          </p:nvSpPr>
          <p:spPr bwMode="auto">
            <a:xfrm>
              <a:off x="2880" y="2832"/>
              <a:ext cx="2688" cy="5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3" name="Group 72"/>
            <p:cNvGrpSpPr>
              <a:grpSpLocks/>
            </p:cNvGrpSpPr>
            <p:nvPr/>
          </p:nvGrpSpPr>
          <p:grpSpPr bwMode="auto">
            <a:xfrm>
              <a:off x="2880" y="2832"/>
              <a:ext cx="2688" cy="528"/>
              <a:chOff x="2880" y="2832"/>
              <a:chExt cx="2688" cy="528"/>
            </a:xfrm>
          </p:grpSpPr>
          <p:sp>
            <p:nvSpPr>
              <p:cNvPr id="103493" name="Rectangle 69"/>
              <p:cNvSpPr>
                <a:spLocks noChangeArrowheads="1"/>
              </p:cNvSpPr>
              <p:nvPr/>
            </p:nvSpPr>
            <p:spPr bwMode="auto">
              <a:xfrm>
                <a:off x="2880" y="2832"/>
                <a:ext cx="2688" cy="52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Group 65"/>
              <p:cNvGrpSpPr>
                <a:grpSpLocks/>
              </p:cNvGrpSpPr>
              <p:nvPr/>
            </p:nvGrpSpPr>
            <p:grpSpPr bwMode="auto">
              <a:xfrm>
                <a:off x="2880" y="2858"/>
                <a:ext cx="2667" cy="454"/>
                <a:chOff x="2880" y="2858"/>
                <a:chExt cx="2667" cy="454"/>
              </a:xfrm>
            </p:grpSpPr>
            <p:pic>
              <p:nvPicPr>
                <p:cNvPr id="103455" name="Picture 31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71591" t="62589" r="14958" b="33647"/>
                <a:stretch>
                  <a:fillRect/>
                </a:stretch>
              </p:blipFill>
              <p:spPr bwMode="auto">
                <a:xfrm>
                  <a:off x="2880" y="3072"/>
                  <a:ext cx="2667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25" name="Group 32"/>
                <p:cNvGrpSpPr>
                  <a:grpSpLocks/>
                </p:cNvGrpSpPr>
                <p:nvPr/>
              </p:nvGrpSpPr>
              <p:grpSpPr bwMode="auto">
                <a:xfrm>
                  <a:off x="2880" y="2858"/>
                  <a:ext cx="2664" cy="164"/>
                  <a:chOff x="1338" y="2103"/>
                  <a:chExt cx="2902" cy="185"/>
                </a:xfrm>
              </p:grpSpPr>
              <p:pic>
                <p:nvPicPr>
                  <p:cNvPr id="103457" name="Picture 33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 l="67146" t="45256" r="26852" b="52744"/>
                  <a:stretch>
                    <a:fillRect/>
                  </a:stretch>
                </p:blipFill>
                <p:spPr bwMode="auto">
                  <a:xfrm>
                    <a:off x="2544" y="2103"/>
                    <a:ext cx="1696" cy="185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103458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 l="67146" t="41257" r="25075" b="55411"/>
                  <a:stretch>
                    <a:fillRect/>
                  </a:stretch>
                </p:blipFill>
                <p:spPr bwMode="auto">
                  <a:xfrm>
                    <a:off x="1338" y="2103"/>
                    <a:ext cx="1296" cy="185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</p:grpSp>
        </p:grpSp>
      </p:grpSp>
      <p:grpSp>
        <p:nvGrpSpPr>
          <p:cNvPr id="26" name="Group 76"/>
          <p:cNvGrpSpPr>
            <a:grpSpLocks/>
          </p:cNvGrpSpPr>
          <p:nvPr/>
        </p:nvGrpSpPr>
        <p:grpSpPr bwMode="auto">
          <a:xfrm>
            <a:off x="4781550" y="3089281"/>
            <a:ext cx="4256088" cy="2811463"/>
            <a:chOff x="960" y="384"/>
            <a:chExt cx="3787" cy="2501"/>
          </a:xfrm>
        </p:grpSpPr>
        <p:pic>
          <p:nvPicPr>
            <p:cNvPr id="103501" name="Picture 77"/>
            <p:cNvPicPr>
              <a:picLocks noChangeAspect="1" noChangeArrowheads="1"/>
            </p:cNvPicPr>
            <p:nvPr/>
          </p:nvPicPr>
          <p:blipFill>
            <a:blip cstate="print"/>
            <a:srcRect l="39174" t="37500" r="28424" b="34547"/>
            <a:stretch>
              <a:fillRect/>
            </a:stretch>
          </p:blipFill>
          <p:spPr bwMode="auto">
            <a:xfrm>
              <a:off x="970" y="869"/>
              <a:ext cx="3773" cy="2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grpSp>
          <p:nvGrpSpPr>
            <p:cNvPr id="27" name="Group 78"/>
            <p:cNvGrpSpPr>
              <a:grpSpLocks/>
            </p:cNvGrpSpPr>
            <p:nvPr/>
          </p:nvGrpSpPr>
          <p:grpSpPr bwMode="auto">
            <a:xfrm>
              <a:off x="960" y="384"/>
              <a:ext cx="3787" cy="492"/>
              <a:chOff x="960" y="384"/>
              <a:chExt cx="3787" cy="492"/>
            </a:xfrm>
          </p:grpSpPr>
          <p:pic>
            <p:nvPicPr>
              <p:cNvPr id="103503" name="Picture 79"/>
              <p:cNvPicPr>
                <a:picLocks noChangeAspect="1" noChangeArrowheads="1"/>
              </p:cNvPicPr>
              <p:nvPr/>
            </p:nvPicPr>
            <p:blipFill>
              <a:blip cstate="print"/>
              <a:srcRect l="39174" t="16714" r="43767" b="76477"/>
              <a:stretch>
                <a:fillRect/>
              </a:stretch>
            </p:blipFill>
            <p:spPr bwMode="auto">
              <a:xfrm>
                <a:off x="960" y="384"/>
                <a:ext cx="1968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504" name="Picture 80"/>
              <p:cNvPicPr>
                <a:picLocks noChangeAspect="1" noChangeArrowheads="1"/>
              </p:cNvPicPr>
              <p:nvPr/>
            </p:nvPicPr>
            <p:blipFill>
              <a:blip cstate="print"/>
              <a:srcRect l="56650" t="16714" r="27583" b="79486"/>
              <a:stretch>
                <a:fillRect/>
              </a:stretch>
            </p:blipFill>
            <p:spPr bwMode="auto">
              <a:xfrm>
                <a:off x="2928" y="384"/>
                <a:ext cx="181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73" name="Picture 14"/>
          <p:cNvPicPr>
            <a:picLocks noChangeAspect="1" noChangeArrowheads="1"/>
          </p:cNvPicPr>
          <p:nvPr/>
        </p:nvPicPr>
        <p:blipFill>
          <a:blip r:embed="rId12" cstate="print"/>
          <a:srcRect b="30686"/>
          <a:stretch>
            <a:fillRect/>
          </a:stretch>
        </p:blipFill>
        <p:spPr bwMode="auto">
          <a:xfrm>
            <a:off x="3" y="5029200"/>
            <a:ext cx="607695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Group 74"/>
          <p:cNvGrpSpPr/>
          <p:nvPr/>
        </p:nvGrpSpPr>
        <p:grpSpPr>
          <a:xfrm>
            <a:off x="5334628" y="76200"/>
            <a:ext cx="3809375" cy="1905000"/>
            <a:chOff x="1066800" y="3124200"/>
            <a:chExt cx="6115050" cy="3058026"/>
          </a:xfrm>
        </p:grpSpPr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66800" y="3124200"/>
              <a:ext cx="6096000" cy="720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7" name="Picture 8"/>
            <p:cNvPicPr>
              <a:picLocks noChangeAspect="1" noChangeArrowheads="1"/>
            </p:cNvPicPr>
            <p:nvPr/>
          </p:nvPicPr>
          <p:blipFill>
            <a:blip r:embed="rId14" cstate="print"/>
            <a:srcRect b="40325"/>
            <a:stretch>
              <a:fillRect/>
            </a:stretch>
          </p:blipFill>
          <p:spPr bwMode="auto">
            <a:xfrm>
              <a:off x="1143000" y="3829050"/>
              <a:ext cx="6038850" cy="2353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Group 80"/>
          <p:cNvGrpSpPr/>
          <p:nvPr/>
        </p:nvGrpSpPr>
        <p:grpSpPr>
          <a:xfrm>
            <a:off x="3581400" y="1981200"/>
            <a:ext cx="5562600" cy="1619250"/>
            <a:chOff x="1676400" y="381000"/>
            <a:chExt cx="5562600" cy="1619250"/>
          </a:xfrm>
        </p:grpSpPr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76400" y="381000"/>
              <a:ext cx="5562600" cy="850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219200"/>
              <a:ext cx="454342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4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4803" y="838204"/>
            <a:ext cx="6619875" cy="185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53078" y="2743200"/>
            <a:ext cx="3590925" cy="20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685804"/>
            <a:ext cx="3352800" cy="264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88"/>
          <p:cNvGrpSpPr/>
          <p:nvPr/>
        </p:nvGrpSpPr>
        <p:grpSpPr>
          <a:xfrm>
            <a:off x="5276850" y="4865294"/>
            <a:ext cx="3867150" cy="1992706"/>
            <a:chOff x="1524000" y="2409825"/>
            <a:chExt cx="6229350" cy="3209925"/>
          </a:xfrm>
        </p:grpSpPr>
        <p:pic>
          <p:nvPicPr>
            <p:cNvPr id="90" name="Picture 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4000" y="2409825"/>
              <a:ext cx="3276600" cy="9429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1" name="Picture 2"/>
            <p:cNvPicPr>
              <a:picLocks noChangeAspect="1" noChangeArrowheads="1"/>
            </p:cNvPicPr>
            <p:nvPr/>
          </p:nvPicPr>
          <p:blipFill>
            <a:blip r:embed="rId21" cstate="print"/>
            <a:srcRect r="72755" b="88489"/>
            <a:stretch>
              <a:fillRect/>
            </a:stretch>
          </p:blipFill>
          <p:spPr bwMode="auto">
            <a:xfrm>
              <a:off x="4419600" y="2895600"/>
              <a:ext cx="1676400" cy="30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21" cstate="print"/>
            <a:srcRect t="8633"/>
            <a:stretch>
              <a:fillRect/>
            </a:stretch>
          </p:blipFill>
          <p:spPr bwMode="auto">
            <a:xfrm>
              <a:off x="1600200" y="3200400"/>
              <a:ext cx="6153150" cy="24193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5" name="Picture 2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8600" y="914400"/>
            <a:ext cx="4876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85"/>
          <p:cNvGrpSpPr/>
          <p:nvPr/>
        </p:nvGrpSpPr>
        <p:grpSpPr>
          <a:xfrm>
            <a:off x="3162303" y="0"/>
            <a:ext cx="5210175" cy="2076277"/>
            <a:chOff x="914400" y="1980722"/>
            <a:chExt cx="6048375" cy="2410303"/>
          </a:xfrm>
        </p:grpSpPr>
        <p:pic>
          <p:nvPicPr>
            <p:cNvPr id="87" name="Picture 1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14401" y="1980722"/>
              <a:ext cx="5943600" cy="6196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8" name="Picture 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14400" y="2590800"/>
              <a:ext cx="6048375" cy="18002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69" name="Picture 1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961050"/>
            <a:ext cx="3162300" cy="422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3489" name="Group 77"/>
          <p:cNvGrpSpPr/>
          <p:nvPr/>
        </p:nvGrpSpPr>
        <p:grpSpPr>
          <a:xfrm>
            <a:off x="3352800" y="1524006"/>
            <a:ext cx="4130750" cy="3165375"/>
            <a:chOff x="1524001" y="838200"/>
            <a:chExt cx="5426149" cy="4158034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524001" y="838200"/>
              <a:ext cx="5333999" cy="7270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27" cstate="print"/>
            <a:srcRect r="1899"/>
            <a:stretch>
              <a:fillRect/>
            </a:stretch>
          </p:blipFill>
          <p:spPr bwMode="auto">
            <a:xfrm>
              <a:off x="1562100" y="1528763"/>
              <a:ext cx="5388050" cy="34674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90603" y="1143006"/>
            <a:ext cx="4167187" cy="3597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914403" y="4343406"/>
            <a:ext cx="4547995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3490" name="Group 98"/>
          <p:cNvGrpSpPr/>
          <p:nvPr/>
        </p:nvGrpSpPr>
        <p:grpSpPr>
          <a:xfrm>
            <a:off x="4495803" y="4572000"/>
            <a:ext cx="4676775" cy="1962150"/>
            <a:chOff x="2233613" y="2447925"/>
            <a:chExt cx="4676775" cy="196215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2233613" y="2447925"/>
              <a:ext cx="4676775" cy="196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4133850" y="2514600"/>
              <a:ext cx="27051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96" y="0"/>
            <a:ext cx="3803902" cy="2917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96" y="1892305"/>
            <a:ext cx="2105025" cy="280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3" y="2512772"/>
            <a:ext cx="3561990" cy="2411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92" name="Picture 103491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b="6430"/>
          <a:stretch/>
        </p:blipFill>
        <p:spPr>
          <a:xfrm>
            <a:off x="-5553" y="1"/>
            <a:ext cx="9284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7777"/>
      </p:ext>
    </p:extLst>
  </p:cSld>
  <p:clrMapOvr>
    <a:masterClrMapping/>
  </p:clrMapOvr>
  <p:transition xmlns:p14="http://schemas.microsoft.com/office/powerpoint/2010/main" advClick="0" advTm="222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Policy Framework for GEOGLAM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1054181"/>
            <a:ext cx="7300550" cy="4273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48150" y="914400"/>
            <a:ext cx="4895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6200" y="5410206"/>
            <a:ext cx="8991600" cy="1323439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The G20 Cannes Summit (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November</a:t>
            </a:r>
            <a:r>
              <a:rPr lang="en-US" sz="2000" dirty="0" smtClean="0">
                <a:solidFill>
                  <a:schemeClr val="bg1"/>
                </a:solidFill>
              </a:rPr>
              <a:t> 2011) Action Plan on Food Price Volatility and Agriculture 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Reaffirmed GEOGLAM commitment at the 2012 G-20 Los </a:t>
            </a:r>
            <a:r>
              <a:rPr lang="en-US" sz="2000" dirty="0" err="1" smtClean="0">
                <a:solidFill>
                  <a:schemeClr val="bg1"/>
                </a:solidFill>
              </a:rPr>
              <a:t>Cabos</a:t>
            </a:r>
            <a:r>
              <a:rPr lang="en-US" sz="2000" dirty="0" smtClean="0">
                <a:solidFill>
                  <a:schemeClr val="bg1"/>
                </a:solidFill>
              </a:rPr>
              <a:t> Declaration &amp; in Agriculture Ministers Report</a:t>
            </a:r>
          </a:p>
        </p:txBody>
      </p:sp>
    </p:spTree>
    <p:extLst>
      <p:ext uri="{BB962C8B-B14F-4D97-AF65-F5344CB8AC3E}">
        <p14:creationId xmlns:p14="http://schemas.microsoft.com/office/powerpoint/2010/main" val="84023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G20 GEOGLAM Goal: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371601"/>
            <a:ext cx="81534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To strengthen the </a:t>
            </a:r>
            <a:r>
              <a:rPr lang="en-GB" sz="2800" dirty="0"/>
              <a:t>international community’s capacity to </a:t>
            </a:r>
            <a:r>
              <a:rPr lang="en-GB" sz="2800" dirty="0" smtClean="0"/>
              <a:t>produce </a:t>
            </a:r>
            <a:r>
              <a:rPr lang="en-GB" sz="2800" dirty="0"/>
              <a:t>and disseminate relevant, timely and accurate forecasts of agricultural production at national, regional and global </a:t>
            </a:r>
            <a:r>
              <a:rPr lang="en-GB" sz="2800" dirty="0" smtClean="0"/>
              <a:t>scales through the use of EO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800" b="1" dirty="0" smtClean="0">
                <a:solidFill>
                  <a:srgbClr val="FFFF00"/>
                </a:solidFill>
              </a:rPr>
              <a:t>Outcome: an improved and more harmonized systems of systems taking advantage of new satellite assets and methods and a higher level of international coordination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r="45132"/>
          <a:stretch/>
        </p:blipFill>
        <p:spPr bwMode="auto">
          <a:xfrm>
            <a:off x="3" y="0"/>
            <a:ext cx="488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267200" y="1220788"/>
            <a:ext cx="4895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5562600"/>
            <a:ext cx="8991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GEOGLAM is implemented in the framework of GEO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endParaRPr lang="en-US" sz="1400" dirty="0"/>
          </a:p>
          <a:p>
            <a:r>
              <a:rPr lang="en-US" sz="2800" dirty="0" smtClean="0"/>
              <a:t>  </a:t>
            </a:r>
            <a:endParaRPr lang="en-US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9051"/>
            <a:ext cx="2019300" cy="52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394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185" y="19050"/>
            <a:ext cx="8229600" cy="81915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This Matters: Looking Forward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186" y="1513820"/>
            <a:ext cx="8229600" cy="519178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Increasing pressures on agricultural land and production from:</a:t>
            </a:r>
          </a:p>
          <a:p>
            <a:pPr lvl="1"/>
            <a:r>
              <a:rPr lang="en-US" dirty="0"/>
              <a:t>Increased severe weather events </a:t>
            </a:r>
            <a:r>
              <a:rPr lang="en-US" dirty="0" smtClean="0"/>
              <a:t>and climate </a:t>
            </a:r>
            <a:r>
              <a:rPr lang="en-US" dirty="0"/>
              <a:t>change</a:t>
            </a:r>
          </a:p>
          <a:p>
            <a:pPr lvl="1"/>
            <a:r>
              <a:rPr lang="en-US" dirty="0" smtClean="0"/>
              <a:t>Population growth &amp; changing diets</a:t>
            </a:r>
          </a:p>
          <a:p>
            <a:pPr lvl="1"/>
            <a:r>
              <a:rPr lang="en-US" dirty="0" smtClean="0"/>
              <a:t>Fuel vs. Food vs. Feed</a:t>
            </a:r>
          </a:p>
          <a:p>
            <a:pPr lvl="1"/>
            <a:r>
              <a:rPr lang="en-US" dirty="0" smtClean="0"/>
              <a:t>Limited water and suitable arable land</a:t>
            </a:r>
          </a:p>
          <a:p>
            <a:r>
              <a:rPr lang="en-US" dirty="0"/>
              <a:t>Higher price </a:t>
            </a:r>
            <a:r>
              <a:rPr lang="en-US" dirty="0" smtClean="0"/>
              <a:t>volatility for major grains</a:t>
            </a:r>
            <a:endParaRPr lang="en-US" dirty="0"/>
          </a:p>
          <a:p>
            <a:r>
              <a:rPr lang="en-US" dirty="0" smtClean="0"/>
              <a:t>Commodity markets are increasingly linked (good and bad)</a:t>
            </a:r>
          </a:p>
          <a:p>
            <a:r>
              <a:rPr lang="en-US" dirty="0" smtClean="0"/>
              <a:t>Rising fuel prices impact food prices (transport, fertilizer)</a:t>
            </a:r>
          </a:p>
          <a:p>
            <a:endParaRPr lang="en-US" b="1" dirty="0" smtClean="0"/>
          </a:p>
          <a:p>
            <a:r>
              <a:rPr lang="en-US" sz="2900" dirty="0" smtClean="0"/>
              <a:t>NEED TO INCREASE </a:t>
            </a:r>
            <a:r>
              <a:rPr lang="en-US" sz="2900" dirty="0"/>
              <a:t>GLOBAL PRODUCTION BY 70% BY 2050 TO MEET DEMAND  (FAO</a:t>
            </a:r>
            <a:r>
              <a:rPr lang="en-US" dirty="0"/>
              <a:t>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4000" dirty="0" smtClean="0">
                <a:solidFill>
                  <a:srgbClr val="FFFF00"/>
                </a:solidFill>
                <a:sym typeface="Wingdings" pitchFamily="2" charset="2"/>
              </a:rPr>
              <a:t> Data and </a:t>
            </a:r>
            <a:r>
              <a:rPr lang="en-US" sz="4000" dirty="0">
                <a:solidFill>
                  <a:srgbClr val="FFFF00"/>
                </a:solidFill>
                <a:sym typeface="Wingdings" pitchFamily="2" charset="2"/>
              </a:rPr>
              <a:t>t</a:t>
            </a:r>
            <a:r>
              <a:rPr lang="en-US" sz="4000" dirty="0" smtClean="0">
                <a:solidFill>
                  <a:srgbClr val="FFFF00"/>
                </a:solidFill>
              </a:rPr>
              <a:t>ools for monitoring and reliably forecasting production are essential for anticipating market imbalances and enhancing policy responses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376" y="990600"/>
            <a:ext cx="850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Agriculture Faces Major Challenges in this Century</a:t>
            </a:r>
            <a:endParaRPr lang="en-US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r="45132"/>
          <a:stretch/>
        </p:blipFill>
        <p:spPr bwMode="auto">
          <a:xfrm>
            <a:off x="3" y="0"/>
            <a:ext cx="488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1905000" y="838200"/>
            <a:ext cx="7239000" cy="0"/>
          </a:xfrm>
          <a:prstGeom prst="line">
            <a:avLst/>
          </a:prstGeom>
          <a:noFill/>
          <a:ln w="38100">
            <a:solidFill>
              <a:srgbClr val="FCD33E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/>
          <p:cNvSpPr txBox="1">
            <a:spLocks noGrp="1"/>
          </p:cNvSpPr>
          <p:nvPr/>
        </p:nvSpPr>
        <p:spPr>
          <a:xfrm>
            <a:off x="2057400" y="6492881"/>
            <a:ext cx="4724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The 26</a:t>
            </a:r>
            <a:r>
              <a:rPr lang="en-US" sz="12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th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  CEOS Plenary – Bengaluru, India - 24-27 October, 2012</a:t>
            </a:r>
            <a:endParaRPr lang="en-US" sz="12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7654" name="Title 1"/>
          <p:cNvSpPr txBox="1">
            <a:spLocks/>
          </p:cNvSpPr>
          <p:nvPr/>
        </p:nvSpPr>
        <p:spPr bwMode="auto">
          <a:xfrm>
            <a:off x="1500188" y="457200"/>
            <a:ext cx="609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+mj-lt"/>
                <a:ea typeface="MS PGothic" pitchFamily="34" charset="-128"/>
                <a:cs typeface="Tahoma" pitchFamily="34" charset="0"/>
              </a:rPr>
              <a:t>GEOGLAM 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  <a:ea typeface="MS PGothic" pitchFamily="34" charset="-128"/>
                <a:cs typeface="Tahoma" pitchFamily="34" charset="0"/>
              </a:rPr>
              <a:t>Components</a:t>
            </a:r>
            <a:endParaRPr lang="en-US" sz="4000" b="1" dirty="0">
              <a:solidFill>
                <a:schemeClr val="bg1"/>
              </a:solidFill>
              <a:latin typeface="+mj-lt"/>
              <a:ea typeface="MS PGothic" pitchFamily="34" charset="-128"/>
              <a:cs typeface="Tahoma" pitchFamily="34" charset="0"/>
            </a:endParaRPr>
          </a:p>
        </p:txBody>
      </p:sp>
      <p:pic>
        <p:nvPicPr>
          <p:cNvPr id="27655" name="Picture 3" descr="toget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"/>
            <a:ext cx="1676400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27656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335219"/>
            <a:ext cx="7704137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18"/>
          <p:cNvSpPr txBox="1">
            <a:spLocks noChangeArrowheads="1"/>
          </p:cNvSpPr>
          <p:nvPr/>
        </p:nvSpPr>
        <p:spPr bwMode="auto">
          <a:xfrm>
            <a:off x="900114" y="6292850"/>
            <a:ext cx="1584325" cy="3762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/>
              <a:t>Stakeholders</a:t>
            </a:r>
          </a:p>
        </p:txBody>
      </p:sp>
      <p:sp>
        <p:nvSpPr>
          <p:cNvPr id="27658" name="Text Box 19"/>
          <p:cNvSpPr txBox="1">
            <a:spLocks noChangeArrowheads="1"/>
          </p:cNvSpPr>
          <p:nvPr/>
        </p:nvSpPr>
        <p:spPr bwMode="auto">
          <a:xfrm>
            <a:off x="2843214" y="6292850"/>
            <a:ext cx="1584325" cy="3762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/>
              <a:t>Governments</a:t>
            </a: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4787900" y="6292850"/>
            <a:ext cx="1584325" cy="3762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/>
              <a:t>AMIS</a:t>
            </a:r>
          </a:p>
        </p:txBody>
      </p:sp>
      <p:sp>
        <p:nvSpPr>
          <p:cNvPr id="27660" name="Text Box 21"/>
          <p:cNvSpPr txBox="1">
            <a:spLocks noChangeArrowheads="1"/>
          </p:cNvSpPr>
          <p:nvPr/>
        </p:nvSpPr>
        <p:spPr bwMode="auto">
          <a:xfrm>
            <a:off x="6732591" y="6292850"/>
            <a:ext cx="1584325" cy="3762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/>
              <a:t>FAO</a:t>
            </a:r>
          </a:p>
        </p:txBody>
      </p:sp>
      <p:grpSp>
        <p:nvGrpSpPr>
          <p:cNvPr id="27661" name="Group 40"/>
          <p:cNvGrpSpPr>
            <a:grpSpLocks/>
          </p:cNvGrpSpPr>
          <p:nvPr/>
        </p:nvGrpSpPr>
        <p:grpSpPr bwMode="auto">
          <a:xfrm>
            <a:off x="827091" y="3644900"/>
            <a:ext cx="7489825" cy="2520950"/>
            <a:chOff x="521" y="2296"/>
            <a:chExt cx="4718" cy="1588"/>
          </a:xfrm>
        </p:grpSpPr>
        <p:sp>
          <p:nvSpPr>
            <p:cNvPr id="27675" name="Rectangle 11"/>
            <p:cNvSpPr>
              <a:spLocks noChangeArrowheads="1"/>
            </p:cNvSpPr>
            <p:nvPr/>
          </p:nvSpPr>
          <p:spPr bwMode="auto">
            <a:xfrm>
              <a:off x="521" y="3253"/>
              <a:ext cx="4718" cy="26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 lIns="72238" tIns="36119" rIns="72238" bIns="36119" anchor="ctr"/>
            <a:lstStyle/>
            <a:p>
              <a:pPr algn="ctr"/>
              <a:r>
                <a:rPr lang="en-US" altLang="zh-CN" sz="1400" b="1" i="1">
                  <a:solidFill>
                    <a:srgbClr val="000000"/>
                  </a:solidFill>
                  <a:ea typeface="PMingLiU" pitchFamily="18" charset="-120"/>
                  <a:cs typeface="Arial" pitchFamily="34" charset="0"/>
                </a:rPr>
                <a:t>6. Data, products and INFORMATION DISSEMINATION</a:t>
              </a:r>
              <a:endParaRPr lang="en-US" b="1">
                <a:ea typeface="PMingLiU" pitchFamily="18" charset="-120"/>
                <a:cs typeface="Arial" pitchFamily="34" charset="0"/>
              </a:endParaRPr>
            </a:p>
          </p:txBody>
        </p:sp>
        <p:sp>
          <p:nvSpPr>
            <p:cNvPr id="27676" name="Rectangle 12"/>
            <p:cNvSpPr>
              <a:spLocks noChangeArrowheads="1"/>
            </p:cNvSpPr>
            <p:nvPr/>
          </p:nvSpPr>
          <p:spPr bwMode="auto">
            <a:xfrm>
              <a:off x="521" y="2775"/>
              <a:ext cx="4718" cy="26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 lIns="72238" tIns="36119" rIns="72238" bIns="36119" anchor="ctr"/>
            <a:lstStyle/>
            <a:p>
              <a:pPr algn="ctr"/>
              <a:r>
                <a:rPr lang="en-US" altLang="zh-CN" sz="1400" b="1" i="1">
                  <a:solidFill>
                    <a:srgbClr val="000000"/>
                  </a:solidFill>
                  <a:ea typeface="PMingLiU" pitchFamily="18" charset="-120"/>
                  <a:cs typeface="Arial" pitchFamily="34" charset="0"/>
                </a:rPr>
                <a:t>5. METHOD IMPROVEMENT through R&amp;D coordination (JECAM)</a:t>
              </a:r>
              <a:endParaRPr lang="en-US" b="1">
                <a:ea typeface="PMingLiU" pitchFamily="18" charset="-120"/>
                <a:cs typeface="Arial" pitchFamily="34" charset="0"/>
              </a:endParaRPr>
            </a:p>
          </p:txBody>
        </p:sp>
        <p:sp>
          <p:nvSpPr>
            <p:cNvPr id="27677" name="Rectangle 13"/>
            <p:cNvSpPr>
              <a:spLocks noChangeArrowheads="1"/>
            </p:cNvSpPr>
            <p:nvPr/>
          </p:nvSpPr>
          <p:spPr bwMode="auto">
            <a:xfrm>
              <a:off x="521" y="2296"/>
              <a:ext cx="4718" cy="2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 lIns="72238" tIns="36119" rIns="72238" bIns="36119" anchor="ctr"/>
            <a:lstStyle/>
            <a:p>
              <a:pPr algn="ctr"/>
              <a:r>
                <a:rPr lang="en-US" altLang="zh-CN" sz="1400" b="1" i="1">
                  <a:solidFill>
                    <a:srgbClr val="000000"/>
                  </a:solidFill>
                  <a:ea typeface="PMingLiU" pitchFamily="18" charset="-120"/>
                  <a:cs typeface="Arial" pitchFamily="34" charset="0"/>
                </a:rPr>
                <a:t>4. EO DATA COORDINATION</a:t>
              </a:r>
              <a:endParaRPr lang="en-US" b="1">
                <a:ea typeface="PMingLiU" pitchFamily="18" charset="-120"/>
                <a:cs typeface="Arial" pitchFamily="34" charset="0"/>
              </a:endParaRPr>
            </a:p>
          </p:txBody>
        </p:sp>
        <p:sp>
          <p:nvSpPr>
            <p:cNvPr id="27678" name="AutoShape 28"/>
            <p:cNvSpPr>
              <a:spLocks noChangeArrowheads="1"/>
            </p:cNvSpPr>
            <p:nvPr/>
          </p:nvSpPr>
          <p:spPr bwMode="auto">
            <a:xfrm>
              <a:off x="1020" y="3566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79" name="AutoShape 29"/>
            <p:cNvSpPr>
              <a:spLocks noChangeArrowheads="1"/>
            </p:cNvSpPr>
            <p:nvPr/>
          </p:nvSpPr>
          <p:spPr bwMode="auto">
            <a:xfrm>
              <a:off x="2245" y="3566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80" name="AutoShape 30"/>
            <p:cNvSpPr>
              <a:spLocks noChangeArrowheads="1"/>
            </p:cNvSpPr>
            <p:nvPr/>
          </p:nvSpPr>
          <p:spPr bwMode="auto">
            <a:xfrm>
              <a:off x="3424" y="3566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81" name="AutoShape 31"/>
            <p:cNvSpPr>
              <a:spLocks noChangeArrowheads="1"/>
            </p:cNvSpPr>
            <p:nvPr/>
          </p:nvSpPr>
          <p:spPr bwMode="auto">
            <a:xfrm>
              <a:off x="4649" y="3566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7662" name="Group 39"/>
          <p:cNvGrpSpPr>
            <a:grpSpLocks/>
          </p:cNvGrpSpPr>
          <p:nvPr/>
        </p:nvGrpSpPr>
        <p:grpSpPr bwMode="auto">
          <a:xfrm>
            <a:off x="1741491" y="1371600"/>
            <a:ext cx="5710237" cy="762000"/>
            <a:chOff x="1097" y="864"/>
            <a:chExt cx="3597" cy="480"/>
          </a:xfrm>
        </p:grpSpPr>
        <p:pic>
          <p:nvPicPr>
            <p:cNvPr id="27669" name="Picture 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" y="864"/>
              <a:ext cx="1148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" y="865"/>
              <a:ext cx="1089" cy="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Picture 3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865"/>
              <a:ext cx="1179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6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15" y="3517900"/>
            <a:ext cx="1029298" cy="63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68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GEOGLAM Governance</a:t>
            </a:r>
            <a:endParaRPr lang="en-US" sz="4000" b="1" dirty="0"/>
          </a:p>
        </p:txBody>
      </p:sp>
      <p:pic>
        <p:nvPicPr>
          <p:cNvPr id="5" name="Picture 4" descr="Screen Shot 2013-03-11 at 1.2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" y="927100"/>
            <a:ext cx="8839621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3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GEOGLAM_TEMPLATE1">
  <a:themeElements>
    <a:clrScheme name="Custom 2">
      <a:dk1>
        <a:srgbClr val="0058A2"/>
      </a:dk1>
      <a:lt1>
        <a:srgbClr val="FCEA10"/>
      </a:lt1>
      <a:dk2>
        <a:srgbClr val="1D71B8"/>
      </a:dk2>
      <a:lt2>
        <a:srgbClr val="FFFFFF"/>
      </a:lt2>
      <a:accent1>
        <a:srgbClr val="95C11F"/>
      </a:accent1>
      <a:accent2>
        <a:srgbClr val="FCEA10"/>
      </a:accent2>
      <a:accent3>
        <a:srgbClr val="1D71B8"/>
      </a:accent3>
      <a:accent4>
        <a:srgbClr val="F8F8F8"/>
      </a:accent4>
      <a:accent5>
        <a:srgbClr val="FFC000"/>
      </a:accent5>
      <a:accent6>
        <a:srgbClr val="92D050"/>
      </a:accent6>
      <a:hlink>
        <a:srgbClr val="00B0F0"/>
      </a:hlink>
      <a:folHlink>
        <a:srgbClr val="DDDDDD"/>
      </a:folHlink>
    </a:clrScheme>
    <a:fontScheme name="GEOGLAM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GEOGLAM_TEMPLATE1">
  <a:themeElements>
    <a:clrScheme name="Custom 2">
      <a:dk1>
        <a:srgbClr val="0058A2"/>
      </a:dk1>
      <a:lt1>
        <a:srgbClr val="FCEA10"/>
      </a:lt1>
      <a:dk2>
        <a:srgbClr val="1D71B8"/>
      </a:dk2>
      <a:lt2>
        <a:srgbClr val="FFFFFF"/>
      </a:lt2>
      <a:accent1>
        <a:srgbClr val="95C11F"/>
      </a:accent1>
      <a:accent2>
        <a:srgbClr val="FCEA10"/>
      </a:accent2>
      <a:accent3>
        <a:srgbClr val="1D71B8"/>
      </a:accent3>
      <a:accent4>
        <a:srgbClr val="F8F8F8"/>
      </a:accent4>
      <a:accent5>
        <a:srgbClr val="FFC000"/>
      </a:accent5>
      <a:accent6>
        <a:srgbClr val="92D050"/>
      </a:accent6>
      <a:hlink>
        <a:srgbClr val="00B0F0"/>
      </a:hlink>
      <a:folHlink>
        <a:srgbClr val="DDDDDD"/>
      </a:folHlink>
    </a:clrScheme>
    <a:fontScheme name="GEOGLAM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14018</TotalTime>
  <Words>2199</Words>
  <Application>Microsoft Macintosh PowerPoint</Application>
  <PresentationFormat>On-screen Show (4:3)</PresentationFormat>
  <Paragraphs>356</Paragraphs>
  <Slides>36</Slides>
  <Notes>14</Notes>
  <HiddenSlides>1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Black</vt:lpstr>
      <vt:lpstr>Office Theme</vt:lpstr>
      <vt:lpstr>1_Black</vt:lpstr>
      <vt:lpstr>1_Office Theme</vt:lpstr>
      <vt:lpstr>2_Office Theme</vt:lpstr>
      <vt:lpstr>5_Office Theme</vt:lpstr>
      <vt:lpstr>2_Black</vt:lpstr>
      <vt:lpstr>GEOGLAM_TEMPLATE1</vt:lpstr>
      <vt:lpstr>1_GEOGLAM_TEMPLATE1</vt:lpstr>
      <vt:lpstr>4_EUM_template_v03</vt:lpstr>
      <vt:lpstr>7_Office Theme</vt:lpstr>
      <vt:lpstr>10_Office Theme</vt:lpstr>
      <vt:lpstr>ビジネス</vt:lpstr>
      <vt:lpstr>3_Black</vt:lpstr>
      <vt:lpstr>  </vt:lpstr>
      <vt:lpstr>GEO Agriculture Monitoring Community of Practice an open community of Data Providers, Brokers and Information Users</vt:lpstr>
      <vt:lpstr>PowerPoint Presentation</vt:lpstr>
      <vt:lpstr>PowerPoint Presentation</vt:lpstr>
      <vt:lpstr>Policy Framework for GEOGLAM</vt:lpstr>
      <vt:lpstr>G20 GEOGLAM Goal: </vt:lpstr>
      <vt:lpstr>Why This Matters: Looking Forward</vt:lpstr>
      <vt:lpstr>PowerPoint Presentation</vt:lpstr>
      <vt:lpstr>GEOGLAM Governance</vt:lpstr>
      <vt:lpstr>Organization and Roles</vt:lpstr>
      <vt:lpstr>GEOGLAM Planning Meeting Washington DC, February 2013 </vt:lpstr>
      <vt:lpstr>GEOGLAM Phased implementation  across all components  </vt:lpstr>
      <vt:lpstr>GEOGLAM Demonstration &amp; Early Feasibility Phase 0 &gt; Phase 1   Examples by Component</vt:lpstr>
      <vt:lpstr>PowerPoint Presentation</vt:lpstr>
      <vt:lpstr>PowerPoint Presentation</vt:lpstr>
      <vt:lpstr>Aggregation of Wheat Production Forecasts from Main Wheat Export Countries vs. International Market Price 2010-2012 </vt:lpstr>
      <vt:lpstr> GEOGLAM Goal of Timely  Information on Crop Production using repeatable scientific methods to augment current operational procedures   </vt:lpstr>
      <vt:lpstr>PowerPoint Presentation</vt:lpstr>
      <vt:lpstr>Transferring JRC MARS Monitoring Capabilities to UN FAO GIEWS</vt:lpstr>
      <vt:lpstr>PowerPoint Presentation</vt:lpstr>
      <vt:lpstr>Asia RiCE: implementation plan </vt:lpstr>
      <vt:lpstr>PowerPoint Presentation</vt:lpstr>
      <vt:lpstr>Information Products</vt:lpstr>
      <vt:lpstr>PowerPoint Presentation</vt:lpstr>
      <vt:lpstr>GEOGLAM / CEOS: EO Data Requirements Table</vt:lpstr>
      <vt:lpstr>PowerPoint Presentation</vt:lpstr>
      <vt:lpstr>Phased Implementation of EO Component 4</vt:lpstr>
      <vt:lpstr>Developing Inter-operable Sentinel-LDCM Datasets for Agriculture Monitoring </vt:lpstr>
      <vt:lpstr>PowerPoint Presentation</vt:lpstr>
      <vt:lpstr>Sampling Strategy </vt:lpstr>
      <vt:lpstr>Example of Multistage Sampling Argentina high, medium and low soybean strata  using MODIS 250m</vt:lpstr>
      <vt:lpstr>Landsat (30m) sample blocks (S1) 3-4 acquisitions during growing season</vt:lpstr>
      <vt:lpstr>RapidEye (5m) sample blocks- S2</vt:lpstr>
      <vt:lpstr>Examples of GEOGLAM Phase 1 Support:  </vt:lpstr>
      <vt:lpstr>Summary </vt:lpstr>
      <vt:lpstr>GEOGLAM Way Forward with CEOS 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Inbal Becker-Reshef</dc:creator>
  <cp:lastModifiedBy>Keith, Kim Elizabeth (LARC-D2)[SCIENCE SYSTEMS AND APPLICATIONS, INC]</cp:lastModifiedBy>
  <cp:revision>175</cp:revision>
  <dcterms:created xsi:type="dcterms:W3CDTF">2013-01-31T16:36:50Z</dcterms:created>
  <dcterms:modified xsi:type="dcterms:W3CDTF">2013-04-22T13:46:43Z</dcterms:modified>
</cp:coreProperties>
</file>