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4" r:id="rId3"/>
  </p:sldMasterIdLst>
  <p:notesMasterIdLst>
    <p:notesMasterId r:id="rId15"/>
  </p:notesMasterIdLst>
  <p:handoutMasterIdLst>
    <p:handoutMasterId r:id="rId16"/>
  </p:handoutMasterIdLst>
  <p:sldIdLst>
    <p:sldId id="2551" r:id="rId4"/>
    <p:sldId id="2580" r:id="rId5"/>
    <p:sldId id="2579" r:id="rId6"/>
    <p:sldId id="2595" r:id="rId7"/>
    <p:sldId id="2600" r:id="rId8"/>
    <p:sldId id="2578" r:id="rId9"/>
    <p:sldId id="2596" r:id="rId10"/>
    <p:sldId id="2598" r:id="rId11"/>
    <p:sldId id="2593" r:id="rId12"/>
    <p:sldId id="2599" r:id="rId13"/>
    <p:sldId id="2554" r:id="rId14"/>
  </p:sldIdLst>
  <p:sldSz cx="9144000" cy="6858000" type="screen4x3"/>
  <p:notesSz cx="6858000" cy="91440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u="sng" kern="1200">
        <a:solidFill>
          <a:schemeClr val="tx2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008C7D"/>
    <a:srgbClr val="3595B7"/>
    <a:srgbClr val="000098"/>
    <a:srgbClr val="000014"/>
    <a:srgbClr val="000000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7" autoAdjust="0"/>
    <p:restoredTop sz="92139" autoAdjust="0"/>
  </p:normalViewPr>
  <p:slideViewPr>
    <p:cSldViewPr>
      <p:cViewPr>
        <p:scale>
          <a:sx n="66" d="100"/>
          <a:sy n="66" d="100"/>
        </p:scale>
        <p:origin x="-147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3706B64-1266-4D33-B31C-E59E20F0E75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2750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noProof="0" smtClean="0"/>
              <a:t>Click to edit Master text styles</a:t>
            </a:r>
          </a:p>
          <a:p>
            <a:pPr lvl="1"/>
            <a:r>
              <a:rPr lang="en-ZA" noProof="0" smtClean="0"/>
              <a:t>Second level</a:t>
            </a:r>
          </a:p>
          <a:p>
            <a:pPr lvl="2"/>
            <a:r>
              <a:rPr lang="en-ZA" noProof="0" smtClean="0"/>
              <a:t>Third level</a:t>
            </a:r>
          </a:p>
          <a:p>
            <a:pPr lvl="3"/>
            <a:r>
              <a:rPr lang="en-ZA" noProof="0" smtClean="0"/>
              <a:t>Fourth level</a:t>
            </a:r>
          </a:p>
          <a:p>
            <a:pPr lvl="4"/>
            <a:r>
              <a:rPr lang="en-Z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EA7C81C-8FB0-489C-BFF0-32624E09E9B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795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DCB514-3F75-4C1E-9C37-9C0683B01862}" type="slidenum">
              <a:rPr lang="en-GB" sz="1200"/>
              <a:pPr eaLnBrk="1" hangingPunct="1">
                <a:defRPr/>
              </a:pPr>
              <a:t>1</a:t>
            </a:fld>
            <a:endParaRPr lang="en-GB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871B6D8-45A0-4706-8494-387ED3BBC99E}" type="slidenum">
              <a:rPr lang="en-GB" sz="1200" smtClean="0"/>
              <a:pPr eaLnBrk="1" hangingPunct="1">
                <a:defRPr/>
              </a:pPr>
              <a:t>10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1. Opening of GEO Geneva Ministerial Summit 17 January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eaLnBrk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L-R: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B. Ryan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Director, GEO Secretariat; GEO Co-Chair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Strohmeier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European Commission;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J.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Potočnik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European Commissioner for the Environment; GEO Co-Chair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K. Sullivan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US;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P. Gallagher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Acting Deputy Secretary of Commerce, US;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B.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Oberle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State Secretary, FOEN, Switzerland;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Hanekom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Minister of Science and Technology, South Africa; GEO Co-Chair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Mjwara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South Africa;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J. Cao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Vice Minister of Science and Technology, China;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L. 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China; 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A. Steiner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Executive Director, UNEP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7C81C-8FB0-489C-BFF0-32624E09E9B8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446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871B6D8-45A0-4706-8494-387ED3BBC99E}" type="slidenum">
              <a:rPr lang="en-GB" sz="1200" smtClean="0"/>
              <a:pPr eaLnBrk="1" hangingPunct="1">
                <a:defRPr/>
              </a:pPr>
              <a:t>9</a:t>
            </a:fld>
            <a:endParaRPr lang="en-GB" sz="120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/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B653D8B-A343-4E7B-989C-11FE1A3D5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8C522EA-8A83-4B22-A0DF-A58272F33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50913"/>
            <a:ext cx="2185988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950913"/>
            <a:ext cx="6405562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5A12A8-FECC-4965-B664-682F1FE8C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50913"/>
            <a:ext cx="8739188" cy="611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2813" y="1638300"/>
            <a:ext cx="4276725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2813" y="4100513"/>
            <a:ext cx="4276725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4BA49AD-2E62-4CB5-B494-4B5B093D2D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3CB1595-3CFF-408E-9004-62D27E590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622FF-9995-490A-B9FE-1AB9B7FE0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A9C4-A6FC-45B5-8BF9-2B26D0A6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B960-C21F-44BB-BA3A-AB4779BC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1E4A-9641-4A4A-8B60-8AA104E21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CD63-F530-4941-A3FB-21B033A69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EB0F-5D86-4158-BF4B-4D3D983F3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EA4C438-DD6D-471A-A5A9-7B8100F7F1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C5DC-1706-4D2A-9DF9-31C01AAF3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E380-8A25-4491-88DA-341BFEF3E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17C6-47E7-4A05-8456-628B53A8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A48ED-89B1-48AF-8072-A02AC8031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7B82-BBE2-4DAD-AA02-0588879F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688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638300"/>
            <a:ext cx="42767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870A6C54-3416-4E7A-9EA8-142DC8EF7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AD4EFC-139F-45A0-87A0-177E52499C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A16BF6E-40E0-44C1-A174-185BAE894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3092ACC-9D8F-44F3-B9F1-120EB71574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9F8642-0D66-470A-AA83-ADA8CA8D1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41039A2-B618-4D21-983B-659406619B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950913"/>
            <a:ext cx="87391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638300"/>
            <a:ext cx="87058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9088" y="6500813"/>
            <a:ext cx="2233612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0" u="none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5463" y="6500813"/>
            <a:ext cx="3451225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u="none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© GEO Secretariat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00813"/>
            <a:ext cx="19050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 u="none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29021891-E7C9-4B38-90B9-78972BB190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00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0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0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318CD1-BFE9-4FF4-A473-8E0900682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0063" y="6424613"/>
            <a:ext cx="3451225" cy="215900"/>
          </a:xfrm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800">
                <a:latin typeface="Tahoma" pitchFamily="34" charset="0"/>
              </a:rPr>
              <a:t>© GEO Secretariat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9400" y="1143000"/>
            <a:ext cx="8686800" cy="1447800"/>
          </a:xfrm>
        </p:spPr>
        <p:txBody>
          <a:bodyPr/>
          <a:lstStyle/>
          <a:p>
            <a:pPr eaLnBrk="1" hangingPunct="1"/>
            <a:r>
              <a:rPr lang="en-ZA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ZA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4000" b="1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Outcomes from the GEO Ministerial and GEO-X Plenary</a:t>
            </a:r>
            <a:r>
              <a:rPr lang="en-US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US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US" altLang="zh-CN" sz="3600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endParaRPr lang="en-US" sz="3600" b="1" dirty="0" smtClean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</p:txBody>
      </p:sp>
      <p:sp>
        <p:nvSpPr>
          <p:cNvPr id="41988" name="Rectangle 3"/>
          <p:cNvSpPr txBox="1">
            <a:spLocks noChangeArrowheads="1"/>
          </p:cNvSpPr>
          <p:nvPr/>
        </p:nvSpPr>
        <p:spPr bwMode="auto">
          <a:xfrm>
            <a:off x="685800" y="2209800"/>
            <a:ext cx="563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ZA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/>
            </a:r>
            <a:br>
              <a:rPr lang="en-ZA" altLang="zh-CN" sz="36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</a:br>
            <a:r>
              <a:rPr lang="en-US" altLang="zh-CN" sz="2800" u="none" dirty="0" err="1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Espen</a:t>
            </a:r>
            <a:r>
              <a:rPr lang="en-US" altLang="zh-CN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 </a:t>
            </a:r>
            <a:r>
              <a:rPr lang="en-US" altLang="zh-CN" sz="2800" u="none" dirty="0" err="1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Volden</a:t>
            </a:r>
            <a:endParaRPr lang="en-US" altLang="zh-CN" sz="2800" u="none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r>
              <a:rPr lang="en-US" altLang="zh-CN" sz="2800" u="none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GEO </a:t>
            </a:r>
            <a:r>
              <a:rPr lang="en-US" altLang="zh-CN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Secretariat</a:t>
            </a:r>
            <a:endParaRPr lang="en-GB" sz="2800" b="0" u="none" dirty="0">
              <a:ea typeface="宋体" pitchFamily="2" charset="-122"/>
            </a:endParaRPr>
          </a:p>
          <a:p>
            <a:endParaRPr lang="en-GB" sz="2800" b="0" u="none" dirty="0" smtClean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r>
              <a:rPr lang="en-GB" sz="2800" b="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CEOS SIT-29</a:t>
            </a:r>
          </a:p>
          <a:p>
            <a:r>
              <a:rPr lang="en-GB" sz="2800" b="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Toulouse, 9-10 March </a:t>
            </a:r>
            <a:r>
              <a:rPr lang="en-GB" sz="2800" b="0" u="none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2014</a:t>
            </a:r>
            <a:endParaRPr lang="en-US" sz="2800" b="0" u="none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1787" y="715963"/>
            <a:ext cx="85074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u="none" dirty="0" smtClean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GEO-XI Plenary</a:t>
            </a:r>
          </a:p>
          <a:p>
            <a:pPr algn="ctr">
              <a:defRPr/>
            </a:pPr>
            <a:r>
              <a:rPr lang="en-US" sz="3200" b="0" u="none" dirty="0" smtClean="0">
                <a:solidFill>
                  <a:srgbClr val="005FAA"/>
                </a:solidFill>
              </a:rPr>
              <a:t>Libreville, Gabon</a:t>
            </a:r>
            <a:endParaRPr lang="en-US" sz="3200" b="0" u="none" dirty="0">
              <a:solidFill>
                <a:srgbClr val="005FAA"/>
              </a:solidFill>
            </a:endParaRPr>
          </a:p>
          <a:p>
            <a:pPr algn="ctr">
              <a:defRPr/>
            </a:pPr>
            <a:endParaRPr lang="en-US" sz="3200" u="none" dirty="0">
              <a:solidFill>
                <a:srgbClr val="3595B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892" y="2193191"/>
            <a:ext cx="8077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Week at a glance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(10-)11 Nov: Board meetings and side events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12 Nov: </a:t>
            </a:r>
            <a:r>
              <a:rPr lang="en-US" sz="2400" b="0" u="none" dirty="0" err="1" smtClean="0">
                <a:solidFill>
                  <a:srgbClr val="005FAA"/>
                </a:solidFill>
              </a:rPr>
              <a:t>ExCom</a:t>
            </a:r>
            <a:r>
              <a:rPr lang="en-US" sz="2400" b="0" u="none" dirty="0" smtClean="0">
                <a:solidFill>
                  <a:srgbClr val="005FAA"/>
                </a:solidFill>
              </a:rPr>
              <a:t> and side events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13-14 Nov: Plenary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Implementation Plan update and request for feedback</a:t>
            </a:r>
          </a:p>
        </p:txBody>
      </p:sp>
    </p:spTree>
    <p:extLst>
      <p:ext uri="{BB962C8B-B14F-4D97-AF65-F5344CB8AC3E}">
        <p14:creationId xmlns:p14="http://schemas.microsoft.com/office/powerpoint/2010/main" val="19253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8600" y="14478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 u="none" dirty="0">
                <a:solidFill>
                  <a:srgbClr val="008C7D"/>
                </a:solidFill>
                <a:latin typeface="Times New Roman" pitchFamily="18" charset="0"/>
              </a:rPr>
              <a:t>http://www.earthobservations.org</a:t>
            </a:r>
            <a:r>
              <a:rPr lang="en-GB" sz="3600" u="none" dirty="0">
                <a:solidFill>
                  <a:srgbClr val="3595B7"/>
                </a:solidFill>
                <a:latin typeface="Times New Roman" pitchFamily="18" charset="0"/>
              </a:rPr>
              <a:t/>
            </a:r>
            <a:br>
              <a:rPr lang="en-GB" sz="3600" u="none" dirty="0">
                <a:solidFill>
                  <a:srgbClr val="3595B7"/>
                </a:solidFill>
                <a:latin typeface="Times New Roman" pitchFamily="18" charset="0"/>
              </a:rPr>
            </a:br>
            <a:endParaRPr lang="en-US" sz="3600" u="none" dirty="0">
              <a:solidFill>
                <a:srgbClr val="3595B7"/>
              </a:solidFill>
              <a:latin typeface="Times New Roman" pitchFamily="18" charset="0"/>
            </a:endParaRPr>
          </a:p>
        </p:txBody>
      </p: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115888" y="4191000"/>
            <a:ext cx="3897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800" dirty="0" smtClean="0">
                <a:solidFill>
                  <a:srgbClr val="3595B7"/>
                </a:solidFill>
              </a:rPr>
              <a:t>evolden@geosec.org</a:t>
            </a:r>
            <a:endParaRPr lang="fr-CH" sz="2400" dirty="0">
              <a:solidFill>
                <a:srgbClr val="3595B7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3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1293813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GEO X Plenary &amp; Ministerial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Geneva 13 -17 January 2014</a:t>
            </a:r>
            <a:r>
              <a:rPr lang="en-US" dirty="0"/>
              <a:t/>
            </a:r>
            <a:br>
              <a:rPr lang="en-US" dirty="0"/>
            </a:b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180814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u="none" dirty="0" smtClean="0">
                <a:solidFill>
                  <a:srgbClr val="005FAA"/>
                </a:solidFill>
              </a:rPr>
              <a:t>We</a:t>
            </a:r>
            <a:r>
              <a:rPr lang="en-US" b="0" u="none" dirty="0">
                <a:solidFill>
                  <a:srgbClr val="005FAA"/>
                </a:solidFill>
              </a:rPr>
              <a:t>, the Ministers and Participants assembled at the </a:t>
            </a:r>
            <a:r>
              <a:rPr lang="en-US" b="0" u="none" dirty="0" smtClean="0">
                <a:solidFill>
                  <a:srgbClr val="005FAA"/>
                </a:solidFill>
              </a:rPr>
              <a:t>GEO </a:t>
            </a:r>
            <a:r>
              <a:rPr lang="en-US" b="0" u="none" dirty="0">
                <a:solidFill>
                  <a:srgbClr val="005FAA"/>
                </a:solidFill>
              </a:rPr>
              <a:t>Ministerial </a:t>
            </a:r>
            <a:r>
              <a:rPr lang="en-US" b="0" u="none" dirty="0" smtClean="0">
                <a:solidFill>
                  <a:srgbClr val="005FAA"/>
                </a:solidFill>
              </a:rPr>
              <a:t> Summit </a:t>
            </a:r>
            <a:r>
              <a:rPr lang="en-US" b="0" u="none" dirty="0">
                <a:solidFill>
                  <a:srgbClr val="005FAA"/>
                </a:solidFill>
              </a:rPr>
              <a:t>in Geneva, Switzerland, on 17 January 2014: </a:t>
            </a:r>
            <a:endParaRPr lang="en-US" b="0" u="none" dirty="0" smtClean="0">
              <a:solidFill>
                <a:srgbClr val="005FAA"/>
              </a:solidFill>
            </a:endParaRPr>
          </a:p>
          <a:p>
            <a:r>
              <a:rPr lang="en-US" sz="1600" b="0" u="none" dirty="0" smtClean="0">
                <a:solidFill>
                  <a:srgbClr val="005FAA"/>
                </a:solidFill>
              </a:rPr>
              <a:t>…</a:t>
            </a:r>
            <a:endParaRPr lang="en-US" sz="1600" b="0" u="none" dirty="0">
              <a:solidFill>
                <a:srgbClr val="005FAA"/>
              </a:solidFill>
            </a:endParaRPr>
          </a:p>
          <a:p>
            <a:r>
              <a:rPr lang="en-US" b="0" u="none" dirty="0">
                <a:solidFill>
                  <a:srgbClr val="005FAA"/>
                </a:solidFill>
              </a:rPr>
              <a:t>4. </a:t>
            </a:r>
            <a:r>
              <a:rPr lang="en-US" u="none" dirty="0">
                <a:solidFill>
                  <a:srgbClr val="005FAA"/>
                </a:solidFill>
              </a:rPr>
              <a:t>Renew the mandate of GEO through 2025</a:t>
            </a:r>
            <a:r>
              <a:rPr lang="en-US" b="0" u="none" dirty="0">
                <a:solidFill>
                  <a:srgbClr val="005FAA"/>
                </a:solidFill>
              </a:rPr>
              <a:t> … and agree to develop the work of GEO through 2025 in line with the </a:t>
            </a:r>
            <a:r>
              <a:rPr lang="en-US" u="none" dirty="0">
                <a:solidFill>
                  <a:srgbClr val="005FAA"/>
                </a:solidFill>
              </a:rPr>
              <a:t>recommendations put forward by the GEO-X Plenary as the foundation for shaping GEO through 2025</a:t>
            </a:r>
            <a:r>
              <a:rPr lang="en-US" b="0" u="none" dirty="0">
                <a:solidFill>
                  <a:srgbClr val="005FAA"/>
                </a:solidFill>
              </a:rPr>
              <a:t>. </a:t>
            </a:r>
          </a:p>
          <a:p>
            <a:r>
              <a:rPr lang="en-US" b="0" u="none" dirty="0">
                <a:solidFill>
                  <a:srgbClr val="005FAA"/>
                </a:solidFill>
              </a:rPr>
              <a:t>…</a:t>
            </a:r>
          </a:p>
          <a:p>
            <a:r>
              <a:rPr lang="en-US" b="0" u="none" dirty="0">
                <a:solidFill>
                  <a:srgbClr val="005FAA"/>
                </a:solidFill>
              </a:rPr>
              <a:t>7. … highlight the </a:t>
            </a:r>
            <a:r>
              <a:rPr lang="en-US" u="none" dirty="0">
                <a:solidFill>
                  <a:srgbClr val="005FAA"/>
                </a:solidFill>
              </a:rPr>
              <a:t>unique contributions of Participating Organizations</a:t>
            </a:r>
            <a:r>
              <a:rPr lang="en-US" b="0" u="none" dirty="0">
                <a:solidFill>
                  <a:srgbClr val="005FAA"/>
                </a:solidFill>
              </a:rPr>
              <a:t>, and welcome additional participants, in particular UN Organizations and </a:t>
            </a:r>
            <a:r>
              <a:rPr lang="en-US" b="0" u="none" dirty="0" err="1">
                <a:solidFill>
                  <a:srgbClr val="005FAA"/>
                </a:solidFill>
              </a:rPr>
              <a:t>Programmes</a:t>
            </a:r>
            <a:r>
              <a:rPr lang="en-US" b="0" u="none" dirty="0">
                <a:solidFill>
                  <a:srgbClr val="005FAA"/>
                </a:solidFill>
              </a:rPr>
              <a:t> …; </a:t>
            </a:r>
          </a:p>
        </p:txBody>
      </p:sp>
    </p:spTree>
    <p:extLst>
      <p:ext uri="{BB962C8B-B14F-4D97-AF65-F5344CB8AC3E}">
        <p14:creationId xmlns:p14="http://schemas.microsoft.com/office/powerpoint/2010/main" val="28192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14400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rgbClr val="3595B7"/>
                </a:solidFill>
              </a:rPr>
              <a:t>GEO </a:t>
            </a:r>
            <a:r>
              <a:rPr lang="en-US" b="1" dirty="0">
                <a:solidFill>
                  <a:srgbClr val="3595B7"/>
                </a:solidFill>
              </a:rPr>
              <a:t>Implementation </a:t>
            </a:r>
            <a:r>
              <a:rPr lang="en-US" b="1" dirty="0" smtClean="0">
                <a:solidFill>
                  <a:srgbClr val="3595B7"/>
                </a:solidFill>
              </a:rPr>
              <a:t>Plan 2025</a:t>
            </a:r>
            <a:br>
              <a:rPr lang="en-US" b="1" dirty="0" smtClean="0">
                <a:solidFill>
                  <a:srgbClr val="3595B7"/>
                </a:solidFill>
              </a:rPr>
            </a:br>
            <a:r>
              <a:rPr lang="en-US" b="1" dirty="0" smtClean="0">
                <a:solidFill>
                  <a:srgbClr val="3595B7"/>
                </a:solidFill>
              </a:rPr>
              <a:t>Process</a:t>
            </a: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151728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b="0" u="none" dirty="0">
                <a:solidFill>
                  <a:srgbClr val="005FAA"/>
                </a:solidFill>
              </a:rPr>
              <a:t>Working Group and Writing Team </a:t>
            </a:r>
            <a:r>
              <a:rPr lang="en-GB" sz="2400" b="0" u="none" dirty="0" smtClean="0">
                <a:solidFill>
                  <a:srgbClr val="005FAA"/>
                </a:solidFill>
              </a:rPr>
              <a:t>established (IPWG)</a:t>
            </a:r>
            <a:endParaRPr lang="en-GB" sz="2400" b="0" u="none" dirty="0">
              <a:solidFill>
                <a:srgbClr val="005FAA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1</a:t>
            </a:r>
            <a:r>
              <a:rPr lang="en-US" sz="2400" b="0" u="none" baseline="30000" dirty="0" smtClean="0">
                <a:solidFill>
                  <a:srgbClr val="005FAA"/>
                </a:solidFill>
              </a:rPr>
              <a:t>st</a:t>
            </a:r>
            <a:r>
              <a:rPr lang="en-US" sz="2400" b="0" u="none" dirty="0" smtClean="0">
                <a:solidFill>
                  <a:srgbClr val="005FAA"/>
                </a:solidFill>
              </a:rPr>
              <a:t> meeting 10-11 April in Geneva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Phase 1 “Fresh Perspectives”</a:t>
            </a:r>
            <a:r>
              <a:rPr lang="en-US" sz="2400" b="0" u="none" dirty="0" smtClean="0">
                <a:solidFill>
                  <a:srgbClr val="005FAA"/>
                </a:solidFill>
              </a:rPr>
              <a:t> </a:t>
            </a:r>
            <a:r>
              <a:rPr lang="en-US" sz="2400" b="0" u="none" dirty="0" smtClean="0">
                <a:solidFill>
                  <a:srgbClr val="005FAA"/>
                </a:solidFill>
              </a:rPr>
              <a:t>w/2 facilitators until </a:t>
            </a:r>
            <a:r>
              <a:rPr lang="en-US" sz="2400" b="0" u="none" dirty="0" smtClean="0">
                <a:solidFill>
                  <a:srgbClr val="005FAA"/>
                </a:solidFill>
              </a:rPr>
              <a:t>mid-June</a:t>
            </a:r>
            <a:r>
              <a:rPr lang="en-US" sz="2400" b="0" u="none" dirty="0" smtClean="0">
                <a:solidFill>
                  <a:srgbClr val="005FAA"/>
                </a:solidFill>
              </a:rPr>
              <a:t> </a:t>
            </a:r>
            <a:r>
              <a:rPr lang="en-US" sz="2400" b="0" u="none" dirty="0" smtClean="0">
                <a:solidFill>
                  <a:srgbClr val="005FAA"/>
                </a:solidFill>
              </a:rPr>
              <a:t>2014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Phase </a:t>
            </a:r>
            <a:r>
              <a:rPr lang="en-US" sz="2400" b="0" u="none" dirty="0">
                <a:solidFill>
                  <a:srgbClr val="005FAA"/>
                </a:solidFill>
              </a:rPr>
              <a:t>2 “Synthesis and Formulation” </a:t>
            </a:r>
            <a:r>
              <a:rPr lang="en-US" sz="2400" b="0" u="none" dirty="0" smtClean="0">
                <a:solidFill>
                  <a:srgbClr val="005FAA"/>
                </a:solidFill>
              </a:rPr>
              <a:t>(more structured) starting after </a:t>
            </a:r>
            <a:r>
              <a:rPr lang="en-US" sz="2400" b="0" u="none" dirty="0" err="1" smtClean="0">
                <a:solidFill>
                  <a:srgbClr val="005FAA"/>
                </a:solidFill>
              </a:rPr>
              <a:t>ExCom</a:t>
            </a:r>
            <a:r>
              <a:rPr lang="en-US" sz="2400" b="0" u="none" dirty="0" smtClean="0">
                <a:solidFill>
                  <a:srgbClr val="005FAA"/>
                </a:solidFill>
              </a:rPr>
              <a:t> mid-July 2014</a:t>
            </a:r>
            <a:endParaRPr lang="en-US" sz="2400" b="0" u="none" dirty="0" smtClean="0">
              <a:solidFill>
                <a:srgbClr val="005FAA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A </a:t>
            </a:r>
            <a:r>
              <a:rPr lang="en-US" sz="2400" b="0" u="none" dirty="0">
                <a:solidFill>
                  <a:srgbClr val="005FAA"/>
                </a:solidFill>
              </a:rPr>
              <a:t>draft will be reviewed by GEO-XI Plenary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u="none" dirty="0">
                <a:solidFill>
                  <a:srgbClr val="005FAA"/>
                </a:solidFill>
              </a:rPr>
              <a:t>Endorsement at the next GEO Ministerial </a:t>
            </a:r>
            <a:r>
              <a:rPr lang="en-US" sz="2400" b="0" u="none" dirty="0" smtClean="0">
                <a:solidFill>
                  <a:srgbClr val="005FAA"/>
                </a:solidFill>
              </a:rPr>
              <a:t>Summit</a:t>
            </a:r>
          </a:p>
        </p:txBody>
      </p:sp>
    </p:spTree>
    <p:extLst>
      <p:ext uri="{BB962C8B-B14F-4D97-AF65-F5344CB8AC3E}">
        <p14:creationId xmlns:p14="http://schemas.microsoft.com/office/powerpoint/2010/main" val="1336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76200"/>
            <a:ext cx="8739188" cy="381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595B7"/>
                </a:solidFill>
              </a:rPr>
              <a:t>IPWG Distinguished Experts</a:t>
            </a: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7432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b="0" u="none" dirty="0">
              <a:solidFill>
                <a:srgbClr val="005FA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761"/>
            <a:ext cx="5943600" cy="6095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14400" y="6019800"/>
            <a:ext cx="69342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1828800"/>
            <a:ext cx="69342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14400" y="3048000"/>
            <a:ext cx="69342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6324600"/>
            <a:ext cx="693420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5413"/>
            <a:ext cx="6934200" cy="6061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76200"/>
            <a:ext cx="8739188" cy="381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595B7"/>
                </a:solidFill>
              </a:rPr>
              <a:t>IPWG Writing Team</a:t>
            </a: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7432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b="0" u="none" dirty="0">
              <a:solidFill>
                <a:srgbClr val="005FAA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6089301"/>
            <a:ext cx="7467600" cy="31149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590800"/>
            <a:ext cx="7467600" cy="4763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1143000"/>
            <a:ext cx="7467600" cy="46389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4191000"/>
            <a:ext cx="74676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sng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1598613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rgbClr val="3595B7"/>
                </a:solidFill>
              </a:rPr>
              <a:t>Ministerial </a:t>
            </a:r>
            <a:r>
              <a:rPr lang="en-US" b="1" dirty="0">
                <a:solidFill>
                  <a:srgbClr val="3595B7"/>
                </a:solidFill>
              </a:rPr>
              <a:t>Guidance on the </a:t>
            </a:r>
            <a:r>
              <a:rPr lang="en-US" b="1" dirty="0" smtClean="0">
                <a:solidFill>
                  <a:srgbClr val="3595B7"/>
                </a:solidFill>
              </a:rPr>
              <a:t/>
            </a:r>
            <a:br>
              <a:rPr lang="en-US" b="1" dirty="0" smtClean="0">
                <a:solidFill>
                  <a:srgbClr val="3595B7"/>
                </a:solidFill>
              </a:rPr>
            </a:br>
            <a:r>
              <a:rPr lang="en-US" b="1" dirty="0" smtClean="0">
                <a:solidFill>
                  <a:srgbClr val="3595B7"/>
                </a:solidFill>
              </a:rPr>
              <a:t>Evolution </a:t>
            </a:r>
            <a:r>
              <a:rPr lang="en-US" b="1" dirty="0">
                <a:solidFill>
                  <a:srgbClr val="3595B7"/>
                </a:solidFill>
              </a:rPr>
              <a:t>of </a:t>
            </a:r>
            <a:r>
              <a:rPr lang="en-US" b="1" dirty="0" smtClean="0">
                <a:solidFill>
                  <a:srgbClr val="3595B7"/>
                </a:solidFill>
              </a:rPr>
              <a:t>GEOSS</a:t>
            </a:r>
            <a:r>
              <a:rPr lang="en-US" b="1" dirty="0">
                <a:solidFill>
                  <a:srgbClr val="3595B7"/>
                </a:solidFill>
              </a:rPr>
              <a:t/>
            </a:r>
            <a:br>
              <a:rPr lang="en-US" b="1" dirty="0">
                <a:solidFill>
                  <a:srgbClr val="3595B7"/>
                </a:solidFill>
              </a:rPr>
            </a:br>
            <a:r>
              <a:rPr lang="en-US" dirty="0">
                <a:solidFill>
                  <a:srgbClr val="3595B7"/>
                </a:solidFill>
              </a:rPr>
              <a:t>K</a:t>
            </a:r>
            <a:r>
              <a:rPr lang="en-US" dirty="0" smtClean="0">
                <a:solidFill>
                  <a:srgbClr val="3595B7"/>
                </a:solidFill>
              </a:rPr>
              <a:t>ey </a:t>
            </a:r>
            <a:r>
              <a:rPr lang="en-US" dirty="0">
                <a:solidFill>
                  <a:srgbClr val="3595B7"/>
                </a:solidFill>
              </a:rPr>
              <a:t>areas of </a:t>
            </a:r>
            <a:r>
              <a:rPr lang="en-US" dirty="0" smtClean="0">
                <a:solidFill>
                  <a:srgbClr val="3595B7"/>
                </a:solidFill>
              </a:rPr>
              <a:t>activity 2016-2025</a:t>
            </a:r>
            <a:r>
              <a:rPr lang="en-US" dirty="0"/>
              <a:t/>
            </a:r>
            <a:br>
              <a:rPr lang="en-US" dirty="0"/>
            </a:b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7432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Advocate </a:t>
            </a:r>
            <a:r>
              <a:rPr lang="en-US" b="0" u="none" dirty="0">
                <a:solidFill>
                  <a:srgbClr val="005FAA"/>
                </a:solidFill>
              </a:rPr>
              <a:t>for the value of </a:t>
            </a:r>
            <a:r>
              <a:rPr lang="en-US" u="none" dirty="0">
                <a:solidFill>
                  <a:srgbClr val="005FAA"/>
                </a:solidFill>
              </a:rPr>
              <a:t>Earth observations </a:t>
            </a:r>
            <a:r>
              <a:rPr lang="en-US" b="0" u="none" dirty="0">
                <a:solidFill>
                  <a:srgbClr val="005FAA"/>
                </a:solidFill>
              </a:rPr>
              <a:t>and the need to continue </a:t>
            </a:r>
            <a:r>
              <a:rPr lang="en-US" u="none" dirty="0">
                <a:solidFill>
                  <a:srgbClr val="005FAA"/>
                </a:solidFill>
              </a:rPr>
              <a:t>improving Earth observation </a:t>
            </a:r>
            <a:r>
              <a:rPr lang="en-US" b="0" u="none" dirty="0" smtClean="0">
                <a:solidFill>
                  <a:srgbClr val="005FAA"/>
                </a:solidFill>
              </a:rPr>
              <a:t>worldwide</a:t>
            </a:r>
            <a:endParaRPr lang="en-US" b="0" u="none" dirty="0">
              <a:solidFill>
                <a:srgbClr val="005FAA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Urge </a:t>
            </a:r>
            <a:r>
              <a:rPr lang="en-US" b="0" u="none" dirty="0">
                <a:solidFill>
                  <a:srgbClr val="005FAA"/>
                </a:solidFill>
              </a:rPr>
              <a:t>the adoption and implementation of </a:t>
            </a:r>
            <a:r>
              <a:rPr lang="en-US" u="none" dirty="0">
                <a:solidFill>
                  <a:srgbClr val="005FAA"/>
                </a:solidFill>
              </a:rPr>
              <a:t>data sharing </a:t>
            </a:r>
            <a:r>
              <a:rPr lang="en-US" b="0" u="none" dirty="0">
                <a:solidFill>
                  <a:srgbClr val="005FAA"/>
                </a:solidFill>
              </a:rPr>
              <a:t>principles </a:t>
            </a:r>
            <a:r>
              <a:rPr lang="en-US" b="0" u="none" dirty="0" smtClean="0">
                <a:solidFill>
                  <a:srgbClr val="005FAA"/>
                </a:solidFill>
              </a:rPr>
              <a:t>globally</a:t>
            </a:r>
            <a:endParaRPr lang="en-US" b="0" u="none" dirty="0">
              <a:solidFill>
                <a:srgbClr val="005FAA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Advance </a:t>
            </a:r>
            <a:r>
              <a:rPr lang="en-US" b="0" u="none" dirty="0">
                <a:solidFill>
                  <a:srgbClr val="005FAA"/>
                </a:solidFill>
              </a:rPr>
              <a:t>the development of the </a:t>
            </a:r>
            <a:r>
              <a:rPr lang="en-US" u="none" dirty="0">
                <a:solidFill>
                  <a:srgbClr val="005FAA"/>
                </a:solidFill>
              </a:rPr>
              <a:t>GEOSS information system </a:t>
            </a:r>
            <a:r>
              <a:rPr lang="en-US" b="0" u="none" dirty="0">
                <a:solidFill>
                  <a:srgbClr val="005FAA"/>
                </a:solidFill>
              </a:rPr>
              <a:t>for the benefit of </a:t>
            </a:r>
            <a:r>
              <a:rPr lang="en-US" b="0" u="none" dirty="0" smtClean="0">
                <a:solidFill>
                  <a:srgbClr val="005FAA"/>
                </a:solidFill>
              </a:rPr>
              <a:t>users</a:t>
            </a:r>
            <a:endParaRPr lang="en-US" b="0" u="none" dirty="0">
              <a:solidFill>
                <a:srgbClr val="005FAA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Develop </a:t>
            </a:r>
            <a:r>
              <a:rPr lang="en-US" b="0" u="none" dirty="0">
                <a:solidFill>
                  <a:srgbClr val="005FAA"/>
                </a:solidFill>
              </a:rPr>
              <a:t>a comprehensive interdisciplinary knowledge base </a:t>
            </a:r>
            <a:r>
              <a:rPr lang="en-US" u="none" dirty="0">
                <a:solidFill>
                  <a:srgbClr val="005FAA"/>
                </a:solidFill>
              </a:rPr>
              <a:t>defining and documenting observations </a:t>
            </a:r>
            <a:r>
              <a:rPr lang="en-US" b="0" u="none" dirty="0">
                <a:solidFill>
                  <a:srgbClr val="005FAA"/>
                </a:solidFill>
              </a:rPr>
              <a:t>needed for all disciplines and facilitate availability and accessibility of these observations to user </a:t>
            </a:r>
            <a:r>
              <a:rPr lang="en-US" b="0" u="none" dirty="0" smtClean="0">
                <a:solidFill>
                  <a:srgbClr val="005FAA"/>
                </a:solidFill>
              </a:rPr>
              <a:t>communities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b="0" u="none" dirty="0" smtClean="0">
                <a:solidFill>
                  <a:srgbClr val="005FAA"/>
                </a:solidFill>
              </a:rPr>
              <a:t>Cultivate </a:t>
            </a:r>
            <a:r>
              <a:rPr lang="en-US" u="none" dirty="0" smtClean="0">
                <a:solidFill>
                  <a:srgbClr val="005FAA"/>
                </a:solidFill>
              </a:rPr>
              <a:t>global initiatives </a:t>
            </a:r>
            <a:r>
              <a:rPr lang="en-US" b="0" u="none" dirty="0" smtClean="0">
                <a:solidFill>
                  <a:srgbClr val="005FAA"/>
                </a:solidFill>
              </a:rPr>
              <a:t>tailored to meet specific user needs</a:t>
            </a:r>
            <a:endParaRPr lang="en-US" b="0" u="none" dirty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14400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rgbClr val="3595B7"/>
                </a:solidFill>
              </a:rPr>
              <a:t>GEO </a:t>
            </a:r>
            <a:r>
              <a:rPr lang="en-US" b="1" dirty="0">
                <a:solidFill>
                  <a:srgbClr val="3595B7"/>
                </a:solidFill>
              </a:rPr>
              <a:t>Implementation </a:t>
            </a:r>
            <a:r>
              <a:rPr lang="en-US" b="1" dirty="0" smtClean="0">
                <a:solidFill>
                  <a:srgbClr val="3595B7"/>
                </a:solidFill>
              </a:rPr>
              <a:t>Plan 2025</a:t>
            </a:r>
            <a:br>
              <a:rPr lang="en-US" b="1" dirty="0" smtClean="0">
                <a:solidFill>
                  <a:srgbClr val="3595B7"/>
                </a:solidFill>
              </a:rPr>
            </a:br>
            <a:r>
              <a:rPr lang="en-US" b="1" dirty="0">
                <a:solidFill>
                  <a:srgbClr val="3595B7"/>
                </a:solidFill>
              </a:rPr>
              <a:t>T</a:t>
            </a:r>
            <a:r>
              <a:rPr lang="en-US" b="1" dirty="0" smtClean="0">
                <a:solidFill>
                  <a:srgbClr val="3595B7"/>
                </a:solidFill>
              </a:rPr>
              <a:t>opics</a:t>
            </a: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151728"/>
            <a:ext cx="85344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>
                <a:solidFill>
                  <a:srgbClr val="005FAA"/>
                </a:solidFill>
              </a:rPr>
              <a:t>Strategic </a:t>
            </a:r>
            <a:r>
              <a:rPr lang="en-US" sz="2400" b="0" i="1" u="none" dirty="0" smtClean="0">
                <a:solidFill>
                  <a:srgbClr val="005FAA"/>
                </a:solidFill>
              </a:rPr>
              <a:t>Targets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 smtClean="0">
                <a:solidFill>
                  <a:srgbClr val="005FAA"/>
                </a:solidFill>
              </a:rPr>
              <a:t>Alignment with SDGs</a:t>
            </a:r>
            <a:endParaRPr lang="en-US" sz="2400" b="0" i="1" u="none" dirty="0">
              <a:solidFill>
                <a:srgbClr val="005FAA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 smtClean="0">
                <a:solidFill>
                  <a:srgbClr val="005FAA"/>
                </a:solidFill>
              </a:rPr>
              <a:t>Refining key areas of activity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 smtClean="0">
                <a:solidFill>
                  <a:srgbClr val="005FAA"/>
                </a:solidFill>
              </a:rPr>
              <a:t>Governance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0" i="1" u="none" dirty="0" smtClean="0">
                <a:solidFill>
                  <a:srgbClr val="005FAA"/>
                </a:solidFill>
              </a:rPr>
              <a:t>Participating Organizations 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0" i="1" u="none" dirty="0" smtClean="0">
                <a:solidFill>
                  <a:srgbClr val="005FAA"/>
                </a:solidFill>
              </a:rPr>
              <a:t>Private Sector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 smtClean="0">
                <a:solidFill>
                  <a:srgbClr val="005FAA"/>
                </a:solidFill>
              </a:rPr>
              <a:t>Financing</a:t>
            </a:r>
            <a:r>
              <a:rPr lang="en-US" sz="2200" b="0" i="1" u="none" dirty="0" smtClean="0">
                <a:solidFill>
                  <a:srgbClr val="005FAA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endParaRPr lang="en-US" sz="2200" b="0" i="1" u="none" dirty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14400"/>
            <a:ext cx="8739188" cy="611187"/>
          </a:xfrm>
        </p:spPr>
        <p:txBody>
          <a:bodyPr/>
          <a:lstStyle/>
          <a:p>
            <a:r>
              <a:rPr lang="en-US" b="1" dirty="0" smtClean="0">
                <a:solidFill>
                  <a:srgbClr val="3595B7"/>
                </a:solidFill>
              </a:rPr>
              <a:t>Participating organizations</a:t>
            </a:r>
            <a:endParaRPr lang="en-GB" b="1" dirty="0">
              <a:solidFill>
                <a:srgbClr val="3595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151728"/>
            <a:ext cx="85344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 smtClean="0">
                <a:solidFill>
                  <a:srgbClr val="005FAA"/>
                </a:solidFill>
              </a:rPr>
              <a:t>Increasing, now 77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 smtClean="0">
                <a:solidFill>
                  <a:srgbClr val="005FAA"/>
                </a:solidFill>
              </a:rPr>
              <a:t>Different categories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 smtClean="0">
                <a:solidFill>
                  <a:srgbClr val="005FAA"/>
                </a:solidFill>
              </a:rPr>
              <a:t>Different roles in GEO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 smtClean="0">
                <a:solidFill>
                  <a:srgbClr val="005FAA"/>
                </a:solidFill>
              </a:rPr>
              <a:t>Need to be leveraged better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 smtClean="0">
                <a:solidFill>
                  <a:srgbClr val="005FAA"/>
                </a:solidFill>
              </a:rPr>
              <a:t>Finding a way to give a meaningful voice to POs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i="1" u="none" dirty="0">
                <a:solidFill>
                  <a:srgbClr val="005FAA"/>
                </a:solidFill>
              </a:rPr>
              <a:t>CEOS a model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400" b="0" i="1" u="none" dirty="0" smtClean="0">
              <a:solidFill>
                <a:srgbClr val="005FAA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400" b="0" i="1" u="none" dirty="0" smtClean="0">
              <a:solidFill>
                <a:srgbClr val="005FAA"/>
              </a:solidFill>
            </a:endParaRPr>
          </a:p>
          <a:p>
            <a:pPr>
              <a:lnSpc>
                <a:spcPct val="150000"/>
              </a:lnSpc>
            </a:pPr>
            <a:endParaRPr lang="en-US" sz="2200" b="0" i="1" u="none" dirty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1787" y="715963"/>
            <a:ext cx="85074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u="none" dirty="0" smtClean="0">
                <a:solidFill>
                  <a:srgbClr val="3595B7"/>
                </a:solidFill>
                <a:latin typeface="+mj-lt"/>
                <a:ea typeface="+mj-ea"/>
                <a:cs typeface="+mj-cs"/>
              </a:rPr>
              <a:t>GEO Work Plan Symposium</a:t>
            </a:r>
          </a:p>
          <a:p>
            <a:pPr algn="ctr">
              <a:defRPr/>
            </a:pPr>
            <a:r>
              <a:rPr lang="en-US" sz="3200" b="0" u="none" dirty="0">
                <a:solidFill>
                  <a:srgbClr val="005FAA"/>
                </a:solidFill>
              </a:rPr>
              <a:t>28-30 April in Geneva</a:t>
            </a:r>
          </a:p>
          <a:p>
            <a:pPr algn="ctr">
              <a:defRPr/>
            </a:pPr>
            <a:endParaRPr lang="en-US" sz="3200" u="none" dirty="0">
              <a:solidFill>
                <a:srgbClr val="3595B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892" y="2193191"/>
            <a:ext cx="8077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Information for Society – GEO Global initiatives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>
                <a:solidFill>
                  <a:srgbClr val="005FAA"/>
                </a:solidFill>
              </a:rPr>
              <a:t>GEOSS </a:t>
            </a:r>
            <a:r>
              <a:rPr lang="en-US" sz="2400" b="0" u="none" dirty="0" smtClean="0">
                <a:solidFill>
                  <a:srgbClr val="005FAA"/>
                </a:solidFill>
              </a:rPr>
              <a:t>Portal – Data, Tools &amp; Services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Managing and Sharing Data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Future Requirements for Observations &amp; Information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0" u="none" dirty="0" smtClean="0">
                <a:solidFill>
                  <a:srgbClr val="005FAA"/>
                </a:solidFill>
              </a:rPr>
              <a:t>Looking into the Future of GEO and GEOSS</a:t>
            </a:r>
          </a:p>
        </p:txBody>
      </p:sp>
    </p:spTree>
    <p:extLst>
      <p:ext uri="{BB962C8B-B14F-4D97-AF65-F5344CB8AC3E}">
        <p14:creationId xmlns:p14="http://schemas.microsoft.com/office/powerpoint/2010/main" val="35005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_presentation_template">
  <a:themeElements>
    <a:clrScheme name="">
      <a:dk1>
        <a:srgbClr val="000098"/>
      </a:dk1>
      <a:lt1>
        <a:srgbClr val="FFFFFF"/>
      </a:lt1>
      <a:dk2>
        <a:srgbClr val="000098"/>
      </a:dk2>
      <a:lt2>
        <a:srgbClr val="808080"/>
      </a:lt2>
      <a:accent1>
        <a:srgbClr val="FFCC99"/>
      </a:accent1>
      <a:accent2>
        <a:srgbClr val="000098"/>
      </a:accent2>
      <a:accent3>
        <a:srgbClr val="FFFFFF"/>
      </a:accent3>
      <a:accent4>
        <a:srgbClr val="000081"/>
      </a:accent4>
      <a:accent5>
        <a:srgbClr val="FFE2CA"/>
      </a:accent5>
      <a:accent6>
        <a:srgbClr val="000089"/>
      </a:accent6>
      <a:hlink>
        <a:srgbClr val="000098"/>
      </a:hlink>
      <a:folHlink>
        <a:srgbClr val="000098"/>
      </a:folHlink>
    </a:clrScheme>
    <a:fontScheme name="GEO_presentation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O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20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</Words>
  <Application>Microsoft Office PowerPoint</Application>
  <PresentationFormat>On-screen Show (4:3)</PresentationFormat>
  <Paragraphs>72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GEO_presentation_template</vt:lpstr>
      <vt:lpstr>Blank Presentation</vt:lpstr>
      <vt:lpstr>Custom Design</vt:lpstr>
      <vt:lpstr> Outcomes from the GEO Ministerial and GEO-X Plenary  </vt:lpstr>
      <vt:lpstr>GEO X Plenary &amp; Ministerial Geneva 13 -17 January 2014 </vt:lpstr>
      <vt:lpstr>GEO Implementation Plan 2025 Process</vt:lpstr>
      <vt:lpstr>IPWG Distinguished Experts</vt:lpstr>
      <vt:lpstr>IPWG Writing Team</vt:lpstr>
      <vt:lpstr>Ministerial Guidance on the  Evolution of GEOSS Key areas of activity 2016-2025 </vt:lpstr>
      <vt:lpstr>GEO Implementation Plan 2025 Topics</vt:lpstr>
      <vt:lpstr>Participating organizations</vt:lpstr>
      <vt:lpstr>PowerPoint Presentation</vt:lpstr>
      <vt:lpstr>PowerPoint Presentation</vt:lpstr>
      <vt:lpstr>PowerPoint Presentation</vt:lpstr>
    </vt:vector>
  </TitlesOfParts>
  <Company>dst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and GEOSS…….</dc:title>
  <dc:creator>Espen Volden</dc:creator>
  <cp:lastModifiedBy>Espen Volden</cp:lastModifiedBy>
  <cp:revision>1286</cp:revision>
  <dcterms:created xsi:type="dcterms:W3CDTF">2006-04-30T14:15:52Z</dcterms:created>
  <dcterms:modified xsi:type="dcterms:W3CDTF">2014-04-01T16:36:44Z</dcterms:modified>
</cp:coreProperties>
</file>