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0" r:id="rId2"/>
    <p:sldId id="281" r:id="rId3"/>
    <p:sldId id="284" r:id="rId4"/>
    <p:sldId id="275" r:id="rId5"/>
    <p:sldId id="285" r:id="rId6"/>
    <p:sldId id="279" r:id="rId7"/>
    <p:sldId id="287" r:id="rId8"/>
    <p:sldId id="286" r:id="rId9"/>
    <p:sldId id="288" r:id="rId10"/>
    <p:sldId id="289" r:id="rId11"/>
    <p:sldId id="290" r:id="rId12"/>
    <p:sldId id="292" r:id="rId13"/>
    <p:sldId id="293" r:id="rId14"/>
    <p:sldId id="294" r:id="rId15"/>
    <p:sldId id="291" r:id="rId16"/>
    <p:sldId id="295"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58249" autoAdjust="0"/>
  </p:normalViewPr>
  <p:slideViewPr>
    <p:cSldViewPr snapToGrid="0" snapToObjects="1">
      <p:cViewPr varScale="1">
        <p:scale>
          <a:sx n="55" d="100"/>
          <a:sy n="55" d="100"/>
        </p:scale>
        <p:origin x="-2528" y="-96"/>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de-DE" dirty="0" err="1" smtClean="0">
                <a:latin typeface="Times New Roman" pitchFamily="-106" charset="0"/>
              </a:rPr>
              <a:t>Hello</a:t>
            </a:r>
            <a:r>
              <a:rPr lang="de-DE" dirty="0" smtClean="0">
                <a:latin typeface="Times New Roman" pitchFamily="-106" charset="0"/>
              </a:rPr>
              <a:t>! </a:t>
            </a:r>
          </a:p>
          <a:p>
            <a:endParaRPr lang="de-DE" dirty="0" smtClean="0">
              <a:latin typeface="Times New Roman" pitchFamily="-106" charset="0"/>
            </a:endParaRPr>
          </a:p>
          <a:p>
            <a:r>
              <a:rPr lang="de-DE" dirty="0" err="1" smtClean="0">
                <a:latin typeface="Times New Roman" pitchFamily="-106" charset="0"/>
              </a:rPr>
              <a:t>My</a:t>
            </a:r>
            <a:r>
              <a:rPr lang="de-DE" dirty="0" smtClean="0">
                <a:latin typeface="Times New Roman" pitchFamily="-106" charset="0"/>
              </a:rPr>
              <a:t> </a:t>
            </a:r>
            <a:r>
              <a:rPr lang="de-DE" dirty="0" err="1" smtClean="0">
                <a:latin typeface="Times New Roman" pitchFamily="-106" charset="0"/>
              </a:rPr>
              <a:t>name</a:t>
            </a:r>
            <a:r>
              <a:rPr lang="de-DE" dirty="0" smtClean="0">
                <a:latin typeface="Times New Roman" pitchFamily="-106" charset="0"/>
              </a:rPr>
              <a:t> </a:t>
            </a:r>
            <a:r>
              <a:rPr lang="de-DE" dirty="0" err="1" smtClean="0">
                <a:latin typeface="Times New Roman" pitchFamily="-106" charset="0"/>
              </a:rPr>
              <a:t>is</a:t>
            </a:r>
            <a:r>
              <a:rPr lang="de-DE" dirty="0" smtClean="0">
                <a:latin typeface="Times New Roman" pitchFamily="-106" charset="0"/>
              </a:rPr>
              <a:t> Kim, </a:t>
            </a:r>
            <a:r>
              <a:rPr lang="de-DE" dirty="0" err="1" smtClean="0">
                <a:latin typeface="Times New Roman" pitchFamily="-106" charset="0"/>
              </a:rPr>
              <a:t>and</a:t>
            </a:r>
            <a:r>
              <a:rPr lang="de-DE" baseline="0" dirty="0" smtClean="0">
                <a:latin typeface="Times New Roman" pitchFamily="-106" charset="0"/>
              </a:rPr>
              <a:t> I am </a:t>
            </a:r>
            <a:r>
              <a:rPr lang="de-DE" baseline="0" dirty="0" err="1" smtClean="0">
                <a:latin typeface="Times New Roman" pitchFamily="-106" charset="0"/>
              </a:rPr>
              <a:t>part</a:t>
            </a:r>
            <a:r>
              <a:rPr lang="de-DE" baseline="0" dirty="0" smtClean="0">
                <a:latin typeface="Times New Roman" pitchFamily="-106" charset="0"/>
              </a:rPr>
              <a:t> </a:t>
            </a:r>
            <a:r>
              <a:rPr lang="de-DE" baseline="0" dirty="0" err="1" smtClean="0">
                <a:latin typeface="Times New Roman" pitchFamily="-106" charset="0"/>
              </a:rPr>
              <a:t>of</a:t>
            </a:r>
            <a:r>
              <a:rPr lang="de-DE" baseline="0" dirty="0" smtClean="0">
                <a:latin typeface="Times New Roman" pitchFamily="-106" charset="0"/>
              </a:rPr>
              <a:t> </a:t>
            </a:r>
            <a:r>
              <a:rPr lang="de-DE" baseline="0" dirty="0" err="1" smtClean="0">
                <a:latin typeface="Times New Roman" pitchFamily="-106" charset="0"/>
              </a:rPr>
              <a:t>the</a:t>
            </a:r>
            <a:r>
              <a:rPr lang="de-DE" baseline="0" dirty="0" smtClean="0">
                <a:latin typeface="Times New Roman" pitchFamily="-106" charset="0"/>
              </a:rPr>
              <a:t> CEOS Systems Engineering Office, </a:t>
            </a:r>
            <a:r>
              <a:rPr lang="de-DE" baseline="0" dirty="0" err="1" smtClean="0">
                <a:latin typeface="Times New Roman" pitchFamily="-106" charset="0"/>
              </a:rPr>
              <a:t>or</a:t>
            </a:r>
            <a:r>
              <a:rPr lang="de-DE" baseline="0" dirty="0" smtClean="0">
                <a:latin typeface="Times New Roman" pitchFamily="-106" charset="0"/>
              </a:rPr>
              <a:t> </a:t>
            </a:r>
            <a:r>
              <a:rPr lang="de-DE" baseline="0" dirty="0" err="1" smtClean="0">
                <a:latin typeface="Times New Roman" pitchFamily="-106" charset="0"/>
              </a:rPr>
              <a:t>the</a:t>
            </a:r>
            <a:r>
              <a:rPr lang="de-DE" baseline="0" dirty="0" smtClean="0">
                <a:latin typeface="Times New Roman" pitchFamily="-106" charset="0"/>
              </a:rPr>
              <a:t> SEO. </a:t>
            </a:r>
            <a:r>
              <a:rPr lang="de-DE" baseline="0" dirty="0" err="1" smtClean="0">
                <a:latin typeface="Times New Roman" pitchFamily="-106" charset="0"/>
              </a:rPr>
              <a:t>My</a:t>
            </a:r>
            <a:r>
              <a:rPr lang="de-DE" baseline="0" dirty="0" smtClean="0">
                <a:latin typeface="Times New Roman" pitchFamily="-106" charset="0"/>
              </a:rPr>
              <a:t> </a:t>
            </a:r>
            <a:r>
              <a:rPr lang="de-DE" baseline="0" dirty="0" err="1" smtClean="0">
                <a:latin typeface="Times New Roman" pitchFamily="-106" charset="0"/>
              </a:rPr>
              <a:t>primary</a:t>
            </a:r>
            <a:r>
              <a:rPr lang="de-DE" baseline="0" dirty="0" smtClean="0">
                <a:latin typeface="Times New Roman" pitchFamily="-106" charset="0"/>
              </a:rPr>
              <a:t> </a:t>
            </a:r>
            <a:r>
              <a:rPr lang="de-DE" baseline="0" dirty="0" err="1" smtClean="0">
                <a:latin typeface="Times New Roman" pitchFamily="-106" charset="0"/>
              </a:rPr>
              <a:t>duties</a:t>
            </a:r>
            <a:r>
              <a:rPr lang="de-DE" baseline="0" dirty="0" smtClean="0">
                <a:latin typeface="Times New Roman" pitchFamily="-106" charset="0"/>
              </a:rPr>
              <a:t> in </a:t>
            </a:r>
            <a:r>
              <a:rPr lang="de-DE" baseline="0" dirty="0" err="1" smtClean="0">
                <a:latin typeface="Times New Roman" pitchFamily="-106" charset="0"/>
              </a:rPr>
              <a:t>the</a:t>
            </a:r>
            <a:r>
              <a:rPr lang="de-DE" baseline="0" dirty="0" smtClean="0">
                <a:latin typeface="Times New Roman" pitchFamily="-106" charset="0"/>
              </a:rPr>
              <a:t> SEO </a:t>
            </a:r>
            <a:r>
              <a:rPr lang="de-DE" baseline="0" dirty="0" err="1" smtClean="0">
                <a:latin typeface="Times New Roman" pitchFamily="-106" charset="0"/>
              </a:rPr>
              <a:t>are</a:t>
            </a:r>
            <a:r>
              <a:rPr lang="de-DE" baseline="0" dirty="0" smtClean="0">
                <a:latin typeface="Times New Roman" pitchFamily="-106" charset="0"/>
              </a:rPr>
              <a:t> CEOS </a:t>
            </a:r>
            <a:r>
              <a:rPr lang="de-DE" baseline="0" dirty="0" err="1" smtClean="0">
                <a:latin typeface="Times New Roman" pitchFamily="-106" charset="0"/>
              </a:rPr>
              <a:t>communications</a:t>
            </a:r>
            <a:r>
              <a:rPr lang="de-DE" baseline="0" dirty="0" smtClean="0">
                <a:latin typeface="Times New Roman" pitchFamily="-106" charset="0"/>
              </a:rPr>
              <a:t> </a:t>
            </a:r>
            <a:r>
              <a:rPr lang="de-DE" baseline="0" dirty="0" err="1" smtClean="0">
                <a:latin typeface="Times New Roman" pitchFamily="-106" charset="0"/>
              </a:rPr>
              <a:t>and</a:t>
            </a:r>
            <a:r>
              <a:rPr lang="de-DE" baseline="0" dirty="0" smtClean="0">
                <a:latin typeface="Times New Roman" pitchFamily="-106" charset="0"/>
              </a:rPr>
              <a:t> </a:t>
            </a:r>
            <a:r>
              <a:rPr lang="de-DE" baseline="0" dirty="0" err="1" smtClean="0">
                <a:latin typeface="Times New Roman" pitchFamily="-106" charset="0"/>
              </a:rPr>
              <a:t>outreach</a:t>
            </a:r>
            <a:r>
              <a:rPr lang="de-DE" baseline="0" dirty="0" smtClean="0">
                <a:latin typeface="Times New Roman" pitchFamily="-106" charset="0"/>
              </a:rPr>
              <a:t> </a:t>
            </a:r>
            <a:r>
              <a:rPr lang="de-DE" baseline="0" dirty="0" err="1" smtClean="0">
                <a:latin typeface="Times New Roman" pitchFamily="-106" charset="0"/>
              </a:rPr>
              <a:t>related</a:t>
            </a:r>
            <a:r>
              <a:rPr lang="de-DE" baseline="0" dirty="0" smtClean="0">
                <a:latin typeface="Times New Roman" pitchFamily="-106" charset="0"/>
              </a:rPr>
              <a:t>, </a:t>
            </a:r>
            <a:r>
              <a:rPr lang="de-DE" baseline="0" dirty="0" err="1" smtClean="0">
                <a:latin typeface="Times New Roman" pitchFamily="-106" charset="0"/>
              </a:rPr>
              <a:t>and</a:t>
            </a:r>
            <a:r>
              <a:rPr lang="de-DE" baseline="0" dirty="0" smtClean="0">
                <a:latin typeface="Times New Roman" pitchFamily="-106" charset="0"/>
              </a:rPr>
              <a:t> </a:t>
            </a:r>
            <a:r>
              <a:rPr lang="de-DE" baseline="0" dirty="0" err="1" smtClean="0">
                <a:latin typeface="Times New Roman" pitchFamily="-106" charset="0"/>
              </a:rPr>
              <a:t>I‘m</a:t>
            </a:r>
            <a:r>
              <a:rPr lang="de-DE" baseline="0" dirty="0" smtClean="0">
                <a:latin typeface="Times New Roman" pitchFamily="-106" charset="0"/>
              </a:rPr>
              <a:t> </a:t>
            </a:r>
            <a:r>
              <a:rPr lang="de-DE" baseline="0" dirty="0" err="1" smtClean="0">
                <a:latin typeface="Times New Roman" pitchFamily="-106" charset="0"/>
              </a:rPr>
              <a:t>here</a:t>
            </a:r>
            <a:r>
              <a:rPr lang="de-DE" baseline="0" dirty="0" smtClean="0">
                <a:latin typeface="Times New Roman" pitchFamily="-106" charset="0"/>
              </a:rPr>
              <a:t> </a:t>
            </a:r>
            <a:r>
              <a:rPr lang="de-DE" baseline="0" dirty="0" err="1" smtClean="0">
                <a:latin typeface="Times New Roman" pitchFamily="-106" charset="0"/>
              </a:rPr>
              <a:t>today</a:t>
            </a:r>
            <a:r>
              <a:rPr lang="de-DE" baseline="0" dirty="0" smtClean="0">
                <a:latin typeface="Times New Roman" pitchFamily="-106" charset="0"/>
              </a:rPr>
              <a:t> </a:t>
            </a:r>
            <a:r>
              <a:rPr lang="de-DE" baseline="0" dirty="0" err="1" smtClean="0">
                <a:latin typeface="Times New Roman" pitchFamily="-106" charset="0"/>
              </a:rPr>
              <a:t>to</a:t>
            </a:r>
            <a:r>
              <a:rPr lang="de-DE" baseline="0" dirty="0" smtClean="0">
                <a:latin typeface="Times New Roman" pitchFamily="-106" charset="0"/>
              </a:rPr>
              <a:t> </a:t>
            </a:r>
            <a:r>
              <a:rPr lang="de-DE" baseline="0" dirty="0" err="1" smtClean="0">
                <a:latin typeface="Times New Roman" pitchFamily="-106" charset="0"/>
              </a:rPr>
              <a:t>talk</a:t>
            </a:r>
            <a:r>
              <a:rPr lang="de-DE" baseline="0" dirty="0" smtClean="0">
                <a:latin typeface="Times New Roman" pitchFamily="-106" charset="0"/>
              </a:rPr>
              <a:t> </a:t>
            </a:r>
            <a:r>
              <a:rPr lang="de-DE" baseline="0" dirty="0" err="1" smtClean="0">
                <a:latin typeface="Times New Roman" pitchFamily="-106" charset="0"/>
              </a:rPr>
              <a:t>to</a:t>
            </a:r>
            <a:r>
              <a:rPr lang="de-DE" baseline="0" dirty="0" smtClean="0">
                <a:latin typeface="Times New Roman" pitchFamily="-106" charset="0"/>
              </a:rPr>
              <a:t> </a:t>
            </a:r>
            <a:r>
              <a:rPr lang="de-DE" baseline="0" dirty="0" err="1" smtClean="0">
                <a:latin typeface="Times New Roman" pitchFamily="-106" charset="0"/>
              </a:rPr>
              <a:t>you</a:t>
            </a:r>
            <a:r>
              <a:rPr lang="de-DE" baseline="0" dirty="0" smtClean="0">
                <a:latin typeface="Times New Roman" pitchFamily="-106" charset="0"/>
              </a:rPr>
              <a:t> </a:t>
            </a:r>
            <a:r>
              <a:rPr lang="de-DE" baseline="0" dirty="0" err="1" smtClean="0">
                <a:latin typeface="Times New Roman" pitchFamily="-106" charset="0"/>
              </a:rPr>
              <a:t>about</a:t>
            </a:r>
            <a:r>
              <a:rPr lang="de-DE" baseline="0" dirty="0" smtClean="0">
                <a:latin typeface="Times New Roman" pitchFamily="-106" charset="0"/>
              </a:rPr>
              <a:t> CEOS Information Management. </a:t>
            </a:r>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First, we recognize that</a:t>
            </a:r>
            <a:r>
              <a:rPr lang="en-US" baseline="0" dirty="0" smtClean="0">
                <a:latin typeface="Times New Roman" pitchFamily="-106" charset="0"/>
              </a:rPr>
              <a:t> it’s useful to have a few CEOS eyes on the work we do to make sure the new site adequately addresses CEOS User needs. For that reason, w</a:t>
            </a:r>
            <a:r>
              <a:rPr lang="en-US" dirty="0" smtClean="0">
                <a:latin typeface="Times New Roman" pitchFamily="-106" charset="0"/>
              </a:rPr>
              <a:t>e invite the CEOS</a:t>
            </a:r>
            <a:r>
              <a:rPr lang="en-US" baseline="0" dirty="0" smtClean="0">
                <a:latin typeface="Times New Roman" pitchFamily="-106" charset="0"/>
              </a:rPr>
              <a:t> Plenary and SIT Chairs to put together a steering committee for </a:t>
            </a:r>
            <a:r>
              <a:rPr lang="en-US" baseline="0" dirty="0" smtClean="0">
                <a:latin typeface="Times New Roman" pitchFamily="-106" charset="0"/>
              </a:rPr>
              <a:t>feedback </a:t>
            </a:r>
            <a:r>
              <a:rPr lang="en-US" baseline="0" dirty="0" smtClean="0">
                <a:latin typeface="Times New Roman" pitchFamily="-106" charset="0"/>
              </a:rPr>
              <a:t>throughout the redesign process -  perhaps just four telecons between now and the Plenary -  if you think that would be useful.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Please let us know during the next SEC call if you’ve decided to participate in this format. If not, that’s okay too. </a:t>
            </a:r>
            <a:endParaRPr lang="en-US" baseline="0"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latin typeface="Times New Roman" pitchFamily="-106" charset="0"/>
              </a:rPr>
              <a:t>The most critical next step is to conduct a CEOS community survey, and this is where we </a:t>
            </a:r>
            <a:r>
              <a:rPr lang="en-US" baseline="0" dirty="0" smtClean="0">
                <a:latin typeface="Times New Roman" pitchFamily="-106" charset="0"/>
              </a:rPr>
              <a:t>need help from everyone. </a:t>
            </a:r>
            <a:endParaRPr lang="en-US" baseline="0" dirty="0" smtClean="0">
              <a:latin typeface="Times New Roman" pitchFamily="-106" charset="0"/>
            </a:endParaRP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This survey will be very SHORT, so it won’t take much of your time. Your inputs to this survey are NECESSARY to determine the BEST way to move forward with website revisions. This is your vote on how the site turns out. So when you receive the email, please do the short survey.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As an incentive, if you complete the survey by the deadline, we will enter you into a drawing for a prize at the CEOS Plenary. So, watch out for the survey in your inbox around April 17</a:t>
            </a:r>
            <a:r>
              <a:rPr lang="en-US" baseline="30000" dirty="0" smtClean="0">
                <a:latin typeface="Times New Roman" pitchFamily="-106" charset="0"/>
              </a:rPr>
              <a:t>th</a:t>
            </a:r>
            <a:r>
              <a:rPr lang="en-US" baseline="0" dirty="0" smtClean="0">
                <a:latin typeface="Times New Roman" pitchFamily="-106" charset="0"/>
              </a:rPr>
              <a:t>, and responses will be due by the end of the following week, on April 25</a:t>
            </a:r>
            <a:r>
              <a:rPr lang="en-US" baseline="30000" dirty="0" smtClean="0">
                <a:latin typeface="Times New Roman" pitchFamily="-106" charset="0"/>
              </a:rPr>
              <a:t>th</a:t>
            </a:r>
            <a:r>
              <a:rPr lang="en-US" baseline="0" dirty="0" smtClean="0">
                <a:latin typeface="Times New Roman" pitchFamily="-106" charset="0"/>
              </a:rPr>
              <a:t>.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The next step is to do a content inventory of the current site to assess how best to redesign the information architecture.</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We are working on some ideas for updated graphics and features for the site.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And we’d like to see this new site go live by the Plenary. </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latin typeface="Times New Roman" pitchFamily="-106" charset="0"/>
              </a:rPr>
              <a:t>Just to give you an idea of what some of this underlying information architecture work looks like, I put together a wireframe of what could be an improved design for the site. This image is just about possible structure, not graphics.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Some improvements consolidate our menus into a top navigation to decrease clutter and enhance findability.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So, this is just a draft idea, but you can see how it simplifies the site and makes it less overwhelming. </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latin typeface="Times New Roman" pitchFamily="-106" charset="0"/>
              </a:rPr>
              <a:t>And this is the same image but scrolled down to see the bottom half. It shows where we could include related links and a login to access CEOS Community Tools, such as the new document management system and action tracking tools. </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latin typeface="Times New Roman" pitchFamily="-106" charset="0"/>
              </a:rPr>
              <a:t>And then what you see highlighted in green here is JUST AN IDEA of how we could offer a menu structure that doesn’t take up so much real estate on the home page.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For example, clicking on “About Us” in the top menu could reveal this drop-down submenu that includes all of the CEOS background, membership, and governance information.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And all of the navigation and the content is written using terminology that is understandable by both CEOS and non-CEOS people .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So again, these are just initial ideas that we came up with, but we can’t make decisions until we get the survey results from all of you. </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latin typeface="Times New Roman" pitchFamily="-106" charset="0"/>
              </a:rPr>
              <a:t>That’s all I have for you today.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If you were proposed to be a strategy team member and you are willing, please contact me. If I have a Working Group or VC volunteer in the room today, please speak up.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Please respond to the survey if we send it.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Any questions or comments?</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smtClean="0">
                <a:latin typeface="Times New Roman" pitchFamily="-106" charset="0"/>
              </a:rPr>
              <a:t>Thank </a:t>
            </a:r>
            <a:r>
              <a:rPr lang="en-US" baseline="0" dirty="0" smtClean="0">
                <a:latin typeface="Times New Roman" pitchFamily="-106" charset="0"/>
              </a:rPr>
              <a:t>you!</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The objectives of this presentation are to:</a:t>
            </a:r>
          </a:p>
          <a:p>
            <a:pPr eaLnBrk="1" hangingPunct="1">
              <a:spcBef>
                <a:spcPct val="0"/>
              </a:spcBef>
            </a:pPr>
            <a:endParaRPr lang="en-US" b="0" dirty="0" smtClean="0">
              <a:latin typeface="Times New Roman" pitchFamily="-106" charset="0"/>
            </a:endParaRPr>
          </a:p>
          <a:p>
            <a:pPr marL="514350" indent="-514350">
              <a:buFont typeface="+mj-lt"/>
              <a:buAutoNum type="arabicPeriod"/>
            </a:pPr>
            <a:r>
              <a:rPr lang="en-US" sz="1200" b="0" dirty="0" smtClean="0">
                <a:solidFill>
                  <a:srgbClr val="000000"/>
                </a:solidFill>
              </a:rPr>
              <a:t>discuss our current strategy for managing CEOS</a:t>
            </a:r>
            <a:r>
              <a:rPr lang="en-US" sz="1200" b="0" baseline="0" dirty="0" smtClean="0">
                <a:solidFill>
                  <a:srgbClr val="000000"/>
                </a:solidFill>
              </a:rPr>
              <a:t> information.</a:t>
            </a:r>
            <a:endParaRPr lang="en-US" sz="1200" b="0" dirty="0" smtClean="0">
              <a:solidFill>
                <a:srgbClr val="000000"/>
              </a:solidFill>
            </a:endParaRPr>
          </a:p>
          <a:p>
            <a:endParaRPr lang="en-US" sz="1200" b="0" dirty="0" smtClean="0">
              <a:solidFill>
                <a:srgbClr val="000000"/>
              </a:solidFill>
            </a:endParaRPr>
          </a:p>
          <a:p>
            <a:pPr marL="514350" indent="-514350">
              <a:buFont typeface="+mj-lt"/>
              <a:buAutoNum type="arabicPeriod"/>
            </a:pPr>
            <a:r>
              <a:rPr lang="en-US" sz="1200" b="0" dirty="0" smtClean="0">
                <a:solidFill>
                  <a:srgbClr val="000000"/>
                </a:solidFill>
              </a:rPr>
              <a:t>to discuss problems with our current strategy</a:t>
            </a:r>
          </a:p>
          <a:p>
            <a:pPr lvl="0"/>
            <a:endParaRPr lang="en-US" sz="1200" b="0" dirty="0" smtClean="0">
              <a:solidFill>
                <a:srgbClr val="000000"/>
              </a:solidFill>
            </a:endParaRPr>
          </a:p>
          <a:p>
            <a:pPr marL="514350" lvl="0" indent="-514350">
              <a:buFont typeface="+mj-lt"/>
              <a:buAutoNum type="arabicPeriod"/>
            </a:pPr>
            <a:r>
              <a:rPr lang="en-US" sz="1200" b="0" dirty="0" smtClean="0">
                <a:solidFill>
                  <a:srgbClr val="000000"/>
                </a:solidFill>
              </a:rPr>
              <a:t>to propose some solutions we came up with</a:t>
            </a:r>
          </a:p>
          <a:p>
            <a:pPr lvl="0"/>
            <a:endParaRPr lang="en-US" sz="1200" b="0" dirty="0" smtClean="0">
              <a:solidFill>
                <a:srgbClr val="000000"/>
              </a:solidFill>
            </a:endParaRPr>
          </a:p>
          <a:p>
            <a:pPr marL="514350" lvl="0" indent="-514350">
              <a:buFont typeface="+mj-lt"/>
              <a:buAutoNum type="arabicPeriod"/>
            </a:pPr>
            <a:r>
              <a:rPr lang="en-US" sz="1200" b="0" dirty="0" smtClean="0">
                <a:solidFill>
                  <a:srgbClr val="000000"/>
                </a:solidFill>
              </a:rPr>
              <a:t>and to discuss next steps</a:t>
            </a:r>
          </a:p>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Let’s start with our current strategy.</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latin typeface="Times New Roman" pitchFamily="-106" charset="0"/>
              </a:rPr>
              <a:t>CEOS has tons of information</a:t>
            </a:r>
            <a:r>
              <a:rPr lang="en-US" baseline="0" dirty="0" smtClean="0">
                <a:latin typeface="Times New Roman" pitchFamily="-106" charset="0"/>
              </a:rPr>
              <a:t> to manage, and our primary strategy for doing that is the CEOS website.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The SEO did a complete website overhaul in 2008, making aesthetic improvements and including features that made it usable and flexible.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It’s been six years since we did that. In that six years, we’ve at least quadrupled the site’s content, the organization continues to grow and evolve, and we’ve learned a lot about what you and external entities need from the CEOS website.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The CEOS website:</a:t>
            </a:r>
          </a:p>
          <a:p>
            <a:pPr marL="171450" indent="-171450" eaLnBrk="1" hangingPunct="1">
              <a:spcBef>
                <a:spcPct val="0"/>
              </a:spcBef>
              <a:buFont typeface="Arial"/>
              <a:buChar char="•"/>
            </a:pPr>
            <a:r>
              <a:rPr lang="en-US" baseline="0" dirty="0" smtClean="0">
                <a:latin typeface="Times New Roman" pitchFamily="-106" charset="0"/>
              </a:rPr>
              <a:t>tells the world who we are and what we do </a:t>
            </a:r>
          </a:p>
          <a:p>
            <a:pPr marL="171450" indent="-171450" eaLnBrk="1" hangingPunct="1">
              <a:spcBef>
                <a:spcPct val="0"/>
              </a:spcBef>
              <a:buFont typeface="Arial"/>
              <a:buChar char="•"/>
            </a:pPr>
            <a:r>
              <a:rPr lang="en-US" baseline="0" dirty="0" smtClean="0">
                <a:latin typeface="Times New Roman" pitchFamily="-106" charset="0"/>
              </a:rPr>
              <a:t>contains information about our structure, members, working groups, and constellations</a:t>
            </a:r>
          </a:p>
          <a:p>
            <a:pPr marL="171450" indent="-171450" eaLnBrk="1" hangingPunct="1">
              <a:spcBef>
                <a:spcPct val="0"/>
              </a:spcBef>
              <a:buFont typeface="Arial"/>
              <a:buChar char="•"/>
            </a:pPr>
            <a:r>
              <a:rPr lang="en-US" baseline="0" dirty="0" smtClean="0">
                <a:latin typeface="Times New Roman" pitchFamily="-106" charset="0"/>
              </a:rPr>
              <a:t>provides access to our various data portals and software tools, and</a:t>
            </a:r>
          </a:p>
          <a:p>
            <a:pPr marL="171450" indent="-171450" eaLnBrk="1" hangingPunct="1">
              <a:spcBef>
                <a:spcPct val="0"/>
              </a:spcBef>
              <a:buFont typeface="Arial"/>
              <a:buChar char="•"/>
            </a:pPr>
            <a:r>
              <a:rPr lang="en-US" baseline="0" dirty="0" smtClean="0">
                <a:latin typeface="Times New Roman" pitchFamily="-106" charset="0"/>
              </a:rPr>
              <a:t>stores all of our documents, publications, and past meeting presentations. </a:t>
            </a:r>
          </a:p>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Let’s take a look at our</a:t>
            </a:r>
            <a:r>
              <a:rPr lang="en-US" baseline="0" dirty="0" smtClean="0">
                <a:latin typeface="Times New Roman" pitchFamily="-106" charset="0"/>
              </a:rPr>
              <a:t> current strategy and what kinds of problems we’re dealing with. </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There</a:t>
            </a:r>
            <a:r>
              <a:rPr lang="en-US" baseline="0" dirty="0" smtClean="0">
                <a:latin typeface="Times New Roman" pitchFamily="-106" charset="0"/>
              </a:rPr>
              <a:t> are several areas where we can significantly improve the </a:t>
            </a:r>
            <a:r>
              <a:rPr lang="en-US" dirty="0" smtClean="0">
                <a:latin typeface="Times New Roman" pitchFamily="-106" charset="0"/>
              </a:rPr>
              <a:t>CEOS </a:t>
            </a:r>
            <a:r>
              <a:rPr lang="en-US" baseline="0" dirty="0" smtClean="0">
                <a:latin typeface="Times New Roman" pitchFamily="-106" charset="0"/>
              </a:rPr>
              <a:t>website.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First, it’s important to consider what kind of impression people get about CEOS when they visit our website.  </a:t>
            </a:r>
          </a:p>
          <a:p>
            <a:pPr eaLnBrk="1" hangingPunct="1">
              <a:spcBef>
                <a:spcPct val="0"/>
              </a:spcBef>
            </a:pPr>
            <a:r>
              <a:rPr lang="en-US" baseline="0" dirty="0" smtClean="0">
                <a:latin typeface="Times New Roman" pitchFamily="-106" charset="0"/>
              </a:rPr>
              <a:t>This site is our primary means of conveying CEOS to the world. We want users to come to </a:t>
            </a:r>
            <a:r>
              <a:rPr lang="en-US" baseline="0" dirty="0" err="1" smtClean="0">
                <a:latin typeface="Times New Roman" pitchFamily="-106" charset="0"/>
              </a:rPr>
              <a:t>ceos.org</a:t>
            </a:r>
            <a:r>
              <a:rPr lang="en-US" baseline="0" dirty="0" smtClean="0">
                <a:latin typeface="Times New Roman" pitchFamily="-106" charset="0"/>
              </a:rPr>
              <a:t> and say, “Wow! CEOS has it together. They are doing amazing things.” </a:t>
            </a:r>
          </a:p>
          <a:p>
            <a:pPr eaLnBrk="1" hangingPunct="1">
              <a:spcBef>
                <a:spcPct val="0"/>
              </a:spcBef>
            </a:pPr>
            <a:r>
              <a:rPr lang="en-US" baseline="0" dirty="0" smtClean="0">
                <a:latin typeface="Times New Roman" pitchFamily="-106" charset="0"/>
              </a:rPr>
              <a:t>Right now, when users come to the site, I’m afraid that they aren’t immediately impressed.</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Another important problem is that our large content volume has completely overgrown our navigation scheme. So the site’s usability and </a:t>
            </a:r>
            <a:r>
              <a:rPr lang="en-US" baseline="0" dirty="0" err="1" smtClean="0">
                <a:latin typeface="Times New Roman" pitchFamily="-106" charset="0"/>
              </a:rPr>
              <a:t>findablity</a:t>
            </a:r>
            <a:r>
              <a:rPr lang="en-US" baseline="0" dirty="0" smtClean="0">
                <a:latin typeface="Times New Roman" pitchFamily="-106" charset="0"/>
              </a:rPr>
              <a:t> of information is lacking – you can’t always find the information or the documents you need very quickly, especially if you are not part of CEOS and don’t speak the CEOS language.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The third problem, is that even though the site allows us to go in and edit the content, our community didn’t really buy into that </a:t>
            </a:r>
            <a:r>
              <a:rPr lang="en-US" baseline="0" dirty="0" err="1" smtClean="0">
                <a:latin typeface="Times New Roman" pitchFamily="-106" charset="0"/>
              </a:rPr>
              <a:t>capabiility</a:t>
            </a:r>
            <a:r>
              <a:rPr lang="en-US" baseline="0" dirty="0" smtClean="0">
                <a:latin typeface="Times New Roman" pitchFamily="-106" charset="0"/>
              </a:rPr>
              <a:t>, so much of the content isn’t current. </a:t>
            </a:r>
          </a:p>
          <a:p>
            <a:pPr eaLnBrk="1" hangingPunct="1">
              <a:spcBef>
                <a:spcPct val="0"/>
              </a:spcBef>
            </a:pPr>
            <a:endParaRPr lang="en-US" baseline="0" dirty="0" smtClean="0">
              <a:latin typeface="Times New Roman" pitchFamily="-106" charset="0"/>
            </a:endParaRPr>
          </a:p>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So</a:t>
            </a:r>
            <a:r>
              <a:rPr lang="en-US" baseline="0" dirty="0" smtClean="0">
                <a:latin typeface="Times New Roman" pitchFamily="-106" charset="0"/>
              </a:rPr>
              <a:t> what are some possible solutions?</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To</a:t>
            </a:r>
            <a:r>
              <a:rPr lang="en-US" baseline="0" dirty="0" smtClean="0">
                <a:latin typeface="Times New Roman" pitchFamily="-106" charset="0"/>
              </a:rPr>
              <a:t> improve the CEOS information management strategy, the SEO proposes to do a complete website redesign.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This redesign will upgrade the site’s look and feel with new graphics and features that convey that CEOS is modern, technical, and unique. It will also restructure the underlying information architecture and the user interface to support usability and findability for both internal and external CEOS users.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We also propose to implement a plan for ongoing content updates, such as adding recent news items to the home page, to include video interviews of CEOS participants on topics, such as the importance of satellite Earth observations for addressing various applications.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One major feature we would add is a meeting registration capability, so that you can register for CEOS meetings right on our website.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Another critical update will be the integration of a document management system – a way to organize, store, and retrieve CEOS documents while maintaining version control and adding findability. As a part of this system, we would implement a numbering strategy for CEOS documents to help keep them organized and manageable well into the future. </a:t>
            </a:r>
          </a:p>
          <a:p>
            <a:pPr eaLnBrk="1" hangingPunct="1">
              <a:spcBef>
                <a:spcPct val="0"/>
              </a:spcBef>
            </a:pPr>
            <a:endParaRPr lang="en-US" baseline="0" dirty="0" smtClean="0">
              <a:latin typeface="Times New Roman" pitchFamily="-106" charset="0"/>
            </a:endParaRPr>
          </a:p>
          <a:p>
            <a:pPr eaLnBrk="1" hangingPunct="1">
              <a:spcBef>
                <a:spcPct val="0"/>
              </a:spcBef>
            </a:pPr>
            <a:r>
              <a:rPr lang="en-US" baseline="0" dirty="0" smtClean="0">
                <a:latin typeface="Times New Roman" pitchFamily="-106" charset="0"/>
              </a:rPr>
              <a:t>Both the meeting registration and document management capabilities are brand new features for CEOS.</a:t>
            </a: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06" charset="0"/>
              </a:rPr>
              <a:t>So what’s next?</a:t>
            </a: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62095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SIT-29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Toulouse,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-10</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April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mailto:kim.e.keith@nasa.gov"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006421" y="362822"/>
            <a:ext cx="5792551" cy="894911"/>
          </a:xfrm>
        </p:spPr>
        <p:txBody>
          <a:bodyPr/>
          <a:lstStyle/>
          <a:p>
            <a:pPr algn="l">
              <a:lnSpc>
                <a:spcPct val="150000"/>
              </a:lnSpc>
            </a:pPr>
            <a:r>
              <a:rPr lang="en-US" sz="2800" dirty="0" smtClean="0"/>
              <a:t>CEOS Information Management</a:t>
            </a:r>
            <a:endParaRPr lang="en-US" sz="2800" dirty="0" smtClean="0">
              <a:solidFill>
                <a:srgbClr val="FFFF00"/>
              </a:solidFill>
            </a:endParaRPr>
          </a:p>
        </p:txBody>
      </p:sp>
      <p:sp>
        <p:nvSpPr>
          <p:cNvPr id="2" name="Subtitle 1"/>
          <p:cNvSpPr>
            <a:spLocks noGrp="1"/>
          </p:cNvSpPr>
          <p:nvPr>
            <p:ph type="subTitle" sz="quarter" idx="1"/>
          </p:nvPr>
        </p:nvSpPr>
        <p:spPr>
          <a:xfrm>
            <a:off x="4630470" y="1578912"/>
            <a:ext cx="4826977" cy="1919736"/>
          </a:xfrm>
        </p:spPr>
        <p:txBody>
          <a:bodyPr/>
          <a:lstStyle/>
          <a:p>
            <a:pPr>
              <a:lnSpc>
                <a:spcPct val="130000"/>
              </a:lnSpc>
              <a:spcBef>
                <a:spcPts val="0"/>
              </a:spcBef>
            </a:pPr>
            <a:r>
              <a:rPr lang="en-US" b="0" dirty="0" smtClean="0"/>
              <a:t>Kim Keith</a:t>
            </a:r>
            <a:br>
              <a:rPr lang="en-US" b="0" dirty="0" smtClean="0"/>
            </a:br>
            <a:r>
              <a:rPr lang="en-US" b="0" dirty="0" smtClean="0"/>
              <a:t>Systems Engineering Office (SEO)</a:t>
            </a:r>
            <a:br>
              <a:rPr lang="en-US" b="0" dirty="0" smtClean="0"/>
            </a:br>
            <a:r>
              <a:rPr lang="en-US" b="0" dirty="0" smtClean="0"/>
              <a:t>SIT-29 Meeting</a:t>
            </a:r>
          </a:p>
          <a:p>
            <a:pPr>
              <a:lnSpc>
                <a:spcPct val="130000"/>
              </a:lnSpc>
              <a:spcBef>
                <a:spcPts val="0"/>
              </a:spcBef>
            </a:pPr>
            <a:r>
              <a:rPr lang="en-US" b="0" dirty="0"/>
              <a:t>C</a:t>
            </a:r>
            <a:r>
              <a:rPr lang="en-US" b="0" dirty="0" smtClean="0"/>
              <a:t>NES, Toulouse, France</a:t>
            </a:r>
            <a:br>
              <a:rPr lang="en-US" b="0" dirty="0" smtClean="0"/>
            </a:br>
            <a:r>
              <a:rPr lang="en-US" b="0" dirty="0" smtClean="0"/>
              <a:t>9</a:t>
            </a:r>
            <a:r>
              <a:rPr lang="en-US" b="0" baseline="30000" dirty="0" smtClean="0"/>
              <a:t>th</a:t>
            </a:r>
            <a:r>
              <a:rPr lang="en-US" b="0" dirty="0" smtClean="0"/>
              <a:t>-10</a:t>
            </a:r>
            <a:r>
              <a:rPr lang="en-US" b="0" baseline="30000" dirty="0" smtClean="0"/>
              <a:t>th</a:t>
            </a:r>
            <a:r>
              <a:rPr lang="en-US" b="0" dirty="0" smtClean="0"/>
              <a:t> April, 2014</a:t>
            </a:r>
            <a:endParaRPr lang="en-US" b="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Next Steps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4" name="TextBox 3"/>
          <p:cNvSpPr txBox="1"/>
          <p:nvPr/>
        </p:nvSpPr>
        <p:spPr>
          <a:xfrm>
            <a:off x="-56824" y="1524138"/>
            <a:ext cx="7014315" cy="2823850"/>
          </a:xfrm>
          <a:prstGeom prst="rect">
            <a:avLst/>
          </a:prstGeom>
          <a:noFill/>
        </p:spPr>
        <p:txBody>
          <a:bodyPr wrap="square" rtlCol="0">
            <a:spAutoFit/>
          </a:bodyPr>
          <a:lstStyle/>
          <a:p>
            <a:pPr marL="285750">
              <a:lnSpc>
                <a:spcPct val="150000"/>
              </a:lnSpc>
            </a:pPr>
            <a:r>
              <a:rPr lang="en-US" sz="3000" b="1" dirty="0" smtClean="0">
                <a:solidFill>
                  <a:srgbClr val="000000"/>
                </a:solidFill>
              </a:rPr>
              <a:t>We invite the CEOS Plenary &amp; </a:t>
            </a:r>
          </a:p>
          <a:p>
            <a:pPr marL="285750">
              <a:lnSpc>
                <a:spcPct val="150000"/>
              </a:lnSpc>
            </a:pPr>
            <a:r>
              <a:rPr lang="en-US" sz="3000" b="1" dirty="0" smtClean="0">
                <a:solidFill>
                  <a:srgbClr val="000000"/>
                </a:solidFill>
              </a:rPr>
              <a:t>SIT Chairs to put together a steering committee for feedback throughout the redesign process</a:t>
            </a:r>
            <a:r>
              <a:rPr lang="en-US" sz="3000" b="1" dirty="0" smtClean="0">
                <a:solidFill>
                  <a:srgbClr val="000000"/>
                </a:solidFill>
              </a:rPr>
              <a:t>. </a:t>
            </a:r>
            <a:endParaRPr lang="en-US" sz="3000" b="1" dirty="0" smtClean="0">
              <a:solidFill>
                <a:srgbClr val="000000"/>
              </a:solidFill>
            </a:endParaRPr>
          </a:p>
        </p:txBody>
      </p:sp>
      <p:pic>
        <p:nvPicPr>
          <p:cNvPr id="2" name="Picture 1"/>
          <p:cNvPicPr>
            <a:picLocks noChangeAspect="1"/>
          </p:cNvPicPr>
          <p:nvPr/>
        </p:nvPicPr>
        <p:blipFill>
          <a:blip r:embed="rId3"/>
          <a:stretch>
            <a:fillRect/>
          </a:stretch>
        </p:blipFill>
        <p:spPr>
          <a:xfrm>
            <a:off x="6294644" y="1452586"/>
            <a:ext cx="2683726" cy="2654205"/>
          </a:xfrm>
          <a:prstGeom prst="rect">
            <a:avLst/>
          </a:prstGeom>
        </p:spPr>
      </p:pic>
    </p:spTree>
    <p:extLst>
      <p:ext uri="{BB962C8B-B14F-4D97-AF65-F5344CB8AC3E}">
        <p14:creationId xmlns:p14="http://schemas.microsoft.com/office/powerpoint/2010/main" val="3826816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566056" y="1699406"/>
            <a:ext cx="1899410" cy="1899410"/>
          </a:xfrm>
          <a:prstGeom prst="rect">
            <a:avLst/>
          </a:prstGeom>
        </p:spPr>
      </p:pic>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Next Steps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4" name="TextBox 3"/>
          <p:cNvSpPr txBox="1"/>
          <p:nvPr/>
        </p:nvSpPr>
        <p:spPr>
          <a:xfrm>
            <a:off x="268285" y="2153535"/>
            <a:ext cx="8723206" cy="3516347"/>
          </a:xfrm>
          <a:prstGeom prst="rect">
            <a:avLst/>
          </a:prstGeom>
          <a:noFill/>
        </p:spPr>
        <p:txBody>
          <a:bodyPr wrap="square" rtlCol="0">
            <a:spAutoFit/>
          </a:bodyPr>
          <a:lstStyle/>
          <a:p>
            <a:pPr marL="742950" indent="-457200">
              <a:lnSpc>
                <a:spcPct val="150000"/>
              </a:lnSpc>
              <a:buFont typeface="Arial"/>
              <a:buChar char="•"/>
            </a:pPr>
            <a:r>
              <a:rPr lang="en-US" sz="3000" b="1" dirty="0" smtClean="0">
                <a:solidFill>
                  <a:srgbClr val="000000"/>
                </a:solidFill>
              </a:rPr>
              <a:t>CEOS community survey </a:t>
            </a:r>
          </a:p>
          <a:p>
            <a:pPr marL="742950" indent="-457200">
              <a:lnSpc>
                <a:spcPct val="150000"/>
              </a:lnSpc>
              <a:buFont typeface="Arial"/>
              <a:buChar char="•"/>
            </a:pPr>
            <a:r>
              <a:rPr lang="en-US" sz="3000" b="1" dirty="0" smtClean="0">
                <a:solidFill>
                  <a:srgbClr val="000000"/>
                </a:solidFill>
              </a:rPr>
              <a:t>Content inventory</a:t>
            </a:r>
          </a:p>
          <a:p>
            <a:pPr marL="742950" indent="-457200">
              <a:lnSpc>
                <a:spcPct val="150000"/>
              </a:lnSpc>
              <a:buFont typeface="Arial"/>
              <a:buChar char="•"/>
            </a:pPr>
            <a:r>
              <a:rPr lang="en-US" sz="3000" b="1" dirty="0" smtClean="0">
                <a:solidFill>
                  <a:srgbClr val="000000"/>
                </a:solidFill>
              </a:rPr>
              <a:t>Information architecture design</a:t>
            </a:r>
          </a:p>
          <a:p>
            <a:pPr marL="742950" indent="-457200">
              <a:lnSpc>
                <a:spcPct val="150000"/>
              </a:lnSpc>
              <a:buFont typeface="Arial"/>
              <a:buChar char="•"/>
            </a:pPr>
            <a:r>
              <a:rPr lang="en-US" sz="3000" b="1" dirty="0" smtClean="0">
                <a:solidFill>
                  <a:srgbClr val="000000"/>
                </a:solidFill>
              </a:rPr>
              <a:t>Updated graphics</a:t>
            </a:r>
          </a:p>
          <a:p>
            <a:pPr marL="742950" indent="-457200">
              <a:lnSpc>
                <a:spcPct val="150000"/>
              </a:lnSpc>
              <a:buFont typeface="Arial"/>
              <a:buChar char="•"/>
            </a:pPr>
            <a:r>
              <a:rPr lang="en-US" sz="3000" b="1" dirty="0" smtClean="0">
                <a:solidFill>
                  <a:srgbClr val="000000"/>
                </a:solidFill>
              </a:rPr>
              <a:t>Implement new site by Plenary 2014</a:t>
            </a:r>
          </a:p>
        </p:txBody>
      </p:sp>
    </p:spTree>
    <p:extLst>
      <p:ext uri="{BB962C8B-B14F-4D97-AF65-F5344CB8AC3E}">
        <p14:creationId xmlns:p14="http://schemas.microsoft.com/office/powerpoint/2010/main" val="7134275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dirty="0" smtClean="0"/>
          </a:p>
        </p:txBody>
      </p:sp>
      <p:pic>
        <p:nvPicPr>
          <p:cNvPr id="2" name="Picture 1"/>
          <p:cNvPicPr>
            <a:picLocks noChangeAspect="1"/>
          </p:cNvPicPr>
          <p:nvPr/>
        </p:nvPicPr>
        <p:blipFill>
          <a:blip r:embed="rId3"/>
          <a:stretch>
            <a:fillRect/>
          </a:stretch>
        </p:blipFill>
        <p:spPr>
          <a:xfrm>
            <a:off x="0" y="0"/>
            <a:ext cx="9144000" cy="11092110"/>
          </a:xfrm>
          <a:prstGeom prst="rect">
            <a:avLst/>
          </a:prstGeom>
          <a:ln w="38100">
            <a:solidFill>
              <a:srgbClr val="008000"/>
            </a:solidFill>
          </a:ln>
        </p:spPr>
      </p:pic>
    </p:spTree>
    <p:extLst>
      <p:ext uri="{BB962C8B-B14F-4D97-AF65-F5344CB8AC3E}">
        <p14:creationId xmlns:p14="http://schemas.microsoft.com/office/powerpoint/2010/main" val="20874869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13</a:t>
            </a:fld>
            <a:endParaRPr lang="en-US" dirty="0" smtClean="0"/>
          </a:p>
        </p:txBody>
      </p:sp>
      <p:pic>
        <p:nvPicPr>
          <p:cNvPr id="2" name="Picture 1"/>
          <p:cNvPicPr>
            <a:picLocks noChangeAspect="1"/>
          </p:cNvPicPr>
          <p:nvPr/>
        </p:nvPicPr>
        <p:blipFill>
          <a:blip r:embed="rId3"/>
          <a:stretch>
            <a:fillRect/>
          </a:stretch>
        </p:blipFill>
        <p:spPr>
          <a:xfrm>
            <a:off x="0" y="-4234110"/>
            <a:ext cx="9144000" cy="11092110"/>
          </a:xfrm>
          <a:prstGeom prst="rect">
            <a:avLst/>
          </a:prstGeom>
          <a:ln w="38100">
            <a:solidFill>
              <a:srgbClr val="008000"/>
            </a:solidFill>
          </a:ln>
        </p:spPr>
      </p:pic>
    </p:spTree>
    <p:extLst>
      <p:ext uri="{BB962C8B-B14F-4D97-AF65-F5344CB8AC3E}">
        <p14:creationId xmlns:p14="http://schemas.microsoft.com/office/powerpoint/2010/main" val="27750410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14</a:t>
            </a:fld>
            <a:endParaRPr lang="en-US" dirty="0" smtClean="0"/>
          </a:p>
        </p:txBody>
      </p:sp>
      <p:pic>
        <p:nvPicPr>
          <p:cNvPr id="3" name="Picture 2"/>
          <p:cNvPicPr>
            <a:picLocks noChangeAspect="1"/>
          </p:cNvPicPr>
          <p:nvPr/>
        </p:nvPicPr>
        <p:blipFill>
          <a:blip r:embed="rId3"/>
          <a:stretch>
            <a:fillRect/>
          </a:stretch>
        </p:blipFill>
        <p:spPr>
          <a:xfrm>
            <a:off x="0" y="0"/>
            <a:ext cx="9144000" cy="11092110"/>
          </a:xfrm>
          <a:prstGeom prst="rect">
            <a:avLst/>
          </a:prstGeom>
          <a:ln w="38100">
            <a:solidFill>
              <a:srgbClr val="008000"/>
            </a:solidFill>
          </a:ln>
        </p:spPr>
      </p:pic>
    </p:spTree>
    <p:extLst>
      <p:ext uri="{BB962C8B-B14F-4D97-AF65-F5344CB8AC3E}">
        <p14:creationId xmlns:p14="http://schemas.microsoft.com/office/powerpoint/2010/main" val="35239535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041" y="3442419"/>
            <a:ext cx="3292800" cy="3556845"/>
          </a:xfrm>
          <a:prstGeom prst="rect">
            <a:avLst/>
          </a:prstGeom>
        </p:spPr>
      </p:pic>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15</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Questions &amp; Comments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4" name="TextBox 3"/>
          <p:cNvSpPr txBox="1"/>
          <p:nvPr/>
        </p:nvSpPr>
        <p:spPr>
          <a:xfrm>
            <a:off x="17881" y="1352330"/>
            <a:ext cx="9076934" cy="4901342"/>
          </a:xfrm>
          <a:prstGeom prst="rect">
            <a:avLst/>
          </a:prstGeom>
          <a:noFill/>
        </p:spPr>
        <p:txBody>
          <a:bodyPr wrap="square" rtlCol="0">
            <a:spAutoFit/>
          </a:bodyPr>
          <a:lstStyle/>
          <a:p>
            <a:pPr marL="285750">
              <a:lnSpc>
                <a:spcPct val="150000"/>
              </a:lnSpc>
            </a:pPr>
            <a:r>
              <a:rPr lang="en-US" sz="3000" b="1" dirty="0" smtClean="0">
                <a:solidFill>
                  <a:srgbClr val="000000"/>
                </a:solidFill>
              </a:rPr>
              <a:t>Actions: </a:t>
            </a:r>
          </a:p>
          <a:p>
            <a:pPr marL="858838" indent="-336550">
              <a:lnSpc>
                <a:spcPct val="150000"/>
              </a:lnSpc>
              <a:buFont typeface="Arial"/>
              <a:buChar char="•"/>
            </a:pPr>
            <a:r>
              <a:rPr lang="en-US" sz="3000" dirty="0" smtClean="0">
                <a:solidFill>
                  <a:srgbClr val="000000"/>
                </a:solidFill>
              </a:rPr>
              <a:t>Contact me about the Strategy Team</a:t>
            </a:r>
          </a:p>
          <a:p>
            <a:pPr marL="522288">
              <a:lnSpc>
                <a:spcPct val="150000"/>
              </a:lnSpc>
            </a:pPr>
            <a:r>
              <a:rPr lang="en-US" sz="3000" dirty="0">
                <a:solidFill>
                  <a:srgbClr val="000000"/>
                </a:solidFill>
              </a:rPr>
              <a:t>	</a:t>
            </a:r>
            <a:r>
              <a:rPr lang="en-US" sz="3000" dirty="0" smtClean="0">
                <a:solidFill>
                  <a:schemeClr val="bg2"/>
                </a:solidFill>
                <a:hlinkClick r:id="rId4"/>
              </a:rPr>
              <a:t>kim.e.keith@nasa.gov</a:t>
            </a:r>
            <a:endParaRPr lang="en-US" sz="3000" dirty="0" smtClean="0">
              <a:solidFill>
                <a:schemeClr val="bg2"/>
              </a:solidFill>
            </a:endParaRPr>
          </a:p>
          <a:p>
            <a:pPr marL="858838" indent="-336550">
              <a:lnSpc>
                <a:spcPct val="150000"/>
              </a:lnSpc>
              <a:buFont typeface="Arial"/>
              <a:buChar char="•"/>
            </a:pPr>
            <a:r>
              <a:rPr lang="en-US" sz="3000" dirty="0" smtClean="0">
                <a:solidFill>
                  <a:srgbClr val="000000"/>
                </a:solidFill>
              </a:rPr>
              <a:t>Please respond to the survey </a:t>
            </a:r>
          </a:p>
          <a:p>
            <a:pPr marL="522288">
              <a:lnSpc>
                <a:spcPct val="150000"/>
              </a:lnSpc>
            </a:pPr>
            <a:r>
              <a:rPr lang="en-US" sz="3000" dirty="0">
                <a:solidFill>
                  <a:srgbClr val="000000"/>
                </a:solidFill>
              </a:rPr>
              <a:t>	</a:t>
            </a:r>
            <a:r>
              <a:rPr lang="en-US" sz="3000" dirty="0" smtClean="0">
                <a:solidFill>
                  <a:srgbClr val="000000"/>
                </a:solidFill>
              </a:rPr>
              <a:t>to win the prize</a:t>
            </a:r>
            <a:endParaRPr lang="en-US" sz="3000" dirty="0">
              <a:solidFill>
                <a:srgbClr val="000000"/>
              </a:solidFill>
            </a:endParaRPr>
          </a:p>
          <a:p>
            <a:pPr marL="979488" indent="-457200">
              <a:lnSpc>
                <a:spcPct val="150000"/>
              </a:lnSpc>
              <a:buFont typeface="Arial"/>
              <a:buChar char="•"/>
            </a:pPr>
            <a:r>
              <a:rPr lang="en-US" sz="3000" dirty="0" smtClean="0">
                <a:solidFill>
                  <a:srgbClr val="000000"/>
                </a:solidFill>
              </a:rPr>
              <a:t>Questions? Comments</a:t>
            </a:r>
          </a:p>
          <a:p>
            <a:pPr marL="965200" indent="-515938">
              <a:lnSpc>
                <a:spcPct val="150000"/>
              </a:lnSpc>
            </a:pPr>
            <a:r>
              <a:rPr lang="en-US" sz="3000" dirty="0">
                <a:solidFill>
                  <a:srgbClr val="000000"/>
                </a:solidFill>
              </a:rPr>
              <a:t>	</a:t>
            </a:r>
            <a:r>
              <a:rPr lang="en-US" sz="3000" dirty="0" smtClean="0">
                <a:solidFill>
                  <a:srgbClr val="000000"/>
                </a:solidFill>
              </a:rPr>
              <a:t>Concerns?</a:t>
            </a:r>
          </a:p>
        </p:txBody>
      </p:sp>
    </p:spTree>
    <p:extLst>
      <p:ext uri="{BB962C8B-B14F-4D97-AF65-F5344CB8AC3E}">
        <p14:creationId xmlns:p14="http://schemas.microsoft.com/office/powerpoint/2010/main" val="41741222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16</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Questions &amp; Comments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pic>
        <p:nvPicPr>
          <p:cNvPr id="2" name="Picture 1"/>
          <p:cNvPicPr>
            <a:picLocks noChangeAspect="1"/>
          </p:cNvPicPr>
          <p:nvPr/>
        </p:nvPicPr>
        <p:blipFill>
          <a:blip r:embed="rId3"/>
          <a:stretch>
            <a:fillRect/>
          </a:stretch>
        </p:blipFill>
        <p:spPr>
          <a:xfrm>
            <a:off x="-170196" y="0"/>
            <a:ext cx="9403626" cy="7263933"/>
          </a:xfrm>
          <a:prstGeom prst="rect">
            <a:avLst/>
          </a:prstGeom>
        </p:spPr>
      </p:pic>
    </p:spTree>
    <p:extLst>
      <p:ext uri="{BB962C8B-B14F-4D97-AF65-F5344CB8AC3E}">
        <p14:creationId xmlns:p14="http://schemas.microsoft.com/office/powerpoint/2010/main" val="37704311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CEOS Information Management</a:t>
            </a:r>
          </a:p>
        </p:txBody>
      </p:sp>
      <p:sp>
        <p:nvSpPr>
          <p:cNvPr id="7" name="TextBox 6"/>
          <p:cNvSpPr txBox="1"/>
          <p:nvPr/>
        </p:nvSpPr>
        <p:spPr>
          <a:xfrm>
            <a:off x="208167" y="1645833"/>
            <a:ext cx="8772230" cy="4247317"/>
          </a:xfrm>
          <a:prstGeom prst="rect">
            <a:avLst/>
          </a:prstGeom>
          <a:noFill/>
        </p:spPr>
        <p:txBody>
          <a:bodyPr wrap="square" rtlCol="0">
            <a:spAutoFit/>
          </a:bodyPr>
          <a:lstStyle/>
          <a:p>
            <a:r>
              <a:rPr lang="en-US" sz="3000" b="1" dirty="0" smtClean="0">
                <a:solidFill>
                  <a:srgbClr val="000000"/>
                </a:solidFill>
              </a:rPr>
              <a:t>Objectives: </a:t>
            </a:r>
          </a:p>
          <a:p>
            <a:endParaRPr lang="en-US" sz="3000" b="1" dirty="0" smtClean="0">
              <a:solidFill>
                <a:srgbClr val="000000"/>
              </a:solidFill>
            </a:endParaRPr>
          </a:p>
          <a:p>
            <a:pPr marL="514350" indent="-514350">
              <a:buFont typeface="+mj-lt"/>
              <a:buAutoNum type="arabicPeriod"/>
            </a:pPr>
            <a:r>
              <a:rPr lang="en-US" sz="3000" b="1" dirty="0" smtClean="0">
                <a:solidFill>
                  <a:srgbClr val="000000"/>
                </a:solidFill>
              </a:rPr>
              <a:t>Discuss our current strategy</a:t>
            </a:r>
          </a:p>
          <a:p>
            <a:endParaRPr lang="en-US" sz="3000" b="1" dirty="0" smtClean="0">
              <a:solidFill>
                <a:srgbClr val="000000"/>
              </a:solidFill>
            </a:endParaRPr>
          </a:p>
          <a:p>
            <a:pPr marL="514350" indent="-514350">
              <a:buFont typeface="+mj-lt"/>
              <a:buAutoNum type="arabicPeriod"/>
            </a:pPr>
            <a:r>
              <a:rPr lang="en-US" sz="3000" b="1" dirty="0" smtClean="0">
                <a:solidFill>
                  <a:srgbClr val="000000"/>
                </a:solidFill>
              </a:rPr>
              <a:t>Discuss problems</a:t>
            </a:r>
            <a:endParaRPr lang="en-US" sz="3000" b="1" dirty="0">
              <a:solidFill>
                <a:srgbClr val="000000"/>
              </a:solidFill>
            </a:endParaRPr>
          </a:p>
          <a:p>
            <a:pPr lvl="0"/>
            <a:endParaRPr lang="en-US" sz="3000" b="1" dirty="0">
              <a:solidFill>
                <a:srgbClr val="000000"/>
              </a:solidFill>
            </a:endParaRPr>
          </a:p>
          <a:p>
            <a:pPr marL="514350" lvl="0" indent="-514350">
              <a:buFont typeface="+mj-lt"/>
              <a:buAutoNum type="arabicPeriod"/>
            </a:pPr>
            <a:r>
              <a:rPr lang="en-US" sz="3000" b="1" dirty="0" smtClean="0">
                <a:solidFill>
                  <a:srgbClr val="000000"/>
                </a:solidFill>
              </a:rPr>
              <a:t>Propose solutions</a:t>
            </a:r>
          </a:p>
          <a:p>
            <a:pPr lvl="0"/>
            <a:endParaRPr lang="en-US" sz="3000" b="1" dirty="0" smtClean="0">
              <a:solidFill>
                <a:srgbClr val="000000"/>
              </a:solidFill>
            </a:endParaRPr>
          </a:p>
          <a:p>
            <a:pPr marL="514350" lvl="0" indent="-514350">
              <a:buFont typeface="+mj-lt"/>
              <a:buAutoNum type="arabicPeriod"/>
            </a:pPr>
            <a:r>
              <a:rPr lang="en-US" sz="3000" b="1" dirty="0" smtClean="0">
                <a:solidFill>
                  <a:srgbClr val="000000"/>
                </a:solidFill>
              </a:rPr>
              <a:t>Discuss next steps</a:t>
            </a:r>
          </a:p>
        </p:txBody>
      </p:sp>
      <p:pic>
        <p:nvPicPr>
          <p:cNvPr id="2" name="Picture 1"/>
          <p:cNvPicPr>
            <a:picLocks noChangeAspect="1"/>
          </p:cNvPicPr>
          <p:nvPr/>
        </p:nvPicPr>
        <p:blipFill>
          <a:blip r:embed="rId3"/>
          <a:stretch>
            <a:fillRect/>
          </a:stretch>
        </p:blipFill>
        <p:spPr>
          <a:xfrm>
            <a:off x="5358630" y="3523693"/>
            <a:ext cx="2928640" cy="2773056"/>
          </a:xfrm>
          <a:prstGeom prst="rect">
            <a:avLst/>
          </a:prstGeom>
        </p:spPr>
      </p:pic>
    </p:spTree>
    <p:extLst>
      <p:ext uri="{BB962C8B-B14F-4D97-AF65-F5344CB8AC3E}">
        <p14:creationId xmlns:p14="http://schemas.microsoft.com/office/powerpoint/2010/main" val="21658199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CEOS Information Management</a:t>
            </a:r>
          </a:p>
        </p:txBody>
      </p:sp>
      <p:sp>
        <p:nvSpPr>
          <p:cNvPr id="7" name="TextBox 6"/>
          <p:cNvSpPr txBox="1"/>
          <p:nvPr/>
        </p:nvSpPr>
        <p:spPr>
          <a:xfrm>
            <a:off x="208167" y="1940290"/>
            <a:ext cx="8772230" cy="4708981"/>
          </a:xfrm>
          <a:prstGeom prst="rect">
            <a:avLst/>
          </a:prstGeom>
          <a:noFill/>
        </p:spPr>
        <p:txBody>
          <a:bodyPr wrap="square" rtlCol="0">
            <a:spAutoFit/>
          </a:bodyPr>
          <a:lstStyle/>
          <a:p>
            <a:r>
              <a:rPr lang="en-US" sz="3000" b="1" dirty="0" smtClean="0">
                <a:solidFill>
                  <a:srgbClr val="000000"/>
                </a:solidFill>
              </a:rPr>
              <a:t>Objectives: </a:t>
            </a:r>
          </a:p>
          <a:p>
            <a:endParaRPr lang="en-US" sz="3000" b="1" dirty="0" smtClean="0">
              <a:solidFill>
                <a:srgbClr val="000000"/>
              </a:solidFill>
            </a:endParaRPr>
          </a:p>
          <a:p>
            <a:pPr marL="514350" indent="-514350">
              <a:buFont typeface="+mj-lt"/>
              <a:buAutoNum type="arabicPeriod"/>
            </a:pPr>
            <a:r>
              <a:rPr lang="en-US" sz="3000" b="1" dirty="0" smtClean="0">
                <a:solidFill>
                  <a:srgbClr val="000000"/>
                </a:solidFill>
              </a:rPr>
              <a:t>Discuss our current strategy</a:t>
            </a:r>
          </a:p>
          <a:p>
            <a:endParaRPr lang="en-US" sz="3000" b="1" dirty="0" smtClean="0">
              <a:solidFill>
                <a:srgbClr val="000000"/>
              </a:solidFill>
            </a:endParaRPr>
          </a:p>
          <a:p>
            <a:pPr marL="514350" indent="-514350">
              <a:buFont typeface="+mj-lt"/>
              <a:buAutoNum type="arabicPeriod"/>
            </a:pPr>
            <a:r>
              <a:rPr lang="en-US" sz="3000" b="1" dirty="0" smtClean="0">
                <a:solidFill>
                  <a:srgbClr val="BEC8D3"/>
                </a:solidFill>
              </a:rPr>
              <a:t>Discuss problems with our current strategy</a:t>
            </a:r>
            <a:endParaRPr lang="en-US" sz="3000" b="1" dirty="0">
              <a:solidFill>
                <a:srgbClr val="BEC8D3"/>
              </a:solidFill>
            </a:endParaRPr>
          </a:p>
          <a:p>
            <a:pPr lvl="0"/>
            <a:endParaRPr lang="en-US" sz="3000" b="1" dirty="0">
              <a:solidFill>
                <a:srgbClr val="BEC8D3"/>
              </a:solidFill>
            </a:endParaRPr>
          </a:p>
          <a:p>
            <a:pPr marL="514350" lvl="0" indent="-514350">
              <a:buFont typeface="+mj-lt"/>
              <a:buAutoNum type="arabicPeriod"/>
            </a:pPr>
            <a:r>
              <a:rPr lang="en-US" sz="3000" b="1" dirty="0" smtClean="0">
                <a:solidFill>
                  <a:srgbClr val="BEC8D3"/>
                </a:solidFill>
              </a:rPr>
              <a:t>Propose solutions</a:t>
            </a:r>
          </a:p>
          <a:p>
            <a:pPr marL="514350" lvl="0" indent="-514350">
              <a:buFont typeface="+mj-lt"/>
              <a:buAutoNum type="arabicPeriod"/>
            </a:pPr>
            <a:endParaRPr lang="en-US" sz="3000" b="1" dirty="0">
              <a:solidFill>
                <a:srgbClr val="BEC8D3"/>
              </a:solidFill>
            </a:endParaRPr>
          </a:p>
          <a:p>
            <a:pPr marL="514350" indent="-514350">
              <a:buFont typeface="+mj-lt"/>
              <a:buAutoNum type="arabicPeriod"/>
            </a:pPr>
            <a:r>
              <a:rPr lang="en-US" sz="3000" b="1" dirty="0">
                <a:solidFill>
                  <a:schemeClr val="bg2">
                    <a:lumMod val="40000"/>
                    <a:lumOff val="60000"/>
                  </a:schemeClr>
                </a:solidFill>
              </a:rPr>
              <a:t>Discuss </a:t>
            </a:r>
            <a:r>
              <a:rPr lang="en-US" sz="3000" b="1" dirty="0" smtClean="0">
                <a:solidFill>
                  <a:schemeClr val="bg2">
                    <a:lumMod val="40000"/>
                    <a:lumOff val="60000"/>
                  </a:schemeClr>
                </a:solidFill>
              </a:rPr>
              <a:t>next </a:t>
            </a:r>
            <a:r>
              <a:rPr lang="en-US" sz="3000" b="1" dirty="0">
                <a:solidFill>
                  <a:srgbClr val="BEC8D3"/>
                </a:solidFill>
              </a:rPr>
              <a:t>steps</a:t>
            </a:r>
          </a:p>
          <a:p>
            <a:pPr lvl="0"/>
            <a:endParaRPr lang="en-US" sz="3000" b="1" dirty="0" smtClean="0">
              <a:solidFill>
                <a:srgbClr val="BEC8D3"/>
              </a:solidFill>
            </a:endParaRPr>
          </a:p>
        </p:txBody>
      </p:sp>
    </p:spTree>
    <p:extLst>
      <p:ext uri="{BB962C8B-B14F-4D97-AF65-F5344CB8AC3E}">
        <p14:creationId xmlns:p14="http://schemas.microsoft.com/office/powerpoint/2010/main" val="11583188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 b="35676"/>
          <a:stretch/>
        </p:blipFill>
        <p:spPr>
          <a:xfrm>
            <a:off x="156397" y="1470631"/>
            <a:ext cx="8811202" cy="5093208"/>
          </a:xfrm>
          <a:prstGeom prst="rect">
            <a:avLst/>
          </a:prstGeom>
        </p:spPr>
      </p:pic>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Current Strategy</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3" name="Rectangle 2"/>
          <p:cNvSpPr/>
          <p:nvPr/>
        </p:nvSpPr>
        <p:spPr bwMode="auto">
          <a:xfrm>
            <a:off x="156397" y="1470631"/>
            <a:ext cx="8811202" cy="5093208"/>
          </a:xfrm>
          <a:prstGeom prst="rect">
            <a:avLst/>
          </a:prstGeom>
          <a:solidFill>
            <a:schemeClr val="bg1">
              <a:alpha val="64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5" name="TextBox 4"/>
          <p:cNvSpPr txBox="1"/>
          <p:nvPr/>
        </p:nvSpPr>
        <p:spPr>
          <a:xfrm>
            <a:off x="1550457" y="2141973"/>
            <a:ext cx="6068202" cy="4356321"/>
          </a:xfrm>
          <a:prstGeom prst="rect">
            <a:avLst/>
          </a:prstGeom>
          <a:solidFill>
            <a:schemeClr val="bg1">
              <a:alpha val="90000"/>
            </a:schemeClr>
          </a:solidFill>
          <a:ln w="50800">
            <a:solidFill>
              <a:srgbClr val="000000"/>
            </a:solidFill>
          </a:ln>
        </p:spPr>
        <p:txBody>
          <a:bodyPr wrap="square" rtlCol="0">
            <a:spAutoFit/>
          </a:bodyPr>
          <a:lstStyle/>
          <a:p>
            <a:pPr>
              <a:lnSpc>
                <a:spcPct val="150000"/>
              </a:lnSpc>
            </a:pPr>
            <a:r>
              <a:rPr lang="en-US" sz="3000" b="1" dirty="0" smtClean="0">
                <a:solidFill>
                  <a:srgbClr val="000000"/>
                </a:solidFill>
              </a:rPr>
              <a:t> The CEOS Website:</a:t>
            </a:r>
          </a:p>
          <a:p>
            <a:pPr marL="750888" indent="-411163">
              <a:lnSpc>
                <a:spcPct val="150000"/>
              </a:lnSpc>
              <a:buFont typeface="Arial"/>
              <a:buChar char="•"/>
            </a:pPr>
            <a:r>
              <a:rPr lang="en-US" sz="3000" dirty="0" smtClean="0">
                <a:solidFill>
                  <a:srgbClr val="000000"/>
                </a:solidFill>
              </a:rPr>
              <a:t>who we are &amp; what we do</a:t>
            </a:r>
          </a:p>
          <a:p>
            <a:pPr marL="750888" indent="-411163">
              <a:lnSpc>
                <a:spcPct val="150000"/>
              </a:lnSpc>
              <a:buFont typeface="Arial"/>
              <a:buChar char="•"/>
            </a:pPr>
            <a:r>
              <a:rPr lang="en-US" sz="3000" dirty="0" smtClean="0">
                <a:solidFill>
                  <a:srgbClr val="000000"/>
                </a:solidFill>
              </a:rPr>
              <a:t>data portals</a:t>
            </a:r>
          </a:p>
          <a:p>
            <a:pPr marL="750888" indent="-411163">
              <a:lnSpc>
                <a:spcPct val="150000"/>
              </a:lnSpc>
              <a:buFont typeface="Arial"/>
              <a:buChar char="•"/>
            </a:pPr>
            <a:r>
              <a:rPr lang="en-US" sz="3000" dirty="0" smtClean="0">
                <a:solidFill>
                  <a:srgbClr val="000000"/>
                </a:solidFill>
              </a:rPr>
              <a:t>software tools</a:t>
            </a:r>
          </a:p>
          <a:p>
            <a:pPr marL="750888" indent="-411163">
              <a:lnSpc>
                <a:spcPct val="150000"/>
              </a:lnSpc>
              <a:buFont typeface="Arial"/>
              <a:buChar char="•"/>
            </a:pPr>
            <a:r>
              <a:rPr lang="en-US" sz="3000" dirty="0" smtClean="0">
                <a:solidFill>
                  <a:srgbClr val="000000"/>
                </a:solidFill>
              </a:rPr>
              <a:t>documents/publications</a:t>
            </a:r>
          </a:p>
          <a:p>
            <a:pPr marL="750888" indent="-411163">
              <a:lnSpc>
                <a:spcPct val="150000"/>
              </a:lnSpc>
              <a:buFont typeface="Arial"/>
              <a:buChar char="•"/>
            </a:pPr>
            <a:r>
              <a:rPr lang="en-US" sz="3000" dirty="0" smtClean="0">
                <a:solidFill>
                  <a:srgbClr val="000000"/>
                </a:solidFill>
              </a:rPr>
              <a:t>meeting materials</a:t>
            </a:r>
          </a:p>
          <a:p>
            <a:pPr>
              <a:lnSpc>
                <a:spcPct val="150000"/>
              </a:lnSpc>
            </a:pPr>
            <a:endParaRPr lang="en-US" sz="500" dirty="0" smtClean="0">
              <a:solidFill>
                <a:srgbClr val="000000"/>
              </a:solidFill>
            </a:endParaRPr>
          </a:p>
        </p:txBody>
      </p:sp>
    </p:spTree>
    <p:extLst>
      <p:ext uri="{BB962C8B-B14F-4D97-AF65-F5344CB8AC3E}">
        <p14:creationId xmlns:p14="http://schemas.microsoft.com/office/powerpoint/2010/main" val="28664803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CEOS Information Management</a:t>
            </a:r>
          </a:p>
        </p:txBody>
      </p:sp>
      <p:sp>
        <p:nvSpPr>
          <p:cNvPr id="7" name="TextBox 6"/>
          <p:cNvSpPr txBox="1"/>
          <p:nvPr/>
        </p:nvSpPr>
        <p:spPr>
          <a:xfrm>
            <a:off x="208167" y="1940290"/>
            <a:ext cx="8772230" cy="4708981"/>
          </a:xfrm>
          <a:prstGeom prst="rect">
            <a:avLst/>
          </a:prstGeom>
          <a:noFill/>
        </p:spPr>
        <p:txBody>
          <a:bodyPr wrap="square" rtlCol="0">
            <a:spAutoFit/>
          </a:bodyPr>
          <a:lstStyle/>
          <a:p>
            <a:r>
              <a:rPr lang="en-US" sz="3000" b="1" dirty="0" smtClean="0">
                <a:solidFill>
                  <a:srgbClr val="000000"/>
                </a:solidFill>
              </a:rPr>
              <a:t>Objectives: </a:t>
            </a:r>
          </a:p>
          <a:p>
            <a:endParaRPr lang="en-US" sz="3000" b="1" dirty="0" smtClean="0">
              <a:solidFill>
                <a:srgbClr val="BEC8D3"/>
              </a:solidFill>
            </a:endParaRPr>
          </a:p>
          <a:p>
            <a:pPr marL="514350" indent="-514350">
              <a:buFont typeface="+mj-lt"/>
              <a:buAutoNum type="arabicPeriod"/>
            </a:pPr>
            <a:r>
              <a:rPr lang="en-US" sz="3000" b="1" dirty="0" smtClean="0">
                <a:solidFill>
                  <a:srgbClr val="BEC8D3"/>
                </a:solidFill>
              </a:rPr>
              <a:t>Discuss our current strategy</a:t>
            </a:r>
          </a:p>
          <a:p>
            <a:endParaRPr lang="en-US" sz="3000" b="1" dirty="0" smtClean="0">
              <a:solidFill>
                <a:srgbClr val="000000"/>
              </a:solidFill>
            </a:endParaRPr>
          </a:p>
          <a:p>
            <a:pPr marL="514350" indent="-514350">
              <a:buFont typeface="+mj-lt"/>
              <a:buAutoNum type="arabicPeriod"/>
            </a:pPr>
            <a:r>
              <a:rPr lang="en-US" sz="3000" b="1" dirty="0" smtClean="0">
                <a:solidFill>
                  <a:srgbClr val="000000"/>
                </a:solidFill>
              </a:rPr>
              <a:t>Discuss problems</a:t>
            </a:r>
            <a:endParaRPr lang="en-US" sz="3000" b="1" dirty="0">
              <a:solidFill>
                <a:srgbClr val="000000"/>
              </a:solidFill>
            </a:endParaRPr>
          </a:p>
          <a:p>
            <a:pPr lvl="0"/>
            <a:endParaRPr lang="en-US" sz="3000" b="1" dirty="0">
              <a:solidFill>
                <a:srgbClr val="000000"/>
              </a:solidFill>
            </a:endParaRPr>
          </a:p>
          <a:p>
            <a:pPr marL="514350" lvl="0" indent="-514350">
              <a:buFont typeface="+mj-lt"/>
              <a:buAutoNum type="arabicPeriod"/>
            </a:pPr>
            <a:r>
              <a:rPr lang="en-US" sz="3000" b="1" dirty="0" smtClean="0">
                <a:solidFill>
                  <a:schemeClr val="bg2">
                    <a:lumMod val="40000"/>
                    <a:lumOff val="60000"/>
                  </a:schemeClr>
                </a:solidFill>
              </a:rPr>
              <a:t>Propose solutions</a:t>
            </a:r>
          </a:p>
          <a:p>
            <a:pPr lvl="0"/>
            <a:endParaRPr lang="en-US" sz="3000" b="1" dirty="0" smtClean="0">
              <a:solidFill>
                <a:schemeClr val="bg2">
                  <a:lumMod val="40000"/>
                  <a:lumOff val="60000"/>
                </a:schemeClr>
              </a:solidFill>
            </a:endParaRPr>
          </a:p>
          <a:p>
            <a:pPr marL="514350" indent="-514350">
              <a:buFont typeface="+mj-lt"/>
              <a:buAutoNum type="arabicPeriod"/>
            </a:pPr>
            <a:r>
              <a:rPr lang="en-US" sz="3000" b="1" dirty="0">
                <a:solidFill>
                  <a:schemeClr val="bg2">
                    <a:lumMod val="40000"/>
                    <a:lumOff val="60000"/>
                  </a:schemeClr>
                </a:solidFill>
              </a:rPr>
              <a:t>Discuss next </a:t>
            </a:r>
            <a:r>
              <a:rPr lang="en-US" sz="3000" b="1" dirty="0">
                <a:solidFill>
                  <a:srgbClr val="BEC8D3"/>
                </a:solidFill>
              </a:rPr>
              <a:t>steps</a:t>
            </a:r>
          </a:p>
          <a:p>
            <a:pPr lvl="0"/>
            <a:endParaRPr lang="en-US" sz="3000" b="1" dirty="0" smtClean="0">
              <a:solidFill>
                <a:schemeClr val="bg2">
                  <a:lumMod val="40000"/>
                  <a:lumOff val="60000"/>
                </a:schemeClr>
              </a:solidFill>
            </a:endParaRPr>
          </a:p>
        </p:txBody>
      </p:sp>
      <p:pic>
        <p:nvPicPr>
          <p:cNvPr id="2" name="Picture 1"/>
          <p:cNvPicPr>
            <a:picLocks noChangeAspect="1"/>
          </p:cNvPicPr>
          <p:nvPr/>
        </p:nvPicPr>
        <p:blipFill>
          <a:blip r:embed="rId3"/>
          <a:stretch>
            <a:fillRect/>
          </a:stretch>
        </p:blipFill>
        <p:spPr>
          <a:xfrm>
            <a:off x="5166694" y="1940290"/>
            <a:ext cx="3250841" cy="4064543"/>
          </a:xfrm>
          <a:prstGeom prst="rect">
            <a:avLst/>
          </a:prstGeom>
        </p:spPr>
      </p:pic>
    </p:spTree>
    <p:extLst>
      <p:ext uri="{BB962C8B-B14F-4D97-AF65-F5344CB8AC3E}">
        <p14:creationId xmlns:p14="http://schemas.microsoft.com/office/powerpoint/2010/main" val="32382659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Current </a:t>
            </a:r>
            <a:r>
              <a:rPr lang="en-US" sz="3200" b="1" kern="0" dirty="0" smtClean="0">
                <a:solidFill>
                  <a:schemeClr val="bg1"/>
                </a:solidFill>
                <a:latin typeface="Tahoma" pitchFamily="-106" charset="0"/>
                <a:cs typeface="Tahoma" pitchFamily="-106" charset="0"/>
              </a:rPr>
              <a:t>Website </a:t>
            </a:r>
            <a:r>
              <a:rPr lang="en-US" sz="3200" b="1" kern="0" noProof="0" dirty="0" smtClean="0">
                <a:solidFill>
                  <a:schemeClr val="bg1"/>
                </a:solidFill>
                <a:latin typeface="Tahoma" pitchFamily="-106" charset="0"/>
                <a:cs typeface="Tahoma" pitchFamily="-106" charset="0"/>
              </a:rPr>
              <a:t>Problems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5" name="TextBox 4"/>
          <p:cNvSpPr txBox="1"/>
          <p:nvPr/>
        </p:nvSpPr>
        <p:spPr>
          <a:xfrm>
            <a:off x="369094" y="1976073"/>
            <a:ext cx="6583730" cy="3785652"/>
          </a:xfrm>
          <a:prstGeom prst="rect">
            <a:avLst/>
          </a:prstGeom>
          <a:noFill/>
        </p:spPr>
        <p:txBody>
          <a:bodyPr wrap="square" rtlCol="0">
            <a:spAutoFit/>
          </a:bodyPr>
          <a:lstStyle/>
          <a:p>
            <a:pPr marL="457200" indent="-457200">
              <a:buFont typeface="Arial"/>
              <a:buChar char="•"/>
            </a:pPr>
            <a:r>
              <a:rPr lang="en-US" sz="3000" b="1" dirty="0" smtClean="0">
                <a:solidFill>
                  <a:srgbClr val="000000"/>
                </a:solidFill>
              </a:rPr>
              <a:t>Wow!-factor.</a:t>
            </a:r>
          </a:p>
          <a:p>
            <a:endParaRPr lang="en-US" sz="3000" b="1" dirty="0" smtClean="0">
              <a:solidFill>
                <a:srgbClr val="000000"/>
              </a:solidFill>
            </a:endParaRPr>
          </a:p>
          <a:p>
            <a:endParaRPr lang="en-US" sz="3000" b="1" dirty="0" smtClean="0">
              <a:solidFill>
                <a:srgbClr val="000000"/>
              </a:solidFill>
            </a:endParaRPr>
          </a:p>
          <a:p>
            <a:pPr marL="457200" indent="-457200">
              <a:buFont typeface="Arial"/>
              <a:buChar char="•"/>
            </a:pPr>
            <a:r>
              <a:rPr lang="en-US" sz="3000" b="1" dirty="0" smtClean="0">
                <a:solidFill>
                  <a:srgbClr val="000000"/>
                </a:solidFill>
              </a:rPr>
              <a:t>Usability and findability</a:t>
            </a:r>
          </a:p>
          <a:p>
            <a:endParaRPr lang="en-US" sz="3000" b="1" dirty="0" smtClean="0">
              <a:solidFill>
                <a:srgbClr val="000000"/>
              </a:solidFill>
            </a:endParaRPr>
          </a:p>
          <a:p>
            <a:endParaRPr lang="en-US" sz="3000" b="1" dirty="0">
              <a:solidFill>
                <a:srgbClr val="000000"/>
              </a:solidFill>
            </a:endParaRPr>
          </a:p>
          <a:p>
            <a:pPr marL="457200" indent="-457200">
              <a:buFont typeface="Arial"/>
              <a:buChar char="•"/>
            </a:pPr>
            <a:r>
              <a:rPr lang="en-US" sz="3000" b="1" dirty="0" smtClean="0">
                <a:solidFill>
                  <a:srgbClr val="000000"/>
                </a:solidFill>
              </a:rPr>
              <a:t>Outdated</a:t>
            </a:r>
          </a:p>
          <a:p>
            <a:endParaRPr lang="en-US" sz="3000" b="1" dirty="0" smtClean="0">
              <a:solidFill>
                <a:srgbClr val="000000"/>
              </a:solidFill>
            </a:endParaRPr>
          </a:p>
        </p:txBody>
      </p:sp>
      <p:pic>
        <p:nvPicPr>
          <p:cNvPr id="2" name="Picture 1"/>
          <p:cNvPicPr>
            <a:picLocks noChangeAspect="1"/>
          </p:cNvPicPr>
          <p:nvPr/>
        </p:nvPicPr>
        <p:blipFill>
          <a:blip r:embed="rId3"/>
          <a:stretch>
            <a:fillRect/>
          </a:stretch>
        </p:blipFill>
        <p:spPr>
          <a:xfrm>
            <a:off x="3393243" y="1335070"/>
            <a:ext cx="2607507" cy="1910845"/>
          </a:xfrm>
          <a:prstGeom prst="rect">
            <a:avLst/>
          </a:prstGeom>
        </p:spPr>
      </p:pic>
      <p:pic>
        <p:nvPicPr>
          <p:cNvPr id="7" name="Picture 6"/>
          <p:cNvPicPr>
            <a:picLocks noChangeAspect="1"/>
          </p:cNvPicPr>
          <p:nvPr/>
        </p:nvPicPr>
        <p:blipFill>
          <a:blip r:embed="rId4"/>
          <a:stretch>
            <a:fillRect/>
          </a:stretch>
        </p:blipFill>
        <p:spPr>
          <a:xfrm>
            <a:off x="3173202" y="4669962"/>
            <a:ext cx="2335558" cy="1751669"/>
          </a:xfrm>
          <a:prstGeom prst="rect">
            <a:avLst/>
          </a:prstGeom>
        </p:spPr>
      </p:pic>
      <p:pic>
        <p:nvPicPr>
          <p:cNvPr id="9" name="Picture 8"/>
          <p:cNvPicPr>
            <a:picLocks noChangeAspect="1"/>
          </p:cNvPicPr>
          <p:nvPr/>
        </p:nvPicPr>
        <p:blipFill>
          <a:blip r:embed="rId5"/>
          <a:stretch>
            <a:fillRect/>
          </a:stretch>
        </p:blipFill>
        <p:spPr>
          <a:xfrm>
            <a:off x="5938677" y="2439721"/>
            <a:ext cx="2784529" cy="2892317"/>
          </a:xfrm>
          <a:prstGeom prst="rect">
            <a:avLst/>
          </a:prstGeom>
        </p:spPr>
      </p:pic>
    </p:spTree>
    <p:extLst>
      <p:ext uri="{BB962C8B-B14F-4D97-AF65-F5344CB8AC3E}">
        <p14:creationId xmlns:p14="http://schemas.microsoft.com/office/powerpoint/2010/main" val="39637688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CEOS Information Management</a:t>
            </a:r>
          </a:p>
        </p:txBody>
      </p:sp>
      <p:sp>
        <p:nvSpPr>
          <p:cNvPr id="7" name="TextBox 6"/>
          <p:cNvSpPr txBox="1"/>
          <p:nvPr/>
        </p:nvSpPr>
        <p:spPr>
          <a:xfrm>
            <a:off x="208167" y="1940290"/>
            <a:ext cx="8772230" cy="4708981"/>
          </a:xfrm>
          <a:prstGeom prst="rect">
            <a:avLst/>
          </a:prstGeom>
          <a:noFill/>
        </p:spPr>
        <p:txBody>
          <a:bodyPr wrap="square" rtlCol="0">
            <a:spAutoFit/>
          </a:bodyPr>
          <a:lstStyle/>
          <a:p>
            <a:r>
              <a:rPr lang="en-US" sz="3000" b="1" dirty="0" smtClean="0">
                <a:solidFill>
                  <a:srgbClr val="000000"/>
                </a:solidFill>
              </a:rPr>
              <a:t>Objectives: </a:t>
            </a:r>
          </a:p>
          <a:p>
            <a:endParaRPr lang="en-US" sz="3000" b="1" dirty="0" smtClean="0">
              <a:solidFill>
                <a:srgbClr val="BEC8D3"/>
              </a:solidFill>
            </a:endParaRPr>
          </a:p>
          <a:p>
            <a:pPr marL="514350" indent="-514350">
              <a:buFont typeface="+mj-lt"/>
              <a:buAutoNum type="arabicPeriod"/>
            </a:pPr>
            <a:r>
              <a:rPr lang="en-US" sz="3000" b="1" dirty="0" smtClean="0">
                <a:solidFill>
                  <a:schemeClr val="bg2">
                    <a:lumMod val="40000"/>
                    <a:lumOff val="60000"/>
                  </a:schemeClr>
                </a:solidFill>
              </a:rPr>
              <a:t>Discuss our current strategy</a:t>
            </a:r>
          </a:p>
          <a:p>
            <a:endParaRPr lang="en-US" sz="3000" b="1" dirty="0" smtClean="0">
              <a:solidFill>
                <a:schemeClr val="bg2">
                  <a:lumMod val="40000"/>
                  <a:lumOff val="60000"/>
                </a:schemeClr>
              </a:solidFill>
            </a:endParaRPr>
          </a:p>
          <a:p>
            <a:pPr marL="514350" indent="-514350">
              <a:buFont typeface="+mj-lt"/>
              <a:buAutoNum type="arabicPeriod"/>
            </a:pPr>
            <a:r>
              <a:rPr lang="en-US" sz="3000" b="1" dirty="0" smtClean="0">
                <a:solidFill>
                  <a:schemeClr val="bg2">
                    <a:lumMod val="40000"/>
                    <a:lumOff val="60000"/>
                  </a:schemeClr>
                </a:solidFill>
              </a:rPr>
              <a:t>Discuss problems with our current strategy</a:t>
            </a:r>
            <a:endParaRPr lang="en-US" sz="3000" b="1" dirty="0">
              <a:solidFill>
                <a:schemeClr val="bg2">
                  <a:lumMod val="40000"/>
                  <a:lumOff val="60000"/>
                </a:schemeClr>
              </a:solidFill>
            </a:endParaRPr>
          </a:p>
          <a:p>
            <a:pPr lvl="0"/>
            <a:endParaRPr lang="en-US" sz="3000" b="1" dirty="0">
              <a:solidFill>
                <a:srgbClr val="000000"/>
              </a:solidFill>
            </a:endParaRPr>
          </a:p>
          <a:p>
            <a:pPr marL="514350" lvl="0" indent="-514350">
              <a:buFont typeface="+mj-lt"/>
              <a:buAutoNum type="arabicPeriod"/>
            </a:pPr>
            <a:r>
              <a:rPr lang="en-US" sz="3000" b="1" dirty="0" smtClean="0">
                <a:solidFill>
                  <a:srgbClr val="000000"/>
                </a:solidFill>
              </a:rPr>
              <a:t>Propose solutions</a:t>
            </a:r>
          </a:p>
          <a:p>
            <a:pPr marL="514350" lvl="0" indent="-514350">
              <a:buFont typeface="+mj-lt"/>
              <a:buAutoNum type="arabicPeriod"/>
            </a:pPr>
            <a:endParaRPr lang="en-US" sz="3000" b="1" dirty="0">
              <a:solidFill>
                <a:srgbClr val="000000"/>
              </a:solidFill>
            </a:endParaRPr>
          </a:p>
          <a:p>
            <a:pPr marL="514350" indent="-514350">
              <a:buFont typeface="+mj-lt"/>
              <a:buAutoNum type="arabicPeriod"/>
            </a:pPr>
            <a:r>
              <a:rPr lang="en-US" sz="3000" b="1" dirty="0">
                <a:solidFill>
                  <a:schemeClr val="bg2">
                    <a:lumMod val="40000"/>
                    <a:lumOff val="60000"/>
                  </a:schemeClr>
                </a:solidFill>
              </a:rPr>
              <a:t>Discuss next </a:t>
            </a:r>
            <a:r>
              <a:rPr lang="en-US" sz="3000" b="1" dirty="0">
                <a:solidFill>
                  <a:srgbClr val="BEC8D3"/>
                </a:solidFill>
              </a:rPr>
              <a:t>steps</a:t>
            </a:r>
          </a:p>
          <a:p>
            <a:pPr lvl="0"/>
            <a:endParaRPr lang="en-US" sz="3000" b="1" dirty="0" smtClean="0">
              <a:solidFill>
                <a:srgbClr val="000000"/>
              </a:solidFill>
            </a:endParaRPr>
          </a:p>
        </p:txBody>
      </p:sp>
      <p:pic>
        <p:nvPicPr>
          <p:cNvPr id="3" name="Picture 2"/>
          <p:cNvPicPr>
            <a:picLocks noChangeAspect="1"/>
          </p:cNvPicPr>
          <p:nvPr/>
        </p:nvPicPr>
        <p:blipFill>
          <a:blip r:embed="rId3"/>
          <a:stretch>
            <a:fillRect/>
          </a:stretch>
        </p:blipFill>
        <p:spPr>
          <a:xfrm>
            <a:off x="5365673" y="4679341"/>
            <a:ext cx="2731540" cy="1812458"/>
          </a:xfrm>
          <a:prstGeom prst="rect">
            <a:avLst/>
          </a:prstGeom>
        </p:spPr>
      </p:pic>
    </p:spTree>
    <p:extLst>
      <p:ext uri="{BB962C8B-B14F-4D97-AF65-F5344CB8AC3E}">
        <p14:creationId xmlns:p14="http://schemas.microsoft.com/office/powerpoint/2010/main" val="8776889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Proposed Solutions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4" name="TextBox 3"/>
          <p:cNvSpPr txBox="1"/>
          <p:nvPr/>
        </p:nvSpPr>
        <p:spPr>
          <a:xfrm>
            <a:off x="268285" y="1564631"/>
            <a:ext cx="8723206" cy="4901342"/>
          </a:xfrm>
          <a:prstGeom prst="rect">
            <a:avLst/>
          </a:prstGeom>
          <a:noFill/>
        </p:spPr>
        <p:txBody>
          <a:bodyPr wrap="square" rtlCol="0">
            <a:spAutoFit/>
          </a:bodyPr>
          <a:lstStyle/>
          <a:p>
            <a:pPr>
              <a:lnSpc>
                <a:spcPct val="150000"/>
              </a:lnSpc>
            </a:pPr>
            <a:r>
              <a:rPr lang="en-US" sz="3000" b="1" dirty="0" smtClean="0">
                <a:solidFill>
                  <a:srgbClr val="000000"/>
                </a:solidFill>
              </a:rPr>
              <a:t>Website redesign:</a:t>
            </a:r>
          </a:p>
          <a:p>
            <a:pPr marL="679450" indent="-393700">
              <a:lnSpc>
                <a:spcPct val="150000"/>
              </a:lnSpc>
              <a:buFont typeface="Arial"/>
              <a:buChar char="•"/>
            </a:pPr>
            <a:r>
              <a:rPr lang="en-US" sz="3000" dirty="0" smtClean="0">
                <a:solidFill>
                  <a:srgbClr val="000000"/>
                </a:solidFill>
              </a:rPr>
              <a:t>updated look and feel</a:t>
            </a:r>
          </a:p>
          <a:p>
            <a:pPr marL="679450" indent="-393700">
              <a:lnSpc>
                <a:spcPct val="150000"/>
              </a:lnSpc>
              <a:buFont typeface="Arial"/>
              <a:buChar char="•"/>
            </a:pPr>
            <a:r>
              <a:rPr lang="en-US" sz="3000" dirty="0" smtClean="0">
                <a:solidFill>
                  <a:srgbClr val="000000"/>
                </a:solidFill>
              </a:rPr>
              <a:t>reorganized information architecture</a:t>
            </a:r>
          </a:p>
          <a:p>
            <a:pPr marL="679450" indent="-393700">
              <a:lnSpc>
                <a:spcPct val="150000"/>
              </a:lnSpc>
              <a:buFont typeface="Arial"/>
              <a:buChar char="•"/>
            </a:pPr>
            <a:r>
              <a:rPr lang="en-US" sz="3000" dirty="0" smtClean="0">
                <a:solidFill>
                  <a:srgbClr val="000000"/>
                </a:solidFill>
              </a:rPr>
              <a:t>improved user interface</a:t>
            </a:r>
          </a:p>
          <a:p>
            <a:pPr marL="679450" indent="-393700">
              <a:lnSpc>
                <a:spcPct val="150000"/>
              </a:lnSpc>
              <a:buFont typeface="Arial"/>
              <a:buChar char="•"/>
            </a:pPr>
            <a:r>
              <a:rPr lang="en-US" sz="3000" dirty="0" smtClean="0">
                <a:solidFill>
                  <a:srgbClr val="000000"/>
                </a:solidFill>
              </a:rPr>
              <a:t>interesting feature stories</a:t>
            </a:r>
          </a:p>
          <a:p>
            <a:pPr marL="679450" indent="-393700">
              <a:lnSpc>
                <a:spcPct val="150000"/>
              </a:lnSpc>
              <a:buFont typeface="Arial"/>
              <a:buChar char="•"/>
            </a:pPr>
            <a:r>
              <a:rPr lang="en-US" sz="3000" dirty="0" smtClean="0">
                <a:solidFill>
                  <a:srgbClr val="000000"/>
                </a:solidFill>
              </a:rPr>
              <a:t>meeting registration</a:t>
            </a:r>
          </a:p>
          <a:p>
            <a:pPr marL="679450" indent="-393700">
              <a:lnSpc>
                <a:spcPct val="150000"/>
              </a:lnSpc>
              <a:buFont typeface="Arial"/>
              <a:buChar char="•"/>
            </a:pPr>
            <a:r>
              <a:rPr lang="en-US" sz="3000" dirty="0" smtClean="0">
                <a:solidFill>
                  <a:srgbClr val="000000"/>
                </a:solidFill>
              </a:rPr>
              <a:t>integrated document management system</a:t>
            </a:r>
          </a:p>
        </p:txBody>
      </p:sp>
      <p:cxnSp>
        <p:nvCxnSpPr>
          <p:cNvPr id="5" name="Straight Arrow Connector 4"/>
          <p:cNvCxnSpPr/>
          <p:nvPr/>
        </p:nvCxnSpPr>
        <p:spPr bwMode="auto">
          <a:xfrm flipH="1">
            <a:off x="4525053" y="4704673"/>
            <a:ext cx="2933232" cy="751314"/>
          </a:xfrm>
          <a:prstGeom prst="straightConnector1">
            <a:avLst/>
          </a:prstGeom>
          <a:solidFill>
            <a:schemeClr val="accent1"/>
          </a:solidFill>
          <a:ln w="38100" cap="flat" cmpd="sng" algn="ctr">
            <a:solidFill>
              <a:schemeClr val="tx2">
                <a:lumMod val="75000"/>
              </a:schemeClr>
            </a:solidFill>
            <a:prstDash val="solid"/>
            <a:round/>
            <a:headEnd type="none" w="med" len="med"/>
            <a:tailEnd type="arrow"/>
          </a:ln>
          <a:effectLst/>
        </p:spPr>
      </p:cxnSp>
      <p:cxnSp>
        <p:nvCxnSpPr>
          <p:cNvPr id="8" name="Straight Arrow Connector 7"/>
          <p:cNvCxnSpPr/>
          <p:nvPr/>
        </p:nvCxnSpPr>
        <p:spPr bwMode="auto">
          <a:xfrm flipH="1">
            <a:off x="6403089" y="4704673"/>
            <a:ext cx="1198280" cy="1180640"/>
          </a:xfrm>
          <a:prstGeom prst="straightConnector1">
            <a:avLst/>
          </a:prstGeom>
          <a:solidFill>
            <a:schemeClr val="accent1"/>
          </a:solidFill>
          <a:ln w="38100" cap="flat" cmpd="sng" algn="ctr">
            <a:solidFill>
              <a:schemeClr val="tx2">
                <a:lumMod val="75000"/>
              </a:schemeClr>
            </a:solidFill>
            <a:prstDash val="solid"/>
            <a:round/>
            <a:headEnd type="none" w="med" len="med"/>
            <a:tailEnd type="arrow"/>
          </a:ln>
          <a:effectLst/>
        </p:spPr>
      </p:cxnSp>
      <p:pic>
        <p:nvPicPr>
          <p:cNvPr id="2" name="Picture 1"/>
          <p:cNvPicPr>
            <a:picLocks noChangeAspect="1"/>
          </p:cNvPicPr>
          <p:nvPr/>
        </p:nvPicPr>
        <p:blipFill>
          <a:blip r:embed="rId3"/>
          <a:stretch>
            <a:fillRect/>
          </a:stretch>
        </p:blipFill>
        <p:spPr>
          <a:xfrm>
            <a:off x="6599777" y="3781336"/>
            <a:ext cx="1918227" cy="1918227"/>
          </a:xfrm>
          <a:prstGeom prst="rect">
            <a:avLst/>
          </a:prstGeom>
        </p:spPr>
      </p:pic>
      <p:cxnSp>
        <p:nvCxnSpPr>
          <p:cNvPr id="11" name="Straight Connector 10"/>
          <p:cNvCxnSpPr/>
          <p:nvPr/>
        </p:nvCxnSpPr>
        <p:spPr bwMode="auto">
          <a:xfrm>
            <a:off x="947934" y="5753227"/>
            <a:ext cx="3505574"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3" name="Straight Connector 12"/>
          <p:cNvCxnSpPr/>
          <p:nvPr/>
        </p:nvCxnSpPr>
        <p:spPr bwMode="auto">
          <a:xfrm>
            <a:off x="2745805" y="6430197"/>
            <a:ext cx="5499443"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5265371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CEOS Information Management</a:t>
            </a:r>
          </a:p>
        </p:txBody>
      </p:sp>
      <p:sp>
        <p:nvSpPr>
          <p:cNvPr id="7" name="TextBox 6"/>
          <p:cNvSpPr txBox="1"/>
          <p:nvPr/>
        </p:nvSpPr>
        <p:spPr>
          <a:xfrm>
            <a:off x="208167" y="1940290"/>
            <a:ext cx="8772230" cy="4708981"/>
          </a:xfrm>
          <a:prstGeom prst="rect">
            <a:avLst/>
          </a:prstGeom>
          <a:noFill/>
        </p:spPr>
        <p:txBody>
          <a:bodyPr wrap="square" rtlCol="0">
            <a:spAutoFit/>
          </a:bodyPr>
          <a:lstStyle/>
          <a:p>
            <a:r>
              <a:rPr lang="en-US" sz="3000" b="1" dirty="0" smtClean="0">
                <a:solidFill>
                  <a:srgbClr val="000000"/>
                </a:solidFill>
              </a:rPr>
              <a:t>Objectives: </a:t>
            </a:r>
          </a:p>
          <a:p>
            <a:endParaRPr lang="en-US" sz="3000" b="1" dirty="0" smtClean="0">
              <a:solidFill>
                <a:srgbClr val="BEC8D3"/>
              </a:solidFill>
            </a:endParaRPr>
          </a:p>
          <a:p>
            <a:pPr marL="514350" indent="-514350">
              <a:buFont typeface="+mj-lt"/>
              <a:buAutoNum type="arabicPeriod"/>
            </a:pPr>
            <a:r>
              <a:rPr lang="en-US" sz="3000" b="1" dirty="0" smtClean="0">
                <a:solidFill>
                  <a:schemeClr val="bg2">
                    <a:lumMod val="40000"/>
                    <a:lumOff val="60000"/>
                  </a:schemeClr>
                </a:solidFill>
              </a:rPr>
              <a:t>Discuss our current strategy</a:t>
            </a:r>
          </a:p>
          <a:p>
            <a:endParaRPr lang="en-US" sz="3000" b="1" dirty="0" smtClean="0">
              <a:solidFill>
                <a:schemeClr val="bg2">
                  <a:lumMod val="40000"/>
                  <a:lumOff val="60000"/>
                </a:schemeClr>
              </a:solidFill>
            </a:endParaRPr>
          </a:p>
          <a:p>
            <a:pPr marL="514350" indent="-514350">
              <a:buFont typeface="+mj-lt"/>
              <a:buAutoNum type="arabicPeriod"/>
            </a:pPr>
            <a:r>
              <a:rPr lang="en-US" sz="3000" b="1" dirty="0" smtClean="0">
                <a:solidFill>
                  <a:schemeClr val="bg2">
                    <a:lumMod val="40000"/>
                    <a:lumOff val="60000"/>
                  </a:schemeClr>
                </a:solidFill>
              </a:rPr>
              <a:t>Discuss problems with our current strategy</a:t>
            </a:r>
            <a:endParaRPr lang="en-US" sz="3000" b="1" dirty="0">
              <a:solidFill>
                <a:schemeClr val="bg2">
                  <a:lumMod val="40000"/>
                  <a:lumOff val="60000"/>
                </a:schemeClr>
              </a:solidFill>
            </a:endParaRPr>
          </a:p>
          <a:p>
            <a:pPr lvl="0"/>
            <a:endParaRPr lang="en-US" sz="3000" b="1" dirty="0">
              <a:solidFill>
                <a:srgbClr val="000000"/>
              </a:solidFill>
            </a:endParaRPr>
          </a:p>
          <a:p>
            <a:pPr marL="514350" lvl="0" indent="-514350">
              <a:buFont typeface="+mj-lt"/>
              <a:buAutoNum type="arabicPeriod"/>
            </a:pPr>
            <a:r>
              <a:rPr lang="en-US" sz="3000" b="1" dirty="0" smtClean="0">
                <a:solidFill>
                  <a:srgbClr val="BEC8D3"/>
                </a:solidFill>
              </a:rPr>
              <a:t>Propose solutions</a:t>
            </a:r>
          </a:p>
          <a:p>
            <a:pPr marL="514350" lvl="0" indent="-514350">
              <a:buFont typeface="+mj-lt"/>
              <a:buAutoNum type="arabicPeriod"/>
            </a:pPr>
            <a:endParaRPr lang="en-US" sz="3000" b="1" dirty="0">
              <a:solidFill>
                <a:srgbClr val="000000"/>
              </a:solidFill>
            </a:endParaRPr>
          </a:p>
          <a:p>
            <a:pPr marL="514350" indent="-514350">
              <a:buFont typeface="+mj-lt"/>
              <a:buAutoNum type="arabicPeriod"/>
            </a:pPr>
            <a:r>
              <a:rPr lang="en-US" sz="3000" b="1" dirty="0">
                <a:solidFill>
                  <a:srgbClr val="000000"/>
                </a:solidFill>
              </a:rPr>
              <a:t>Discuss next steps</a:t>
            </a:r>
          </a:p>
          <a:p>
            <a:pPr lvl="0"/>
            <a:endParaRPr lang="en-US" sz="3000" b="1" dirty="0" smtClean="0">
              <a:solidFill>
                <a:srgbClr val="000000"/>
              </a:solidFill>
            </a:endParaRPr>
          </a:p>
        </p:txBody>
      </p:sp>
      <p:pic>
        <p:nvPicPr>
          <p:cNvPr id="8" name="Picture 7"/>
          <p:cNvPicPr>
            <a:picLocks noChangeAspect="1"/>
          </p:cNvPicPr>
          <p:nvPr/>
        </p:nvPicPr>
        <p:blipFill>
          <a:blip r:embed="rId3"/>
          <a:stretch>
            <a:fillRect/>
          </a:stretch>
        </p:blipFill>
        <p:spPr>
          <a:xfrm>
            <a:off x="5687612" y="4743836"/>
            <a:ext cx="1948301" cy="1552431"/>
          </a:xfrm>
          <a:prstGeom prst="rect">
            <a:avLst/>
          </a:prstGeom>
        </p:spPr>
      </p:pic>
    </p:spTree>
    <p:extLst>
      <p:ext uri="{BB962C8B-B14F-4D97-AF65-F5344CB8AC3E}">
        <p14:creationId xmlns:p14="http://schemas.microsoft.com/office/powerpoint/2010/main" val="21151198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3328</TotalTime>
  <Words>1506</Words>
  <Application>Microsoft Macintosh PowerPoint</Application>
  <PresentationFormat>On-screen Show (4:3)</PresentationFormat>
  <Paragraphs>207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4_EUM_template_v03</vt:lpstr>
      <vt:lpstr>CEOS Information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Kim Keith</cp:lastModifiedBy>
  <cp:revision>335</cp:revision>
  <dcterms:created xsi:type="dcterms:W3CDTF">2012-08-31T01:11:17Z</dcterms:created>
  <dcterms:modified xsi:type="dcterms:W3CDTF">2014-04-09T13:02:55Z</dcterms:modified>
</cp:coreProperties>
</file>