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60" r:id="rId2"/>
    <p:sldId id="327" r:id="rId3"/>
    <p:sldId id="322" r:id="rId4"/>
    <p:sldId id="303" r:id="rId5"/>
    <p:sldId id="287" r:id="rId6"/>
    <p:sldId id="328" r:id="rId7"/>
    <p:sldId id="334" r:id="rId8"/>
    <p:sldId id="315" r:id="rId9"/>
    <p:sldId id="330" r:id="rId10"/>
    <p:sldId id="329" r:id="rId11"/>
    <p:sldId id="326" r:id="rId12"/>
    <p:sldId id="331" r:id="rId13"/>
    <p:sldId id="332" r:id="rId14"/>
    <p:sldId id="333" r:id="rId15"/>
    <p:sldId id="275" r:id="rId16"/>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Matgen" initials="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98" d="100"/>
          <a:sy n="98" d="100"/>
        </p:scale>
        <p:origin x="-924" y="-9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0A69F09-9DF7-40DA-AFC1-E292B9A543FE}" type="datetimeFigureOut">
              <a:rPr lang="en-GB" smtClean="0"/>
              <a:t>01/04/2014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07E1D14-1362-435D-B2A7-59F51FF06C7D}" type="slidenum">
              <a:rPr lang="en-GB" smtClean="0"/>
              <a:t>‹#›</a:t>
            </a:fld>
            <a:endParaRPr lang="en-GB"/>
          </a:p>
        </p:txBody>
      </p:sp>
    </p:spTree>
    <p:extLst>
      <p:ext uri="{BB962C8B-B14F-4D97-AF65-F5344CB8AC3E}">
        <p14:creationId xmlns:p14="http://schemas.microsoft.com/office/powerpoint/2010/main" val="35351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4/1/2014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mtClean="0"/>
          </a:p>
          <a:p>
            <a:endParaRPr lang="en-GB"/>
          </a:p>
        </p:txBody>
      </p:sp>
      <p:sp>
        <p:nvSpPr>
          <p:cNvPr id="4" name="Slide Number Placeholder 3"/>
          <p:cNvSpPr>
            <a:spLocks noGrp="1"/>
          </p:cNvSpPr>
          <p:nvPr>
            <p:ph type="sldNum" sz="quarter" idx="10"/>
          </p:nvPr>
        </p:nvSpPr>
        <p:spPr/>
        <p:txBody>
          <a:bodyPr/>
          <a:lstStyle/>
          <a:p>
            <a:fld id="{9D5916B8-E6AE-4142-B391-2741B901332B}" type="slidenum">
              <a:rPr lang="en-GB" smtClean="0"/>
              <a:pPr/>
              <a:t>12</a:t>
            </a:fld>
            <a:endParaRPr lang="en-GB"/>
          </a:p>
        </p:txBody>
      </p:sp>
    </p:spTree>
    <p:extLst>
      <p:ext uri="{BB962C8B-B14F-4D97-AF65-F5344CB8AC3E}">
        <p14:creationId xmlns:p14="http://schemas.microsoft.com/office/powerpoint/2010/main" val="419590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mtClean="0"/>
          </a:p>
          <a:p>
            <a:endParaRPr lang="en-GB"/>
          </a:p>
        </p:txBody>
      </p:sp>
      <p:sp>
        <p:nvSpPr>
          <p:cNvPr id="4" name="Slide Number Placeholder 3"/>
          <p:cNvSpPr>
            <a:spLocks noGrp="1"/>
          </p:cNvSpPr>
          <p:nvPr>
            <p:ph type="sldNum" sz="quarter" idx="10"/>
          </p:nvPr>
        </p:nvSpPr>
        <p:spPr/>
        <p:txBody>
          <a:bodyPr/>
          <a:lstStyle/>
          <a:p>
            <a:fld id="{9D5916B8-E6AE-4142-B391-2741B901332B}" type="slidenum">
              <a:rPr lang="en-GB" smtClean="0"/>
              <a:pPr/>
              <a:t>13</a:t>
            </a:fld>
            <a:endParaRPr lang="en-GB"/>
          </a:p>
        </p:txBody>
      </p:sp>
    </p:spTree>
    <p:extLst>
      <p:ext uri="{BB962C8B-B14F-4D97-AF65-F5344CB8AC3E}">
        <p14:creationId xmlns:p14="http://schemas.microsoft.com/office/powerpoint/2010/main" val="419590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5916B8-E6AE-4142-B391-2741B901332B}" type="slidenum">
              <a:rPr lang="en-GB" smtClean="0"/>
              <a:pPr/>
              <a:t>3</a:t>
            </a:fld>
            <a:endParaRPr lang="en-GB"/>
          </a:p>
        </p:txBody>
      </p:sp>
    </p:spTree>
    <p:extLst>
      <p:ext uri="{BB962C8B-B14F-4D97-AF65-F5344CB8AC3E}">
        <p14:creationId xmlns:p14="http://schemas.microsoft.com/office/powerpoint/2010/main" val="178155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Latin America was chosen for the regional component because: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the volcanoes are situated in a diversity of environments (from rain forest to high-altitude desert), providing a good test of the capabilities of different types of satellite data in different settings,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volcanic activity is abundant, including deformation with no eruption (e.g., </a:t>
            </a:r>
            <a:r>
              <a:rPr lang="en-US" sz="1200" kern="1200" dirty="0" err="1" smtClean="0">
                <a:solidFill>
                  <a:schemeClr val="tx1"/>
                </a:solidFill>
                <a:effectLst/>
                <a:latin typeface="+mn-lt"/>
                <a:ea typeface="+mn-ea"/>
                <a:cs typeface="+mn-cs"/>
              </a:rPr>
              <a:t>Lazufre</a:t>
            </a:r>
            <a:r>
              <a:rPr lang="en-US" sz="1200" kern="1200" dirty="0" smtClean="0">
                <a:solidFill>
                  <a:schemeClr val="tx1"/>
                </a:solidFill>
                <a:effectLst/>
                <a:latin typeface="+mn-lt"/>
                <a:ea typeface="+mn-ea"/>
                <a:cs typeface="+mn-cs"/>
              </a:rPr>
              <a:t>) as well as persistent eruptive activity (e.g., </a:t>
            </a:r>
            <a:r>
              <a:rPr lang="en-US" sz="1200" kern="1200" dirty="0" err="1" smtClean="0">
                <a:solidFill>
                  <a:schemeClr val="tx1"/>
                </a:solidFill>
                <a:effectLst/>
                <a:latin typeface="+mn-lt"/>
                <a:ea typeface="+mn-ea"/>
                <a:cs typeface="+mn-cs"/>
              </a:rPr>
              <a:t>Tungarahua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Arenal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Reventador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Villarica</a:t>
            </a:r>
            <a:r>
              <a:rPr lang="en-US"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explosive eruptions that disrupt air travel are likely over the course of the three-year pilot and have occurred frequently in the past (e.g., Cordon </a:t>
            </a:r>
            <a:r>
              <a:rPr lang="en-US" sz="1200" kern="1200" dirty="0" err="1" smtClean="0">
                <a:solidFill>
                  <a:schemeClr val="tx1"/>
                </a:solidFill>
                <a:effectLst/>
                <a:latin typeface="+mn-lt"/>
                <a:ea typeface="+mn-ea"/>
                <a:cs typeface="+mn-cs"/>
              </a:rPr>
              <a:t>Caulle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Chaiten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Guagua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Pinchincha</a:t>
            </a:r>
            <a:r>
              <a:rPr lang="en-US" sz="1200" kern="1200" dirty="0" smtClean="0">
                <a:solidFill>
                  <a:schemeClr val="tx1"/>
                </a:solidFill>
                <a:effectLst/>
                <a:latin typeface="+mn-lt"/>
                <a:ea typeface="+mn-ea"/>
                <a:cs typeface="+mn-cs"/>
              </a:rPr>
              <a:t>), and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4) volcano observatories and monitoring agencies in Latin American countries would directly benefit from the additional resources that this pilot will make available. It is hoped that the regional study will demonstrate that EO data can help to identify volcanoes that may become active in the future (i.e., provide a forecasting ability) as well as track eruptive activity that may impact populations and infrastructure on the ground and in the air, ultimately leading to improved targeting for permanent EO-based observations and in-situ volcanic monitoring efforts.</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D5916B8-E6AE-4142-B391-2741B901332B}" type="slidenum">
              <a:rPr lang="en-GB" smtClean="0"/>
              <a:pPr/>
              <a:t>5</a:t>
            </a:fld>
            <a:endParaRPr lang="en-GB"/>
          </a:p>
        </p:txBody>
      </p:sp>
    </p:spTree>
    <p:extLst>
      <p:ext uri="{BB962C8B-B14F-4D97-AF65-F5344CB8AC3E}">
        <p14:creationId xmlns:p14="http://schemas.microsoft.com/office/powerpoint/2010/main" val="109278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mtClean="0"/>
          </a:p>
          <a:p>
            <a:endParaRPr lang="en-GB"/>
          </a:p>
        </p:txBody>
      </p:sp>
      <p:sp>
        <p:nvSpPr>
          <p:cNvPr id="4" name="Slide Number Placeholder 3"/>
          <p:cNvSpPr>
            <a:spLocks noGrp="1"/>
          </p:cNvSpPr>
          <p:nvPr>
            <p:ph type="sldNum" sz="quarter" idx="10"/>
          </p:nvPr>
        </p:nvSpPr>
        <p:spPr/>
        <p:txBody>
          <a:bodyPr/>
          <a:lstStyle/>
          <a:p>
            <a:fld id="{9D5916B8-E6AE-4142-B391-2741B901332B}" type="slidenum">
              <a:rPr lang="en-GB" smtClean="0"/>
              <a:pPr/>
              <a:t>11</a:t>
            </a:fld>
            <a:endParaRPr lang="en-GB"/>
          </a:p>
        </p:txBody>
      </p:sp>
    </p:spTree>
    <p:extLst>
      <p:ext uri="{BB962C8B-B14F-4D97-AF65-F5344CB8AC3E}">
        <p14:creationId xmlns:p14="http://schemas.microsoft.com/office/powerpoint/2010/main" val="419590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a:xfrm>
            <a:off x="77040" y="300690"/>
            <a:ext cx="2743200" cy="182880"/>
          </a:xfrm>
          <a:prstGeom prst="rect">
            <a:avLst/>
          </a:prstGeom>
        </p:spPr>
        <p:txBody>
          <a:bodyPr/>
          <a:lstStyle/>
          <a:p>
            <a:fld id="{8F1B69E8-23E9-4C1F-AA2B-3C5BA6EDBEAE}" type="datetimeFigureOut">
              <a:rPr lang="en-US" smtClean="0"/>
              <a:pPr/>
              <a:t>4/1/2014</a:t>
            </a:fld>
            <a:endParaRPr lang="en-US"/>
          </a:p>
        </p:txBody>
      </p:sp>
      <p:sp>
        <p:nvSpPr>
          <p:cNvPr id="6" name="Footer Placeholder 5"/>
          <p:cNvSpPr>
            <a:spLocks noGrp="1"/>
          </p:cNvSpPr>
          <p:nvPr>
            <p:ph type="ftr" sz="quarter" idx="11"/>
          </p:nvPr>
        </p:nvSpPr>
        <p:spPr>
          <a:xfrm>
            <a:off x="76200" y="116541"/>
            <a:ext cx="2743200" cy="18288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4"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090714" y="0"/>
            <a:ext cx="5929917" cy="1349277"/>
          </a:xfrm>
        </p:spPr>
        <p:txBody>
          <a:bodyPr/>
          <a:lstStyle/>
          <a:p>
            <a:pPr algn="l"/>
            <a:r>
              <a:rPr lang="en-US" sz="2800" dirty="0" smtClean="0"/>
              <a:t>Agencies’ response to DRM pilot EO data requirements</a:t>
            </a:r>
            <a:endParaRPr lang="en-US" sz="2800" dirty="0" smtClean="0">
              <a:solidFill>
                <a:srgbClr val="FFFF00"/>
              </a:solidFill>
            </a:endParaRPr>
          </a:p>
        </p:txBody>
      </p:sp>
      <p:sp>
        <p:nvSpPr>
          <p:cNvPr id="2" name="Subtitle 1"/>
          <p:cNvSpPr>
            <a:spLocks noGrp="1"/>
          </p:cNvSpPr>
          <p:nvPr>
            <p:ph type="subTitle" sz="quarter" idx="1"/>
          </p:nvPr>
        </p:nvSpPr>
        <p:spPr>
          <a:xfrm>
            <a:off x="3090714" y="1349277"/>
            <a:ext cx="5929917" cy="1894928"/>
          </a:xfrm>
        </p:spPr>
        <p:txBody>
          <a:bodyPr/>
          <a:lstStyle/>
          <a:p>
            <a:r>
              <a:rPr lang="en-US" b="0" dirty="0" smtClean="0"/>
              <a:t>Ivan </a:t>
            </a:r>
            <a:r>
              <a:rPr lang="en-US" b="0" dirty="0" err="1" smtClean="0"/>
              <a:t>Petiteville</a:t>
            </a:r>
            <a:r>
              <a:rPr lang="en-US" b="0" dirty="0" smtClean="0"/>
              <a:t> (ESA, Chair </a:t>
            </a:r>
            <a:r>
              <a:rPr lang="en-US" b="0" dirty="0" err="1" smtClean="0"/>
              <a:t>WGDisasters</a:t>
            </a:r>
            <a:r>
              <a:rPr lang="en-US" b="0" dirty="0" smtClean="0"/>
              <a:t>)</a:t>
            </a:r>
          </a:p>
          <a:p>
            <a:r>
              <a:rPr lang="en-US" b="0" dirty="0" err="1" smtClean="0"/>
              <a:t>Stéphane</a:t>
            </a:r>
            <a:r>
              <a:rPr lang="en-US" b="0" dirty="0" smtClean="0"/>
              <a:t> </a:t>
            </a:r>
            <a:r>
              <a:rPr lang="en-US" b="0" dirty="0" err="1" smtClean="0"/>
              <a:t>Chalifoux</a:t>
            </a:r>
            <a:r>
              <a:rPr lang="en-US" b="0" dirty="0" smtClean="0"/>
              <a:t> (CSA, Vice-Chair </a:t>
            </a:r>
            <a:r>
              <a:rPr lang="en-US" b="0" dirty="0" err="1" smtClean="0"/>
              <a:t>WGDisasters</a:t>
            </a:r>
            <a:r>
              <a:rPr lang="en-US" b="0" dirty="0" smtClean="0"/>
              <a:t>)</a:t>
            </a:r>
          </a:p>
          <a:p>
            <a:r>
              <a:rPr lang="en-US" b="0" dirty="0" smtClean="0"/>
              <a:t>Andrew Eddy (Secretary, </a:t>
            </a:r>
            <a:r>
              <a:rPr lang="en-US" b="0" dirty="0" err="1" smtClean="0"/>
              <a:t>WGDisasters</a:t>
            </a:r>
            <a:r>
              <a:rPr lang="en-US" b="0" dirty="0" smtClean="0"/>
              <a:t>)</a:t>
            </a:r>
          </a:p>
          <a:p>
            <a:endParaRPr lang="en-US" b="0" dirty="0" smtClean="0"/>
          </a:p>
          <a:p>
            <a:r>
              <a:rPr lang="en-US" b="0" dirty="0" smtClean="0"/>
              <a:t>CEOS Action 27-11</a:t>
            </a:r>
            <a:br>
              <a:rPr lang="en-US" b="0" dirty="0" smtClean="0"/>
            </a:br>
            <a:r>
              <a:rPr lang="en-US" b="0" dirty="0" smtClean="0"/>
              <a:t>CEOS SIT-29 Meeting</a:t>
            </a:r>
          </a:p>
          <a:p>
            <a:r>
              <a:rPr lang="en-US" b="0" dirty="0"/>
              <a:t>C</a:t>
            </a:r>
            <a:r>
              <a:rPr lang="en-US" b="0" dirty="0" smtClean="0"/>
              <a:t>NES, Toulouse, France</a:t>
            </a:r>
            <a:br>
              <a:rPr lang="en-US" b="0" dirty="0" smtClean="0"/>
            </a:br>
            <a:r>
              <a:rPr lang="en-US" b="0" dirty="0" smtClean="0"/>
              <a:t>9</a:t>
            </a:r>
            <a:r>
              <a:rPr lang="en-US" b="0" baseline="30000" dirty="0" smtClean="0"/>
              <a:t>th</a:t>
            </a:r>
            <a:r>
              <a:rPr lang="en-US" b="0" dirty="0" smtClean="0"/>
              <a:t>-10</a:t>
            </a:r>
            <a:r>
              <a:rPr lang="en-US" b="0" baseline="30000" dirty="0" smtClean="0"/>
              <a:t>th</a:t>
            </a:r>
            <a:r>
              <a:rPr lang="en-US" b="0" dirty="0" smtClean="0"/>
              <a:t> April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000" dirty="0" smtClean="0">
                <a:latin typeface="Tahoma" pitchFamily="-106" charset="0"/>
                <a:ea typeface="ＭＳ Ｐゴシック" pitchFamily="-106" charset="-128"/>
                <a:cs typeface="Tahoma" pitchFamily="-106" charset="0"/>
              </a:rPr>
              <a:t>Data Contributions from CEOS Agencies (3/3)</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10</a:t>
            </a:fld>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1678554419"/>
              </p:ext>
            </p:extLst>
          </p:nvPr>
        </p:nvGraphicFramePr>
        <p:xfrm>
          <a:off x="122723" y="1480653"/>
          <a:ext cx="8795200" cy="3506986"/>
        </p:xfrm>
        <a:graphic>
          <a:graphicData uri="http://schemas.openxmlformats.org/drawingml/2006/table">
            <a:tbl>
              <a:tblPr firstRow="1" bandRow="1">
                <a:tableStyleId>{3C2FFA5D-87B4-456A-9821-1D502468CF0F}</a:tableStyleId>
              </a:tblPr>
              <a:tblGrid>
                <a:gridCol w="2198800"/>
                <a:gridCol w="2198800"/>
                <a:gridCol w="2198800"/>
                <a:gridCol w="2198800"/>
              </a:tblGrid>
              <a:tr h="458986">
                <a:tc>
                  <a:txBody>
                    <a:bodyPr/>
                    <a:lstStyle/>
                    <a:p>
                      <a:pPr algn="ctr"/>
                      <a:r>
                        <a:rPr lang="en-US" dirty="0" smtClean="0"/>
                        <a:t>CEOS Agency</a:t>
                      </a:r>
                      <a:endParaRPr lang="en-US" dirty="0"/>
                    </a:p>
                  </a:txBody>
                  <a:tcPr/>
                </a:tc>
                <a:tc>
                  <a:txBody>
                    <a:bodyPr/>
                    <a:lstStyle/>
                    <a:p>
                      <a:pPr algn="ctr"/>
                      <a:r>
                        <a:rPr lang="en-US" dirty="0" smtClean="0"/>
                        <a:t>Flood Pilot</a:t>
                      </a:r>
                      <a:endParaRPr lang="en-US" dirty="0"/>
                    </a:p>
                  </a:txBody>
                  <a:tcPr/>
                </a:tc>
                <a:tc>
                  <a:txBody>
                    <a:bodyPr/>
                    <a:lstStyle/>
                    <a:p>
                      <a:pPr algn="ctr"/>
                      <a:r>
                        <a:rPr lang="en-US" dirty="0" smtClean="0"/>
                        <a:t>Seismic</a:t>
                      </a:r>
                      <a:r>
                        <a:rPr lang="en-US" baseline="0" dirty="0" smtClean="0"/>
                        <a:t> Pilot</a:t>
                      </a:r>
                      <a:endParaRPr lang="en-US" dirty="0"/>
                    </a:p>
                  </a:txBody>
                  <a:tcPr/>
                </a:tc>
                <a:tc>
                  <a:txBody>
                    <a:bodyPr/>
                    <a:lstStyle/>
                    <a:p>
                      <a:pPr algn="ctr"/>
                      <a:r>
                        <a:rPr lang="en-US" dirty="0" smtClean="0"/>
                        <a:t>Volcano Pilot</a:t>
                      </a:r>
                      <a:endParaRPr lang="en-US" dirty="0"/>
                    </a:p>
                  </a:txBody>
                  <a:tcPr/>
                </a:tc>
              </a:tr>
              <a:tr h="895718">
                <a:tc>
                  <a:txBody>
                    <a:bodyPr/>
                    <a:lstStyle/>
                    <a:p>
                      <a:r>
                        <a:rPr lang="en-US" sz="1400" dirty="0" smtClean="0"/>
                        <a:t>NASA</a:t>
                      </a:r>
                    </a:p>
                    <a:p>
                      <a:r>
                        <a:rPr lang="en-US" sz="1400" dirty="0" smtClean="0"/>
                        <a:t>EO-1 estimated end of life 2016</a:t>
                      </a:r>
                      <a:endParaRPr lang="en-US" sz="1400" dirty="0"/>
                    </a:p>
                  </a:txBody>
                  <a:tcPr/>
                </a:tc>
                <a:tc>
                  <a:txBody>
                    <a:bodyPr/>
                    <a:lstStyle/>
                    <a:p>
                      <a:pPr algn="ctr"/>
                      <a:r>
                        <a:rPr lang="en-US" sz="1400" dirty="0" smtClean="0"/>
                        <a:t>300 EO-1 images/year</a:t>
                      </a:r>
                      <a:r>
                        <a:rPr lang="en-US" sz="1400" baseline="0" dirty="0" smtClean="0"/>
                        <a:t> </a:t>
                      </a:r>
                      <a:r>
                        <a:rPr lang="en-US" sz="1400" dirty="0" smtClean="0"/>
                        <a:t>2014-2015</a:t>
                      </a:r>
                      <a:endParaRPr lang="en-US" sz="1400" dirty="0"/>
                    </a:p>
                  </a:txBody>
                  <a:tcPr/>
                </a:tc>
                <a:tc>
                  <a:txBody>
                    <a:bodyPr/>
                    <a:lstStyle/>
                    <a:p>
                      <a:pPr algn="ctr"/>
                      <a:r>
                        <a:rPr lang="en-US" sz="1400" dirty="0" smtClean="0"/>
                        <a:t>JPL/ARIA to provide rapid processing for 2-4 events/year</a:t>
                      </a:r>
                      <a:r>
                        <a:rPr lang="en-US" sz="1400" baseline="0" dirty="0" smtClean="0"/>
                        <a:t> under Objective C</a:t>
                      </a:r>
                      <a:endParaRPr lang="en-US" sz="1400" dirty="0"/>
                    </a:p>
                  </a:txBody>
                  <a:tcPr/>
                </a:tc>
                <a:tc>
                  <a:txBody>
                    <a:bodyPr/>
                    <a:lstStyle/>
                    <a:p>
                      <a:pPr algn="ctr"/>
                      <a:r>
                        <a:rPr lang="en-US" sz="1400" dirty="0" smtClean="0"/>
                        <a:t>Hyperion data for lava temperature and structure information</a:t>
                      </a:r>
                      <a:r>
                        <a:rPr lang="en-US" sz="1400" baseline="0" dirty="0" smtClean="0"/>
                        <a:t> (approx. 100 images/year 2014-2015)</a:t>
                      </a:r>
                      <a:r>
                        <a:rPr lang="en-US" sz="1400" dirty="0" smtClean="0"/>
                        <a:t> </a:t>
                      </a:r>
                      <a:endParaRPr lang="en-US" sz="1400" dirty="0"/>
                    </a:p>
                  </a:txBody>
                  <a:tcPr/>
                </a:tc>
              </a:tr>
              <a:tr h="895718">
                <a:tc>
                  <a:txBody>
                    <a:bodyPr/>
                    <a:lstStyle/>
                    <a:p>
                      <a:r>
                        <a:rPr lang="en-US" sz="1400" dirty="0" smtClean="0"/>
                        <a:t>NOAA</a:t>
                      </a:r>
                      <a:endParaRPr lang="en-US" sz="1400" dirty="0"/>
                    </a:p>
                  </a:txBody>
                  <a:tcPr/>
                </a:tc>
                <a:tc>
                  <a:txBody>
                    <a:bodyPr/>
                    <a:lstStyle/>
                    <a:p>
                      <a:pPr algn="ctr"/>
                      <a:r>
                        <a:rPr lang="en-US" sz="1400" dirty="0" smtClean="0"/>
                        <a:t>Precipitation</a:t>
                      </a:r>
                      <a:r>
                        <a:rPr lang="en-US" sz="1400" baseline="0" dirty="0" smtClean="0"/>
                        <a:t> products; flash flood warning system in regional pilot areas</a:t>
                      </a:r>
                      <a:endParaRPr lang="en-US" sz="1400" dirty="0"/>
                    </a:p>
                  </a:txBody>
                  <a:tcPr/>
                </a:tc>
                <a:tc>
                  <a:txBody>
                    <a:bodyPr/>
                    <a:lstStyle/>
                    <a:p>
                      <a:pPr algn="ctr"/>
                      <a:r>
                        <a:rPr lang="en-US" sz="1400" dirty="0" smtClean="0"/>
                        <a:t>N/A</a:t>
                      </a:r>
                      <a:endParaRPr lang="en-US" sz="1400" dirty="0"/>
                    </a:p>
                  </a:txBody>
                  <a:tcPr/>
                </a:tc>
                <a:tc>
                  <a:txBody>
                    <a:bodyPr/>
                    <a:lstStyle/>
                    <a:p>
                      <a:pPr algn="ctr"/>
                      <a:r>
                        <a:rPr lang="en-US" sz="1400" dirty="0" smtClean="0"/>
                        <a:t>Atmospheric data</a:t>
                      </a:r>
                      <a:r>
                        <a:rPr lang="en-US" sz="1400" baseline="0" dirty="0" smtClean="0"/>
                        <a:t> products over Latin America</a:t>
                      </a:r>
                      <a:endParaRPr lang="en-US" sz="1400" dirty="0"/>
                    </a:p>
                  </a:txBody>
                  <a:tcPr/>
                </a:tc>
              </a:tr>
              <a:tr h="895718">
                <a:tc>
                  <a:txBody>
                    <a:bodyPr/>
                    <a:lstStyle/>
                    <a:p>
                      <a:r>
                        <a:rPr lang="en-US" sz="1400" dirty="0" smtClean="0"/>
                        <a:t>USGS</a:t>
                      </a:r>
                    </a:p>
                    <a:p>
                      <a:r>
                        <a:rPr lang="en-US" sz="1400" dirty="0" smtClean="0"/>
                        <a:t>Further tasking of Landsat-8 possible if required</a:t>
                      </a:r>
                      <a:endParaRPr lang="en-US" sz="1400" dirty="0"/>
                    </a:p>
                  </a:txBody>
                  <a:tcPr/>
                </a:tc>
                <a:tc>
                  <a:txBody>
                    <a:bodyPr/>
                    <a:lstStyle/>
                    <a:p>
                      <a:pPr algn="ctr"/>
                      <a:r>
                        <a:rPr lang="en-US" sz="1400" dirty="0" smtClean="0"/>
                        <a:t>Landsat-8 imagery</a:t>
                      </a:r>
                      <a:endParaRPr lang="en-US" sz="1400" dirty="0"/>
                    </a:p>
                  </a:txBody>
                  <a:tcPr/>
                </a:tc>
                <a:tc>
                  <a:txBody>
                    <a:bodyPr/>
                    <a:lstStyle/>
                    <a:p>
                      <a:pPr algn="ctr"/>
                      <a:r>
                        <a:rPr lang="en-US" sz="1400" dirty="0" smtClean="0"/>
                        <a:t>Landsat-8 imagery</a:t>
                      </a:r>
                      <a:endParaRPr lang="en-US" sz="1400" dirty="0"/>
                    </a:p>
                  </a:txBody>
                  <a:tcPr/>
                </a:tc>
                <a:tc>
                  <a:txBody>
                    <a:bodyPr/>
                    <a:lstStyle/>
                    <a:p>
                      <a:pPr algn="ctr"/>
                      <a:r>
                        <a:rPr lang="en-US" sz="1400" dirty="0" smtClean="0"/>
                        <a:t>Night-time tasking</a:t>
                      </a:r>
                      <a:r>
                        <a:rPr lang="en-US" sz="1400" baseline="0" dirty="0" smtClean="0"/>
                        <a:t> of Landsat-8 over 19 active volcanoes in Latin America</a:t>
                      </a:r>
                      <a:endParaRPr lang="en-US" sz="1400" dirty="0"/>
                    </a:p>
                  </a:txBody>
                  <a:tcPr/>
                </a:tc>
              </a:tr>
            </a:tbl>
          </a:graphicData>
        </a:graphic>
      </p:graphicFrame>
      <p:sp>
        <p:nvSpPr>
          <p:cNvPr id="5" name="TextBox 4"/>
          <p:cNvSpPr txBox="1"/>
          <p:nvPr/>
        </p:nvSpPr>
        <p:spPr>
          <a:xfrm>
            <a:off x="377990" y="6182860"/>
            <a:ext cx="8351802" cy="523220"/>
          </a:xfrm>
          <a:prstGeom prst="rect">
            <a:avLst/>
          </a:prstGeom>
          <a:noFill/>
        </p:spPr>
        <p:txBody>
          <a:bodyPr wrap="square" rtlCol="0">
            <a:spAutoFit/>
          </a:bodyPr>
          <a:lstStyle/>
          <a:p>
            <a:r>
              <a:rPr lang="en-US" sz="1400" dirty="0" smtClean="0"/>
              <a:t>*contributions are in addition to existing GSNL contributions and International Charter data made available during or after activation</a:t>
            </a:r>
            <a:endParaRPr lang="en-US" sz="1400" dirty="0"/>
          </a:p>
        </p:txBody>
      </p:sp>
    </p:spTree>
    <p:extLst>
      <p:ext uri="{BB962C8B-B14F-4D97-AF65-F5344CB8AC3E}">
        <p14:creationId xmlns:p14="http://schemas.microsoft.com/office/powerpoint/2010/main" val="347462428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11599" y="201882"/>
            <a:ext cx="7528521" cy="49296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pPr algn="r"/>
            <a:r>
              <a:rPr lang="en-US" b="1" dirty="0" smtClean="0"/>
              <a:t>How data will be exploited – flood pilot</a:t>
            </a:r>
            <a:endParaRPr lang="en-US" b="1" dirty="0"/>
          </a:p>
        </p:txBody>
      </p:sp>
      <p:sp>
        <p:nvSpPr>
          <p:cNvPr id="14" name="Text Placeholder 3"/>
          <p:cNvSpPr>
            <a:spLocks noGrp="1"/>
          </p:cNvSpPr>
          <p:nvPr>
            <p:ph type="body" sz="half" idx="2"/>
          </p:nvPr>
        </p:nvSpPr>
        <p:spPr>
          <a:xfrm>
            <a:off x="161926" y="704273"/>
            <a:ext cx="8708924" cy="6088109"/>
          </a:xfrm>
        </p:spPr>
        <p:txBody>
          <a:bodyPr>
            <a:normAutofit/>
          </a:bodyPr>
          <a:lstStyle/>
          <a:p>
            <a:endParaRPr lang="fr-BE" b="1" dirty="0"/>
          </a:p>
          <a:p>
            <a:endParaRPr lang="fr-BE" b="1" dirty="0" smtClean="0"/>
          </a:p>
          <a:p>
            <a:endParaRPr lang="fr-BE" b="1" dirty="0"/>
          </a:p>
          <a:p>
            <a:pPr lvl="0"/>
            <a:endParaRPr lang="fr-BE" dirty="0" smtClean="0"/>
          </a:p>
          <a:p>
            <a:pPr lvl="0"/>
            <a:endParaRPr lang="fr-BE" b="1" dirty="0" smtClean="0"/>
          </a:p>
        </p:txBody>
      </p:sp>
      <p:graphicFrame>
        <p:nvGraphicFramePr>
          <p:cNvPr id="2" name="Table 1"/>
          <p:cNvGraphicFramePr>
            <a:graphicFrameLocks noGrp="1"/>
          </p:cNvGraphicFramePr>
          <p:nvPr>
            <p:extLst>
              <p:ext uri="{D42A27DB-BD31-4B8C-83A1-F6EECF244321}">
                <p14:modId xmlns:p14="http://schemas.microsoft.com/office/powerpoint/2010/main" val="3797971440"/>
              </p:ext>
            </p:extLst>
          </p:nvPr>
        </p:nvGraphicFramePr>
        <p:xfrm>
          <a:off x="80962" y="1338701"/>
          <a:ext cx="8940120" cy="4754880"/>
        </p:xfrm>
        <a:graphic>
          <a:graphicData uri="http://schemas.openxmlformats.org/drawingml/2006/table">
            <a:tbl>
              <a:tblPr firstRow="1" bandRow="1">
                <a:tableStyleId>{3C2FFA5D-87B4-456A-9821-1D502468CF0F}</a:tableStyleId>
              </a:tblPr>
              <a:tblGrid>
                <a:gridCol w="2733472"/>
                <a:gridCol w="3226608"/>
                <a:gridCol w="2980040"/>
              </a:tblGrid>
              <a:tr h="0">
                <a:tc>
                  <a:txBody>
                    <a:bodyPr/>
                    <a:lstStyle/>
                    <a:p>
                      <a:r>
                        <a:rPr lang="en-US" dirty="0" smtClean="0">
                          <a:solidFill>
                            <a:srgbClr val="002569"/>
                          </a:solidFill>
                        </a:rPr>
                        <a:t>Geographic Area</a:t>
                      </a:r>
                      <a:endParaRPr lang="en-US" dirty="0">
                        <a:solidFill>
                          <a:srgbClr val="002569"/>
                        </a:solidFill>
                      </a:endParaRPr>
                    </a:p>
                  </a:txBody>
                  <a:tcPr/>
                </a:tc>
                <a:tc>
                  <a:txBody>
                    <a:bodyPr/>
                    <a:lstStyle/>
                    <a:p>
                      <a:r>
                        <a:rPr lang="en-US" dirty="0" smtClean="0">
                          <a:solidFill>
                            <a:srgbClr val="002569"/>
                          </a:solidFill>
                        </a:rPr>
                        <a:t>Product</a:t>
                      </a:r>
                      <a:endParaRPr lang="en-US" dirty="0">
                        <a:solidFill>
                          <a:srgbClr val="002569"/>
                        </a:solidFill>
                      </a:endParaRPr>
                    </a:p>
                  </a:txBody>
                  <a:tcPr/>
                </a:tc>
                <a:tc>
                  <a:txBody>
                    <a:bodyPr/>
                    <a:lstStyle/>
                    <a:p>
                      <a:r>
                        <a:rPr lang="en-US" dirty="0" smtClean="0">
                          <a:solidFill>
                            <a:srgbClr val="002569"/>
                          </a:solidFill>
                        </a:rPr>
                        <a:t>Value</a:t>
                      </a:r>
                      <a:r>
                        <a:rPr lang="en-US" baseline="0" dirty="0" smtClean="0">
                          <a:solidFill>
                            <a:srgbClr val="002569"/>
                          </a:solidFill>
                        </a:rPr>
                        <a:t> Added P</a:t>
                      </a:r>
                      <a:r>
                        <a:rPr lang="en-US" dirty="0" smtClean="0">
                          <a:solidFill>
                            <a:srgbClr val="002569"/>
                          </a:solidFill>
                        </a:rPr>
                        <a:t>artner</a:t>
                      </a:r>
                      <a:endParaRPr lang="en-US" dirty="0">
                        <a:solidFill>
                          <a:srgbClr val="002569"/>
                        </a:solidFill>
                      </a:endParaRPr>
                    </a:p>
                  </a:txBody>
                  <a:tcPr/>
                </a:tc>
              </a:tr>
              <a:tr h="440965">
                <a:tc>
                  <a:txBody>
                    <a:bodyPr/>
                    <a:lstStyle/>
                    <a:p>
                      <a:r>
                        <a:rPr lang="en-US" sz="1400" dirty="0" smtClean="0">
                          <a:solidFill>
                            <a:srgbClr val="002569"/>
                          </a:solidFill>
                        </a:rPr>
                        <a:t>Haiti</a:t>
                      </a:r>
                      <a:endParaRPr lang="en-US" sz="1400" dirty="0">
                        <a:solidFill>
                          <a:srgbClr val="002569"/>
                        </a:solidFill>
                      </a:endParaRPr>
                    </a:p>
                  </a:txBody>
                  <a:tcPr/>
                </a:tc>
                <a:tc>
                  <a:txBody>
                    <a:bodyPr/>
                    <a:lstStyle/>
                    <a:p>
                      <a:r>
                        <a:rPr lang="en-US" sz="1400" dirty="0" smtClean="0">
                          <a:solidFill>
                            <a:srgbClr val="002569"/>
                          </a:solidFill>
                        </a:rPr>
                        <a:t>Flood extent maps, flood risk maps,</a:t>
                      </a:r>
                      <a:r>
                        <a:rPr lang="en-US" sz="1400" baseline="0" dirty="0" smtClean="0">
                          <a:solidFill>
                            <a:srgbClr val="002569"/>
                          </a:solidFill>
                        </a:rPr>
                        <a:t> landslide maps, flash flood guidance / threat maps, integrated risk assessment platform</a:t>
                      </a:r>
                      <a:endParaRPr lang="en-US" sz="1400" dirty="0">
                        <a:solidFill>
                          <a:srgbClr val="002569"/>
                        </a:solidFill>
                      </a:endParaRPr>
                    </a:p>
                  </a:txBody>
                  <a:tcPr/>
                </a:tc>
                <a:tc>
                  <a:txBody>
                    <a:bodyPr/>
                    <a:lstStyle/>
                    <a:p>
                      <a:r>
                        <a:rPr lang="en-US" sz="1400" dirty="0" smtClean="0">
                          <a:solidFill>
                            <a:srgbClr val="002569"/>
                          </a:solidFill>
                        </a:rPr>
                        <a:t>SERTIT, CIMA,</a:t>
                      </a:r>
                      <a:r>
                        <a:rPr lang="en-US" sz="1400" baseline="0" dirty="0" smtClean="0">
                          <a:solidFill>
                            <a:srgbClr val="002569"/>
                          </a:solidFill>
                        </a:rPr>
                        <a:t> INGV, Altamira, CIMH, RASOR FP7, NOAA/HRC</a:t>
                      </a:r>
                      <a:endParaRPr lang="en-US" sz="1400" dirty="0">
                        <a:solidFill>
                          <a:srgbClr val="002569"/>
                        </a:solidFill>
                      </a:endParaRPr>
                    </a:p>
                  </a:txBody>
                  <a:tcPr/>
                </a:tc>
              </a:tr>
              <a:tr h="440965">
                <a:tc>
                  <a:txBody>
                    <a:bodyPr/>
                    <a:lstStyle/>
                    <a:p>
                      <a:r>
                        <a:rPr lang="en-US" sz="1400" dirty="0" smtClean="0">
                          <a:solidFill>
                            <a:srgbClr val="002569"/>
                          </a:solidFill>
                        </a:rPr>
                        <a:t>Other Caribbean</a:t>
                      </a:r>
                      <a:r>
                        <a:rPr lang="en-US" sz="1400" baseline="0" dirty="0" smtClean="0">
                          <a:solidFill>
                            <a:srgbClr val="002569"/>
                          </a:solidFill>
                        </a:rPr>
                        <a:t> islands, Central America</a:t>
                      </a:r>
                      <a:endParaRPr lang="en-US" sz="1400" dirty="0">
                        <a:solidFill>
                          <a:srgbClr val="002569"/>
                        </a:solidFill>
                      </a:endParaRPr>
                    </a:p>
                  </a:txBody>
                  <a:tcPr/>
                </a:tc>
                <a:tc>
                  <a:txBody>
                    <a:bodyPr/>
                    <a:lstStyle/>
                    <a:p>
                      <a:r>
                        <a:rPr lang="en-US" sz="1400" dirty="0" smtClean="0">
                          <a:solidFill>
                            <a:srgbClr val="002569"/>
                          </a:solidFill>
                        </a:rPr>
                        <a:t>Flood damage maps,</a:t>
                      </a:r>
                      <a:r>
                        <a:rPr lang="en-US" sz="1400" baseline="0" dirty="0" smtClean="0">
                          <a:solidFill>
                            <a:srgbClr val="002569"/>
                          </a:solidFill>
                        </a:rPr>
                        <a:t> change detection products, co-registered map overlays</a:t>
                      </a:r>
                      <a:endParaRPr lang="en-US" sz="1400" dirty="0">
                        <a:solidFill>
                          <a:srgbClr val="002569"/>
                        </a:solidFill>
                      </a:endParaRPr>
                    </a:p>
                  </a:txBody>
                  <a:tcPr/>
                </a:tc>
                <a:tc>
                  <a:txBody>
                    <a:bodyPr/>
                    <a:lstStyle/>
                    <a:p>
                      <a:r>
                        <a:rPr lang="en-US" sz="1400" dirty="0" smtClean="0">
                          <a:solidFill>
                            <a:srgbClr val="002569"/>
                          </a:solidFill>
                        </a:rPr>
                        <a:t>CATHALAC, CIMH,</a:t>
                      </a:r>
                      <a:r>
                        <a:rPr lang="en-US" sz="1400" baseline="0" dirty="0" smtClean="0">
                          <a:solidFill>
                            <a:srgbClr val="002569"/>
                          </a:solidFill>
                        </a:rPr>
                        <a:t> NASA/GSFC</a:t>
                      </a:r>
                      <a:endParaRPr lang="en-US" sz="1400" dirty="0">
                        <a:solidFill>
                          <a:srgbClr val="002569"/>
                        </a:solidFill>
                      </a:endParaRPr>
                    </a:p>
                  </a:txBody>
                  <a:tcPr/>
                </a:tc>
              </a:tr>
              <a:tr h="440965">
                <a:tc>
                  <a:txBody>
                    <a:bodyPr/>
                    <a:lstStyle/>
                    <a:p>
                      <a:r>
                        <a:rPr lang="en-US" sz="1400" dirty="0" smtClean="0">
                          <a:solidFill>
                            <a:srgbClr val="002569"/>
                          </a:solidFill>
                        </a:rPr>
                        <a:t>Namibia</a:t>
                      </a:r>
                      <a:endParaRPr lang="en-US" sz="1400" dirty="0">
                        <a:solidFill>
                          <a:srgbClr val="002569"/>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569"/>
                          </a:solidFill>
                        </a:rPr>
                        <a:t>Flood extent maps, flood warning products, </a:t>
                      </a:r>
                      <a:r>
                        <a:rPr lang="en-US" sz="1400" baseline="0" dirty="0" smtClean="0">
                          <a:solidFill>
                            <a:srgbClr val="002569"/>
                          </a:solidFill>
                        </a:rPr>
                        <a:t>co-registered map overlays</a:t>
                      </a:r>
                      <a:endParaRPr lang="en-US" sz="1400" dirty="0" smtClean="0">
                        <a:solidFill>
                          <a:srgbClr val="002569"/>
                        </a:solidFill>
                      </a:endParaRPr>
                    </a:p>
                  </a:txBody>
                  <a:tcPr/>
                </a:tc>
                <a:tc>
                  <a:txBody>
                    <a:bodyPr/>
                    <a:lstStyle/>
                    <a:p>
                      <a:r>
                        <a:rPr lang="en-US" sz="1400" dirty="0" smtClean="0">
                          <a:solidFill>
                            <a:srgbClr val="002569"/>
                          </a:solidFill>
                        </a:rPr>
                        <a:t>Namibia Hydrology Dept, Namibian Water Authority, NASA</a:t>
                      </a:r>
                      <a:endParaRPr lang="en-US" sz="1400" dirty="0">
                        <a:solidFill>
                          <a:srgbClr val="002569"/>
                        </a:solidFill>
                      </a:endParaRPr>
                    </a:p>
                  </a:txBody>
                  <a:tcPr/>
                </a:tc>
              </a:tr>
              <a:tr h="440965">
                <a:tc>
                  <a:txBody>
                    <a:bodyPr/>
                    <a:lstStyle/>
                    <a:p>
                      <a:r>
                        <a:rPr lang="en-US" sz="1400" dirty="0" smtClean="0">
                          <a:solidFill>
                            <a:srgbClr val="002569"/>
                          </a:solidFill>
                        </a:rPr>
                        <a:t>Zambezi</a:t>
                      </a:r>
                      <a:r>
                        <a:rPr lang="en-US" sz="1400" baseline="0" dirty="0" smtClean="0">
                          <a:solidFill>
                            <a:srgbClr val="002569"/>
                          </a:solidFill>
                        </a:rPr>
                        <a:t> basin</a:t>
                      </a:r>
                      <a:endParaRPr lang="en-US" sz="1400" dirty="0">
                        <a:solidFill>
                          <a:srgbClr val="002569"/>
                        </a:solidFill>
                      </a:endParaRPr>
                    </a:p>
                  </a:txBody>
                  <a:tcPr/>
                </a:tc>
                <a:tc>
                  <a:txBody>
                    <a:bodyPr/>
                    <a:lstStyle/>
                    <a:p>
                      <a:r>
                        <a:rPr lang="en-US" sz="1400" dirty="0" smtClean="0">
                          <a:solidFill>
                            <a:srgbClr val="002569"/>
                          </a:solidFill>
                        </a:rPr>
                        <a:t>Flood extent maps, flood forecast models, </a:t>
                      </a:r>
                      <a:r>
                        <a:rPr lang="en-US" sz="1400" b="0" dirty="0" smtClean="0">
                          <a:solidFill>
                            <a:srgbClr val="002569"/>
                          </a:solidFill>
                        </a:rPr>
                        <a:t>flood hazard maps, </a:t>
                      </a:r>
                      <a:r>
                        <a:rPr lang="en-US" sz="1400" dirty="0" smtClean="0">
                          <a:solidFill>
                            <a:srgbClr val="002569"/>
                          </a:solidFill>
                        </a:rPr>
                        <a:t>flood depth forecasts</a:t>
                      </a:r>
                      <a:endParaRPr lang="en-US" sz="1400" dirty="0">
                        <a:solidFill>
                          <a:srgbClr val="002569"/>
                        </a:solidFill>
                      </a:endParaRPr>
                    </a:p>
                  </a:txBody>
                  <a:tcPr/>
                </a:tc>
                <a:tc>
                  <a:txBody>
                    <a:bodyPr/>
                    <a:lstStyle/>
                    <a:p>
                      <a:r>
                        <a:rPr lang="en-US" sz="1400" dirty="0" smtClean="0">
                          <a:solidFill>
                            <a:srgbClr val="002569"/>
                          </a:solidFill>
                        </a:rPr>
                        <a:t>Lippmann Institute (PAPARAZZI,</a:t>
                      </a:r>
                      <a:r>
                        <a:rPr lang="en-US" sz="1400" baseline="0" dirty="0" smtClean="0">
                          <a:solidFill>
                            <a:srgbClr val="002569"/>
                          </a:solidFill>
                        </a:rPr>
                        <a:t> HAZARD, WATCHFUL</a:t>
                      </a:r>
                      <a:r>
                        <a:rPr lang="en-US" sz="1400" b="0" baseline="0" dirty="0" smtClean="0">
                          <a:solidFill>
                            <a:srgbClr val="002569"/>
                          </a:solidFill>
                        </a:rPr>
                        <a:t>), DELTARES, NASA/JPL</a:t>
                      </a:r>
                      <a:endParaRPr lang="en-US" sz="1400" b="0" dirty="0">
                        <a:solidFill>
                          <a:srgbClr val="002569"/>
                        </a:solidFill>
                      </a:endParaRPr>
                    </a:p>
                  </a:txBody>
                  <a:tcPr/>
                </a:tc>
              </a:tr>
              <a:tr h="440965">
                <a:tc>
                  <a:txBody>
                    <a:bodyPr/>
                    <a:lstStyle/>
                    <a:p>
                      <a:r>
                        <a:rPr lang="en-US" sz="1400" dirty="0" smtClean="0">
                          <a:solidFill>
                            <a:srgbClr val="002569"/>
                          </a:solidFill>
                        </a:rPr>
                        <a:t>Mekong</a:t>
                      </a:r>
                      <a:endParaRPr lang="en-US" sz="1400" dirty="0">
                        <a:solidFill>
                          <a:srgbClr val="002569"/>
                        </a:solidFill>
                      </a:endParaRPr>
                    </a:p>
                  </a:txBody>
                  <a:tcPr/>
                </a:tc>
                <a:tc>
                  <a:txBody>
                    <a:bodyPr/>
                    <a:lstStyle/>
                    <a:p>
                      <a:r>
                        <a:rPr lang="en-US" sz="1400" dirty="0" smtClean="0">
                          <a:solidFill>
                            <a:srgbClr val="002569"/>
                          </a:solidFill>
                        </a:rPr>
                        <a:t>Flood extent maps, flood risk maps, flash flood guidance / threat maps</a:t>
                      </a:r>
                      <a:endParaRPr lang="en-US" sz="1400" dirty="0">
                        <a:solidFill>
                          <a:srgbClr val="002569"/>
                        </a:solidFill>
                      </a:endParaRPr>
                    </a:p>
                  </a:txBody>
                  <a:tcPr/>
                </a:tc>
                <a:tc>
                  <a:txBody>
                    <a:bodyPr/>
                    <a:lstStyle/>
                    <a:p>
                      <a:r>
                        <a:rPr lang="en-US" sz="1400" dirty="0" smtClean="0">
                          <a:solidFill>
                            <a:srgbClr val="002569"/>
                          </a:solidFill>
                        </a:rPr>
                        <a:t>Mekong River Commission, NASA, NOAA/HRC, USGS, University of South Carolina, Texas A&amp;M </a:t>
                      </a:r>
                      <a:endParaRPr lang="en-US" sz="1400" dirty="0">
                        <a:solidFill>
                          <a:srgbClr val="002569"/>
                        </a:solidFill>
                      </a:endParaRPr>
                    </a:p>
                  </a:txBody>
                  <a:tcPr/>
                </a:tc>
              </a:tr>
              <a:tr h="440965">
                <a:tc>
                  <a:txBody>
                    <a:bodyPr/>
                    <a:lstStyle/>
                    <a:p>
                      <a:r>
                        <a:rPr lang="en-US" sz="1400" dirty="0" smtClean="0">
                          <a:solidFill>
                            <a:srgbClr val="002569"/>
                          </a:solidFill>
                        </a:rPr>
                        <a:t>Java (Bandung, Jakarta, </a:t>
                      </a:r>
                      <a:r>
                        <a:rPr lang="en-US" sz="1400" dirty="0" err="1" smtClean="0">
                          <a:solidFill>
                            <a:srgbClr val="002569"/>
                          </a:solidFill>
                        </a:rPr>
                        <a:t>Cilacap</a:t>
                      </a:r>
                      <a:r>
                        <a:rPr lang="en-US" sz="1400" dirty="0" smtClean="0">
                          <a:solidFill>
                            <a:srgbClr val="002569"/>
                          </a:solidFill>
                        </a:rPr>
                        <a:t>)</a:t>
                      </a:r>
                      <a:endParaRPr lang="en-US" sz="1400" dirty="0">
                        <a:solidFill>
                          <a:srgbClr val="002569"/>
                        </a:solidFill>
                      </a:endParaRPr>
                    </a:p>
                  </a:txBody>
                  <a:tcPr/>
                </a:tc>
                <a:tc>
                  <a:txBody>
                    <a:bodyPr/>
                    <a:lstStyle/>
                    <a:p>
                      <a:r>
                        <a:rPr lang="en-US" sz="1400" dirty="0" smtClean="0">
                          <a:solidFill>
                            <a:srgbClr val="002569"/>
                          </a:solidFill>
                        </a:rPr>
                        <a:t>Flood risk maps, subsidence maps tied to flood risk, tsunami risk maps (</a:t>
                      </a:r>
                      <a:r>
                        <a:rPr lang="en-US" sz="1400" dirty="0" err="1" smtClean="0">
                          <a:solidFill>
                            <a:srgbClr val="002569"/>
                          </a:solidFill>
                        </a:rPr>
                        <a:t>Cilacap</a:t>
                      </a:r>
                      <a:r>
                        <a:rPr lang="en-US" sz="1400" dirty="0" smtClean="0">
                          <a:solidFill>
                            <a:srgbClr val="002569"/>
                          </a:solidFill>
                        </a:rPr>
                        <a:t> only), flood extent maps</a:t>
                      </a:r>
                      <a:endParaRPr lang="en-US" sz="1400" dirty="0">
                        <a:solidFill>
                          <a:srgbClr val="002569"/>
                        </a:solidFill>
                      </a:endParaRPr>
                    </a:p>
                  </a:txBody>
                  <a:tcPr/>
                </a:tc>
                <a:tc>
                  <a:txBody>
                    <a:bodyPr/>
                    <a:lstStyle/>
                    <a:p>
                      <a:r>
                        <a:rPr lang="en-US" sz="1400" dirty="0" smtClean="0">
                          <a:solidFill>
                            <a:srgbClr val="002569"/>
                          </a:solidFill>
                        </a:rPr>
                        <a:t>SERTIT, </a:t>
                      </a:r>
                      <a:r>
                        <a:rPr lang="en-US" sz="1400" dirty="0" err="1" smtClean="0">
                          <a:solidFill>
                            <a:srgbClr val="002569"/>
                          </a:solidFill>
                        </a:rPr>
                        <a:t>Deltares</a:t>
                      </a:r>
                      <a:r>
                        <a:rPr lang="en-US" sz="1400" dirty="0" smtClean="0">
                          <a:solidFill>
                            <a:srgbClr val="002569"/>
                          </a:solidFill>
                        </a:rPr>
                        <a:t>, CIMA, Altamira, INGV, RASOR FP7 </a:t>
                      </a:r>
                      <a:endParaRPr lang="en-US" sz="1400" dirty="0">
                        <a:solidFill>
                          <a:srgbClr val="002569"/>
                        </a:solidFill>
                      </a:endParaRPr>
                    </a:p>
                  </a:txBody>
                  <a:tcPr/>
                </a:tc>
              </a:tr>
            </a:tbl>
          </a:graphicData>
        </a:graphic>
      </p:graphicFrame>
      <p:sp>
        <p:nvSpPr>
          <p:cNvPr id="3" name="TextBox 2"/>
          <p:cNvSpPr txBox="1"/>
          <p:nvPr/>
        </p:nvSpPr>
        <p:spPr>
          <a:xfrm>
            <a:off x="231195" y="6203386"/>
            <a:ext cx="8639655" cy="646331"/>
          </a:xfrm>
          <a:prstGeom prst="rect">
            <a:avLst/>
          </a:prstGeom>
          <a:noFill/>
        </p:spPr>
        <p:txBody>
          <a:bodyPr wrap="square" rtlCol="0">
            <a:spAutoFit/>
          </a:bodyPr>
          <a:lstStyle/>
          <a:p>
            <a:r>
              <a:rPr lang="en-US" dirty="0" smtClean="0"/>
              <a:t>Products used by: national end users, civil protection agencies, World Bank, Red Cross, River Commissions (</a:t>
            </a:r>
            <a:r>
              <a:rPr lang="en-US" dirty="0" err="1" smtClean="0"/>
              <a:t>Kavango</a:t>
            </a:r>
            <a:r>
              <a:rPr lang="en-US" dirty="0" smtClean="0"/>
              <a:t>, Zambezi, Mekong)</a:t>
            </a:r>
            <a:endParaRPr lang="en-US" dirty="0"/>
          </a:p>
        </p:txBody>
      </p:sp>
    </p:spTree>
    <p:extLst>
      <p:ext uri="{BB962C8B-B14F-4D97-AF65-F5344CB8AC3E}">
        <p14:creationId xmlns:p14="http://schemas.microsoft.com/office/powerpoint/2010/main" val="26353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4537" y="201882"/>
            <a:ext cx="7945583" cy="49296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pPr algn="r"/>
            <a:r>
              <a:rPr lang="en-US" b="1" dirty="0" smtClean="0"/>
              <a:t>How data will be exploited – seismic pilot</a:t>
            </a:r>
            <a:endParaRPr lang="en-US" b="1" dirty="0"/>
          </a:p>
        </p:txBody>
      </p:sp>
      <p:sp>
        <p:nvSpPr>
          <p:cNvPr id="14" name="Text Placeholder 3"/>
          <p:cNvSpPr>
            <a:spLocks noGrp="1"/>
          </p:cNvSpPr>
          <p:nvPr>
            <p:ph type="body" sz="half" idx="2"/>
          </p:nvPr>
        </p:nvSpPr>
        <p:spPr>
          <a:xfrm>
            <a:off x="161926" y="704273"/>
            <a:ext cx="8708924" cy="6088109"/>
          </a:xfrm>
        </p:spPr>
        <p:txBody>
          <a:bodyPr>
            <a:normAutofit/>
          </a:bodyPr>
          <a:lstStyle/>
          <a:p>
            <a:endParaRPr lang="fr-BE" b="1" dirty="0"/>
          </a:p>
          <a:p>
            <a:endParaRPr lang="fr-BE" b="1" dirty="0" smtClean="0"/>
          </a:p>
          <a:p>
            <a:endParaRPr lang="fr-BE" b="1" dirty="0"/>
          </a:p>
          <a:p>
            <a:pPr lvl="0"/>
            <a:endParaRPr lang="fr-BE" dirty="0" smtClean="0"/>
          </a:p>
          <a:p>
            <a:pPr lvl="0"/>
            <a:endParaRPr lang="fr-BE" b="1" dirty="0" smtClean="0"/>
          </a:p>
        </p:txBody>
      </p:sp>
      <p:graphicFrame>
        <p:nvGraphicFramePr>
          <p:cNvPr id="2" name="Table 1"/>
          <p:cNvGraphicFramePr>
            <a:graphicFrameLocks noGrp="1"/>
          </p:cNvGraphicFramePr>
          <p:nvPr>
            <p:extLst>
              <p:ext uri="{D42A27DB-BD31-4B8C-83A1-F6EECF244321}">
                <p14:modId xmlns:p14="http://schemas.microsoft.com/office/powerpoint/2010/main" val="3626481051"/>
              </p:ext>
            </p:extLst>
          </p:nvPr>
        </p:nvGraphicFramePr>
        <p:xfrm>
          <a:off x="161926" y="1235146"/>
          <a:ext cx="8708925" cy="4968240"/>
        </p:xfrm>
        <a:graphic>
          <a:graphicData uri="http://schemas.openxmlformats.org/drawingml/2006/table">
            <a:tbl>
              <a:tblPr firstRow="1" bandRow="1">
                <a:tableStyleId>{3C2FFA5D-87B4-456A-9821-1D502468CF0F}</a:tableStyleId>
              </a:tblPr>
              <a:tblGrid>
                <a:gridCol w="2262797"/>
                <a:gridCol w="4452464"/>
                <a:gridCol w="1993664"/>
              </a:tblGrid>
              <a:tr h="0">
                <a:tc>
                  <a:txBody>
                    <a:bodyPr/>
                    <a:lstStyle/>
                    <a:p>
                      <a:r>
                        <a:rPr lang="en-US" dirty="0" smtClean="0">
                          <a:solidFill>
                            <a:srgbClr val="002569"/>
                          </a:solidFill>
                        </a:rPr>
                        <a:t>Activity</a:t>
                      </a:r>
                      <a:endParaRPr lang="en-US" dirty="0">
                        <a:solidFill>
                          <a:srgbClr val="002569"/>
                        </a:solidFill>
                      </a:endParaRPr>
                    </a:p>
                  </a:txBody>
                  <a:tcPr/>
                </a:tc>
                <a:tc>
                  <a:txBody>
                    <a:bodyPr/>
                    <a:lstStyle/>
                    <a:p>
                      <a:r>
                        <a:rPr lang="en-US" dirty="0" smtClean="0">
                          <a:solidFill>
                            <a:srgbClr val="002569"/>
                          </a:solidFill>
                        </a:rPr>
                        <a:t>Product</a:t>
                      </a:r>
                      <a:endParaRPr lang="en-US" dirty="0">
                        <a:solidFill>
                          <a:srgbClr val="002569"/>
                        </a:solidFill>
                      </a:endParaRPr>
                    </a:p>
                  </a:txBody>
                  <a:tcPr/>
                </a:tc>
                <a:tc>
                  <a:txBody>
                    <a:bodyPr/>
                    <a:lstStyle/>
                    <a:p>
                      <a:r>
                        <a:rPr lang="en-US" dirty="0" smtClean="0">
                          <a:solidFill>
                            <a:srgbClr val="002569"/>
                          </a:solidFill>
                        </a:rPr>
                        <a:t>Value</a:t>
                      </a:r>
                      <a:r>
                        <a:rPr lang="en-US" baseline="0" dirty="0" smtClean="0">
                          <a:solidFill>
                            <a:srgbClr val="002569"/>
                          </a:solidFill>
                        </a:rPr>
                        <a:t> Added P</a:t>
                      </a:r>
                      <a:r>
                        <a:rPr lang="en-US" dirty="0" smtClean="0">
                          <a:solidFill>
                            <a:srgbClr val="002569"/>
                          </a:solidFill>
                        </a:rPr>
                        <a:t>artner</a:t>
                      </a:r>
                      <a:endParaRPr lang="en-US" dirty="0">
                        <a:solidFill>
                          <a:srgbClr val="002569"/>
                        </a:solidFill>
                      </a:endParaRPr>
                    </a:p>
                  </a:txBody>
                  <a:tcPr/>
                </a:tc>
              </a:tr>
              <a:tr h="440965">
                <a:tc>
                  <a:txBody>
                    <a:bodyPr/>
                    <a:lstStyle/>
                    <a:p>
                      <a:r>
                        <a:rPr lang="en-US" sz="1400" dirty="0" smtClean="0">
                          <a:solidFill>
                            <a:srgbClr val="002569"/>
                          </a:solidFill>
                        </a:rPr>
                        <a:t>Wide extent monitoring for strain map generation</a:t>
                      </a:r>
                      <a:endParaRPr lang="en-US" sz="1400" dirty="0">
                        <a:solidFill>
                          <a:srgbClr val="002569"/>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00" dirty="0" smtClean="0"/>
                        <a:t>Interfermetric processing (conventional InSAR and PSinSAR) to derive strain rate estimates based on deformation measurements; Generation of fault mapping products; EO based urban footprint to support exposure mapping as supporting information for seismic risk analysis.</a:t>
                      </a:r>
                    </a:p>
                    <a:p>
                      <a:pPr lvl="0"/>
                      <a:endParaRPr lang="fr-BE" sz="1400" dirty="0" smtClean="0"/>
                    </a:p>
                  </a:txBody>
                  <a:tcPr/>
                </a:tc>
                <a:tc>
                  <a:txBody>
                    <a:bodyPr/>
                    <a:lstStyle/>
                    <a:p>
                      <a:r>
                        <a:rPr lang="en-US" sz="1400" dirty="0" smtClean="0">
                          <a:solidFill>
                            <a:srgbClr val="002569"/>
                          </a:solidFill>
                        </a:rPr>
                        <a:t>COMET+,</a:t>
                      </a:r>
                      <a:r>
                        <a:rPr lang="en-US" sz="1400" baseline="0" dirty="0" smtClean="0">
                          <a:solidFill>
                            <a:srgbClr val="002569"/>
                          </a:solidFill>
                        </a:rPr>
                        <a:t> </a:t>
                      </a:r>
                      <a:r>
                        <a:rPr lang="en-US" sz="1400" baseline="0" dirty="0" err="1" smtClean="0">
                          <a:solidFill>
                            <a:srgbClr val="002569"/>
                          </a:solidFill>
                        </a:rPr>
                        <a:t>ISTerre</a:t>
                      </a:r>
                      <a:endParaRPr lang="en-US" sz="1400" dirty="0">
                        <a:solidFill>
                          <a:srgbClr val="002569"/>
                        </a:solidFill>
                      </a:endParaRPr>
                    </a:p>
                  </a:txBody>
                  <a:tcPr/>
                </a:tc>
              </a:tr>
              <a:tr h="440965">
                <a:tc>
                  <a:txBody>
                    <a:bodyPr/>
                    <a:lstStyle/>
                    <a:p>
                      <a:r>
                        <a:rPr lang="en-US" sz="1400" dirty="0" err="1" smtClean="0">
                          <a:solidFill>
                            <a:srgbClr val="002569"/>
                          </a:solidFill>
                        </a:rPr>
                        <a:t>Geohazard</a:t>
                      </a:r>
                      <a:r>
                        <a:rPr lang="en-US" sz="1400" dirty="0" smtClean="0">
                          <a:solidFill>
                            <a:srgbClr val="002569"/>
                          </a:solidFill>
                        </a:rPr>
                        <a:t> Supersites and Natural Laboratories</a:t>
                      </a:r>
                      <a:endParaRPr lang="en-US" sz="1400" dirty="0">
                        <a:solidFill>
                          <a:srgbClr val="002569"/>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00" dirty="0" smtClean="0"/>
                        <a:t>Interfermetric processing (conventional InSAR and PSinSAR) to derive interseismic, co-seismic and post-seismic deformation mapping products; Generation of surface fracture mapping products to support </a:t>
                      </a:r>
                      <a:r>
                        <a:rPr lang="en-US" sz="1400" dirty="0" err="1" smtClean="0"/>
                        <a:t>modelling</a:t>
                      </a:r>
                      <a:r>
                        <a:rPr lang="en-US" sz="1400" dirty="0" smtClean="0"/>
                        <a:t> of seismic sources and possibly map some large aftershock in the surroundings.</a:t>
                      </a:r>
                      <a:endParaRPr lang="fr-BE" sz="1400" dirty="0" smtClean="0"/>
                    </a:p>
                  </a:txBody>
                  <a:tcPr/>
                </a:tc>
                <a:tc>
                  <a:txBody>
                    <a:bodyPr/>
                    <a:lstStyle/>
                    <a:p>
                      <a:r>
                        <a:rPr lang="en-US" sz="1400" dirty="0" smtClean="0">
                          <a:solidFill>
                            <a:srgbClr val="002569"/>
                          </a:solidFill>
                        </a:rPr>
                        <a:t>Various over each supersite and event supersite, on best efforts basis</a:t>
                      </a:r>
                      <a:endParaRPr lang="en-US" sz="1400" dirty="0">
                        <a:solidFill>
                          <a:srgbClr val="002569"/>
                        </a:solidFill>
                      </a:endParaRPr>
                    </a:p>
                  </a:txBody>
                  <a:tcPr/>
                </a:tc>
              </a:tr>
              <a:tr h="440965">
                <a:tc>
                  <a:txBody>
                    <a:bodyPr/>
                    <a:lstStyle/>
                    <a:p>
                      <a:r>
                        <a:rPr lang="en-US" sz="1400" dirty="0" smtClean="0">
                          <a:solidFill>
                            <a:srgbClr val="002569"/>
                          </a:solidFill>
                        </a:rPr>
                        <a:t>Rapid generation</a:t>
                      </a:r>
                      <a:r>
                        <a:rPr lang="en-US" sz="1400" baseline="0" dirty="0" smtClean="0">
                          <a:solidFill>
                            <a:srgbClr val="002569"/>
                          </a:solidFill>
                        </a:rPr>
                        <a:t> of science products</a:t>
                      </a:r>
                      <a:endParaRPr lang="en-US" sz="1400" dirty="0">
                        <a:solidFill>
                          <a:srgbClr val="00256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Interfermetric processing (conventional InSAR and PSinSAR) to derive co-seismic and post-seismic deformation mapping products; Generation of surface fracture mapping products to support </a:t>
                      </a:r>
                      <a:r>
                        <a:rPr lang="en-US" sz="1400" dirty="0" err="1" smtClean="0"/>
                        <a:t>modelling</a:t>
                      </a:r>
                      <a:r>
                        <a:rPr lang="en-US" sz="1400" dirty="0" smtClean="0"/>
                        <a:t> of seismic sources and possibly map some large aftershock in the surroundings.</a:t>
                      </a:r>
                      <a:endParaRPr lang="fr-BE" sz="1400" dirty="0" smtClean="0"/>
                    </a:p>
                  </a:txBody>
                  <a:tcPr/>
                </a:tc>
                <a:tc>
                  <a:txBody>
                    <a:bodyPr/>
                    <a:lstStyle/>
                    <a:p>
                      <a:r>
                        <a:rPr lang="en-US" sz="1400" dirty="0" smtClean="0">
                          <a:solidFill>
                            <a:srgbClr val="002569"/>
                          </a:solidFill>
                        </a:rPr>
                        <a:t>INGV, JPL/ARIA</a:t>
                      </a:r>
                      <a:endParaRPr lang="en-US" sz="1400" dirty="0">
                        <a:solidFill>
                          <a:srgbClr val="002569"/>
                        </a:solidFill>
                      </a:endParaRPr>
                    </a:p>
                  </a:txBody>
                  <a:tcPr/>
                </a:tc>
              </a:tr>
            </a:tbl>
          </a:graphicData>
        </a:graphic>
      </p:graphicFrame>
      <p:sp>
        <p:nvSpPr>
          <p:cNvPr id="3" name="TextBox 2"/>
          <p:cNvSpPr txBox="1"/>
          <p:nvPr/>
        </p:nvSpPr>
        <p:spPr>
          <a:xfrm>
            <a:off x="231195" y="6386974"/>
            <a:ext cx="8639655" cy="369332"/>
          </a:xfrm>
          <a:prstGeom prst="rect">
            <a:avLst/>
          </a:prstGeom>
          <a:noFill/>
        </p:spPr>
        <p:txBody>
          <a:bodyPr wrap="square" rtlCol="0">
            <a:spAutoFit/>
          </a:bodyPr>
          <a:lstStyle/>
          <a:p>
            <a:r>
              <a:rPr lang="en-US" dirty="0" smtClean="0"/>
              <a:t>Products used by: academia and researchers, civil protection agencies…</a:t>
            </a:r>
            <a:endParaRPr lang="en-US" dirty="0"/>
          </a:p>
        </p:txBody>
      </p:sp>
    </p:spTree>
    <p:extLst>
      <p:ext uri="{BB962C8B-B14F-4D97-AF65-F5344CB8AC3E}">
        <p14:creationId xmlns:p14="http://schemas.microsoft.com/office/powerpoint/2010/main" val="2789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040439" y="201882"/>
            <a:ext cx="7899682" cy="49296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pPr algn="r"/>
            <a:r>
              <a:rPr lang="en-US" b="1" dirty="0" smtClean="0"/>
              <a:t>How data will be exploited – volcano pilot</a:t>
            </a:r>
            <a:endParaRPr lang="en-US" b="1" dirty="0"/>
          </a:p>
        </p:txBody>
      </p:sp>
      <p:sp>
        <p:nvSpPr>
          <p:cNvPr id="14" name="Text Placeholder 3"/>
          <p:cNvSpPr>
            <a:spLocks noGrp="1"/>
          </p:cNvSpPr>
          <p:nvPr>
            <p:ph type="body" sz="half" idx="2"/>
          </p:nvPr>
        </p:nvSpPr>
        <p:spPr>
          <a:xfrm>
            <a:off x="161926" y="704273"/>
            <a:ext cx="8708924" cy="6088109"/>
          </a:xfrm>
        </p:spPr>
        <p:txBody>
          <a:bodyPr>
            <a:normAutofit/>
          </a:bodyPr>
          <a:lstStyle/>
          <a:p>
            <a:endParaRPr lang="fr-BE" b="1" dirty="0"/>
          </a:p>
          <a:p>
            <a:endParaRPr lang="fr-BE" b="1" dirty="0" smtClean="0"/>
          </a:p>
          <a:p>
            <a:endParaRPr lang="fr-BE" b="1" dirty="0"/>
          </a:p>
          <a:p>
            <a:pPr lvl="0"/>
            <a:endParaRPr lang="fr-BE" dirty="0" smtClean="0"/>
          </a:p>
          <a:p>
            <a:pPr lvl="0"/>
            <a:endParaRPr lang="fr-BE" b="1" dirty="0" smtClean="0"/>
          </a:p>
        </p:txBody>
      </p:sp>
      <p:graphicFrame>
        <p:nvGraphicFramePr>
          <p:cNvPr id="2" name="Table 1"/>
          <p:cNvGraphicFramePr>
            <a:graphicFrameLocks noGrp="1"/>
          </p:cNvGraphicFramePr>
          <p:nvPr>
            <p:extLst>
              <p:ext uri="{D42A27DB-BD31-4B8C-83A1-F6EECF244321}">
                <p14:modId xmlns:p14="http://schemas.microsoft.com/office/powerpoint/2010/main" val="1126374067"/>
              </p:ext>
            </p:extLst>
          </p:nvPr>
        </p:nvGraphicFramePr>
        <p:xfrm>
          <a:off x="231195" y="969037"/>
          <a:ext cx="8708925" cy="5394960"/>
        </p:xfrm>
        <a:graphic>
          <a:graphicData uri="http://schemas.openxmlformats.org/drawingml/2006/table">
            <a:tbl>
              <a:tblPr firstRow="1" bandRow="1">
                <a:tableStyleId>{3C2FFA5D-87B4-456A-9821-1D502468CF0F}</a:tableStyleId>
              </a:tblPr>
              <a:tblGrid>
                <a:gridCol w="2431103"/>
                <a:gridCol w="4345361"/>
                <a:gridCol w="1932461"/>
              </a:tblGrid>
              <a:tr h="0">
                <a:tc>
                  <a:txBody>
                    <a:bodyPr/>
                    <a:lstStyle/>
                    <a:p>
                      <a:r>
                        <a:rPr lang="en-US" dirty="0" smtClean="0">
                          <a:solidFill>
                            <a:srgbClr val="002569"/>
                          </a:solidFill>
                        </a:rPr>
                        <a:t>Activity</a:t>
                      </a:r>
                      <a:endParaRPr lang="en-US" dirty="0">
                        <a:solidFill>
                          <a:srgbClr val="002569"/>
                        </a:solidFill>
                      </a:endParaRPr>
                    </a:p>
                  </a:txBody>
                  <a:tcPr/>
                </a:tc>
                <a:tc>
                  <a:txBody>
                    <a:bodyPr/>
                    <a:lstStyle/>
                    <a:p>
                      <a:r>
                        <a:rPr lang="en-US" dirty="0" smtClean="0">
                          <a:solidFill>
                            <a:srgbClr val="002569"/>
                          </a:solidFill>
                        </a:rPr>
                        <a:t>Product</a:t>
                      </a:r>
                      <a:endParaRPr lang="en-US" dirty="0">
                        <a:solidFill>
                          <a:srgbClr val="002569"/>
                        </a:solidFill>
                      </a:endParaRPr>
                    </a:p>
                  </a:txBody>
                  <a:tcPr/>
                </a:tc>
                <a:tc>
                  <a:txBody>
                    <a:bodyPr/>
                    <a:lstStyle/>
                    <a:p>
                      <a:r>
                        <a:rPr lang="en-US" dirty="0" smtClean="0">
                          <a:solidFill>
                            <a:srgbClr val="002569"/>
                          </a:solidFill>
                        </a:rPr>
                        <a:t>Value</a:t>
                      </a:r>
                      <a:r>
                        <a:rPr lang="en-US" baseline="0" dirty="0" smtClean="0">
                          <a:solidFill>
                            <a:srgbClr val="002569"/>
                          </a:solidFill>
                        </a:rPr>
                        <a:t> Added P</a:t>
                      </a:r>
                      <a:r>
                        <a:rPr lang="en-US" dirty="0" smtClean="0">
                          <a:solidFill>
                            <a:srgbClr val="002569"/>
                          </a:solidFill>
                        </a:rPr>
                        <a:t>artner</a:t>
                      </a:r>
                      <a:endParaRPr lang="en-US" dirty="0">
                        <a:solidFill>
                          <a:srgbClr val="002569"/>
                        </a:solidFill>
                      </a:endParaRPr>
                    </a:p>
                  </a:txBody>
                  <a:tcPr/>
                </a:tc>
              </a:tr>
              <a:tr h="440965">
                <a:tc>
                  <a:txBody>
                    <a:bodyPr/>
                    <a:lstStyle/>
                    <a:p>
                      <a:r>
                        <a:rPr lang="en-US" sz="1400" dirty="0" smtClean="0">
                          <a:solidFill>
                            <a:srgbClr val="002569"/>
                          </a:solidFill>
                        </a:rPr>
                        <a:t>Regional volcanic monitoring in Latin America</a:t>
                      </a:r>
                      <a:endParaRPr lang="en-US" sz="1400" dirty="0">
                        <a:solidFill>
                          <a:srgbClr val="002569"/>
                        </a:solidFill>
                      </a:endParaRPr>
                    </a:p>
                  </a:txBody>
                  <a:tcPr/>
                </a:tc>
                <a:tc>
                  <a:txBody>
                    <a:bodyPr/>
                    <a:lstStyle/>
                    <a:p>
                      <a:r>
                        <a:rPr lang="en-US" sz="1400" dirty="0" smtClean="0">
                          <a:solidFill>
                            <a:srgbClr val="002569"/>
                          </a:solidFill>
                        </a:rPr>
                        <a:t>Terrain deformation products over 300 volcanoes to identify unsuspected</a:t>
                      </a:r>
                      <a:r>
                        <a:rPr lang="en-US" sz="1400" baseline="0" dirty="0" smtClean="0">
                          <a:solidFill>
                            <a:srgbClr val="002569"/>
                          </a:solidFill>
                        </a:rPr>
                        <a:t> activity</a:t>
                      </a:r>
                      <a:r>
                        <a:rPr lang="en-US" sz="1400" dirty="0" smtClean="0">
                          <a:solidFill>
                            <a:srgbClr val="002569"/>
                          </a:solidFill>
                        </a:rPr>
                        <a:t>;</a:t>
                      </a:r>
                      <a:r>
                        <a:rPr lang="en-US" sz="1400" baseline="0" dirty="0" smtClean="0">
                          <a:solidFill>
                            <a:srgbClr val="002569"/>
                          </a:solidFill>
                        </a:rPr>
                        <a:t> weekly monitoring of 19 active volcanoes; thermal anomaly detection; atmospheric products during eruptions; ash dispersal and ash cover maps.</a:t>
                      </a:r>
                      <a:endParaRPr lang="en-US" sz="1400" dirty="0">
                        <a:solidFill>
                          <a:srgbClr val="002569"/>
                        </a:solidFill>
                      </a:endParaRPr>
                    </a:p>
                  </a:txBody>
                  <a:tcPr/>
                </a:tc>
                <a:tc>
                  <a:txBody>
                    <a:bodyPr/>
                    <a:lstStyle/>
                    <a:p>
                      <a:r>
                        <a:rPr lang="en-US" sz="1400" dirty="0" smtClean="0">
                          <a:solidFill>
                            <a:srgbClr val="002569"/>
                          </a:solidFill>
                        </a:rPr>
                        <a:t>Bristol University,</a:t>
                      </a:r>
                      <a:r>
                        <a:rPr lang="en-US" sz="1400" baseline="0" dirty="0" smtClean="0">
                          <a:solidFill>
                            <a:srgbClr val="002569"/>
                          </a:solidFill>
                        </a:rPr>
                        <a:t> </a:t>
                      </a:r>
                      <a:r>
                        <a:rPr lang="en-US" sz="1400" dirty="0" smtClean="0">
                          <a:solidFill>
                            <a:srgbClr val="002569"/>
                          </a:solidFill>
                        </a:rPr>
                        <a:t>Cornell University, Open University, NOAA, Buenos Aires and Washington</a:t>
                      </a:r>
                      <a:r>
                        <a:rPr lang="en-US" sz="1400" baseline="0" dirty="0" smtClean="0">
                          <a:solidFill>
                            <a:srgbClr val="002569"/>
                          </a:solidFill>
                        </a:rPr>
                        <a:t> VAACS</a:t>
                      </a:r>
                      <a:endParaRPr lang="en-US" sz="1400" dirty="0">
                        <a:solidFill>
                          <a:srgbClr val="002569"/>
                        </a:solidFill>
                      </a:endParaRPr>
                    </a:p>
                  </a:txBody>
                  <a:tcPr/>
                </a:tc>
              </a:tr>
              <a:tr h="440965">
                <a:tc>
                  <a:txBody>
                    <a:bodyPr/>
                    <a:lstStyle/>
                    <a:p>
                      <a:r>
                        <a:rPr lang="en-US" sz="1400" dirty="0" smtClean="0">
                          <a:solidFill>
                            <a:srgbClr val="002569"/>
                          </a:solidFill>
                        </a:rPr>
                        <a:t>Development</a:t>
                      </a:r>
                      <a:r>
                        <a:rPr lang="en-US" sz="1400" baseline="0" dirty="0" smtClean="0">
                          <a:solidFill>
                            <a:srgbClr val="002569"/>
                          </a:solidFill>
                        </a:rPr>
                        <a:t> of new methodologies and products for intensive monitoring over supersites</a:t>
                      </a:r>
                      <a:endParaRPr lang="en-US" sz="1400" dirty="0">
                        <a:solidFill>
                          <a:srgbClr val="002569"/>
                        </a:solidFill>
                      </a:endParaRPr>
                    </a:p>
                  </a:txBody>
                  <a:tcPr/>
                </a:tc>
                <a:tc>
                  <a:txBody>
                    <a:bodyPr/>
                    <a:lstStyle/>
                    <a:p>
                      <a:r>
                        <a:rPr lang="en-US" sz="1400" dirty="0" smtClean="0">
                          <a:solidFill>
                            <a:srgbClr val="002569"/>
                          </a:solidFill>
                        </a:rPr>
                        <a:t>Using GSNL data collects over the volcano supersites, the CEOS pilot will develop and validate new monitoring protocols for </a:t>
                      </a:r>
                      <a:r>
                        <a:rPr lang="en-US" sz="1400" smtClean="0">
                          <a:solidFill>
                            <a:srgbClr val="002569"/>
                          </a:solidFill>
                        </a:rPr>
                        <a:t>active volcanoes </a:t>
                      </a:r>
                      <a:r>
                        <a:rPr lang="en-US" sz="1400" dirty="0" smtClean="0">
                          <a:solidFill>
                            <a:srgbClr val="002569"/>
                          </a:solidFill>
                        </a:rPr>
                        <a:t>and generate products that could be used for global monitoring of </a:t>
                      </a:r>
                      <a:r>
                        <a:rPr lang="en-US" sz="1400" dirty="0" err="1" smtClean="0">
                          <a:solidFill>
                            <a:srgbClr val="002569"/>
                          </a:solidFill>
                        </a:rPr>
                        <a:t>holocene</a:t>
                      </a:r>
                      <a:r>
                        <a:rPr lang="en-US" sz="1400" dirty="0" smtClean="0">
                          <a:solidFill>
                            <a:srgbClr val="002569"/>
                          </a:solidFill>
                        </a:rPr>
                        <a:t> volcanoes after the pilot period.</a:t>
                      </a:r>
                    </a:p>
                    <a:p>
                      <a:endParaRPr lang="en-US" sz="1400" dirty="0">
                        <a:solidFill>
                          <a:srgbClr val="002569"/>
                        </a:solidFill>
                      </a:endParaRPr>
                    </a:p>
                  </a:txBody>
                  <a:tcPr/>
                </a:tc>
                <a:tc>
                  <a:txBody>
                    <a:bodyPr/>
                    <a:lstStyle/>
                    <a:p>
                      <a:r>
                        <a:rPr lang="en-US" sz="1400" dirty="0" smtClean="0">
                          <a:solidFill>
                            <a:srgbClr val="002569"/>
                          </a:solidFill>
                        </a:rPr>
                        <a:t>USGS, INGV, University of Iceland</a:t>
                      </a:r>
                      <a:endParaRPr lang="en-US" sz="1400" dirty="0">
                        <a:solidFill>
                          <a:srgbClr val="002569"/>
                        </a:solidFill>
                      </a:endParaRPr>
                    </a:p>
                  </a:txBody>
                  <a:tcPr/>
                </a:tc>
              </a:tr>
              <a:tr h="440965">
                <a:tc>
                  <a:txBody>
                    <a:bodyPr/>
                    <a:lstStyle/>
                    <a:p>
                      <a:r>
                        <a:rPr lang="en-US" sz="1400" dirty="0" smtClean="0">
                          <a:solidFill>
                            <a:srgbClr val="002569"/>
                          </a:solidFill>
                        </a:rPr>
                        <a:t>Major volcano eruption 2014-2016</a:t>
                      </a:r>
                      <a:endParaRPr lang="en-US" sz="1400" dirty="0">
                        <a:solidFill>
                          <a:srgbClr val="002569"/>
                        </a:solidFill>
                      </a:endParaRPr>
                    </a:p>
                  </a:txBody>
                  <a:tcPr/>
                </a:tc>
                <a:tc>
                  <a:txBody>
                    <a:bodyPr/>
                    <a:lstStyle/>
                    <a:p>
                      <a:pPr marL="0" lvl="0" indent="0">
                        <a:buFontTx/>
                        <a:buNone/>
                      </a:pPr>
                      <a:r>
                        <a:rPr lang="fr-BE" sz="1400" b="0" dirty="0" smtClean="0"/>
                        <a:t>Pre-event deformation products if data available over volcano selected, to examine retroactively the benefit of deformation mapping in precursor phase</a:t>
                      </a:r>
                    </a:p>
                    <a:p>
                      <a:pPr marL="0" lvl="0" indent="0">
                        <a:buFontTx/>
                        <a:buNone/>
                      </a:pPr>
                      <a:r>
                        <a:rPr lang="fr-BE" sz="1400" b="0" dirty="0" smtClean="0"/>
                        <a:t>Co- and Post-event deformation</a:t>
                      </a:r>
                    </a:p>
                    <a:p>
                      <a:pPr marL="0" lvl="0" indent="0">
                        <a:buFontTx/>
                        <a:buNone/>
                      </a:pPr>
                      <a:r>
                        <a:rPr lang="fr-BE" sz="1400" b="0" dirty="0" smtClean="0"/>
                        <a:t>Co- and Post-event products for ground (ash cover,  </a:t>
                      </a:r>
                      <a:r>
                        <a:rPr lang="en-US" sz="1400" b="0" dirty="0" smtClean="0"/>
                        <a:t>thermal monitoring </a:t>
                      </a:r>
                      <a:r>
                        <a:rPr lang="fr-BE" sz="1400" b="0" dirty="0" smtClean="0"/>
                        <a:t>etc.)</a:t>
                      </a:r>
                    </a:p>
                    <a:p>
                      <a:pPr marL="0" lvl="0" indent="0">
                        <a:buFontTx/>
                        <a:buNone/>
                      </a:pPr>
                      <a:r>
                        <a:rPr lang="fr-BE" sz="1400" b="0" dirty="0" smtClean="0"/>
                        <a:t>Co- and Post-event atmospheric products (ash dispersal, </a:t>
                      </a:r>
                      <a:r>
                        <a:rPr lang="en-US" sz="1400" b="0" dirty="0" smtClean="0"/>
                        <a:t>SO2 monitoring </a:t>
                      </a:r>
                      <a:r>
                        <a:rPr lang="fr-BE" sz="1400" b="0" dirty="0" smtClean="0"/>
                        <a:t>etc.)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569"/>
                          </a:solidFill>
                        </a:rPr>
                        <a:t>USGS/VDAP, Bristol, Cornell and others depending on </a:t>
                      </a:r>
                      <a:r>
                        <a:rPr lang="en-US" sz="1400" smtClean="0">
                          <a:solidFill>
                            <a:srgbClr val="002569"/>
                          </a:solidFill>
                        </a:rPr>
                        <a:t>eruption location</a:t>
                      </a:r>
                      <a:endParaRPr lang="en-US" sz="1400" dirty="0">
                        <a:solidFill>
                          <a:srgbClr val="002569"/>
                        </a:solidFill>
                      </a:endParaRPr>
                    </a:p>
                  </a:txBody>
                  <a:tcPr/>
                </a:tc>
              </a:tr>
            </a:tbl>
          </a:graphicData>
        </a:graphic>
      </p:graphicFrame>
      <p:sp>
        <p:nvSpPr>
          <p:cNvPr id="3" name="TextBox 2"/>
          <p:cNvSpPr txBox="1"/>
          <p:nvPr/>
        </p:nvSpPr>
        <p:spPr>
          <a:xfrm>
            <a:off x="231195" y="6271482"/>
            <a:ext cx="8639655" cy="646331"/>
          </a:xfrm>
          <a:prstGeom prst="rect">
            <a:avLst/>
          </a:prstGeom>
          <a:noFill/>
        </p:spPr>
        <p:txBody>
          <a:bodyPr wrap="square" rtlCol="0">
            <a:spAutoFit/>
          </a:bodyPr>
          <a:lstStyle/>
          <a:p>
            <a:r>
              <a:rPr lang="en-US" dirty="0" smtClean="0"/>
              <a:t>Products used by: national end users, civil protection agencies, volcanic observatories in Latin America, VAACS</a:t>
            </a:r>
            <a:endParaRPr lang="en-US" dirty="0"/>
          </a:p>
        </p:txBody>
      </p:sp>
    </p:spTree>
    <p:extLst>
      <p:ext uri="{BB962C8B-B14F-4D97-AF65-F5344CB8AC3E}">
        <p14:creationId xmlns:p14="http://schemas.microsoft.com/office/powerpoint/2010/main" val="171984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000" dirty="0">
                <a:latin typeface="Tahoma" pitchFamily="-106" charset="0"/>
                <a:ea typeface="ＭＳ Ｐゴシック" pitchFamily="-106" charset="-128"/>
                <a:cs typeface="Tahoma" pitchFamily="-106" charset="0"/>
              </a:rPr>
              <a:t>R</a:t>
            </a:r>
            <a:r>
              <a:rPr lang="en-GB" sz="2000" dirty="0" smtClean="0">
                <a:latin typeface="Tahoma" pitchFamily="-106" charset="0"/>
                <a:ea typeface="ＭＳ Ｐゴシック" pitchFamily="-106" charset="-128"/>
                <a:cs typeface="Tahoma" pitchFamily="-106" charset="0"/>
              </a:rPr>
              <a:t>esponse to Pilots:</a:t>
            </a:r>
          </a:p>
          <a:p>
            <a:pPr eaLnBrk="1" hangingPunct="1"/>
            <a:r>
              <a:rPr lang="en-GB" sz="2000" dirty="0" smtClean="0">
                <a:latin typeface="Tahoma" pitchFamily="-106" charset="0"/>
                <a:ea typeface="ＭＳ Ｐゴシック" pitchFamily="-106" charset="-128"/>
                <a:cs typeface="Tahoma" pitchFamily="-106" charset="0"/>
              </a:rPr>
              <a:t> CONCLUSIONS</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14</a:t>
            </a:fld>
            <a:endParaRPr lang="en-US" sz="1200" dirty="0"/>
          </a:p>
        </p:txBody>
      </p:sp>
      <p:sp>
        <p:nvSpPr>
          <p:cNvPr id="5" name="Rectangle 4"/>
          <p:cNvSpPr/>
          <p:nvPr/>
        </p:nvSpPr>
        <p:spPr>
          <a:xfrm>
            <a:off x="195906" y="1308865"/>
            <a:ext cx="8889357" cy="5575885"/>
          </a:xfrm>
          <a:prstGeom prst="rect">
            <a:avLst/>
          </a:prstGeom>
        </p:spPr>
        <p:txBody>
          <a:bodyPr wrap="square">
            <a:spAutoFit/>
          </a:bodyPr>
          <a:lstStyle/>
          <a:p>
            <a:pPr marL="342900" indent="-342900" defTabSz="914400">
              <a:lnSpc>
                <a:spcPct val="90000"/>
              </a:lnSpc>
              <a:spcBef>
                <a:spcPct val="20000"/>
              </a:spcBef>
              <a:buFont typeface="Arial" charset="0"/>
              <a:buChar char="•"/>
            </a:pPr>
            <a:r>
              <a:rPr lang="en-GB" altLang="ja-JP" sz="2000" b="1" dirty="0" smtClean="0">
                <a:latin typeface="Arial" pitchFamily="34" charset="0"/>
                <a:ea typeface="ＭＳ Ｐゴシック" pitchFamily="50" charset="-128"/>
                <a:cs typeface="Arial" pitchFamily="34" charset="0"/>
              </a:rPr>
              <a:t>Majority </a:t>
            </a:r>
            <a:r>
              <a:rPr lang="en-GB" altLang="ja-JP" sz="2000" b="1" dirty="0">
                <a:latin typeface="Arial" pitchFamily="34" charset="0"/>
                <a:ea typeface="ＭＳ Ｐゴシック" pitchFamily="50" charset="-128"/>
                <a:cs typeface="Arial" pitchFamily="34" charset="0"/>
              </a:rPr>
              <a:t>of </a:t>
            </a:r>
            <a:r>
              <a:rPr lang="en-GB" altLang="ja-JP" sz="2000" b="1" dirty="0" smtClean="0">
                <a:latin typeface="Arial" pitchFamily="34" charset="0"/>
                <a:ea typeface="ＭＳ Ｐゴシック" pitchFamily="50" charset="-128"/>
                <a:cs typeface="Arial" pitchFamily="34" charset="0"/>
              </a:rPr>
              <a:t>contributions </a:t>
            </a:r>
            <a:r>
              <a:rPr lang="en-GB" altLang="ja-JP" sz="2000" i="1" dirty="0" smtClean="0">
                <a:latin typeface="Arial" pitchFamily="34" charset="0"/>
                <a:ea typeface="ＭＳ Ｐゴシック" pitchFamily="50" charset="-128"/>
                <a:cs typeface="Arial" pitchFamily="34" charset="0"/>
              </a:rPr>
              <a:t>(open &amp; free data)</a:t>
            </a:r>
            <a:r>
              <a:rPr lang="en-GB" altLang="ja-JP" sz="2000" b="1" dirty="0" smtClean="0">
                <a:latin typeface="Arial" pitchFamily="34" charset="0"/>
                <a:ea typeface="ＭＳ Ｐゴシック" pitchFamily="50" charset="-128"/>
                <a:cs typeface="Arial" pitchFamily="34" charset="0"/>
              </a:rPr>
              <a:t> confirmed by </a:t>
            </a:r>
            <a:r>
              <a:rPr lang="en-GB" altLang="ja-JP" sz="2000" b="1" dirty="0">
                <a:latin typeface="Arial" pitchFamily="34" charset="0"/>
                <a:ea typeface="ＭＳ Ｐゴシック" pitchFamily="50" charset="-128"/>
                <a:cs typeface="Arial" pitchFamily="34" charset="0"/>
              </a:rPr>
              <a:t>Agencies</a:t>
            </a:r>
            <a:r>
              <a:rPr lang="en-GB" altLang="ja-JP" sz="2000" b="1" dirty="0" smtClean="0">
                <a:latin typeface="Arial" pitchFamily="34" charset="0"/>
                <a:ea typeface="ＭＳ Ｐゴシック" pitchFamily="50" charset="-128"/>
                <a:cs typeface="Arial" pitchFamily="34" charset="0"/>
              </a:rPr>
              <a:t>. Some options still being worked (e.g. alternatives addressing some data policies constraints.</a:t>
            </a:r>
          </a:p>
          <a:p>
            <a:pPr marL="800100" lvl="1" indent="-342900" defTabSz="914400">
              <a:lnSpc>
                <a:spcPct val="90000"/>
              </a:lnSpc>
              <a:spcBef>
                <a:spcPct val="20000"/>
              </a:spcBef>
              <a:buFont typeface="Arial" charset="0"/>
              <a:buChar char="•"/>
            </a:pPr>
            <a:r>
              <a:rPr lang="en-GB" altLang="ja-JP" sz="2000" dirty="0">
                <a:latin typeface="Arial" pitchFamily="34" charset="0"/>
                <a:ea typeface="ＭＳ Ｐゴシック" pitchFamily="50" charset="-128"/>
                <a:cs typeface="Arial" pitchFamily="34" charset="0"/>
              </a:rPr>
              <a:t>Main issue: </a:t>
            </a:r>
            <a:r>
              <a:rPr lang="en-GB" altLang="ja-JP" sz="2000" dirty="0" smtClean="0">
                <a:latin typeface="Arial" pitchFamily="34" charset="0"/>
                <a:ea typeface="ＭＳ Ｐゴシック" pitchFamily="50" charset="-128"/>
                <a:cs typeface="Arial" pitchFamily="34" charset="0"/>
              </a:rPr>
              <a:t>data contributions are for R&amp;D activity; should </a:t>
            </a:r>
            <a:r>
              <a:rPr lang="en-GB" altLang="ja-JP" sz="2000" dirty="0">
                <a:latin typeface="Arial" pitchFamily="34" charset="0"/>
                <a:ea typeface="ＭＳ Ｐゴシック" pitchFamily="50" charset="-128"/>
                <a:cs typeface="Arial" pitchFamily="34" charset="0"/>
              </a:rPr>
              <a:t>some activities become operational after 2016, </a:t>
            </a:r>
            <a:r>
              <a:rPr lang="en-GB" altLang="ja-JP" sz="2000" dirty="0" smtClean="0">
                <a:latin typeface="Arial" pitchFamily="34" charset="0"/>
                <a:ea typeface="ＭＳ Ｐゴシック" pitchFamily="50" charset="-128"/>
                <a:cs typeface="Arial" pitchFamily="34" charset="0"/>
              </a:rPr>
              <a:t>funding is required to ensure sustainability</a:t>
            </a:r>
            <a:endParaRPr lang="en-GB" altLang="ja-JP" sz="2000" dirty="0">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sz="2000" b="1" dirty="0">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000" b="1" dirty="0" smtClean="0">
                <a:latin typeface="Arial" pitchFamily="34" charset="0"/>
                <a:ea typeface="ＭＳ Ｐゴシック" pitchFamily="50" charset="-128"/>
                <a:cs typeface="Arial" pitchFamily="34" charset="0"/>
              </a:rPr>
              <a:t>Consolidated </a:t>
            </a:r>
            <a:r>
              <a:rPr lang="en-GB" altLang="ja-JP" sz="2000" b="1" dirty="0">
                <a:latin typeface="Arial" pitchFamily="34" charset="0"/>
                <a:ea typeface="ＭＳ Ｐゴシック" pitchFamily="50" charset="-128"/>
                <a:cs typeface="Arial" pitchFamily="34" charset="0"/>
              </a:rPr>
              <a:t>response </a:t>
            </a:r>
            <a:r>
              <a:rPr lang="en-GB" altLang="ja-JP" sz="2000" b="1" dirty="0" smtClean="0">
                <a:latin typeface="Arial" pitchFamily="34" charset="0"/>
                <a:ea typeface="ＭＳ Ｐゴシック" pitchFamily="50" charset="-128"/>
                <a:cs typeface="Arial" pitchFamily="34" charset="0"/>
              </a:rPr>
              <a:t>from space agencies very positive;  volume of EO data &amp; products confirmed is similar or greater to what was initially provided for Forest Carbon Tracking and for JECAM.</a:t>
            </a:r>
          </a:p>
          <a:p>
            <a:pPr marL="342900" indent="-342900" defTabSz="914400">
              <a:lnSpc>
                <a:spcPct val="90000"/>
              </a:lnSpc>
              <a:spcBef>
                <a:spcPct val="20000"/>
              </a:spcBef>
              <a:buFont typeface="Arial" charset="0"/>
              <a:buChar char="•"/>
            </a:pPr>
            <a:endParaRPr lang="en-GB" altLang="ja-JP" sz="2000" b="1" dirty="0">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000" b="1" dirty="0" smtClean="0">
                <a:latin typeface="Arial" pitchFamily="34" charset="0"/>
                <a:ea typeface="ＭＳ Ｐゴシック" pitchFamily="50" charset="-128"/>
                <a:cs typeface="Arial" pitchFamily="34" charset="0"/>
              </a:rPr>
              <a:t>Main objectives of each pilot can be reached with the firm contributions announced.</a:t>
            </a:r>
          </a:p>
          <a:p>
            <a:pPr marL="342900" indent="-342900" defTabSz="914400">
              <a:lnSpc>
                <a:spcPct val="90000"/>
              </a:lnSpc>
              <a:spcBef>
                <a:spcPct val="20000"/>
              </a:spcBef>
              <a:buFont typeface="Arial" charset="0"/>
              <a:buChar char="•"/>
            </a:pPr>
            <a:endParaRPr lang="en-GB" altLang="ja-JP" sz="2000" b="1" dirty="0">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000" b="1" dirty="0" smtClean="0">
                <a:latin typeface="Arial" pitchFamily="34" charset="0"/>
                <a:ea typeface="ＭＳ Ｐゴシック" pitchFamily="50" charset="-128"/>
                <a:cs typeface="Arial" pitchFamily="34" charset="0"/>
              </a:rPr>
              <a:t>On-going refinement for data; some specific imaging requirements being reconsidered given trade-offs between agencies: how to best exploit synergies?</a:t>
            </a:r>
          </a:p>
          <a:p>
            <a:pPr marL="342900" indent="-342900" defTabSz="914400">
              <a:lnSpc>
                <a:spcPct val="90000"/>
              </a:lnSpc>
              <a:spcBef>
                <a:spcPct val="20000"/>
              </a:spcBef>
              <a:buFont typeface="Arial" charset="0"/>
              <a:buChar char="•"/>
            </a:pPr>
            <a:endParaRPr lang="en-GB" altLang="ja-JP" sz="2000" b="1" dirty="0">
              <a:solidFill>
                <a:srgbClr val="FF0000"/>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5955877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Decision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612023" y="2515381"/>
            <a:ext cx="7803288" cy="2554545"/>
          </a:xfrm>
          <a:prstGeom prst="rect">
            <a:avLst/>
          </a:prstGeom>
          <a:noFill/>
        </p:spPr>
        <p:txBody>
          <a:bodyPr wrap="square" rtlCol="0">
            <a:spAutoFit/>
          </a:bodyPr>
          <a:lstStyle/>
          <a:p>
            <a:pPr lvl="0"/>
            <a:r>
              <a:rPr lang="en-US" sz="2000" b="1" dirty="0" smtClean="0"/>
              <a:t>CEOS Plenary Action to </a:t>
            </a:r>
            <a:r>
              <a:rPr lang="en-US" sz="2000" b="1" dirty="0" err="1" smtClean="0"/>
              <a:t>WGDisasters</a:t>
            </a:r>
            <a:r>
              <a:rPr lang="en-US" sz="2000" b="1" dirty="0" smtClean="0"/>
              <a:t>: </a:t>
            </a:r>
            <a:r>
              <a:rPr lang="en-US" sz="2000" dirty="0"/>
              <a:t>Prepare for approval the strategic data acquisition plan in response to the </a:t>
            </a:r>
            <a:r>
              <a:rPr lang="en-US" sz="2000" dirty="0" smtClean="0"/>
              <a:t>flood, </a:t>
            </a:r>
            <a:r>
              <a:rPr lang="en-US" sz="2000" dirty="0"/>
              <a:t>seismic </a:t>
            </a:r>
            <a:r>
              <a:rPr lang="en-US" sz="2000" dirty="0" smtClean="0"/>
              <a:t>hazard, </a:t>
            </a:r>
            <a:r>
              <a:rPr lang="en-US" sz="2000" dirty="0"/>
              <a:t>and </a:t>
            </a:r>
            <a:r>
              <a:rPr lang="en-US" sz="2000" dirty="0" smtClean="0"/>
              <a:t>volcano </a:t>
            </a:r>
            <a:r>
              <a:rPr lang="en-US" sz="2000" dirty="0"/>
              <a:t>pilots’ EO requirements</a:t>
            </a:r>
            <a:r>
              <a:rPr lang="en-US" sz="2000" dirty="0" smtClean="0"/>
              <a:t>.</a:t>
            </a:r>
          </a:p>
          <a:p>
            <a:pPr lvl="0"/>
            <a:endParaRPr lang="en-US" sz="2000" b="1" dirty="0"/>
          </a:p>
          <a:p>
            <a:pPr lvl="0"/>
            <a:r>
              <a:rPr lang="en-US" sz="2000" b="1" dirty="0" smtClean="0"/>
              <a:t>Requested decision: </a:t>
            </a:r>
            <a:r>
              <a:rPr lang="en-US" sz="2000" dirty="0"/>
              <a:t>CEOS Principals are asked to endorse the strategic data acquisition plan prepared by the relevant CEOS Agencies, in response to the </a:t>
            </a:r>
            <a:r>
              <a:rPr lang="en-US" sz="2000" dirty="0" smtClean="0"/>
              <a:t>flood, </a:t>
            </a:r>
            <a:r>
              <a:rPr lang="en-US" sz="2000" dirty="0"/>
              <a:t>seismic </a:t>
            </a:r>
            <a:r>
              <a:rPr lang="en-US" sz="2000" dirty="0" smtClean="0"/>
              <a:t>hazard, </a:t>
            </a:r>
            <a:r>
              <a:rPr lang="en-US" sz="2000" dirty="0"/>
              <a:t>and </a:t>
            </a:r>
            <a:r>
              <a:rPr lang="en-US" sz="2000" dirty="0" smtClean="0"/>
              <a:t>volcano </a:t>
            </a:r>
            <a:r>
              <a:rPr lang="en-US" sz="2000" dirty="0"/>
              <a:t>pilots’ EO requirements.</a:t>
            </a:r>
            <a:endParaRPr lang="en-US" sz="2000" b="1" dirty="0" smtClean="0"/>
          </a:p>
        </p:txBody>
      </p:sp>
    </p:spTree>
    <p:extLst>
      <p:ext uri="{BB962C8B-B14F-4D97-AF65-F5344CB8AC3E}">
        <p14:creationId xmlns:p14="http://schemas.microsoft.com/office/powerpoint/2010/main" val="286648030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2800" dirty="0" smtClean="0">
                <a:latin typeface="Tahoma" pitchFamily="-106" charset="0"/>
                <a:ea typeface="ＭＳ Ｐゴシック" pitchFamily="-106" charset="-128"/>
                <a:cs typeface="Tahoma" pitchFamily="-106" charset="0"/>
              </a:rPr>
              <a:t>Pilots Overview</a:t>
            </a:r>
            <a:endParaRPr lang="en-US" sz="2800"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363900"/>
            <a:ext cx="8938226" cy="5129942"/>
          </a:xfrm>
          <a:prstGeom prst="rect">
            <a:avLst/>
          </a:prstGeom>
        </p:spPr>
        <p:txBody>
          <a:bodyPr/>
          <a:lstStyle/>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87698318"/>
              </p:ext>
            </p:extLst>
          </p:nvPr>
        </p:nvGraphicFramePr>
        <p:xfrm>
          <a:off x="158757" y="1767501"/>
          <a:ext cx="8926504" cy="4790440"/>
        </p:xfrm>
        <a:graphic>
          <a:graphicData uri="http://schemas.openxmlformats.org/drawingml/2006/table">
            <a:tbl>
              <a:tblPr firstRow="1" bandRow="1">
                <a:tableStyleId>{073A0DAA-6AF3-43AB-8588-CEC1D06C72B9}</a:tableStyleId>
              </a:tblPr>
              <a:tblGrid>
                <a:gridCol w="1192965"/>
                <a:gridCol w="2123307"/>
                <a:gridCol w="5610232"/>
              </a:tblGrid>
              <a:tr h="370840">
                <a:tc>
                  <a:txBody>
                    <a:bodyPr/>
                    <a:lstStyle/>
                    <a:p>
                      <a:r>
                        <a:rPr lang="en-GB" dirty="0" smtClean="0"/>
                        <a:t>Pilot</a:t>
                      </a:r>
                      <a:endParaRPr lang="en-GB" dirty="0"/>
                    </a:p>
                  </a:txBody>
                  <a:tcPr/>
                </a:tc>
                <a:tc>
                  <a:txBody>
                    <a:bodyPr/>
                    <a:lstStyle/>
                    <a:p>
                      <a:r>
                        <a:rPr lang="en-GB" baseline="0" dirty="0" smtClean="0"/>
                        <a:t>Team Co-Leads</a:t>
                      </a:r>
                      <a:endParaRPr lang="en-GB" dirty="0"/>
                    </a:p>
                  </a:txBody>
                  <a:tcPr/>
                </a:tc>
                <a:tc>
                  <a:txBody>
                    <a:bodyPr/>
                    <a:lstStyle/>
                    <a:p>
                      <a:r>
                        <a:rPr lang="en-GB" dirty="0" smtClean="0"/>
                        <a:t>Deliverables</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Floods</a:t>
                      </a:r>
                    </a:p>
                  </a:txBody>
                  <a:tcPr/>
                </a:tc>
                <a:tc>
                  <a:txBody>
                    <a:bodyPr/>
                    <a:lstStyle/>
                    <a:p>
                      <a:r>
                        <a:rPr lang="en-GB" sz="1600" b="1" dirty="0" smtClean="0"/>
                        <a:t>NASA</a:t>
                      </a:r>
                      <a:r>
                        <a:rPr lang="en-GB" sz="1600" dirty="0" smtClean="0"/>
                        <a:t>, </a:t>
                      </a:r>
                      <a:r>
                        <a:rPr lang="en-GB" sz="1600" b="0" dirty="0" smtClean="0"/>
                        <a:t>S. Frye</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t>NOAA, </a:t>
                      </a:r>
                      <a:r>
                        <a:rPr lang="en-GB" sz="1600" b="0" dirty="0" smtClean="0"/>
                        <a:t>B. </a:t>
                      </a:r>
                      <a:r>
                        <a:rPr lang="en-GB" sz="1600" b="0" dirty="0" err="1" smtClean="0"/>
                        <a:t>Kuligowski</a:t>
                      </a:r>
                      <a:r>
                        <a:rPr lang="en-GB" sz="1600" b="0" dirty="0" smtClean="0"/>
                        <a:t> </a:t>
                      </a:r>
                      <a:endParaRPr lang="en-GB" sz="1600" b="0" dirty="0"/>
                    </a:p>
                  </a:txBody>
                  <a:tcPr/>
                </a:tc>
                <a:tc>
                  <a:txBody>
                    <a:bodyPr/>
                    <a:lstStyle/>
                    <a:p>
                      <a:pPr marL="285750" indent="-285750">
                        <a:buFont typeface="Arial" pitchFamily="34" charset="0"/>
                        <a:buChar char="•"/>
                      </a:pPr>
                      <a:r>
                        <a:rPr lang="en-GB" sz="1600" b="1" dirty="0" smtClean="0"/>
                        <a:t>Global Flood</a:t>
                      </a:r>
                      <a:r>
                        <a:rPr lang="en-GB" sz="1600" b="1" baseline="0" dirty="0" smtClean="0"/>
                        <a:t> Dashboard (single access for multiple existing systems)</a:t>
                      </a:r>
                      <a:endParaRPr lang="en-GB" sz="1600" dirty="0" smtClean="0"/>
                    </a:p>
                    <a:p>
                      <a:pPr marL="285750" indent="-285750">
                        <a:buFont typeface="Arial" pitchFamily="34" charset="0"/>
                        <a:buChar char="•"/>
                      </a:pPr>
                      <a:r>
                        <a:rPr lang="en-GB" sz="1600" b="1" dirty="0" smtClean="0"/>
                        <a:t>Three regional pilots showcasing end user benefit</a:t>
                      </a:r>
                      <a:r>
                        <a:rPr lang="en-GB" sz="1600" b="1" baseline="0" dirty="0" smtClean="0"/>
                        <a:t> of frequent high spatial resolution observations (Caribbean, Southern Africa, Mekong/Java)</a:t>
                      </a:r>
                      <a:endParaRPr lang="en-GB"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Seismic Risks</a:t>
                      </a:r>
                    </a:p>
                  </a:txBody>
                  <a:tcPr/>
                </a:tc>
                <a:tc>
                  <a:txBody>
                    <a:bodyPr/>
                    <a:lstStyle/>
                    <a:p>
                      <a:r>
                        <a:rPr lang="en-GB" sz="1600" b="1" kern="1200" dirty="0" smtClean="0">
                          <a:solidFill>
                            <a:schemeClr val="dk1"/>
                          </a:solidFill>
                          <a:latin typeface="+mn-lt"/>
                          <a:ea typeface="+mn-ea"/>
                          <a:cs typeface="+mn-cs"/>
                        </a:rPr>
                        <a:t>ESA, </a:t>
                      </a:r>
                      <a:r>
                        <a:rPr lang="en-GB" sz="1600" b="0" kern="1200" dirty="0" smtClean="0">
                          <a:solidFill>
                            <a:schemeClr val="dk1"/>
                          </a:solidFill>
                          <a:latin typeface="+mn-lt"/>
                          <a:ea typeface="+mn-ea"/>
                          <a:cs typeface="+mn-cs"/>
                        </a:rPr>
                        <a:t>P. Bally</a:t>
                      </a:r>
                      <a:endParaRPr lang="en-GB" sz="1600" b="0" dirty="0" smtClean="0"/>
                    </a:p>
                    <a:p>
                      <a:r>
                        <a:rPr lang="en-GB" sz="1600" b="1" kern="1200" dirty="0" smtClean="0">
                          <a:solidFill>
                            <a:schemeClr val="dk1"/>
                          </a:solidFill>
                          <a:latin typeface="+mn-lt"/>
                          <a:ea typeface="+mn-ea"/>
                          <a:cs typeface="+mn-cs"/>
                        </a:rPr>
                        <a:t>DLR, </a:t>
                      </a:r>
                      <a:r>
                        <a:rPr lang="en-GB" sz="1600" b="0" kern="1200" dirty="0" smtClean="0">
                          <a:solidFill>
                            <a:schemeClr val="dk1"/>
                          </a:solidFill>
                          <a:latin typeface="+mn-lt"/>
                          <a:ea typeface="+mn-ea"/>
                          <a:cs typeface="+mn-cs"/>
                        </a:rPr>
                        <a:t>J. Hoffmann</a:t>
                      </a:r>
                      <a:endParaRPr lang="en-GB" sz="1600" dirty="0"/>
                    </a:p>
                  </a:txBody>
                  <a:tcPr/>
                </a:tc>
                <a:tc>
                  <a:txBody>
                    <a:bodyPr/>
                    <a:lstStyle/>
                    <a:p>
                      <a:pPr marL="285750" indent="-285750">
                        <a:buFont typeface="Arial" pitchFamily="34" charset="0"/>
                        <a:buChar char="•"/>
                      </a:pPr>
                      <a:r>
                        <a:rPr lang="en-US" sz="1600" b="1" kern="1200" dirty="0" smtClean="0">
                          <a:solidFill>
                            <a:schemeClr val="dk1"/>
                          </a:solidFill>
                          <a:latin typeface="+mn-lt"/>
                          <a:ea typeface="+mn-ea"/>
                          <a:cs typeface="+mn-cs"/>
                        </a:rPr>
                        <a:t>Demonstrator</a:t>
                      </a:r>
                      <a:r>
                        <a:rPr lang="en-US" sz="1600" b="1" kern="1200" baseline="0" dirty="0" smtClean="0">
                          <a:solidFill>
                            <a:schemeClr val="dk1"/>
                          </a:solidFill>
                          <a:latin typeface="+mn-lt"/>
                          <a:ea typeface="+mn-ea"/>
                          <a:cs typeface="+mn-cs"/>
                        </a:rPr>
                        <a:t> for EO-based global strain map </a:t>
                      </a:r>
                      <a:r>
                        <a:rPr lang="en-US" sz="1600" kern="1200" dirty="0" smtClean="0">
                          <a:solidFill>
                            <a:schemeClr val="dk1"/>
                          </a:solidFill>
                          <a:latin typeface="+mn-lt"/>
                          <a:ea typeface="+mn-ea"/>
                          <a:cs typeface="+mn-cs"/>
                        </a:rPr>
                        <a:t>(main focus on</a:t>
                      </a:r>
                      <a:r>
                        <a:rPr lang="en-US" sz="1600" kern="1200" baseline="0" dirty="0" smtClean="0">
                          <a:solidFill>
                            <a:schemeClr val="dk1"/>
                          </a:solidFill>
                          <a:latin typeface="+mn-lt"/>
                          <a:ea typeface="+mn-ea"/>
                          <a:cs typeface="+mn-cs"/>
                        </a:rPr>
                        <a:t> Turkey, Himalayas and Andes</a:t>
                      </a:r>
                      <a:r>
                        <a:rPr lang="en-US" sz="1600" kern="1200" dirty="0" smtClean="0">
                          <a:solidFill>
                            <a:schemeClr val="dk1"/>
                          </a:solidFill>
                          <a:latin typeface="+mn-lt"/>
                          <a:ea typeface="+mn-ea"/>
                          <a:cs typeface="+mn-cs"/>
                        </a:rPr>
                        <a:t>)</a:t>
                      </a:r>
                      <a:endParaRPr lang="en-US" sz="1600" b="1" kern="1200" dirty="0" smtClean="0">
                        <a:solidFill>
                          <a:schemeClr val="dk1"/>
                        </a:solidFill>
                        <a:latin typeface="+mn-lt"/>
                        <a:ea typeface="+mn-ea"/>
                        <a:cs typeface="+mn-cs"/>
                      </a:endParaRPr>
                    </a:p>
                    <a:p>
                      <a:pPr marL="285750" indent="-285750">
                        <a:buFont typeface="Arial" pitchFamily="34" charset="0"/>
                        <a:buChar char="•"/>
                      </a:pPr>
                      <a:r>
                        <a:rPr lang="en-US" sz="1600" b="1" kern="1200" dirty="0" smtClean="0">
                          <a:solidFill>
                            <a:schemeClr val="dk1"/>
                          </a:solidFill>
                          <a:latin typeface="+mn-lt"/>
                          <a:ea typeface="+mn-ea"/>
                          <a:cs typeface="+mn-cs"/>
                        </a:rPr>
                        <a:t>Exploitation platform for large data set</a:t>
                      </a:r>
                      <a:r>
                        <a:rPr lang="en-US" sz="1600" b="1" kern="1200" baseline="0" dirty="0" smtClean="0">
                          <a:solidFill>
                            <a:schemeClr val="dk1"/>
                          </a:solidFill>
                          <a:latin typeface="+mn-lt"/>
                          <a:ea typeface="+mn-ea"/>
                          <a:cs typeface="+mn-cs"/>
                        </a:rPr>
                        <a:t> analysis (strain map, supersites)</a:t>
                      </a:r>
                      <a:endParaRPr lang="en-US" sz="1600" b="1" kern="1200" dirty="0" smtClean="0">
                        <a:solidFill>
                          <a:schemeClr val="dk1"/>
                        </a:solidFill>
                        <a:latin typeface="+mn-lt"/>
                        <a:ea typeface="+mn-ea"/>
                        <a:cs typeface="+mn-cs"/>
                      </a:endParaRPr>
                    </a:p>
                    <a:p>
                      <a:pPr marL="285750" indent="-285750">
                        <a:buFont typeface="Arial" pitchFamily="34" charset="0"/>
                        <a:buChar char="•"/>
                      </a:pPr>
                      <a:r>
                        <a:rPr lang="en-US" sz="1600" b="1" kern="1200" dirty="0" smtClean="0">
                          <a:solidFill>
                            <a:schemeClr val="dk1"/>
                          </a:solidFill>
                          <a:latin typeface="+mn-lt"/>
                          <a:ea typeface="+mn-ea"/>
                          <a:cs typeface="+mn-cs"/>
                        </a:rPr>
                        <a:t>Rapid scientific products for 4 to 6 earthquakes per year (&gt;M5.8)</a:t>
                      </a:r>
                      <a:endParaRPr lang="en-GB" sz="1600" b="1" kern="1200" dirty="0">
                        <a:solidFill>
                          <a:schemeClr val="dk1"/>
                        </a:solidFill>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400" b="1" dirty="0" smtClean="0">
                          <a:solidFill>
                            <a:schemeClr val="tx1">
                              <a:lumMod val="75000"/>
                            </a:schemeClr>
                          </a:solidFill>
                          <a:latin typeface="Arial" pitchFamily="34" charset="0"/>
                          <a:ea typeface="ＭＳ Ｐゴシック" pitchFamily="50" charset="-128"/>
                          <a:cs typeface="Arial" pitchFamily="34" charset="0"/>
                        </a:rPr>
                        <a:t>Volcanoes</a:t>
                      </a:r>
                    </a:p>
                  </a:txBody>
                  <a:tcPr/>
                </a:tc>
                <a:tc>
                  <a:txBody>
                    <a:bodyPr/>
                    <a:lstStyle/>
                    <a:p>
                      <a:r>
                        <a:rPr lang="it-IT" sz="1600" b="1" dirty="0" smtClean="0"/>
                        <a:t>USGS, </a:t>
                      </a:r>
                      <a:r>
                        <a:rPr lang="it-IT" sz="1600" b="0" dirty="0" smtClean="0"/>
                        <a:t>M. Poland</a:t>
                      </a:r>
                      <a:r>
                        <a:rPr lang="it-IT" sz="1600" dirty="0" smtClean="0"/>
                        <a:t> </a:t>
                      </a:r>
                    </a:p>
                    <a:p>
                      <a:r>
                        <a:rPr lang="it-IT" sz="1600" b="1" dirty="0" smtClean="0"/>
                        <a:t>ASI, </a:t>
                      </a:r>
                      <a:r>
                        <a:rPr lang="it-IT" sz="1600" b="0" dirty="0" smtClean="0"/>
                        <a:t>S. </a:t>
                      </a:r>
                      <a:r>
                        <a:rPr lang="it-IT" sz="1600" b="0" dirty="0" err="1" smtClean="0"/>
                        <a:t>Zoffoli</a:t>
                      </a:r>
                      <a:endParaRPr lang="en-GB" sz="1600" b="0" dirty="0"/>
                    </a:p>
                  </a:txBody>
                  <a:tcPr/>
                </a:tc>
                <a:tc>
                  <a:txBody>
                    <a:bodyPr/>
                    <a:lstStyle/>
                    <a:p>
                      <a:pPr marL="285750" indent="-285750">
                        <a:buFont typeface="Arial" pitchFamily="34" charset="0"/>
                        <a:buChar char="•"/>
                      </a:pPr>
                      <a:r>
                        <a:rPr lang="en-US" sz="1600" b="1" dirty="0" smtClean="0"/>
                        <a:t>Demonstrate feasibility</a:t>
                      </a:r>
                      <a:r>
                        <a:rPr lang="en-US" sz="1600" b="1" baseline="0" dirty="0" smtClean="0"/>
                        <a:t> of systematic global monitoring in regional arc (</a:t>
                      </a:r>
                      <a:r>
                        <a:rPr lang="en-US" sz="1600" b="1" dirty="0" smtClean="0"/>
                        <a:t>Latin America)</a:t>
                      </a:r>
                    </a:p>
                    <a:p>
                      <a:pPr marL="285750" indent="-285750">
                        <a:buFont typeface="Arial" pitchFamily="34" charset="0"/>
                        <a:buChar char="•"/>
                      </a:pPr>
                      <a:r>
                        <a:rPr lang="en-US" sz="1600" b="1" dirty="0" smtClean="0"/>
                        <a:t>Develop new EO-based monitoring products at supersites</a:t>
                      </a:r>
                      <a:endParaRPr lang="en-US" sz="1600" dirty="0" smtClean="0"/>
                    </a:p>
                    <a:p>
                      <a:pPr marL="285750" indent="-285750">
                        <a:buFont typeface="Arial" pitchFamily="34" charset="0"/>
                        <a:buChar char="•"/>
                      </a:pPr>
                      <a:r>
                        <a:rPr lang="en-US" sz="1600" b="1" dirty="0" smtClean="0"/>
                        <a:t>Real-time</a:t>
                      </a:r>
                      <a:r>
                        <a:rPr lang="en-US" sz="1600" b="1" baseline="0" dirty="0" smtClean="0"/>
                        <a:t> in-depth monitoring of one ‘100-year’ category major eruption</a:t>
                      </a:r>
                      <a:endParaRPr lang="en-GB" sz="1600" b="1" dirty="0"/>
                    </a:p>
                  </a:txBody>
                  <a:tcPr/>
                </a:tc>
              </a:tr>
            </a:tbl>
          </a:graphicData>
        </a:graphic>
      </p:graphicFrame>
      <p:sp>
        <p:nvSpPr>
          <p:cNvPr id="6" name="Rectangle 4"/>
          <p:cNvSpPr txBox="1">
            <a:spLocks noChangeArrowheads="1"/>
          </p:cNvSpPr>
          <p:nvPr/>
        </p:nvSpPr>
        <p:spPr>
          <a:xfrm>
            <a:off x="7278737" y="6567055"/>
            <a:ext cx="1639186" cy="20588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entury Gothic" pitchFamily="34"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defRPr/>
            </a:pPr>
            <a:fld id="{6BF8D2B0-EFB6-4DAA-9B0B-6F6B3A580823}" type="slidenum">
              <a:rPr lang="en-US" smtClean="0"/>
              <a:pPr>
                <a:defRPr/>
              </a:pPr>
              <a:t>2</a:t>
            </a:fld>
            <a:endParaRPr lang="en-US" dirty="0"/>
          </a:p>
        </p:txBody>
      </p:sp>
    </p:spTree>
    <p:extLst>
      <p:ext uri="{BB962C8B-B14F-4D97-AF65-F5344CB8AC3E}">
        <p14:creationId xmlns:p14="http://schemas.microsoft.com/office/powerpoint/2010/main" val="302733953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8074" y="1285157"/>
            <a:ext cx="8534532" cy="5203867"/>
          </a:xfrm>
        </p:spPr>
        <p:txBody>
          <a:bodyPr>
            <a:normAutofit/>
          </a:bodyPr>
          <a:lstStyle/>
          <a:p>
            <a:pPr lvl="0"/>
            <a:r>
              <a:rPr lang="en-CA" dirty="0">
                <a:solidFill>
                  <a:srgbClr val="000000"/>
                </a:solidFill>
              </a:rPr>
              <a:t>D</a:t>
            </a:r>
            <a:r>
              <a:rPr lang="en-CA" b="1" dirty="0" smtClean="0">
                <a:solidFill>
                  <a:srgbClr val="000000"/>
                </a:solidFill>
              </a:rPr>
              <a:t>evelop flood monitoring products for flood mitigation, warning, response and recovery in the Caribbean/Central America, Southern Africa and Southeast Asia</a:t>
            </a:r>
            <a:r>
              <a:rPr lang="en-US" dirty="0" smtClean="0">
                <a:solidFill>
                  <a:srgbClr val="000000"/>
                </a:solidFill>
              </a:rPr>
              <a:t>. Use these regional pilots to validate/calibrate lower resolution global flood products and to develop capacity in region.</a:t>
            </a:r>
            <a:endParaRPr lang="en-GB" dirty="0">
              <a:solidFill>
                <a:srgbClr val="000000"/>
              </a:solidFill>
            </a:endParaRPr>
          </a:p>
        </p:txBody>
      </p:sp>
      <p:sp>
        <p:nvSpPr>
          <p:cNvPr id="7" name="Title 1"/>
          <p:cNvSpPr>
            <a:spLocks noGrp="1"/>
          </p:cNvSpPr>
          <p:nvPr>
            <p:ph type="title"/>
          </p:nvPr>
        </p:nvSpPr>
        <p:spPr>
          <a:xfrm>
            <a:off x="1591259" y="205721"/>
            <a:ext cx="7229809" cy="553674"/>
          </a:xfrm>
        </p:spPr>
        <p:txBody>
          <a:bodyPr/>
          <a:lstStyle/>
          <a:p>
            <a:pPr algn="r"/>
            <a:r>
              <a:rPr lang="en-US" dirty="0" smtClean="0"/>
              <a:t/>
            </a:r>
            <a:br>
              <a:rPr lang="en-US" dirty="0" smtClean="0"/>
            </a:br>
            <a:r>
              <a:rPr lang="en-US" b="1" dirty="0" smtClean="0"/>
              <a:t>Target areas for Flood Pilot EO data</a:t>
            </a:r>
            <a:endParaRPr lang="en-US" b="1"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30" y="2526745"/>
            <a:ext cx="7908369" cy="4237661"/>
          </a:xfrm>
          <a:prstGeom prst="rect">
            <a:avLst/>
          </a:prstGeom>
          <a:noFill/>
          <a:ln>
            <a:noFill/>
          </a:ln>
          <a:effectLst/>
          <a:extLst/>
        </p:spPr>
      </p:pic>
    </p:spTree>
    <p:extLst>
      <p:ext uri="{BB962C8B-B14F-4D97-AF65-F5344CB8AC3E}">
        <p14:creationId xmlns:p14="http://schemas.microsoft.com/office/powerpoint/2010/main" val="364966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077" y="196286"/>
            <a:ext cx="7239530" cy="553674"/>
          </a:xfrm>
        </p:spPr>
        <p:txBody>
          <a:bodyPr/>
          <a:lstStyle/>
          <a:p>
            <a:r>
              <a:rPr lang="en-US" dirty="0" smtClean="0"/>
              <a:t/>
            </a:r>
            <a:br>
              <a:rPr lang="en-US" dirty="0" smtClean="0"/>
            </a:br>
            <a:r>
              <a:rPr lang="en-US" b="1" dirty="0" smtClean="0"/>
              <a:t>Target areas for Seismic Pilot EO data</a:t>
            </a:r>
            <a:endParaRPr lang="en-US" b="1" dirty="0"/>
          </a:p>
        </p:txBody>
      </p:sp>
      <p:sp>
        <p:nvSpPr>
          <p:cNvPr id="4" name="Text Placeholder 3"/>
          <p:cNvSpPr>
            <a:spLocks noGrp="1"/>
          </p:cNvSpPr>
          <p:nvPr>
            <p:ph type="body" sz="half" idx="2"/>
          </p:nvPr>
        </p:nvSpPr>
        <p:spPr>
          <a:xfrm>
            <a:off x="388074" y="1285158"/>
            <a:ext cx="8534532" cy="5203867"/>
          </a:xfrm>
        </p:spPr>
        <p:txBody>
          <a:bodyPr>
            <a:normAutofit/>
          </a:bodyPr>
          <a:lstStyle/>
          <a:p>
            <a:pPr lvl="0"/>
            <a:r>
              <a:rPr lang="fr-BE" b="1" dirty="0" smtClean="0"/>
              <a:t>P</a:t>
            </a:r>
            <a:r>
              <a:rPr lang="en-US" b="1" dirty="0" err="1" smtClean="0"/>
              <a:t>ortions</a:t>
            </a:r>
            <a:r>
              <a:rPr lang="en-US" b="1" dirty="0" smtClean="0"/>
              <a:t> (in purple) of </a:t>
            </a:r>
            <a:r>
              <a:rPr lang="en-US" b="1" dirty="0"/>
              <a:t>the global seismic belt </a:t>
            </a:r>
            <a:r>
              <a:rPr lang="en-US" b="1" dirty="0" smtClean="0"/>
              <a:t>including </a:t>
            </a:r>
            <a:r>
              <a:rPr lang="en-GB" dirty="0" smtClean="0"/>
              <a:t>the </a:t>
            </a:r>
            <a:r>
              <a:rPr lang="en-GB" dirty="0"/>
              <a:t>Alpine-Himalayan Belt (</a:t>
            </a:r>
            <a:r>
              <a:rPr lang="en-GB" dirty="0" smtClean="0"/>
              <a:t>incl. Turkey</a:t>
            </a:r>
            <a:r>
              <a:rPr lang="en-GB" dirty="0"/>
              <a:t>, Iran, Tibet, etc</a:t>
            </a:r>
            <a:r>
              <a:rPr lang="en-GB" dirty="0" smtClean="0"/>
              <a:t>.), </a:t>
            </a:r>
            <a:r>
              <a:rPr lang="en-GB" dirty="0" err="1" smtClean="0"/>
              <a:t>subduction</a:t>
            </a:r>
            <a:r>
              <a:rPr lang="en-GB" dirty="0" smtClean="0"/>
              <a:t> </a:t>
            </a:r>
            <a:r>
              <a:rPr lang="en-GB" dirty="0"/>
              <a:t>zones </a:t>
            </a:r>
            <a:r>
              <a:rPr lang="en-GB" dirty="0" smtClean="0"/>
              <a:t>in South America, with validation sites in </a:t>
            </a:r>
            <a:r>
              <a:rPr lang="en-GB" dirty="0"/>
              <a:t>Southern </a:t>
            </a:r>
            <a:r>
              <a:rPr lang="en-GB" dirty="0" smtClean="0"/>
              <a:t>California, Western Turkey and Southern Japan. Gradually extend to red zones beyond current pilot.</a:t>
            </a:r>
            <a:endParaRPr lang="fr-BE" b="1" dirty="0" smtClean="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229764"/>
            <a:ext cx="9144000" cy="3619610"/>
          </a:xfrm>
          <a:prstGeom prst="rect">
            <a:avLst/>
          </a:prstGeom>
        </p:spPr>
      </p:pic>
    </p:spTree>
    <p:extLst>
      <p:ext uri="{BB962C8B-B14F-4D97-AF65-F5344CB8AC3E}">
        <p14:creationId xmlns:p14="http://schemas.microsoft.com/office/powerpoint/2010/main" val="47329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0167" y="152480"/>
            <a:ext cx="7237809" cy="49296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r>
              <a:rPr lang="en-US" b="1" dirty="0" smtClean="0"/>
              <a:t>Target Areas for Volcano Pilot EO data</a:t>
            </a:r>
            <a:endParaRPr lang="en-US" b="1" dirty="0"/>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5760" y="1071505"/>
            <a:ext cx="6198433" cy="5432534"/>
          </a:xfrm>
          <a:prstGeom prst="rect">
            <a:avLst/>
          </a:prstGeom>
        </p:spPr>
      </p:pic>
    </p:spTree>
    <p:extLst>
      <p:ext uri="{BB962C8B-B14F-4D97-AF65-F5344CB8AC3E}">
        <p14:creationId xmlns:p14="http://schemas.microsoft.com/office/powerpoint/2010/main" val="37466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000" dirty="0">
                <a:latin typeface="Tahoma" pitchFamily="-106" charset="0"/>
                <a:ea typeface="ＭＳ Ｐゴシック" pitchFamily="-106" charset="-128"/>
                <a:cs typeface="Tahoma" pitchFamily="-106" charset="0"/>
              </a:rPr>
              <a:t>R</a:t>
            </a:r>
            <a:r>
              <a:rPr lang="en-GB" sz="2000" dirty="0" smtClean="0">
                <a:latin typeface="Tahoma" pitchFamily="-106" charset="0"/>
                <a:ea typeface="ＭＳ Ｐゴシック" pitchFamily="-106" charset="-128"/>
                <a:cs typeface="Tahoma" pitchFamily="-106" charset="0"/>
              </a:rPr>
              <a:t>esponse to Pilots:</a:t>
            </a:r>
          </a:p>
          <a:p>
            <a:pPr eaLnBrk="1" hangingPunct="1"/>
            <a:r>
              <a:rPr lang="en-GB" sz="2000" dirty="0" smtClean="0">
                <a:latin typeface="Tahoma" pitchFamily="-106" charset="0"/>
                <a:ea typeface="ＭＳ Ｐゴシック" pitchFamily="-106" charset="-128"/>
                <a:cs typeface="Tahoma" pitchFamily="-106" charset="0"/>
              </a:rPr>
              <a:t> Strategic EO Data Acquisition Plan</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6</a:t>
            </a:fld>
            <a:endParaRPr lang="en-US" sz="1200" dirty="0"/>
          </a:p>
        </p:txBody>
      </p:sp>
      <p:sp>
        <p:nvSpPr>
          <p:cNvPr id="5" name="Rectangle 4"/>
          <p:cNvSpPr/>
          <p:nvPr/>
        </p:nvSpPr>
        <p:spPr>
          <a:xfrm>
            <a:off x="0" y="1584203"/>
            <a:ext cx="9144000" cy="4960332"/>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rgbClr val="002569"/>
                </a:solidFill>
                <a:latin typeface="Arial" pitchFamily="34" charset="0"/>
                <a:ea typeface="ＭＳ Ｐゴシック" pitchFamily="50" charset="-128"/>
                <a:cs typeface="Arial" pitchFamily="34" charset="0"/>
              </a:rPr>
              <a:t>Detailed </a:t>
            </a:r>
            <a:r>
              <a:rPr lang="en-GB" altLang="ja-JP" sz="2000" b="1" dirty="0">
                <a:solidFill>
                  <a:srgbClr val="002569"/>
                </a:solidFill>
                <a:latin typeface="Arial" pitchFamily="34" charset="0"/>
                <a:ea typeface="ＭＳ Ｐゴシック" pitchFamily="50" charset="-128"/>
                <a:cs typeface="Arial" pitchFamily="34" charset="0"/>
              </a:rPr>
              <a:t>EO Requirements for each pilot approved at last Plenary</a:t>
            </a:r>
          </a:p>
          <a:p>
            <a:pPr marL="800100" lvl="1" indent="-342900" defTabSz="914400">
              <a:lnSpc>
                <a:spcPct val="90000"/>
              </a:lnSpc>
              <a:spcBef>
                <a:spcPct val="20000"/>
              </a:spcBef>
              <a:buFont typeface="Arial" charset="0"/>
              <a:buChar char="•"/>
            </a:pPr>
            <a:r>
              <a:rPr lang="en-GB" altLang="ja-JP" sz="2000" dirty="0">
                <a:solidFill>
                  <a:srgbClr val="002569"/>
                </a:solidFill>
                <a:latin typeface="Arial" pitchFamily="34" charset="0"/>
                <a:ea typeface="ＭＳ Ｐゴシック" pitchFamily="50" charset="-128"/>
                <a:cs typeface="Arial" pitchFamily="34" charset="0"/>
              </a:rPr>
              <a:t>Pilot definition included types of data required, frequency of observations and polygons of interest, </a:t>
            </a:r>
            <a:r>
              <a:rPr lang="en-GB" altLang="ja-JP" sz="2000" dirty="0" err="1">
                <a:solidFill>
                  <a:srgbClr val="002569"/>
                </a:solidFill>
                <a:latin typeface="Arial" pitchFamily="34" charset="0"/>
                <a:ea typeface="ＭＳ Ｐゴシック" pitchFamily="50" charset="-128"/>
                <a:cs typeface="Arial" pitchFamily="34" charset="0"/>
              </a:rPr>
              <a:t>etc</a:t>
            </a:r>
            <a:endParaRPr lang="en-GB" altLang="ja-JP" sz="2000" dirty="0">
              <a:solidFill>
                <a:srgbClr val="002569"/>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2000" dirty="0">
              <a:solidFill>
                <a:srgbClr val="002569"/>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000" b="1" dirty="0">
                <a:solidFill>
                  <a:srgbClr val="002569"/>
                </a:solidFill>
                <a:latin typeface="Arial" pitchFamily="34" charset="0"/>
                <a:ea typeface="ＭＳ Ｐゴシック" pitchFamily="50" charset="-128"/>
                <a:cs typeface="Arial" pitchFamily="34" charset="0"/>
              </a:rPr>
              <a:t>Pilot EO Requirements submitted to Data Coordination Team made up of representatives from CEOS agencies</a:t>
            </a:r>
          </a:p>
          <a:p>
            <a:pPr marL="342900" indent="-342900" defTabSz="914400">
              <a:lnSpc>
                <a:spcPct val="90000"/>
              </a:lnSpc>
              <a:spcBef>
                <a:spcPct val="20000"/>
              </a:spcBef>
              <a:buFont typeface="Arial" charset="0"/>
              <a:buChar char="•"/>
            </a:pPr>
            <a:endParaRPr lang="en-GB" altLang="ja-JP" sz="2000" b="1" dirty="0">
              <a:solidFill>
                <a:srgbClr val="002569"/>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000" b="1" dirty="0">
                <a:solidFill>
                  <a:srgbClr val="002569"/>
                </a:solidFill>
                <a:latin typeface="Arial" pitchFamily="34" charset="0"/>
                <a:ea typeface="ＭＳ Ｐゴシック" pitchFamily="50" charset="-128"/>
                <a:cs typeface="Arial" pitchFamily="34" charset="0"/>
              </a:rPr>
              <a:t>Assessment of EO Requirements between last Plenary and SIT-29 by each individual agency</a:t>
            </a:r>
          </a:p>
          <a:p>
            <a:pPr marL="800100" lvl="1" indent="-342900" defTabSz="914400">
              <a:lnSpc>
                <a:spcPct val="90000"/>
              </a:lnSpc>
              <a:spcBef>
                <a:spcPct val="20000"/>
              </a:spcBef>
              <a:buFont typeface="Arial" charset="0"/>
              <a:buChar char="•"/>
            </a:pPr>
            <a:r>
              <a:rPr lang="en-GB" altLang="ja-JP" sz="2000" b="1" dirty="0">
                <a:solidFill>
                  <a:srgbClr val="002569"/>
                </a:solidFill>
                <a:latin typeface="Arial" pitchFamily="34" charset="0"/>
                <a:ea typeface="ＭＳ Ｐゴシック" pitchFamily="50" charset="-128"/>
                <a:cs typeface="Arial" pitchFamily="34" charset="0"/>
              </a:rPr>
              <a:t>Agencies’ responses </a:t>
            </a:r>
            <a:r>
              <a:rPr lang="en-GB" altLang="ja-JP" sz="2000" b="1" dirty="0" smtClean="0">
                <a:solidFill>
                  <a:srgbClr val="002569"/>
                </a:solidFill>
                <a:latin typeface="Arial" pitchFamily="34" charset="0"/>
                <a:ea typeface="ＭＳ Ｐゴシック" pitchFamily="50" charset="-128"/>
                <a:cs typeface="Arial" pitchFamily="34" charset="0"/>
              </a:rPr>
              <a:t>analysed </a:t>
            </a:r>
            <a:r>
              <a:rPr lang="en-GB" altLang="ja-JP" sz="2000" b="1" dirty="0">
                <a:solidFill>
                  <a:srgbClr val="002569"/>
                </a:solidFill>
                <a:latin typeface="Arial" pitchFamily="34" charset="0"/>
                <a:ea typeface="ＭＳ Ｐゴシック" pitchFamily="50" charset="-128"/>
                <a:cs typeface="Arial" pitchFamily="34" charset="0"/>
              </a:rPr>
              <a:t>and consolidated by Data Coordination Team and pilot Leads. </a:t>
            </a:r>
            <a:r>
              <a:rPr lang="en-GB" altLang="ja-JP" i="1" dirty="0">
                <a:solidFill>
                  <a:srgbClr val="002569"/>
                </a:solidFill>
                <a:latin typeface="Arial" pitchFamily="34" charset="0"/>
                <a:ea typeface="ＭＳ Ｐゴシック" pitchFamily="50" charset="-128"/>
                <a:cs typeface="Arial" pitchFamily="34" charset="0"/>
              </a:rPr>
              <a:t>(</a:t>
            </a:r>
            <a:r>
              <a:rPr lang="en-GB" altLang="ja-JP" i="1" dirty="0" err="1">
                <a:solidFill>
                  <a:srgbClr val="002569"/>
                </a:solidFill>
                <a:latin typeface="Arial" pitchFamily="34" charset="0"/>
                <a:ea typeface="ＭＳ Ｐゴシック" pitchFamily="50" charset="-128"/>
                <a:cs typeface="Arial" pitchFamily="34" charset="0"/>
              </a:rPr>
              <a:t>WGDisasters</a:t>
            </a:r>
            <a:r>
              <a:rPr lang="en-GB" altLang="ja-JP" i="1" dirty="0">
                <a:solidFill>
                  <a:srgbClr val="002569"/>
                </a:solidFill>
                <a:latin typeface="Arial" pitchFamily="34" charset="0"/>
                <a:ea typeface="ＭＳ Ｐゴシック" pitchFamily="50" charset="-128"/>
                <a:cs typeface="Arial" pitchFamily="34" charset="0"/>
              </a:rPr>
              <a:t> meeting # 1</a:t>
            </a:r>
            <a:r>
              <a:rPr lang="en-GB" altLang="ja-JP" i="1" dirty="0" smtClean="0">
                <a:solidFill>
                  <a:srgbClr val="002569"/>
                </a:solidFill>
                <a:latin typeface="Arial" pitchFamily="34" charset="0"/>
                <a:ea typeface="ＭＳ Ｐゴシック" pitchFamily="50" charset="-128"/>
                <a:cs typeface="Arial" pitchFamily="34" charset="0"/>
              </a:rPr>
              <a:t>, Montreal </a:t>
            </a:r>
            <a:r>
              <a:rPr lang="en-GB" altLang="ja-JP" i="1" dirty="0">
                <a:solidFill>
                  <a:srgbClr val="002569"/>
                </a:solidFill>
                <a:latin typeface="Arial" pitchFamily="34" charset="0"/>
                <a:ea typeface="ＭＳ Ｐゴシック" pitchFamily="50" charset="-128"/>
                <a:cs typeface="Arial" pitchFamily="34" charset="0"/>
              </a:rPr>
              <a:t>17-19 March)</a:t>
            </a:r>
            <a:r>
              <a:rPr lang="en-GB" altLang="ja-JP" sz="2000" i="1" dirty="0">
                <a:solidFill>
                  <a:srgbClr val="002569"/>
                </a:solidFill>
                <a:latin typeface="Arial" pitchFamily="34" charset="0"/>
                <a:ea typeface="ＭＳ Ｐゴシック" pitchFamily="50" charset="-128"/>
                <a:cs typeface="Arial" pitchFamily="34" charset="0"/>
              </a:rPr>
              <a:t> </a:t>
            </a:r>
            <a:endParaRPr lang="en-GB" altLang="ja-JP" sz="2000" b="1" dirty="0">
              <a:solidFill>
                <a:srgbClr val="002569"/>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sz="2000" b="1" dirty="0">
                <a:solidFill>
                  <a:srgbClr val="002569"/>
                </a:solidFill>
                <a:latin typeface="Arial" pitchFamily="34" charset="0"/>
                <a:ea typeface="ＭＳ Ｐゴシック" pitchFamily="50" charset="-128"/>
                <a:cs typeface="Arial" pitchFamily="34" charset="0"/>
              </a:rPr>
              <a:t>Analysis included trade-offs between pilots </a:t>
            </a:r>
            <a:r>
              <a:rPr lang="en-GB" altLang="ja-JP" sz="2000" i="1" dirty="0">
                <a:solidFill>
                  <a:srgbClr val="002569"/>
                </a:solidFill>
                <a:latin typeface="Arial" pitchFamily="34" charset="0"/>
                <a:ea typeface="ＭＳ Ｐゴシック" pitchFamily="50" charset="-128"/>
                <a:cs typeface="Arial" pitchFamily="34" charset="0"/>
              </a:rPr>
              <a:t>(e.g. Pleiades data to be used in priority for volcanoes and seismic hazards)</a:t>
            </a:r>
            <a:r>
              <a:rPr lang="en-GB" altLang="ja-JP" sz="2000" b="1" i="1" dirty="0">
                <a:solidFill>
                  <a:srgbClr val="002569"/>
                </a:solidFill>
                <a:latin typeface="Arial" pitchFamily="34" charset="0"/>
                <a:ea typeface="ＭＳ Ｐゴシック" pitchFamily="50" charset="-128"/>
                <a:cs typeface="Arial" pitchFamily="34" charset="0"/>
              </a:rPr>
              <a:t>, </a:t>
            </a:r>
            <a:r>
              <a:rPr lang="en-GB" altLang="ja-JP" sz="2000" b="1" dirty="0">
                <a:solidFill>
                  <a:srgbClr val="002569"/>
                </a:solidFill>
                <a:latin typeface="Arial" pitchFamily="34" charset="0"/>
                <a:ea typeface="ＭＳ Ｐゴシック" pitchFamily="50" charset="-128"/>
                <a:cs typeface="Arial" pitchFamily="34" charset="0"/>
              </a:rPr>
              <a:t>synergies across pilots </a:t>
            </a:r>
            <a:r>
              <a:rPr lang="en-GB" altLang="ja-JP" sz="2000" i="1" dirty="0">
                <a:solidFill>
                  <a:srgbClr val="002569"/>
                </a:solidFill>
                <a:latin typeface="Arial" pitchFamily="34" charset="0"/>
                <a:ea typeface="ＭＳ Ｐゴシック" pitchFamily="50" charset="-128"/>
                <a:cs typeface="Arial" pitchFamily="34" charset="0"/>
              </a:rPr>
              <a:t>(volcanoes and seismic hazards) </a:t>
            </a:r>
            <a:r>
              <a:rPr lang="en-GB" altLang="ja-JP" sz="2000" b="1" dirty="0">
                <a:solidFill>
                  <a:srgbClr val="002569"/>
                </a:solidFill>
                <a:latin typeface="Arial" pitchFamily="34" charset="0"/>
                <a:ea typeface="ＭＳ Ｐゴシック" pitchFamily="50" charset="-128"/>
                <a:cs typeface="Arial" pitchFamily="34" charset="0"/>
              </a:rPr>
              <a:t>and possible overlaps with other major initiatives </a:t>
            </a:r>
            <a:r>
              <a:rPr lang="en-GB" altLang="ja-JP" sz="2000" i="1" dirty="0">
                <a:solidFill>
                  <a:srgbClr val="002569"/>
                </a:solidFill>
                <a:latin typeface="Arial" pitchFamily="34" charset="0"/>
                <a:ea typeface="ＭＳ Ｐゴシック" pitchFamily="50" charset="-128"/>
                <a:cs typeface="Arial" pitchFamily="34" charset="0"/>
              </a:rPr>
              <a:t>(GEOGLAM, GFOI in S-E Asia, Supersites)</a:t>
            </a:r>
          </a:p>
        </p:txBody>
      </p:sp>
    </p:spTree>
    <p:extLst>
      <p:ext uri="{BB962C8B-B14F-4D97-AF65-F5344CB8AC3E}">
        <p14:creationId xmlns:p14="http://schemas.microsoft.com/office/powerpoint/2010/main" val="215443911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744" y="0"/>
            <a:ext cx="7000722" cy="813535"/>
          </a:xfrm>
        </p:spPr>
        <p:txBody>
          <a:bodyPr/>
          <a:lstStyle/>
          <a:p>
            <a:pPr algn="r"/>
            <a:r>
              <a:rPr lang="en-US" b="1" dirty="0" smtClean="0"/>
              <a:t>Analysis from Space Agencies</a:t>
            </a:r>
            <a:endParaRPr lang="en-US" b="1" dirty="0"/>
          </a:p>
        </p:txBody>
      </p:sp>
      <p:grpSp>
        <p:nvGrpSpPr>
          <p:cNvPr id="8" name="Group 7"/>
          <p:cNvGrpSpPr/>
          <p:nvPr/>
        </p:nvGrpSpPr>
        <p:grpSpPr>
          <a:xfrm>
            <a:off x="0" y="1394469"/>
            <a:ext cx="10816017" cy="5709080"/>
            <a:chOff x="-5395435" y="-1680458"/>
            <a:chExt cx="15183638" cy="6775645"/>
          </a:xfrm>
        </p:grpSpPr>
        <p:grpSp>
          <p:nvGrpSpPr>
            <p:cNvPr id="9" name="Group 8"/>
            <p:cNvGrpSpPr/>
            <p:nvPr/>
          </p:nvGrpSpPr>
          <p:grpSpPr>
            <a:xfrm>
              <a:off x="-5395435" y="-1680458"/>
              <a:ext cx="6817658" cy="4821156"/>
              <a:chOff x="-5395435" y="-1680458"/>
              <a:chExt cx="6817658" cy="4821156"/>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435" y="-1680458"/>
                <a:ext cx="6817658" cy="48211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039" y="2325836"/>
                <a:ext cx="295837" cy="146854"/>
              </a:xfrm>
              <a:prstGeom prst="rect">
                <a:avLst/>
              </a:prstGeom>
            </p:spPr>
          </p:pic>
        </p:grpSp>
        <p:sp>
          <p:nvSpPr>
            <p:cNvPr id="10" name="Rectangle 9"/>
            <p:cNvSpPr/>
            <p:nvPr/>
          </p:nvSpPr>
          <p:spPr>
            <a:xfrm>
              <a:off x="817710" y="181064"/>
              <a:ext cx="8970493" cy="491412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4" descr="asc_20090612_fbd"/>
          <p:cNvPicPr>
            <a:picLocks noChangeAspect="1" noChangeArrowheads="1"/>
          </p:cNvPicPr>
          <p:nvPr/>
        </p:nvPicPr>
        <p:blipFill>
          <a:blip r:embed="rId4">
            <a:extLst>
              <a:ext uri="{28A0092B-C50C-407E-A947-70E740481C1C}">
                <a14:useLocalDpi xmlns:a14="http://schemas.microsoft.com/office/drawing/2010/main" val="0"/>
              </a:ext>
            </a:extLst>
          </a:blip>
          <a:srcRect l="1900" t="7680" r="2785" b="6429"/>
          <a:stretch>
            <a:fillRect/>
          </a:stretch>
        </p:blipFill>
        <p:spPr bwMode="auto">
          <a:xfrm>
            <a:off x="4801199" y="1394469"/>
            <a:ext cx="4342801"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asc_20090728"/>
          <p:cNvPicPr>
            <a:picLocks noChangeAspect="1" noChangeArrowheads="1"/>
          </p:cNvPicPr>
          <p:nvPr/>
        </p:nvPicPr>
        <p:blipFill>
          <a:blip r:embed="rId5">
            <a:extLst>
              <a:ext uri="{28A0092B-C50C-407E-A947-70E740481C1C}">
                <a14:useLocalDpi xmlns:a14="http://schemas.microsoft.com/office/drawing/2010/main" val="0"/>
              </a:ext>
            </a:extLst>
          </a:blip>
          <a:srcRect l="1640" t="5621" r="2238" b="6404"/>
          <a:stretch>
            <a:fillRect/>
          </a:stretch>
        </p:blipFill>
        <p:spPr bwMode="auto">
          <a:xfrm>
            <a:off x="4801199" y="4115444"/>
            <a:ext cx="4409852"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66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000" dirty="0" smtClean="0">
                <a:latin typeface="Tahoma" pitchFamily="-106" charset="0"/>
                <a:ea typeface="ＭＳ Ｐゴシック" pitchFamily="-106" charset="-128"/>
                <a:cs typeface="Tahoma" pitchFamily="-106" charset="0"/>
              </a:rPr>
              <a:t>Data Contributions* from CEOS Agencies (1/3)</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8</a:t>
            </a:fld>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3550056391"/>
              </p:ext>
            </p:extLst>
          </p:nvPr>
        </p:nvGraphicFramePr>
        <p:xfrm>
          <a:off x="122723" y="1438152"/>
          <a:ext cx="8795200" cy="4573786"/>
        </p:xfrm>
        <a:graphic>
          <a:graphicData uri="http://schemas.openxmlformats.org/drawingml/2006/table">
            <a:tbl>
              <a:tblPr firstRow="1" bandRow="1">
                <a:tableStyleId>{3C2FFA5D-87B4-456A-9821-1D502468CF0F}</a:tableStyleId>
              </a:tblPr>
              <a:tblGrid>
                <a:gridCol w="2046545"/>
                <a:gridCol w="2351055"/>
                <a:gridCol w="2198800"/>
                <a:gridCol w="2198800"/>
              </a:tblGrid>
              <a:tr h="458986">
                <a:tc>
                  <a:txBody>
                    <a:bodyPr/>
                    <a:lstStyle/>
                    <a:p>
                      <a:pPr algn="ctr"/>
                      <a:r>
                        <a:rPr lang="en-US" dirty="0" smtClean="0"/>
                        <a:t>CEOS Agency</a:t>
                      </a:r>
                      <a:endParaRPr lang="en-US" dirty="0"/>
                    </a:p>
                  </a:txBody>
                  <a:tcPr/>
                </a:tc>
                <a:tc>
                  <a:txBody>
                    <a:bodyPr/>
                    <a:lstStyle/>
                    <a:p>
                      <a:pPr algn="ctr"/>
                      <a:r>
                        <a:rPr lang="en-US" dirty="0" smtClean="0"/>
                        <a:t>Flood Pilot</a:t>
                      </a:r>
                      <a:endParaRPr lang="en-US" dirty="0"/>
                    </a:p>
                  </a:txBody>
                  <a:tcPr/>
                </a:tc>
                <a:tc>
                  <a:txBody>
                    <a:bodyPr/>
                    <a:lstStyle/>
                    <a:p>
                      <a:pPr algn="ctr"/>
                      <a:r>
                        <a:rPr lang="en-US" dirty="0" smtClean="0"/>
                        <a:t>Seismic</a:t>
                      </a:r>
                      <a:r>
                        <a:rPr lang="en-US" baseline="0" dirty="0" smtClean="0"/>
                        <a:t> Pilot</a:t>
                      </a:r>
                      <a:endParaRPr lang="en-US" dirty="0"/>
                    </a:p>
                  </a:txBody>
                  <a:tcPr/>
                </a:tc>
                <a:tc>
                  <a:txBody>
                    <a:bodyPr/>
                    <a:lstStyle/>
                    <a:p>
                      <a:pPr algn="ctr"/>
                      <a:r>
                        <a:rPr lang="en-US" dirty="0" smtClean="0"/>
                        <a:t>Volcano Pilot</a:t>
                      </a:r>
                      <a:endParaRPr lang="en-US" dirty="0"/>
                    </a:p>
                  </a:txBody>
                  <a:tcPr/>
                </a:tc>
              </a:tr>
              <a:tr h="895718">
                <a:tc>
                  <a:txBody>
                    <a:bodyPr/>
                    <a:lstStyle/>
                    <a:p>
                      <a:r>
                        <a:rPr lang="en-US" sz="1400" dirty="0" smtClean="0"/>
                        <a:t>ASI</a:t>
                      </a:r>
                    </a:p>
                    <a:p>
                      <a:r>
                        <a:rPr lang="en-US" sz="1400" dirty="0" smtClean="0"/>
                        <a:t>Proposed contribution under review. </a:t>
                      </a:r>
                      <a:endParaRPr lang="en-US" sz="1400" dirty="0"/>
                    </a:p>
                  </a:txBody>
                  <a:tcPr/>
                </a:tc>
                <a:tc gridSpan="3">
                  <a:txBody>
                    <a:bodyPr/>
                    <a:lstStyle/>
                    <a:p>
                      <a:pPr algn="ctr"/>
                      <a:r>
                        <a:rPr lang="en-US" sz="1400" dirty="0" smtClean="0"/>
                        <a:t>Approximately 300 CSK images/year/pilot over three years, in addition to existing GSNL commitments. Priority given to archived imagery.</a:t>
                      </a:r>
                    </a:p>
                    <a:p>
                      <a:pPr algn="ctr"/>
                      <a:endParaRPr lang="en-US" sz="1400" dirty="0" smtClean="0"/>
                    </a:p>
                    <a:p>
                      <a:pPr algn="ctr"/>
                      <a:r>
                        <a:rPr lang="en-US" sz="1400" dirty="0" smtClean="0"/>
                        <a:t>NRT images for rapid science products under Flood Objective B, Seismic  Objective C (1-2 events/year) and Volcanic Objective C  (1 major eruption) to be evaluated on case by case basis. </a:t>
                      </a:r>
                    </a:p>
                    <a:p>
                      <a:pPr algn="ctr"/>
                      <a:endParaRPr lang="en-US" sz="1400" dirty="0"/>
                    </a:p>
                  </a:txBody>
                  <a:tcPr/>
                </a:tc>
                <a:tc hMerge="1">
                  <a:txBody>
                    <a:bodyPr/>
                    <a:lstStyle/>
                    <a:p>
                      <a:endParaRPr lang="en-US" dirty="0"/>
                    </a:p>
                  </a:txBody>
                  <a:tcPr/>
                </a:tc>
                <a:tc hMerge="1">
                  <a:txBody>
                    <a:bodyPr/>
                    <a:lstStyle/>
                    <a:p>
                      <a:endParaRPr lang="en-US" dirty="0"/>
                    </a:p>
                  </a:txBody>
                  <a:tcPr/>
                </a:tc>
              </a:tr>
              <a:tr h="895718">
                <a:tc>
                  <a:txBody>
                    <a:bodyPr/>
                    <a:lstStyle/>
                    <a:p>
                      <a:r>
                        <a:rPr lang="en-US" sz="1400" dirty="0" smtClean="0"/>
                        <a:t>CNES</a:t>
                      </a:r>
                    </a:p>
                    <a:p>
                      <a:r>
                        <a:rPr lang="en-US" sz="1400" dirty="0" smtClean="0"/>
                        <a:t>NRT imagery request being discussed with commercial partner</a:t>
                      </a:r>
                      <a:endParaRPr lang="en-US" sz="1400" dirty="0"/>
                    </a:p>
                  </a:txBody>
                  <a:tcPr/>
                </a:tc>
                <a:tc gridSpan="3">
                  <a:txBody>
                    <a:bodyPr/>
                    <a:lstStyle/>
                    <a:p>
                      <a:pPr algn="ctr"/>
                      <a:r>
                        <a:rPr lang="en-US" sz="1400" dirty="0" smtClean="0"/>
                        <a:t>SPOT World</a:t>
                      </a:r>
                      <a:r>
                        <a:rPr lang="en-US" sz="1400" baseline="0" dirty="0" smtClean="0"/>
                        <a:t> Heritage Archive made available to pilots (1000s of SPOT-5 archived images) with five-year rolling buffer. Up to 50 Pleiades images/year/pilot over three years. Commitment to be finalized after discussions with industrial partner. Night-time SPOT-5 imagery during 2014. ANR </a:t>
                      </a:r>
                      <a:r>
                        <a:rPr lang="en-US" sz="1400" baseline="0" dirty="0" err="1" smtClean="0"/>
                        <a:t>KalHaiti</a:t>
                      </a:r>
                      <a:r>
                        <a:rPr lang="en-US" sz="1400" baseline="0" dirty="0" smtClean="0"/>
                        <a:t> data base over Haiti.</a:t>
                      </a:r>
                      <a:endParaRPr lang="en-US" sz="1400" dirty="0"/>
                    </a:p>
                  </a:txBody>
                  <a:tcPr/>
                </a:tc>
                <a:tc hMerge="1">
                  <a:txBody>
                    <a:bodyPr/>
                    <a:lstStyle/>
                    <a:p>
                      <a:endParaRPr lang="en-US" dirty="0"/>
                    </a:p>
                  </a:txBody>
                  <a:tcPr/>
                </a:tc>
                <a:tc hMerge="1">
                  <a:txBody>
                    <a:bodyPr/>
                    <a:lstStyle/>
                    <a:p>
                      <a:endParaRPr lang="en-US" dirty="0"/>
                    </a:p>
                  </a:txBody>
                  <a:tcPr/>
                </a:tc>
              </a:tr>
              <a:tr h="895718">
                <a:tc>
                  <a:txBody>
                    <a:bodyPr/>
                    <a:lstStyle/>
                    <a:p>
                      <a:r>
                        <a:rPr lang="en-US" sz="1400" dirty="0" smtClean="0"/>
                        <a:t>CSA</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Review against</a:t>
                      </a:r>
                      <a:r>
                        <a:rPr lang="en-US" sz="1400" baseline="0" dirty="0" smtClean="0"/>
                        <a:t> commercial conflict required.</a:t>
                      </a:r>
                      <a:endParaRPr lang="en-US" sz="1400" dirty="0" smtClean="0"/>
                    </a:p>
                    <a:p>
                      <a:endParaRPr lang="en-US" sz="1400" dirty="0"/>
                    </a:p>
                  </a:txBody>
                  <a:tcPr/>
                </a:tc>
                <a:tc gridSpan="3">
                  <a:txBody>
                    <a:bodyPr/>
                    <a:lstStyle/>
                    <a:p>
                      <a:pPr algn="ctr"/>
                      <a:r>
                        <a:rPr lang="en-US" sz="1400" dirty="0" smtClean="0"/>
                        <a:t>About 500 RSAT-2 products to support the Flood Pilot until November 2016 (end of the Pilot). More than 400 RSAT-2 products to support GSNL i.e. Hawaii (ongoing) and Iceland (in negotiation with MDA). Potential access to Volcano Watch Background Mission over Latin America (archived RADARSAT-2 products). Data for rapid science products for Seismic and Volcano Pilots evaluated on case-by-case basis: contribution of 40 RSAT-2 products for Event Supersite: </a:t>
                      </a:r>
                      <a:r>
                        <a:rPr lang="en-US" sz="1400" dirty="0" err="1" smtClean="0"/>
                        <a:t>Sinabung</a:t>
                      </a:r>
                      <a:r>
                        <a:rPr lang="en-US" sz="1400" dirty="0" smtClean="0"/>
                        <a:t> Volcano, Indonesia.</a:t>
                      </a:r>
                    </a:p>
                  </a:txBody>
                  <a:tcPr/>
                </a:tc>
                <a:tc hMerge="1">
                  <a:txBody>
                    <a:bodyPr/>
                    <a:lstStyle/>
                    <a:p>
                      <a:pPr algn="ctr"/>
                      <a:endParaRPr lang="en-US" sz="1400" dirty="0"/>
                    </a:p>
                  </a:txBody>
                  <a:tcPr/>
                </a:tc>
                <a:tc hMerge="1">
                  <a:txBody>
                    <a:bodyPr/>
                    <a:lstStyle/>
                    <a:p>
                      <a:pPr algn="ctr"/>
                      <a:endParaRPr lang="en-US" sz="1400" dirty="0"/>
                    </a:p>
                  </a:txBody>
                  <a:tcPr/>
                </a:tc>
              </a:tr>
            </a:tbl>
          </a:graphicData>
        </a:graphic>
      </p:graphicFrame>
      <p:sp>
        <p:nvSpPr>
          <p:cNvPr id="6" name="TextBox 5"/>
          <p:cNvSpPr txBox="1"/>
          <p:nvPr/>
        </p:nvSpPr>
        <p:spPr>
          <a:xfrm>
            <a:off x="300168" y="6261160"/>
            <a:ext cx="8351802" cy="523220"/>
          </a:xfrm>
          <a:prstGeom prst="rect">
            <a:avLst/>
          </a:prstGeom>
          <a:noFill/>
        </p:spPr>
        <p:txBody>
          <a:bodyPr wrap="square" rtlCol="0">
            <a:spAutoFit/>
          </a:bodyPr>
          <a:lstStyle/>
          <a:p>
            <a:r>
              <a:rPr lang="en-US" sz="1400" dirty="0" smtClean="0"/>
              <a:t>*contributions are in addition to existing GSNL contributions and International Charter data made available during or after activation</a:t>
            </a:r>
            <a:endParaRPr lang="en-US" sz="1400" dirty="0"/>
          </a:p>
        </p:txBody>
      </p:sp>
    </p:spTree>
    <p:extLst>
      <p:ext uri="{BB962C8B-B14F-4D97-AF65-F5344CB8AC3E}">
        <p14:creationId xmlns:p14="http://schemas.microsoft.com/office/powerpoint/2010/main" val="215112466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000" dirty="0" smtClean="0">
                <a:latin typeface="Tahoma" pitchFamily="-106" charset="0"/>
                <a:ea typeface="ＭＳ Ｐゴシック" pitchFamily="-106" charset="-128"/>
                <a:cs typeface="Tahoma" pitchFamily="-106" charset="0"/>
              </a:rPr>
              <a:t>Data Contributions* from CEOS Agencies (2/3)</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9</a:t>
            </a:fld>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607212601"/>
              </p:ext>
            </p:extLst>
          </p:nvPr>
        </p:nvGraphicFramePr>
        <p:xfrm>
          <a:off x="61202" y="773848"/>
          <a:ext cx="8932259" cy="5550624"/>
        </p:xfrm>
        <a:graphic>
          <a:graphicData uri="http://schemas.openxmlformats.org/drawingml/2006/table">
            <a:tbl>
              <a:tblPr firstRow="1" bandRow="1">
                <a:tableStyleId>{3C2FFA5D-87B4-456A-9821-1D502468CF0F}</a:tableStyleId>
              </a:tblPr>
              <a:tblGrid>
                <a:gridCol w="1824159"/>
                <a:gridCol w="2368196"/>
                <a:gridCol w="2477983"/>
                <a:gridCol w="2261921"/>
              </a:tblGrid>
              <a:tr h="409922">
                <a:tc>
                  <a:txBody>
                    <a:bodyPr/>
                    <a:lstStyle/>
                    <a:p>
                      <a:pPr algn="ctr"/>
                      <a:r>
                        <a:rPr lang="en-US" dirty="0" smtClean="0"/>
                        <a:t>CEOS Agency</a:t>
                      </a:r>
                      <a:endParaRPr lang="en-US" dirty="0"/>
                    </a:p>
                  </a:txBody>
                  <a:tcPr/>
                </a:tc>
                <a:tc>
                  <a:txBody>
                    <a:bodyPr/>
                    <a:lstStyle/>
                    <a:p>
                      <a:pPr algn="ctr"/>
                      <a:r>
                        <a:rPr lang="en-US" dirty="0" smtClean="0"/>
                        <a:t>Flood Pilot</a:t>
                      </a:r>
                      <a:endParaRPr lang="en-US" dirty="0"/>
                    </a:p>
                  </a:txBody>
                  <a:tcPr/>
                </a:tc>
                <a:tc>
                  <a:txBody>
                    <a:bodyPr/>
                    <a:lstStyle/>
                    <a:p>
                      <a:pPr algn="ctr"/>
                      <a:r>
                        <a:rPr lang="en-US" dirty="0" smtClean="0"/>
                        <a:t>Seismic</a:t>
                      </a:r>
                      <a:r>
                        <a:rPr lang="en-US" baseline="0" dirty="0" smtClean="0"/>
                        <a:t> Pilot</a:t>
                      </a:r>
                      <a:endParaRPr lang="en-US" dirty="0"/>
                    </a:p>
                  </a:txBody>
                  <a:tcPr/>
                </a:tc>
                <a:tc>
                  <a:txBody>
                    <a:bodyPr/>
                    <a:lstStyle/>
                    <a:p>
                      <a:pPr algn="ctr"/>
                      <a:r>
                        <a:rPr lang="en-US" dirty="0" smtClean="0"/>
                        <a:t>Volcano Pilot</a:t>
                      </a:r>
                      <a:endParaRPr lang="en-US" dirty="0"/>
                    </a:p>
                  </a:txBody>
                  <a:tcPr/>
                </a:tc>
              </a:tr>
              <a:tr h="1970782">
                <a:tc>
                  <a:txBody>
                    <a:bodyPr/>
                    <a:lstStyle/>
                    <a:p>
                      <a:r>
                        <a:rPr lang="en-US" sz="1400" dirty="0" smtClean="0"/>
                        <a:t>ESA</a:t>
                      </a:r>
                    </a:p>
                    <a:p>
                      <a:r>
                        <a:rPr lang="en-US" sz="1400" dirty="0" smtClean="0"/>
                        <a:t>Sentinel-1 launch April 2014. Six</a:t>
                      </a:r>
                      <a:r>
                        <a:rPr lang="en-US" sz="1400" baseline="0" dirty="0" smtClean="0"/>
                        <a:t> months commissioning. Sentinel-2, SMOS.</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400" dirty="0" smtClean="0">
                          <a:solidFill>
                            <a:schemeClr val="tx1"/>
                          </a:solidFill>
                        </a:rPr>
                        <a:t>Sentinel-1 </a:t>
                      </a:r>
                      <a:r>
                        <a:rPr lang="en-US" sz="1400" dirty="0" smtClean="0">
                          <a:solidFill>
                            <a:schemeClr val="tx1"/>
                          </a:solidFill>
                        </a:rPr>
                        <a:t>gradually made available starting with pilot targets in 2014 </a:t>
                      </a:r>
                      <a:r>
                        <a:rPr lang="en-US" sz="1400" baseline="0" dirty="0" smtClean="0">
                          <a:solidFill>
                            <a:schemeClr val="tx1"/>
                          </a:solidFill>
                        </a:rPr>
                        <a:t>when these converge with baseline observing strategy. +20000 scenes over Italy, Japan, California, Turkey &amp; Greece the first year overall for 3 pilots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400" dirty="0" smtClean="0">
                          <a:solidFill>
                            <a:schemeClr val="tx1"/>
                          </a:solidFill>
                        </a:rPr>
                        <a:t>Sentinel-1 </a:t>
                      </a:r>
                      <a:r>
                        <a:rPr lang="en-US" sz="1400" dirty="0" smtClean="0">
                          <a:solidFill>
                            <a:schemeClr val="tx1"/>
                          </a:solidFill>
                        </a:rPr>
                        <a:t>gradually made available starting with pilot targets in 2014 and with the goal to cover priority areas of Objective A for 2016 – 10s of 1000s of images</a:t>
                      </a:r>
                      <a:endParaRPr lang="en-US" sz="1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1400" dirty="0" smtClean="0">
                          <a:solidFill>
                            <a:schemeClr val="tx1"/>
                          </a:solidFill>
                        </a:rPr>
                        <a:t>Sentinel-1 </a:t>
                      </a:r>
                      <a:r>
                        <a:rPr lang="en-US" sz="1400" dirty="0" smtClean="0">
                          <a:solidFill>
                            <a:schemeClr val="tx1"/>
                          </a:solidFill>
                        </a:rPr>
                        <a:t>gradually made available starting with pilot targets in 2014 and with the goal to cover priority areas of Objective A for 2016,</a:t>
                      </a:r>
                      <a:r>
                        <a:rPr lang="en-US" sz="1400" baseline="0" dirty="0" smtClean="0">
                          <a:solidFill>
                            <a:schemeClr val="tx1"/>
                          </a:solidFill>
                        </a:rPr>
                        <a:t> especially when these converge with seismic areas</a:t>
                      </a:r>
                      <a:endParaRPr lang="en-US" sz="1400" dirty="0" smtClean="0">
                        <a:solidFill>
                          <a:schemeClr val="tx1"/>
                        </a:solidFill>
                      </a:endParaRPr>
                    </a:p>
                  </a:txBody>
                  <a:tcPr/>
                </a:tc>
              </a:tr>
              <a:tr h="1970782">
                <a:tc>
                  <a:txBody>
                    <a:bodyPr/>
                    <a:lstStyle/>
                    <a:p>
                      <a:pPr marL="0" algn="l" rtl="0" eaLnBrk="1" fontAlgn="t" latinLnBrk="0" hangingPunct="1">
                        <a:spcBef>
                          <a:spcPts val="0"/>
                        </a:spcBef>
                        <a:spcAft>
                          <a:spcPts val="0"/>
                        </a:spcAft>
                      </a:pPr>
                      <a:r>
                        <a:rPr lang="en-US" sz="1400" kern="1200" baseline="0" dirty="0">
                          <a:solidFill>
                            <a:schemeClr val="dk1"/>
                          </a:solidFill>
                          <a:latin typeface="+mn-lt"/>
                          <a:ea typeface="+mn-ea"/>
                          <a:cs typeface="+mn-cs"/>
                        </a:rPr>
                        <a:t>DLR</a:t>
                      </a:r>
                    </a:p>
                    <a:p>
                      <a:pPr marL="0" algn="l" rtl="0" eaLnBrk="1" fontAlgn="t" latinLnBrk="0" hangingPunct="1">
                        <a:spcBef>
                          <a:spcPts val="0"/>
                        </a:spcBef>
                        <a:spcAft>
                          <a:spcPts val="0"/>
                        </a:spcAft>
                      </a:pPr>
                      <a:r>
                        <a:rPr lang="en-US" sz="1400" kern="1200" baseline="0" dirty="0">
                          <a:solidFill>
                            <a:schemeClr val="dk1"/>
                          </a:solidFill>
                          <a:latin typeface="+mn-lt"/>
                          <a:ea typeface="+mn-ea"/>
                          <a:cs typeface="+mn-cs"/>
                        </a:rPr>
                        <a:t>Proposed contribution under review. Review against commercial conflict required. </a:t>
                      </a:r>
                    </a:p>
                  </a:txBody>
                  <a:tcPr/>
                </a:tc>
                <a:tc>
                  <a:txBody>
                    <a:bodyPr/>
                    <a:lstStyle/>
                    <a:p>
                      <a:pPr marL="0" algn="ctr" rtl="0" eaLnBrk="1" fontAlgn="t" latinLnBrk="0" hangingPunct="1">
                        <a:spcBef>
                          <a:spcPts val="0"/>
                        </a:spcBef>
                        <a:spcAft>
                          <a:spcPts val="0"/>
                        </a:spcAft>
                      </a:pPr>
                      <a:r>
                        <a:rPr lang="en-US" sz="1400" kern="1200" baseline="0" dirty="0">
                          <a:solidFill>
                            <a:schemeClr val="dk1"/>
                          </a:solidFill>
                          <a:latin typeface="+mn-lt"/>
                          <a:ea typeface="+mn-ea"/>
                          <a:cs typeface="+mn-cs"/>
                        </a:rPr>
                        <a:t>200 TSX scenes over three years; access to </a:t>
                      </a:r>
                      <a:r>
                        <a:rPr lang="en-US" sz="1400" kern="1200" baseline="0" dirty="0" err="1">
                          <a:solidFill>
                            <a:schemeClr val="dk1"/>
                          </a:solidFill>
                          <a:latin typeface="+mn-lt"/>
                          <a:ea typeface="+mn-ea"/>
                          <a:cs typeface="+mn-cs"/>
                        </a:rPr>
                        <a:t>TanDEM</a:t>
                      </a:r>
                      <a:r>
                        <a:rPr lang="en-US" sz="1400" kern="1200" baseline="0" dirty="0">
                          <a:solidFill>
                            <a:schemeClr val="dk1"/>
                          </a:solidFill>
                          <a:latin typeface="+mn-lt"/>
                          <a:ea typeface="+mn-ea"/>
                          <a:cs typeface="+mn-cs"/>
                        </a:rPr>
                        <a:t> Elevation Model without data transfer (through viewer) being considered</a:t>
                      </a:r>
                    </a:p>
                  </a:txBody>
                  <a:tcPr/>
                </a:tc>
                <a:tc>
                  <a:txBody>
                    <a:bodyPr/>
                    <a:lstStyle/>
                    <a:p>
                      <a:pPr marL="0" marR="0" indent="0" algn="ctr" rtl="0" eaLnBrk="1" fontAlgn="auto" latinLnBrk="0" hangingPunct="1">
                        <a:spcBef>
                          <a:spcPts val="0"/>
                        </a:spcBef>
                        <a:spcAft>
                          <a:spcPts val="0"/>
                        </a:spcAft>
                      </a:pPr>
                      <a:r>
                        <a:rPr lang="en-US" sz="1400" kern="1200" baseline="0" dirty="0">
                          <a:solidFill>
                            <a:schemeClr val="dk1"/>
                          </a:solidFill>
                          <a:latin typeface="+mn-lt"/>
                          <a:ea typeface="+mn-ea"/>
                          <a:cs typeface="+mn-cs"/>
                        </a:rPr>
                        <a:t>Assessment of validation areas and data volumes (Objective A) under way. Possible access to </a:t>
                      </a:r>
                      <a:r>
                        <a:rPr lang="en-US" sz="1400" kern="1200" baseline="0" dirty="0" err="1">
                          <a:solidFill>
                            <a:schemeClr val="dk1"/>
                          </a:solidFill>
                          <a:latin typeface="+mn-lt"/>
                          <a:ea typeface="+mn-ea"/>
                          <a:cs typeface="+mn-cs"/>
                        </a:rPr>
                        <a:t>TanDEM</a:t>
                      </a:r>
                      <a:r>
                        <a:rPr lang="en-US" sz="1400" kern="1200" baseline="0" dirty="0">
                          <a:solidFill>
                            <a:schemeClr val="dk1"/>
                          </a:solidFill>
                          <a:latin typeface="+mn-lt"/>
                          <a:ea typeface="+mn-ea"/>
                          <a:cs typeface="+mn-cs"/>
                        </a:rPr>
                        <a:t> Elevation Model without data transfer being considered.</a:t>
                      </a:r>
                    </a:p>
                  </a:txBody>
                  <a:tcPr/>
                </a:tc>
                <a:tc>
                  <a:txBody>
                    <a:bodyPr/>
                    <a:lstStyle/>
                    <a:p>
                      <a:pPr marL="0" marR="0" indent="0" algn="ctr" rtl="0" eaLnBrk="1" fontAlgn="auto" latinLnBrk="0" hangingPunct="1">
                        <a:spcBef>
                          <a:spcPts val="0"/>
                        </a:spcBef>
                        <a:spcAft>
                          <a:spcPts val="0"/>
                        </a:spcAft>
                      </a:pPr>
                      <a:r>
                        <a:rPr lang="en-US" sz="1400" kern="1200" baseline="0" dirty="0">
                          <a:solidFill>
                            <a:schemeClr val="dk1"/>
                          </a:solidFill>
                          <a:latin typeface="+mn-lt"/>
                          <a:ea typeface="+mn-ea"/>
                          <a:cs typeface="+mn-cs"/>
                        </a:rPr>
                        <a:t>400 TSX scenes over three years (under Obj. A); contribution to Obj. C to be evaluated after eruption; access to </a:t>
                      </a:r>
                      <a:r>
                        <a:rPr lang="en-US" sz="1400" kern="1200" baseline="0" dirty="0" err="1">
                          <a:solidFill>
                            <a:schemeClr val="dk1"/>
                          </a:solidFill>
                          <a:latin typeface="+mn-lt"/>
                          <a:ea typeface="+mn-ea"/>
                          <a:cs typeface="+mn-cs"/>
                        </a:rPr>
                        <a:t>TanDEM</a:t>
                      </a:r>
                      <a:r>
                        <a:rPr lang="en-US" sz="1400" kern="1200" baseline="0" dirty="0">
                          <a:solidFill>
                            <a:schemeClr val="dk1"/>
                          </a:solidFill>
                          <a:latin typeface="+mn-lt"/>
                          <a:ea typeface="+mn-ea"/>
                          <a:cs typeface="+mn-cs"/>
                        </a:rPr>
                        <a:t> Elevation Model for erupting volcano being considered.</a:t>
                      </a:r>
                    </a:p>
                  </a:txBody>
                  <a:tcPr/>
                </a:tc>
              </a:tr>
              <a:tr h="1065335">
                <a:tc>
                  <a:txBody>
                    <a:bodyPr/>
                    <a:lstStyle/>
                    <a:p>
                      <a:r>
                        <a:rPr lang="en-US" sz="1400" dirty="0" smtClean="0"/>
                        <a:t>JAXA</a:t>
                      </a:r>
                    </a:p>
                    <a:p>
                      <a:r>
                        <a:rPr lang="en-US" sz="1400" dirty="0" smtClean="0"/>
                        <a:t>Proposed contribution</a:t>
                      </a:r>
                      <a:r>
                        <a:rPr lang="en-US" sz="1400" baseline="0" dirty="0" smtClean="0"/>
                        <a:t> under review. ALOS-2 launch May 2014.</a:t>
                      </a:r>
                      <a:endParaRPr lang="en-US" sz="1400" dirty="0" smtClean="0"/>
                    </a:p>
                  </a:txBody>
                  <a:tcPr/>
                </a:tc>
                <a:tc gridSpan="3">
                  <a:txBody>
                    <a:bodyPr/>
                    <a:lstStyle/>
                    <a:p>
                      <a:pPr algn="ctr"/>
                      <a:r>
                        <a:rPr lang="en-US" sz="1400" dirty="0" smtClean="0"/>
                        <a:t>100 ALOS-2 products/year/pilot made available for promotion/demonstration;</a:t>
                      </a:r>
                      <a:r>
                        <a:rPr lang="en-US" sz="1400" baseline="0" dirty="0" smtClean="0"/>
                        <a:t> additional data available at marginal cost of $100/scene; barter arrangements for further data requests under review. Acquisitions requested are covered by ALOS-2 Basic Observation Scenario</a:t>
                      </a: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r>
            </a:tbl>
          </a:graphicData>
        </a:graphic>
      </p:graphicFrame>
      <p:sp>
        <p:nvSpPr>
          <p:cNvPr id="6" name="TextBox 5"/>
          <p:cNvSpPr txBox="1"/>
          <p:nvPr/>
        </p:nvSpPr>
        <p:spPr>
          <a:xfrm>
            <a:off x="61203" y="6287949"/>
            <a:ext cx="9024060" cy="523220"/>
          </a:xfrm>
          <a:prstGeom prst="rect">
            <a:avLst/>
          </a:prstGeom>
          <a:noFill/>
        </p:spPr>
        <p:txBody>
          <a:bodyPr wrap="square" rtlCol="0">
            <a:spAutoFit/>
          </a:bodyPr>
          <a:lstStyle/>
          <a:p>
            <a:r>
              <a:rPr lang="en-US" sz="1400" dirty="0" smtClean="0"/>
              <a:t>*contributions are in addition to existing GSNL contributions and International Charter data made available during or after activation</a:t>
            </a:r>
            <a:endParaRPr lang="en-US" sz="1400" dirty="0"/>
          </a:p>
        </p:txBody>
      </p:sp>
    </p:spTree>
    <p:extLst>
      <p:ext uri="{BB962C8B-B14F-4D97-AF65-F5344CB8AC3E}">
        <p14:creationId xmlns:p14="http://schemas.microsoft.com/office/powerpoint/2010/main" val="365715773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2089</Words>
  <Application>Microsoft Office PowerPoint</Application>
  <PresentationFormat>On-screen Show (4:3)</PresentationFormat>
  <Paragraphs>203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4_EUM_template_v03</vt:lpstr>
      <vt:lpstr>Agencies’ response to DRM pilot EO data requirements</vt:lpstr>
      <vt:lpstr>Pilots Overview</vt:lpstr>
      <vt:lpstr> Target areas for Flood Pilot EO data</vt:lpstr>
      <vt:lpstr> Target areas for Seismic Pilot EO data</vt:lpstr>
      <vt:lpstr>PowerPoint Presentation</vt:lpstr>
      <vt:lpstr>PowerPoint Presentation</vt:lpstr>
      <vt:lpstr>Analysis from Space Agencies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Ivan Petiteville</cp:lastModifiedBy>
  <cp:revision>332</cp:revision>
  <cp:lastPrinted>2014-03-31T07:56:05Z</cp:lastPrinted>
  <dcterms:created xsi:type="dcterms:W3CDTF">2012-08-31T01:11:17Z</dcterms:created>
  <dcterms:modified xsi:type="dcterms:W3CDTF">2014-04-01T07:43:24Z</dcterms:modified>
</cp:coreProperties>
</file>