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1" r:id="rId3"/>
    <p:sldId id="263" r:id="rId4"/>
    <p:sldId id="264" r:id="rId5"/>
    <p:sldId id="265" r:id="rId6"/>
    <p:sldId id="266" r:id="rId7"/>
    <p:sldId id="262" r:id="rId8"/>
    <p:sldId id="259" r:id="rId9"/>
    <p:sldId id="258" r:id="rId10"/>
    <p:sldId id="268" r:id="rId11"/>
    <p:sldId id="267" r:id="rId1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405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FA6F7-16CE-8842-8E49-F6A866AB45D2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E12DE-20EB-5A4D-8498-E0AC1D34DF5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1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‹N°›</a:t>
            </a:fld>
            <a:endParaRPr/>
          </a:p>
        </p:txBody>
      </p:sp>
      <p:sp>
        <p:nvSpPr>
          <p:cNvPr id="3" name="Shape 3"/>
          <p:cNvSpPr/>
          <p:nvPr userDrawn="1"/>
        </p:nvSpPr>
        <p:spPr>
          <a:xfrm>
            <a:off x="2130871" y="190714"/>
            <a:ext cx="2974529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SIT-30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Headquarters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Paris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France</a:t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31</a:t>
            </a:r>
            <a:r>
              <a:rPr lang="en-AU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March – 1</a:t>
            </a:r>
            <a:r>
              <a:rPr lang="en-AU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April 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0"/>
            <a:ext cx="4648200" cy="1142999"/>
          </a:xfrm>
          <a:prstGeom prst="rect">
            <a:avLst/>
          </a:prstGeom>
          <a:gradFill flip="none" rotWithShape="1">
            <a:gsLst>
              <a:gs pos="0">
                <a:srgbClr val="405480">
                  <a:alpha val="72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63" y="1457325"/>
            <a:ext cx="8445500" cy="4864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E7E44A-95A4-4D84-B060-74C5DA9603ED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/>
          </a:p>
        </p:txBody>
      </p:sp>
      <p:sp>
        <p:nvSpPr>
          <p:cNvPr id="3" name="Shape 3"/>
          <p:cNvSpPr/>
          <p:nvPr userDrawn="1"/>
        </p:nvSpPr>
        <p:spPr>
          <a:xfrm>
            <a:off x="2130871" y="190714"/>
            <a:ext cx="2974529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SIT-30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Headquarters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Paris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France</a:t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31</a:t>
            </a:r>
            <a:r>
              <a:rPr lang="en-AU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March – 1</a:t>
            </a:r>
            <a:r>
              <a:rPr lang="en-AU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April 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os.org/images/OST/SatelliteAltimetryReport_2009-10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://www.aviso.altimetry.fr/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http://www.noaa.gov/images/noaalogo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97389" y="1981200"/>
            <a:ext cx="76322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</a:rPr>
              <a:t>Ocean Surface Topography Virtual Constellation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J. Lambin, CNES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SIT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-30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#</a:t>
            </a: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7b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Action / Work Plan Reference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30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SI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 Meeting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CNES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Headquarters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Paris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France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31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March – 1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April 2015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Interaction </a:t>
            </a:r>
            <a:r>
              <a:rPr lang="fr-FR" dirty="0" err="1" smtClean="0"/>
              <a:t>with</a:t>
            </a:r>
            <a:r>
              <a:rPr lang="fr-FR" dirty="0" smtClean="0"/>
              <a:t> OSTST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OSTST: Ocean Surface Topography Science Team</a:t>
            </a:r>
          </a:p>
          <a:p>
            <a:pPr lvl="1"/>
            <a:r>
              <a:rPr lang="fr-FR" dirty="0" err="1" smtClean="0"/>
              <a:t>Initially</a:t>
            </a:r>
            <a:r>
              <a:rPr lang="fr-FR" dirty="0" smtClean="0"/>
              <a:t> set up by NASA/CNES for TOPEX &amp; Jason-1</a:t>
            </a:r>
          </a:p>
          <a:p>
            <a:pPr lvl="2"/>
            <a:r>
              <a:rPr lang="fr-FR" sz="2000" dirty="0" smtClean="0"/>
              <a:t>Science team =&gt; </a:t>
            </a:r>
            <a:r>
              <a:rPr lang="fr-FR" sz="2000" dirty="0" err="1" smtClean="0"/>
              <a:t>approx</a:t>
            </a:r>
            <a:r>
              <a:rPr lang="fr-FR" sz="2000" dirty="0" smtClean="0"/>
              <a:t>. 80 teams </a:t>
            </a:r>
            <a:r>
              <a:rPr lang="fr-FR" sz="2000" dirty="0" err="1" smtClean="0"/>
              <a:t>contributing</a:t>
            </a:r>
            <a:r>
              <a:rPr lang="fr-FR" sz="2000" dirty="0" smtClean="0"/>
              <a:t> to </a:t>
            </a:r>
            <a:r>
              <a:rPr lang="fr-FR" sz="2000" dirty="0" err="1" smtClean="0"/>
              <a:t>altimetry</a:t>
            </a:r>
            <a:r>
              <a:rPr lang="fr-FR" sz="2000" dirty="0" smtClean="0"/>
              <a:t>: cal/val, </a:t>
            </a:r>
            <a:r>
              <a:rPr lang="fr-FR" sz="2000" dirty="0" err="1" smtClean="0"/>
              <a:t>orbit</a:t>
            </a:r>
            <a:r>
              <a:rPr lang="fr-FR" sz="2000" dirty="0" smtClean="0"/>
              <a:t> </a:t>
            </a:r>
            <a:r>
              <a:rPr lang="fr-FR" sz="2000" dirty="0" err="1" smtClean="0"/>
              <a:t>determination</a:t>
            </a:r>
            <a:r>
              <a:rPr lang="fr-FR" sz="2000" dirty="0" smtClean="0"/>
              <a:t>, instrument </a:t>
            </a:r>
            <a:r>
              <a:rPr lang="fr-FR" sz="2000" dirty="0" err="1" smtClean="0"/>
              <a:t>processing</a:t>
            </a:r>
            <a:r>
              <a:rPr lang="fr-FR" sz="2000" dirty="0" smtClean="0"/>
              <a:t>, NRT applications, </a:t>
            </a:r>
            <a:r>
              <a:rPr lang="fr-FR" sz="2000" dirty="0" err="1" smtClean="0"/>
              <a:t>sea</a:t>
            </a:r>
            <a:r>
              <a:rPr lang="fr-FR" sz="2000" dirty="0" smtClean="0"/>
              <a:t> </a:t>
            </a:r>
            <a:r>
              <a:rPr lang="fr-FR" sz="2000" dirty="0" err="1" smtClean="0"/>
              <a:t>level</a:t>
            </a:r>
            <a:r>
              <a:rPr lang="fr-FR" sz="2000" dirty="0" smtClean="0"/>
              <a:t> change</a:t>
            </a:r>
          </a:p>
          <a:p>
            <a:pPr lvl="2"/>
            <a:r>
              <a:rPr lang="fr-FR" sz="2000" dirty="0" err="1" smtClean="0"/>
              <a:t>Current</a:t>
            </a:r>
            <a:r>
              <a:rPr lang="fr-FR" sz="2000" dirty="0" smtClean="0"/>
              <a:t> team </a:t>
            </a:r>
            <a:r>
              <a:rPr lang="fr-FR" sz="2000" dirty="0" err="1" smtClean="0"/>
              <a:t>selected</a:t>
            </a:r>
            <a:r>
              <a:rPr lang="fr-FR" sz="2000" dirty="0" smtClean="0"/>
              <a:t> in 2012 </a:t>
            </a:r>
            <a:r>
              <a:rPr lang="fr-FR" sz="2000" dirty="0" err="1" smtClean="0"/>
              <a:t>through</a:t>
            </a:r>
            <a:r>
              <a:rPr lang="fr-FR" sz="2000" dirty="0" smtClean="0"/>
              <a:t> a NASA/CNES/EUMETSAT call. =&gt; </a:t>
            </a:r>
            <a:r>
              <a:rPr lang="fr-FR" sz="2000" dirty="0" err="1" smtClean="0"/>
              <a:t>renewal</a:t>
            </a:r>
            <a:r>
              <a:rPr lang="fr-FR" sz="2000" dirty="0" smtClean="0"/>
              <a:t> 2015/2016</a:t>
            </a:r>
          </a:p>
          <a:p>
            <a:pPr lvl="2"/>
            <a:r>
              <a:rPr lang="fr-FR" sz="2000" dirty="0" smtClean="0"/>
              <a:t>Informal but </a:t>
            </a:r>
            <a:r>
              <a:rPr lang="fr-FR" sz="2000" dirty="0" err="1" smtClean="0"/>
              <a:t>strong</a:t>
            </a:r>
            <a:r>
              <a:rPr lang="fr-FR" sz="2000" dirty="0" smtClean="0"/>
              <a:t> links </a:t>
            </a:r>
            <a:r>
              <a:rPr lang="fr-FR" sz="2000" dirty="0" err="1" smtClean="0"/>
              <a:t>with</a:t>
            </a:r>
            <a:r>
              <a:rPr lang="fr-FR" sz="2000" dirty="0" smtClean="0"/>
              <a:t> COSTALT, CCI (ESA), SARAL science team (ISRO/CNES)</a:t>
            </a:r>
          </a:p>
          <a:p>
            <a:pPr lvl="2"/>
            <a:r>
              <a:rPr lang="fr-FR" sz="2000" dirty="0" err="1" smtClean="0"/>
              <a:t>Annual</a:t>
            </a:r>
            <a:r>
              <a:rPr lang="fr-FR" sz="2000" dirty="0" smtClean="0"/>
              <a:t> meetings </a:t>
            </a:r>
            <a:r>
              <a:rPr lang="fr-FR" sz="2000" dirty="0" err="1" smtClean="0"/>
              <a:t>each</a:t>
            </a:r>
            <a:r>
              <a:rPr lang="fr-FR" sz="2000" dirty="0" smtClean="0"/>
              <a:t> </a:t>
            </a:r>
            <a:r>
              <a:rPr lang="fr-FR" sz="2000" dirty="0" err="1" smtClean="0"/>
              <a:t>fall</a:t>
            </a:r>
            <a:r>
              <a:rPr lang="fr-FR" sz="2000" dirty="0" smtClean="0"/>
              <a:t>: 300-400 participants (</a:t>
            </a:r>
            <a:r>
              <a:rPr lang="fr-FR" sz="2000" dirty="0" err="1" smtClean="0"/>
              <a:t>typically</a:t>
            </a:r>
            <a:r>
              <a:rPr lang="fr-FR" sz="2000" dirty="0" smtClean="0"/>
              <a:t> 1/3 US, 1/3 French, 1/3 </a:t>
            </a:r>
            <a:r>
              <a:rPr lang="fr-FR" sz="2000" dirty="0" err="1" smtClean="0"/>
              <a:t>other</a:t>
            </a:r>
            <a:r>
              <a:rPr lang="fr-FR" sz="2000" dirty="0" smtClean="0"/>
              <a:t>..)</a:t>
            </a:r>
          </a:p>
          <a:p>
            <a:pPr lvl="1"/>
            <a:r>
              <a:rPr lang="fr-FR" dirty="0" smtClean="0"/>
              <a:t>Discussions on-</a:t>
            </a:r>
            <a:r>
              <a:rPr lang="fr-FR" dirty="0" err="1" smtClean="0"/>
              <a:t>going</a:t>
            </a:r>
            <a:r>
              <a:rPr lang="fr-FR" dirty="0" smtClean="0"/>
              <a:t> for OSTST </a:t>
            </a:r>
            <a:r>
              <a:rPr lang="fr-FR" dirty="0" err="1" smtClean="0"/>
              <a:t>evolution</a:t>
            </a:r>
            <a:r>
              <a:rPr lang="fr-FR" dirty="0" smtClean="0"/>
              <a:t>: </a:t>
            </a:r>
            <a:endParaRPr lang="fr-FR" sz="2000" dirty="0" smtClean="0"/>
          </a:p>
          <a:p>
            <a:pPr lvl="2"/>
            <a:r>
              <a:rPr lang="fr-FR" sz="2000" dirty="0" err="1" smtClean="0"/>
              <a:t>Less</a:t>
            </a:r>
            <a:r>
              <a:rPr lang="fr-FR" sz="2000" dirty="0" smtClean="0"/>
              <a:t> mission-</a:t>
            </a:r>
            <a:r>
              <a:rPr lang="fr-FR" sz="2000" dirty="0" err="1" smtClean="0"/>
              <a:t>specific</a:t>
            </a:r>
            <a:r>
              <a:rPr lang="fr-FR" sz="2000" dirty="0" smtClean="0"/>
              <a:t>, </a:t>
            </a:r>
            <a:r>
              <a:rPr lang="fr-FR" sz="2000" dirty="0" err="1" smtClean="0"/>
              <a:t>broader</a:t>
            </a:r>
            <a:r>
              <a:rPr lang="fr-FR" sz="2000" dirty="0" smtClean="0"/>
              <a:t> support =&gt; </a:t>
            </a:r>
            <a:r>
              <a:rPr lang="fr-FR" sz="2000" dirty="0" err="1" smtClean="0"/>
              <a:t>closer</a:t>
            </a:r>
            <a:r>
              <a:rPr lang="fr-FR" sz="2000" dirty="0" smtClean="0"/>
              <a:t> to CEOS?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7E44A-95A4-4D84-B060-74C5DA9603E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85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Actions…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7E44A-95A4-4D84-B060-74C5DA9603E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52400" y="1457324"/>
            <a:ext cx="8839200" cy="4867275"/>
          </a:xfrm>
        </p:spPr>
        <p:txBody>
          <a:bodyPr/>
          <a:lstStyle/>
          <a:p>
            <a:r>
              <a:rPr lang="fr-FR" dirty="0"/>
              <a:t>VC‐11: </a:t>
            </a:r>
            <a:r>
              <a:rPr lang="fr-FR" dirty="0" err="1"/>
              <a:t>Updated</a:t>
            </a:r>
            <a:r>
              <a:rPr lang="fr-FR" dirty="0"/>
              <a:t> OST </a:t>
            </a:r>
            <a:r>
              <a:rPr lang="fr-FR" dirty="0" smtClean="0"/>
              <a:t>CEOS Constellation User </a:t>
            </a:r>
            <a:r>
              <a:rPr lang="fr-FR" dirty="0" err="1" smtClean="0"/>
              <a:t>Requirements</a:t>
            </a:r>
            <a:r>
              <a:rPr lang="fr-FR" dirty="0" smtClean="0"/>
              <a:t> Document (URD)</a:t>
            </a:r>
          </a:p>
          <a:p>
            <a:pPr lvl="1"/>
            <a:r>
              <a:rPr lang="fr-FR" sz="2000" dirty="0" smtClean="0"/>
              <a:t>Will </a:t>
            </a:r>
            <a:r>
              <a:rPr lang="fr-FR" sz="2000" dirty="0" err="1" smtClean="0"/>
              <a:t>encompass</a:t>
            </a:r>
            <a:r>
              <a:rPr lang="fr-FR" sz="2000" dirty="0" smtClean="0"/>
              <a:t> SAR mode </a:t>
            </a:r>
            <a:r>
              <a:rPr lang="fr-FR" sz="2000" dirty="0" err="1" smtClean="0"/>
              <a:t>altimetry</a:t>
            </a:r>
            <a:r>
              <a:rPr lang="fr-FR" sz="2000" dirty="0" smtClean="0"/>
              <a:t> (1D- high </a:t>
            </a:r>
            <a:r>
              <a:rPr lang="fr-FR" sz="2000" dirty="0" err="1" smtClean="0"/>
              <a:t>res</a:t>
            </a:r>
            <a:r>
              <a:rPr lang="fr-FR" sz="2000" dirty="0" smtClean="0"/>
              <a:t>)</a:t>
            </a:r>
          </a:p>
          <a:p>
            <a:pPr lvl="1"/>
            <a:r>
              <a:rPr lang="fr-FR" sz="2000" dirty="0" smtClean="0"/>
              <a:t>Target: Q3 2015</a:t>
            </a:r>
            <a:endParaRPr lang="en-US" sz="2000" dirty="0" smtClean="0"/>
          </a:p>
          <a:p>
            <a:r>
              <a:rPr lang="fr-FR" dirty="0" smtClean="0"/>
              <a:t>VC‐12</a:t>
            </a:r>
            <a:r>
              <a:rPr lang="fr-FR" dirty="0"/>
              <a:t>: </a:t>
            </a:r>
            <a:r>
              <a:rPr lang="fr-FR" dirty="0" err="1"/>
              <a:t>Catalog</a:t>
            </a:r>
            <a:r>
              <a:rPr lang="fr-FR" dirty="0"/>
              <a:t> of </a:t>
            </a:r>
            <a:r>
              <a:rPr lang="fr-FR" dirty="0" smtClean="0"/>
              <a:t>Cal/Val infrastructure</a:t>
            </a:r>
          </a:p>
          <a:p>
            <a:pPr lvl="1"/>
            <a:r>
              <a:rPr lang="fr-FR" sz="2000" dirty="0" smtClean="0"/>
              <a:t>Cal-val plans </a:t>
            </a:r>
            <a:r>
              <a:rPr lang="fr-FR" sz="2000" dirty="0" err="1" smtClean="0"/>
              <a:t>from</a:t>
            </a:r>
            <a:r>
              <a:rPr lang="fr-FR" sz="2000" dirty="0" smtClean="0"/>
              <a:t> Jason-3, Sentinel-3 missions </a:t>
            </a:r>
            <a:r>
              <a:rPr lang="fr-FR" sz="2000" dirty="0" err="1" smtClean="0"/>
              <a:t>finalized</a:t>
            </a:r>
            <a:r>
              <a:rPr lang="fr-FR" sz="2000" dirty="0" smtClean="0"/>
              <a:t> and </a:t>
            </a:r>
            <a:r>
              <a:rPr lang="fr-FR" sz="2000" dirty="0" err="1" smtClean="0"/>
              <a:t>coordinated</a:t>
            </a:r>
            <a:endParaRPr lang="fr-FR" sz="2000" dirty="0" smtClean="0"/>
          </a:p>
          <a:p>
            <a:pPr lvl="1"/>
            <a:r>
              <a:rPr lang="fr-FR" sz="2000" dirty="0" smtClean="0"/>
              <a:t>Use of </a:t>
            </a:r>
            <a:r>
              <a:rPr lang="fr-FR" sz="2000" dirty="0" err="1" smtClean="0"/>
              <a:t>those</a:t>
            </a:r>
            <a:r>
              <a:rPr lang="fr-FR" sz="2000" dirty="0" smtClean="0"/>
              <a:t> cal/val infra possible for </a:t>
            </a:r>
            <a:r>
              <a:rPr lang="fr-FR" sz="2000" dirty="0" err="1" smtClean="0"/>
              <a:t>other</a:t>
            </a:r>
            <a:r>
              <a:rPr lang="fr-FR" sz="2000" dirty="0" smtClean="0"/>
              <a:t> missions: to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discussed</a:t>
            </a:r>
            <a:r>
              <a:rPr lang="fr-FR" sz="2000" dirty="0" smtClean="0"/>
              <a:t> at OSTST</a:t>
            </a:r>
          </a:p>
          <a:p>
            <a:pPr lvl="1"/>
            <a:r>
              <a:rPr lang="fr-FR" sz="2000" dirty="0" smtClean="0"/>
              <a:t>Target Q2 2015</a:t>
            </a:r>
            <a:endParaRPr lang="fr-FR" sz="2000" dirty="0"/>
          </a:p>
          <a:p>
            <a:r>
              <a:rPr lang="fr-FR" dirty="0" smtClean="0"/>
              <a:t>VC‐13</a:t>
            </a:r>
            <a:r>
              <a:rPr lang="fr-FR" dirty="0"/>
              <a:t>: </a:t>
            </a:r>
            <a:r>
              <a:rPr lang="fr-FR" dirty="0" err="1" smtClean="0"/>
              <a:t>Reprocessing</a:t>
            </a:r>
            <a:r>
              <a:rPr lang="fr-FR" dirty="0"/>
              <a:t> </a:t>
            </a:r>
            <a:r>
              <a:rPr lang="fr-FR" dirty="0" err="1" smtClean="0"/>
              <a:t>strategy</a:t>
            </a:r>
            <a:r>
              <a:rPr lang="fr-FR" dirty="0" smtClean="0"/>
              <a:t> </a:t>
            </a:r>
            <a:r>
              <a:rPr lang="fr-FR" dirty="0"/>
              <a:t>for </a:t>
            </a:r>
            <a:r>
              <a:rPr lang="fr-FR" dirty="0" smtClean="0"/>
              <a:t>TOPEX/Jason‐1 missions</a:t>
            </a:r>
          </a:p>
          <a:p>
            <a:pPr lvl="1"/>
            <a:r>
              <a:rPr lang="fr-FR" sz="2000" dirty="0" smtClean="0"/>
              <a:t>On-</a:t>
            </a:r>
            <a:r>
              <a:rPr lang="fr-FR" sz="2000" dirty="0" err="1" smtClean="0"/>
              <a:t>going</a:t>
            </a:r>
            <a:r>
              <a:rPr lang="fr-FR" sz="2000" dirty="0" smtClean="0"/>
              <a:t>: </a:t>
            </a:r>
            <a:r>
              <a:rPr lang="fr-FR" sz="2000" dirty="0" err="1" smtClean="0"/>
              <a:t>reprocessed</a:t>
            </a:r>
            <a:r>
              <a:rPr lang="fr-FR" sz="2000" dirty="0" smtClean="0"/>
              <a:t> data have been </a:t>
            </a:r>
            <a:r>
              <a:rPr lang="fr-FR" sz="2000" dirty="0" err="1" smtClean="0"/>
              <a:t>delivered</a:t>
            </a:r>
            <a:r>
              <a:rPr lang="fr-FR" sz="2000" dirty="0" smtClean="0"/>
              <a:t> to expert </a:t>
            </a:r>
            <a:r>
              <a:rPr lang="fr-FR" sz="2000" dirty="0" err="1" smtClean="0"/>
              <a:t>users</a:t>
            </a:r>
            <a:r>
              <a:rPr lang="fr-FR" sz="2000" dirty="0" smtClean="0"/>
              <a:t> for validation and </a:t>
            </a:r>
            <a:r>
              <a:rPr lang="fr-FR" sz="2000" dirty="0" err="1" smtClean="0"/>
              <a:t>study</a:t>
            </a:r>
            <a:r>
              <a:rPr lang="fr-FR" sz="2000" dirty="0" smtClean="0"/>
              <a:t> of impact </a:t>
            </a:r>
            <a:r>
              <a:rPr lang="fr-FR" sz="2000" dirty="0" err="1" smtClean="0"/>
              <a:t>wrt</a:t>
            </a:r>
            <a:r>
              <a:rPr lang="fr-FR" sz="2000" dirty="0" smtClean="0"/>
              <a:t> </a:t>
            </a:r>
            <a:r>
              <a:rPr lang="fr-FR" sz="2000" dirty="0" err="1" smtClean="0"/>
              <a:t>mean</a:t>
            </a:r>
            <a:r>
              <a:rPr lang="fr-FR" sz="2000" dirty="0" smtClean="0"/>
              <a:t> </a:t>
            </a:r>
            <a:r>
              <a:rPr lang="fr-FR" sz="2000" dirty="0" err="1" smtClean="0"/>
              <a:t>sea</a:t>
            </a:r>
            <a:r>
              <a:rPr lang="fr-FR" sz="2000" dirty="0" smtClean="0"/>
              <a:t> </a:t>
            </a:r>
            <a:r>
              <a:rPr lang="fr-FR" sz="2000" dirty="0" err="1" smtClean="0"/>
              <a:t>level</a:t>
            </a:r>
            <a:r>
              <a:rPr lang="fr-FR" sz="2000" dirty="0" smtClean="0"/>
              <a:t> trend =&gt;  report </a:t>
            </a:r>
            <a:r>
              <a:rPr lang="fr-FR" sz="2000" dirty="0" err="1" smtClean="0"/>
              <a:t>expected</a:t>
            </a:r>
            <a:r>
              <a:rPr lang="fr-FR" sz="2000" dirty="0" smtClean="0"/>
              <a:t> in </a:t>
            </a:r>
            <a:r>
              <a:rPr lang="fr-FR" sz="2000" dirty="0" err="1" smtClean="0"/>
              <a:t>June</a:t>
            </a:r>
            <a:r>
              <a:rPr lang="fr-FR" sz="2000" dirty="0" smtClean="0"/>
              <a:t>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4501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21" y="1143000"/>
            <a:ext cx="4098470" cy="2721640"/>
          </a:xfrm>
        </p:spPr>
      </p:pic>
      <p:pic>
        <p:nvPicPr>
          <p:cNvPr id="297986" name="Picture 2" descr="bestproduct_20100525_22059_at5_uv_n0_t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2" t="13103" b="8276"/>
          <a:stretch>
            <a:fillRect/>
          </a:stretch>
        </p:blipFill>
        <p:spPr bwMode="auto">
          <a:xfrm>
            <a:off x="381000" y="3429000"/>
            <a:ext cx="3657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Altimetry: what for?</a:t>
            </a:r>
            <a:endParaRPr lang="en-US" dirty="0"/>
          </a:p>
        </p:txBody>
      </p:sp>
      <p:pic>
        <p:nvPicPr>
          <p:cNvPr id="297991" name="Picture 7" descr="topo_dyn_no_green_moy_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38250"/>
            <a:ext cx="3429000" cy="2022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93" name="Picture 9" descr="vague_juil200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3" b="6024"/>
          <a:stretch>
            <a:fillRect/>
          </a:stretch>
        </p:blipFill>
        <p:spPr>
          <a:xfrm>
            <a:off x="4333875" y="4292600"/>
            <a:ext cx="4810125" cy="242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6574631" y="3089275"/>
            <a:ext cx="2339975" cy="338554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r">
              <a:defRPr sz="1600">
                <a:solidFill>
                  <a:srgbClr val="00519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Mean Sea Level trends</a:t>
            </a:r>
          </a:p>
        </p:txBody>
      </p:sp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30162" y="6324600"/>
            <a:ext cx="4359275" cy="338554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>
              <a:defRPr sz="1600">
                <a:solidFill>
                  <a:srgbClr val="00519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Ocean dynamics: eddies, fronts, currents…</a:t>
            </a:r>
          </a:p>
        </p:txBody>
      </p:sp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0" y="2819400"/>
            <a:ext cx="4859338" cy="338554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/>
            <a:r>
              <a:rPr lang="en-US" sz="1600" dirty="0">
                <a:solidFill>
                  <a:srgbClr val="005191"/>
                </a:solidFill>
              </a:rPr>
              <a:t>Mean surfaces: geoid, mean dynamic topography</a:t>
            </a:r>
          </a:p>
        </p:txBody>
      </p:sp>
      <p:sp>
        <p:nvSpPr>
          <p:cNvPr id="297994" name="Text Box 10"/>
          <p:cNvSpPr txBox="1">
            <a:spLocks noChangeArrowheads="1"/>
          </p:cNvSpPr>
          <p:nvPr/>
        </p:nvSpPr>
        <p:spPr bwMode="auto">
          <a:xfrm>
            <a:off x="4859338" y="3998496"/>
            <a:ext cx="3455987" cy="338554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r">
              <a:defRPr sz="1600">
                <a:solidFill>
                  <a:srgbClr val="00519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Marine meteorology wind, waves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5630" r="3282"/>
          <a:stretch/>
        </p:blipFill>
        <p:spPr>
          <a:xfrm>
            <a:off x="5410200" y="1219200"/>
            <a:ext cx="1840175" cy="11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49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0" y="228600"/>
            <a:ext cx="81076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OST-VC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1745242"/>
            <a:ext cx="58155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	</a:t>
            </a:r>
            <a:r>
              <a:rPr lang="en-US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Altimetry is a 1-D measurement aiming a measuring the 2D sea surface topography and its time variations: </a:t>
            </a: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require constellation of at least 4 satellites with careful </a:t>
            </a:r>
            <a:r>
              <a:rPr lang="en-US" sz="1600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intercalibration</a:t>
            </a:r>
            <a:endParaRPr lang="en-US" sz="1600" dirty="0" smtClean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require level 3-4 products </a:t>
            </a:r>
            <a:r>
              <a:rPr lang="en-US" sz="1600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transfoming</a:t>
            </a:r>
            <a:r>
              <a:rPr lang="en-US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4-satellite profiles into maps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	</a:t>
            </a:r>
            <a:r>
              <a:rPr lang="en-US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=&gt; requirements expressed in CEOS </a:t>
            </a:r>
            <a:r>
              <a:rPr lang="en-US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OST-VC Document “The Next 15 Years </a:t>
            </a:r>
            <a:r>
              <a:rPr lang="en-US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of </a:t>
            </a:r>
            <a:r>
              <a:rPr lang="en-US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Satellite Altimetry” </a:t>
            </a:r>
            <a:r>
              <a:rPr lang="en-US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  <a:hlinkClick r:id="rId3"/>
              </a:rPr>
              <a:t>http://</a:t>
            </a:r>
            <a:r>
              <a:rPr lang="en-US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  <a:hlinkClick r:id="rId3"/>
              </a:rPr>
              <a:t>www.ceos.org/images/OST/SatelliteAltimetryReport_2009-10.pdf</a:t>
            </a:r>
            <a:endParaRPr lang="en-US" sz="1600" dirty="0" smtClean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As of </a:t>
            </a:r>
            <a:r>
              <a:rPr lang="fr-FR" sz="1600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today</a:t>
            </a:r>
            <a:r>
              <a:rPr lang="fr-FR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, 4 </a:t>
            </a:r>
            <a:r>
              <a:rPr lang="fr-FR" sz="1600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altimetry</a:t>
            </a:r>
            <a:r>
              <a:rPr lang="fr-FR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missions are operating: </a:t>
            </a: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789988" algn="r"/>
              </a:tabLst>
            </a:pP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OSTM/Jason-2 (</a:t>
            </a:r>
            <a:r>
              <a:rPr lang="fr-FR" sz="1600" dirty="0" err="1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reference</a:t>
            </a: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mission</a:t>
            </a:r>
            <a:r>
              <a:rPr lang="fr-FR" sz="1600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), </a:t>
            </a:r>
            <a:r>
              <a:rPr lang="fr-FR" sz="1600" dirty="0" smtClean="0">
                <a:solidFill>
                  <a:srgbClr val="00B050"/>
                </a:solidFill>
                <a:latin typeface="Arial" charset="0"/>
                <a:ea typeface="ＭＳ Ｐゴシック" pitchFamily="-106" charset="-128"/>
              </a:rPr>
              <a:t>NASA/CNES/EUMETSAT/NOAA</a:t>
            </a:r>
            <a:endParaRPr lang="fr-FR" sz="1600" dirty="0">
              <a:solidFill>
                <a:srgbClr val="00B050"/>
              </a:solidFill>
              <a:latin typeface="Arial" charset="0"/>
              <a:ea typeface="ＭＳ Ｐゴシック" pitchFamily="-106" charset="-128"/>
            </a:endParaRP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789988" algn="r"/>
              </a:tabLst>
            </a:pP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Cryosat-2 (</a:t>
            </a:r>
            <a:r>
              <a:rPr lang="fr-FR" sz="1600" dirty="0" err="1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ice</a:t>
            </a: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mission </a:t>
            </a:r>
            <a:r>
              <a:rPr lang="fr-FR" sz="1600" dirty="0" err="1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with</a:t>
            </a: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</a:t>
            </a:r>
            <a:r>
              <a:rPr lang="fr-FR" sz="1600" dirty="0" err="1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ocean</a:t>
            </a: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</a:t>
            </a:r>
            <a:r>
              <a:rPr lang="fr-FR" sz="1600" dirty="0" err="1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capability</a:t>
            </a: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), </a:t>
            </a:r>
            <a:r>
              <a:rPr lang="fr-FR" sz="1600" dirty="0" smtClean="0">
                <a:solidFill>
                  <a:srgbClr val="00B050"/>
                </a:solidFill>
                <a:latin typeface="Arial" charset="0"/>
                <a:ea typeface="ＭＳ Ｐゴシック" pitchFamily="-106" charset="-128"/>
              </a:rPr>
              <a:t>ESA</a:t>
            </a:r>
            <a:endParaRPr lang="fr-FR" sz="1600" dirty="0">
              <a:solidFill>
                <a:srgbClr val="00B050"/>
              </a:solidFill>
              <a:latin typeface="Arial" charset="0"/>
              <a:ea typeface="ＭＳ Ｐゴシック" pitchFamily="-106" charset="-128"/>
            </a:endParaRP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789988" algn="r"/>
              </a:tabLst>
            </a:pP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Hy-2A, </a:t>
            </a:r>
            <a:r>
              <a:rPr lang="fr-FR" sz="1600" dirty="0" smtClean="0">
                <a:solidFill>
                  <a:srgbClr val="00B050"/>
                </a:solidFill>
                <a:latin typeface="Arial" charset="0"/>
                <a:ea typeface="ＭＳ Ｐゴシック" pitchFamily="-106" charset="-128"/>
              </a:rPr>
              <a:t>CNSA/NSOAS</a:t>
            </a:r>
            <a:endParaRPr lang="fr-FR" sz="1600" dirty="0">
              <a:solidFill>
                <a:srgbClr val="00B050"/>
              </a:solidFill>
              <a:latin typeface="Arial" charset="0"/>
              <a:ea typeface="ＭＳ Ｐゴシック" pitchFamily="-106" charset="-128"/>
            </a:endParaRPr>
          </a:p>
          <a:p>
            <a:pPr marL="742950" lvl="1" indent="-285750"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8789988" algn="r"/>
              </a:tabLst>
            </a:pP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SARAL /</a:t>
            </a:r>
            <a:r>
              <a:rPr lang="fr-FR" sz="1600" dirty="0" err="1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AltiKa</a:t>
            </a:r>
            <a:r>
              <a:rPr lang="fr-FR" sz="1600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, </a:t>
            </a:r>
            <a:r>
              <a:rPr lang="fr-FR" sz="1600" dirty="0" smtClean="0">
                <a:solidFill>
                  <a:srgbClr val="00B050"/>
                </a:solidFill>
                <a:latin typeface="Arial" charset="0"/>
                <a:ea typeface="ＭＳ Ｐゴシック" pitchFamily="-106" charset="-128"/>
              </a:rPr>
              <a:t>CNES/ISRO</a:t>
            </a:r>
            <a:endParaRPr lang="fr-FR" sz="1600" dirty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8789988" algn="r"/>
              </a:tabLst>
            </a:pPr>
            <a:r>
              <a:rPr lang="fr-FR" sz="1600" i="1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Heterogeneous</a:t>
            </a:r>
            <a:r>
              <a:rPr lang="fr-FR" sz="1600" i="1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</a:t>
            </a:r>
            <a:r>
              <a:rPr lang="fr-FR" sz="1600" i="1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programmatic</a:t>
            </a:r>
            <a:r>
              <a:rPr lang="fr-FR" sz="1600" i="1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</a:t>
            </a:r>
            <a:r>
              <a:rPr lang="fr-FR" sz="1600" i="1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set-up</a:t>
            </a:r>
            <a:r>
              <a:rPr lang="fr-FR" sz="1600" i="1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, but multi-mission </a:t>
            </a:r>
            <a:r>
              <a:rPr lang="fr-FR" sz="1600" i="1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products</a:t>
            </a:r>
            <a:r>
              <a:rPr lang="fr-FR" sz="1600" i="1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</a:t>
            </a:r>
            <a:r>
              <a:rPr lang="fr-FR" sz="1600" i="1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freely</a:t>
            </a:r>
            <a:r>
              <a:rPr lang="fr-FR" sz="1600" i="1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</a:t>
            </a:r>
            <a:r>
              <a:rPr lang="fr-FR" sz="1600" i="1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available</a:t>
            </a:r>
            <a:r>
              <a:rPr lang="fr-FR" sz="1600" i="1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in NRT </a:t>
            </a:r>
            <a:r>
              <a:rPr lang="fr-FR" sz="1600" i="1" dirty="0" err="1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through</a:t>
            </a:r>
            <a:r>
              <a:rPr lang="fr-FR" sz="1600" i="1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 </a:t>
            </a:r>
            <a:r>
              <a:rPr lang="fr-FR" sz="1600" i="1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AVISO/DUACS  </a:t>
            </a:r>
            <a:r>
              <a:rPr lang="fr-FR" sz="1600" i="1" dirty="0" smtClean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	</a:t>
            </a:r>
            <a:endParaRPr lang="fr-FR" sz="1600" i="1" dirty="0">
              <a:solidFill>
                <a:srgbClr val="00B050"/>
              </a:solidFill>
              <a:latin typeface="Arial" charset="0"/>
              <a:ea typeface="ＭＳ Ｐゴシック" pitchFamily="-106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fr-FR" sz="1600" dirty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824" y="1375910"/>
            <a:ext cx="634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pitchFamily="-106" charset="-128"/>
              </a:rPr>
              <a:t>Inter-agency cooperation at work in altimetry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08" y="4283165"/>
            <a:ext cx="3543530" cy="200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6499" y="6393037"/>
            <a:ext cx="3747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>
                <a:solidFill>
                  <a:srgbClr val="00B050"/>
                </a:solidFill>
                <a:latin typeface="Arial" charset="0"/>
                <a:ea typeface="ＭＳ Ｐゴシック" pitchFamily="-106" charset="-128"/>
                <a:hlinkClick r:id="rId5"/>
              </a:rPr>
              <a:t>http://</a:t>
            </a:r>
            <a:r>
              <a:rPr lang="fr-FR" sz="1200" i="1" dirty="0" smtClean="0">
                <a:solidFill>
                  <a:srgbClr val="00B050"/>
                </a:solidFill>
                <a:latin typeface="Arial" charset="0"/>
                <a:ea typeface="ＭＳ Ｐゴシック" pitchFamily="-106" charset="-128"/>
                <a:hlinkClick r:id="rId5"/>
              </a:rPr>
              <a:t>www.aviso.altimetry.fr</a:t>
            </a:r>
            <a:r>
              <a:rPr lang="fr-FR" sz="1200" i="1" dirty="0" smtClean="0">
                <a:solidFill>
                  <a:srgbClr val="00B050"/>
                </a:solidFill>
                <a:latin typeface="Arial" charset="0"/>
                <a:ea typeface="ＭＳ Ｐゴシック" pitchFamily="-106" charset="-128"/>
              </a:rPr>
              <a:t>: &gt; 5000 </a:t>
            </a:r>
            <a:r>
              <a:rPr lang="fr-FR" sz="1200" i="1" dirty="0" err="1" smtClean="0">
                <a:solidFill>
                  <a:srgbClr val="00B050"/>
                </a:solidFill>
                <a:latin typeface="Arial" charset="0"/>
                <a:ea typeface="ＭＳ Ｐゴシック" pitchFamily="-106" charset="-128"/>
              </a:rPr>
              <a:t>registered</a:t>
            </a:r>
            <a:r>
              <a:rPr lang="fr-FR" sz="1200" i="1" dirty="0" smtClean="0">
                <a:solidFill>
                  <a:srgbClr val="00B050"/>
                </a:solidFill>
                <a:latin typeface="Arial" charset="0"/>
                <a:ea typeface="ＭＳ Ｐゴシック" pitchFamily="-106" charset="-128"/>
              </a:rPr>
              <a:t> </a:t>
            </a:r>
            <a:r>
              <a:rPr lang="fr-FR" sz="1200" i="1" dirty="0" err="1" smtClean="0">
                <a:solidFill>
                  <a:srgbClr val="00B050"/>
                </a:solidFill>
                <a:latin typeface="Arial" charset="0"/>
                <a:ea typeface="ＭＳ Ｐゴシック" pitchFamily="-106" charset="-128"/>
              </a:rPr>
              <a:t>users</a:t>
            </a:r>
            <a:endParaRPr lang="fr-FR" sz="1200" dirty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</p:txBody>
      </p:sp>
      <p:pic>
        <p:nvPicPr>
          <p:cNvPr id="16" name="Picture 3" descr="C:\Users\yfaugere\Documents\05_Meeting\20130613_WorkshopCalvalAltika\globe_merged_duac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9152" y="1560576"/>
            <a:ext cx="2647450" cy="2647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1199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04869" y="1326841"/>
            <a:ext cx="5363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Arial" charset="0"/>
                <a:ea typeface="ＭＳ Ｐゴシック" pitchFamily="-106" charset="-128"/>
              </a:rPr>
              <a:t>Uncalibrated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pitchFamily="-106" charset="-128"/>
              </a:rPr>
              <a:t> individual missions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	</a:t>
            </a:r>
            <a:endParaRPr lang="fr-FR" dirty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28" y="1756813"/>
            <a:ext cx="4242528" cy="191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31" y="2526653"/>
            <a:ext cx="4532919" cy="200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906242" y="2577753"/>
            <a:ext cx="193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SARAL/ </a:t>
            </a:r>
            <a:r>
              <a:rPr lang="fr-FR" dirty="0" err="1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AltiKa</a:t>
            </a:r>
            <a:endParaRPr lang="fr-FR" dirty="0">
              <a:solidFill>
                <a:srgbClr val="000000"/>
              </a:solidFill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7799" y="3665621"/>
            <a:ext cx="4848409" cy="218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856208" y="3697440"/>
            <a:ext cx="133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Cryosat-2</a:t>
            </a:r>
            <a:endParaRPr lang="fr-FR" dirty="0">
              <a:solidFill>
                <a:srgbClr val="000000"/>
              </a:solidFill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6027" y="4552667"/>
            <a:ext cx="4666607" cy="20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521655" y="4601380"/>
            <a:ext cx="110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Hy-2A</a:t>
            </a:r>
            <a:endParaRPr lang="fr-FR" dirty="0">
              <a:solidFill>
                <a:srgbClr val="000000"/>
              </a:solidFill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336256" y="1834672"/>
            <a:ext cx="177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OSTM/Jason-2</a:t>
            </a:r>
            <a:endParaRPr lang="fr-FR" dirty="0">
              <a:solidFill>
                <a:srgbClr val="000000"/>
              </a:solidFill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98" y="1695647"/>
            <a:ext cx="1443112" cy="47943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73" y="3313228"/>
            <a:ext cx="793791" cy="72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21" y="5848518"/>
            <a:ext cx="1816458" cy="444971"/>
          </a:xfrm>
          <a:prstGeom prst="rect">
            <a:avLst/>
          </a:prstGeom>
        </p:spPr>
      </p:pic>
      <p:pic>
        <p:nvPicPr>
          <p:cNvPr id="17" name="Picture 7" descr="CNSA log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9264" y="3926154"/>
            <a:ext cx="812166" cy="85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95" y="2252095"/>
            <a:ext cx="980536" cy="6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6" descr="NOAA Logo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511" y="2762419"/>
            <a:ext cx="61436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64" y="4930512"/>
            <a:ext cx="1281740" cy="6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63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04869" y="1326841"/>
            <a:ext cx="5363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pitchFamily="-106" charset="-128"/>
              </a:rPr>
              <a:t>After </a:t>
            </a:r>
            <a:r>
              <a:rPr lang="en-US" sz="2400" dirty="0" err="1" smtClean="0">
                <a:solidFill>
                  <a:srgbClr val="FF0000"/>
                </a:solidFill>
                <a:latin typeface="Arial" charset="0"/>
                <a:ea typeface="ＭＳ Ｐゴシック" pitchFamily="-106" charset="-128"/>
              </a:rPr>
              <a:t>intercalibration</a:t>
            </a:r>
            <a:endParaRPr lang="en-US" sz="2400" dirty="0" smtClean="0">
              <a:solidFill>
                <a:srgbClr val="FF0000"/>
              </a:solidFill>
              <a:latin typeface="Arial" charset="0"/>
              <a:ea typeface="ＭＳ Ｐゴシック" pitchFamily="-106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	</a:t>
            </a:r>
            <a:endParaRPr lang="fr-FR" dirty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6723"/>
            <a:ext cx="9144000" cy="40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491315" y="1707366"/>
            <a:ext cx="626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Level</a:t>
            </a:r>
            <a:r>
              <a:rPr lang="fr-FR" sz="2400" b="1" dirty="0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 3 – </a:t>
            </a:r>
            <a:r>
              <a:rPr lang="fr-FR" sz="2400" b="1" dirty="0" err="1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Sea</a:t>
            </a:r>
            <a:r>
              <a:rPr lang="fr-FR" sz="2400" b="1" dirty="0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Level</a:t>
            </a:r>
            <a:r>
              <a:rPr lang="fr-FR" sz="2400" b="1" dirty="0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Anomaly</a:t>
            </a:r>
            <a:r>
              <a:rPr lang="fr-FR" sz="2400" b="1" dirty="0" smtClean="0">
                <a:solidFill>
                  <a:srgbClr val="000000"/>
                </a:solidFill>
                <a:latin typeface="Arial" charset="0"/>
                <a:ea typeface="ＭＳ Ｐゴシック" pitchFamily="-106" charset="-128"/>
                <a:cs typeface="Arial" charset="0"/>
              </a:rPr>
              <a:t> (cm)</a:t>
            </a:r>
            <a:endParaRPr lang="fr-FR" sz="2400" b="1" dirty="0">
              <a:solidFill>
                <a:srgbClr val="000000"/>
              </a:solidFill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7432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04869" y="1326841"/>
            <a:ext cx="5363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pitchFamily="-106" charset="-128"/>
              </a:rPr>
              <a:t>1D-2D mapping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569"/>
                </a:solidFill>
                <a:latin typeface="Arial" charset="0"/>
                <a:ea typeface="ＭＳ Ｐゴシック" pitchFamily="-106" charset="-128"/>
              </a:rPr>
              <a:t>	</a:t>
            </a:r>
            <a:endParaRPr lang="fr-FR" dirty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2569"/>
              </a:solidFill>
              <a:latin typeface="Arial" charset="0"/>
              <a:ea typeface="ＭＳ Ｐゴシック" pitchFamily="-106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18711"/>
            <a:ext cx="9144000" cy="409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684293" y="183467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 smtClean="0">
                <a:solidFill>
                  <a:srgbClr val="2D2D8A">
                    <a:lumMod val="75000"/>
                  </a:srgbClr>
                </a:solidFill>
                <a:latin typeface="Arial" charset="0"/>
                <a:ea typeface="ＭＳ Ｐゴシック" pitchFamily="-106" charset="-128"/>
                <a:cs typeface="Arial" charset="0"/>
              </a:rPr>
              <a:t>Level</a:t>
            </a:r>
            <a:r>
              <a:rPr lang="fr-FR" sz="2400" b="1" dirty="0" smtClean="0">
                <a:solidFill>
                  <a:srgbClr val="2D2D8A">
                    <a:lumMod val="75000"/>
                  </a:srgbClr>
                </a:solidFill>
                <a:latin typeface="Arial" charset="0"/>
                <a:ea typeface="ＭＳ Ｐゴシック" pitchFamily="-106" charset="-128"/>
                <a:cs typeface="Arial" charset="0"/>
              </a:rPr>
              <a:t> 4 – </a:t>
            </a:r>
            <a:r>
              <a:rPr lang="fr-FR" sz="2400" b="1" dirty="0" err="1" smtClean="0">
                <a:solidFill>
                  <a:srgbClr val="2D2D8A">
                    <a:lumMod val="75000"/>
                  </a:srgbClr>
                </a:solidFill>
                <a:latin typeface="Arial" charset="0"/>
                <a:ea typeface="ＭＳ Ｐゴシック" pitchFamily="-106" charset="-128"/>
                <a:cs typeface="Arial" charset="0"/>
              </a:rPr>
              <a:t>Sea</a:t>
            </a:r>
            <a:r>
              <a:rPr lang="fr-FR" sz="2400" b="1" dirty="0" smtClean="0">
                <a:solidFill>
                  <a:srgbClr val="2D2D8A">
                    <a:lumMod val="75000"/>
                  </a:srgbClr>
                </a:solidFill>
                <a:latin typeface="Arial" charset="0"/>
                <a:ea typeface="ＭＳ Ｐゴシック" pitchFamily="-106" charset="-128"/>
                <a:cs typeface="Arial" charset="0"/>
              </a:rPr>
              <a:t> </a:t>
            </a:r>
            <a:r>
              <a:rPr lang="fr-FR" sz="2400" b="1" dirty="0" err="1" smtClean="0">
                <a:solidFill>
                  <a:srgbClr val="2D2D8A">
                    <a:lumMod val="75000"/>
                  </a:srgbClr>
                </a:solidFill>
                <a:latin typeface="Arial" charset="0"/>
                <a:ea typeface="ＭＳ Ｐゴシック" pitchFamily="-106" charset="-128"/>
                <a:cs typeface="Arial" charset="0"/>
              </a:rPr>
              <a:t>Level</a:t>
            </a:r>
            <a:r>
              <a:rPr lang="fr-FR" sz="2400" b="1" dirty="0" smtClean="0">
                <a:solidFill>
                  <a:srgbClr val="2D2D8A">
                    <a:lumMod val="75000"/>
                  </a:srgbClr>
                </a:solidFill>
                <a:latin typeface="Arial" charset="0"/>
                <a:ea typeface="ＭＳ Ｐゴシック" pitchFamily="-106" charset="-128"/>
                <a:cs typeface="Arial" charset="0"/>
              </a:rPr>
              <a:t> </a:t>
            </a:r>
            <a:r>
              <a:rPr lang="fr-FR" sz="2400" b="1" dirty="0" err="1" smtClean="0">
                <a:solidFill>
                  <a:srgbClr val="2D2D8A">
                    <a:lumMod val="75000"/>
                  </a:srgbClr>
                </a:solidFill>
                <a:latin typeface="Arial" charset="0"/>
                <a:ea typeface="ＭＳ Ｐゴシック" pitchFamily="-106" charset="-128"/>
                <a:cs typeface="Arial" charset="0"/>
              </a:rPr>
              <a:t>Anomaly</a:t>
            </a:r>
            <a:r>
              <a:rPr lang="fr-FR" sz="2400" b="1" dirty="0" smtClean="0">
                <a:solidFill>
                  <a:srgbClr val="2D2D8A">
                    <a:lumMod val="75000"/>
                  </a:srgbClr>
                </a:solidFill>
                <a:latin typeface="Arial" charset="0"/>
                <a:ea typeface="ＭＳ Ｐゴシック" pitchFamily="-106" charset="-128"/>
                <a:cs typeface="Arial" charset="0"/>
              </a:rPr>
              <a:t> (cm)</a:t>
            </a:r>
            <a:endParaRPr lang="fr-FR" sz="2400" b="1" dirty="0">
              <a:solidFill>
                <a:srgbClr val="2D2D8A">
                  <a:lumMod val="75000"/>
                </a:srgbClr>
              </a:solidFill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44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Highlights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6862" y="1457325"/>
            <a:ext cx="8923338" cy="4864100"/>
          </a:xfrm>
        </p:spPr>
        <p:txBody>
          <a:bodyPr/>
          <a:lstStyle/>
          <a:p>
            <a:r>
              <a:rPr lang="fr-FR" dirty="0" err="1" smtClean="0"/>
              <a:t>European</a:t>
            </a:r>
            <a:r>
              <a:rPr lang="fr-FR" dirty="0" smtClean="0"/>
              <a:t> Union </a:t>
            </a:r>
            <a:r>
              <a:rPr lang="fr-FR" dirty="0" err="1" smtClean="0"/>
              <a:t>approves</a:t>
            </a:r>
            <a:r>
              <a:rPr lang="fr-FR" dirty="0" smtClean="0"/>
              <a:t> COPERNICUS programme:</a:t>
            </a:r>
          </a:p>
          <a:p>
            <a:pPr lvl="1"/>
            <a:r>
              <a:rPr lang="fr-FR" dirty="0" err="1" smtClean="0"/>
              <a:t>Secures</a:t>
            </a:r>
            <a:r>
              <a:rPr lang="fr-FR" dirty="0" smtClean="0"/>
              <a:t> Sentinel-3 </a:t>
            </a:r>
            <a:r>
              <a:rPr lang="fr-FR" dirty="0" err="1" smtClean="0"/>
              <a:t>series</a:t>
            </a:r>
            <a:endParaRPr lang="fr-FR" dirty="0" smtClean="0"/>
          </a:p>
          <a:p>
            <a:pPr lvl="1"/>
            <a:r>
              <a:rPr lang="fr-FR" dirty="0" smtClean="0"/>
              <a:t>Sentinel-6/Jason-CS (+ contribution to Jason3)</a:t>
            </a:r>
          </a:p>
          <a:p>
            <a:pPr lvl="1"/>
            <a:endParaRPr lang="fr-FR" dirty="0" smtClean="0"/>
          </a:p>
          <a:p>
            <a:r>
              <a:rPr lang="fr-FR" dirty="0" err="1" smtClean="0"/>
              <a:t>Step</a:t>
            </a:r>
            <a:r>
              <a:rPr lang="fr-FR" dirty="0" smtClean="0"/>
              <a:t> </a:t>
            </a:r>
            <a:r>
              <a:rPr lang="fr-FR" dirty="0" err="1" smtClean="0"/>
              <a:t>towards</a:t>
            </a:r>
            <a:r>
              <a:rPr lang="fr-FR" dirty="0" smtClean="0"/>
              <a:t> Jason-CS / </a:t>
            </a:r>
            <a:r>
              <a:rPr lang="fr-FR" dirty="0" err="1" smtClean="0"/>
              <a:t>Sentinel</a:t>
            </a:r>
            <a:r>
              <a:rPr lang="fr-FR" dirty="0" smtClean="0"/>
              <a:t> </a:t>
            </a:r>
            <a:r>
              <a:rPr lang="fr-FR" dirty="0" smtClean="0"/>
              <a:t>6</a:t>
            </a:r>
          </a:p>
          <a:p>
            <a:pPr lvl="2"/>
            <a:r>
              <a:rPr lang="fr-FR" dirty="0" smtClean="0"/>
              <a:t>EU and ESA programs OK (Sentinel-6</a:t>
            </a:r>
            <a:endParaRPr lang="fr-FR" dirty="0" smtClean="0"/>
          </a:p>
          <a:p>
            <a:pPr lvl="2"/>
            <a:r>
              <a:rPr lang="fr-FR" dirty="0" smtClean="0"/>
              <a:t>EUMETSAT program </a:t>
            </a:r>
            <a:r>
              <a:rPr lang="fr-FR" dirty="0" err="1" smtClean="0"/>
              <a:t>still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decided</a:t>
            </a:r>
            <a:endParaRPr lang="fr-FR" dirty="0" smtClean="0"/>
          </a:p>
          <a:p>
            <a:pPr lvl="2"/>
            <a:r>
              <a:rPr lang="fr-FR" dirty="0" smtClean="0"/>
              <a:t>US </a:t>
            </a:r>
            <a:r>
              <a:rPr lang="fr-FR" dirty="0" err="1" smtClean="0"/>
              <a:t>side</a:t>
            </a:r>
            <a:r>
              <a:rPr lang="fr-FR" dirty="0" smtClean="0"/>
              <a:t> not </a:t>
            </a:r>
            <a:r>
              <a:rPr lang="fr-FR" dirty="0" err="1" smtClean="0"/>
              <a:t>approved</a:t>
            </a:r>
            <a:r>
              <a:rPr lang="fr-FR" dirty="0" smtClean="0"/>
              <a:t> </a:t>
            </a:r>
            <a:r>
              <a:rPr lang="fr-FR" dirty="0" err="1" smtClean="0"/>
              <a:t>yet</a:t>
            </a:r>
            <a:r>
              <a:rPr lang="fr-FR" dirty="0" smtClean="0"/>
              <a:t> (NASA/NOAA)</a:t>
            </a:r>
          </a:p>
          <a:p>
            <a:endParaRPr lang="fr-FR" dirty="0" smtClean="0"/>
          </a:p>
          <a:p>
            <a:r>
              <a:rPr lang="fr-FR" dirty="0" smtClean="0"/>
              <a:t>Mission </a:t>
            </a:r>
            <a:r>
              <a:rPr lang="fr-FR" dirty="0" smtClean="0"/>
              <a:t>extensions: </a:t>
            </a:r>
            <a:r>
              <a:rPr lang="fr-FR" dirty="0" smtClean="0"/>
              <a:t>Cryosat-2 (ESA) , Hy-2A (CNSA/NSOAS)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SWOT </a:t>
            </a:r>
            <a:r>
              <a:rPr lang="fr-FR" dirty="0" smtClean="0"/>
              <a:t>program phase B </a:t>
            </a:r>
            <a:r>
              <a:rPr lang="fr-FR" dirty="0" err="1" smtClean="0"/>
              <a:t>decision</a:t>
            </a:r>
            <a:r>
              <a:rPr lang="fr-FR" dirty="0" smtClean="0"/>
              <a:t> (NASA/CNES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7E44A-95A4-4D84-B060-74C5DA9603E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95"/>
          <p:cNvCxnSpPr/>
          <p:nvPr/>
        </p:nvCxnSpPr>
        <p:spPr bwMode="auto">
          <a:xfrm flipV="1">
            <a:off x="3048746" y="1576739"/>
            <a:ext cx="0" cy="46739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36012" y="1712503"/>
            <a:ext cx="52359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783202" y="1712503"/>
            <a:ext cx="522056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305258" y="1712503"/>
            <a:ext cx="52205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27313" y="1712503"/>
            <a:ext cx="52359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96558" y="1712503"/>
            <a:ext cx="52359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920154" y="1712503"/>
            <a:ext cx="52205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967344" y="1652827"/>
            <a:ext cx="523595" cy="4565255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5442208" y="1712503"/>
            <a:ext cx="522056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6460139" y="1214204"/>
            <a:ext cx="580574" cy="507251"/>
            <a:chOff x="4848" y="481"/>
            <a:chExt cx="377" cy="334"/>
          </a:xfrm>
        </p:grpSpPr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4848" y="481"/>
              <a:ext cx="377" cy="334"/>
              <a:chOff x="4848" y="481"/>
              <a:chExt cx="377" cy="334"/>
            </a:xfrm>
          </p:grpSpPr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4848" y="481"/>
                <a:ext cx="377" cy="334"/>
              </a:xfrm>
              <a:prstGeom prst="rect">
                <a:avLst/>
              </a:prstGeom>
              <a:solidFill>
                <a:srgbClr val="66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4848" y="481"/>
                <a:ext cx="377" cy="334"/>
              </a:xfrm>
              <a:prstGeom prst="rect">
                <a:avLst/>
              </a:prstGeom>
              <a:noFill/>
              <a:ln w="6350" cap="rnd">
                <a:solidFill>
                  <a:srgbClr val="B2B2B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4868" y="481"/>
              <a:ext cx="343" cy="334"/>
              <a:chOff x="4868" y="481"/>
              <a:chExt cx="343" cy="334"/>
            </a:xfrm>
          </p:grpSpPr>
          <p:sp>
            <p:nvSpPr>
              <p:cNvPr id="14" name="Rectangle 22"/>
              <p:cNvSpPr>
                <a:spLocks noChangeArrowheads="1"/>
              </p:cNvSpPr>
              <p:nvPr/>
            </p:nvSpPr>
            <p:spPr bwMode="auto">
              <a:xfrm>
                <a:off x="4868" y="481"/>
                <a:ext cx="343" cy="334"/>
              </a:xfrm>
              <a:prstGeom prst="rect">
                <a:avLst/>
              </a:prstGeom>
              <a:solidFill>
                <a:srgbClr val="66CC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Rectangle 23"/>
              <p:cNvSpPr>
                <a:spLocks noChangeArrowheads="1"/>
              </p:cNvSpPr>
              <p:nvPr/>
            </p:nvSpPr>
            <p:spPr bwMode="auto">
              <a:xfrm>
                <a:off x="4868" y="481"/>
                <a:ext cx="343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30"/>
          <p:cNvGrpSpPr>
            <a:grpSpLocks/>
          </p:cNvGrpSpPr>
          <p:nvPr/>
        </p:nvGrpSpPr>
        <p:grpSpPr bwMode="auto">
          <a:xfrm>
            <a:off x="736012" y="1215696"/>
            <a:ext cx="523595" cy="498299"/>
            <a:chOff x="1131" y="480"/>
            <a:chExt cx="340" cy="334"/>
          </a:xfrm>
        </p:grpSpPr>
        <p:sp>
          <p:nvSpPr>
            <p:cNvPr id="19" name="Rectangle 31"/>
            <p:cNvSpPr>
              <a:spLocks noChangeArrowheads="1"/>
            </p:cNvSpPr>
            <p:nvPr/>
          </p:nvSpPr>
          <p:spPr bwMode="auto">
            <a:xfrm>
              <a:off x="1131" y="480"/>
              <a:ext cx="340" cy="334"/>
            </a:xfrm>
            <a:prstGeom prst="rect">
              <a:avLst/>
            </a:prstGeom>
            <a:solidFill>
              <a:srgbClr val="CCFFCC"/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32"/>
            <p:cNvGrpSpPr>
              <a:grpSpLocks/>
            </p:cNvGrpSpPr>
            <p:nvPr/>
          </p:nvGrpSpPr>
          <p:grpSpPr bwMode="auto">
            <a:xfrm>
              <a:off x="1131" y="480"/>
              <a:ext cx="340" cy="334"/>
              <a:chOff x="1131" y="480"/>
              <a:chExt cx="340" cy="334"/>
            </a:xfrm>
          </p:grpSpPr>
          <p:sp>
            <p:nvSpPr>
              <p:cNvPr id="21" name="Rectangle 33"/>
              <p:cNvSpPr>
                <a:spLocks noChangeArrowheads="1"/>
              </p:cNvSpPr>
              <p:nvPr/>
            </p:nvSpPr>
            <p:spPr bwMode="auto">
              <a:xfrm>
                <a:off x="1171" y="480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Rectangle 34"/>
              <p:cNvSpPr>
                <a:spLocks noChangeArrowheads="1"/>
              </p:cNvSpPr>
              <p:nvPr/>
            </p:nvSpPr>
            <p:spPr bwMode="auto">
              <a:xfrm>
                <a:off x="1227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10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Rectangle 35"/>
              <p:cNvSpPr>
                <a:spLocks noChangeArrowheads="1"/>
              </p:cNvSpPr>
              <p:nvPr/>
            </p:nvSpPr>
            <p:spPr bwMode="auto">
              <a:xfrm>
                <a:off x="1131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4" name="Group 36"/>
          <p:cNvGrpSpPr>
            <a:grpSpLocks/>
          </p:cNvGrpSpPr>
          <p:nvPr/>
        </p:nvGrpSpPr>
        <p:grpSpPr bwMode="auto">
          <a:xfrm>
            <a:off x="1259607" y="1215696"/>
            <a:ext cx="523595" cy="498299"/>
            <a:chOff x="1471" y="480"/>
            <a:chExt cx="340" cy="334"/>
          </a:xfrm>
        </p:grpSpPr>
        <p:sp>
          <p:nvSpPr>
            <p:cNvPr id="25" name="Rectangle 37"/>
            <p:cNvSpPr>
              <a:spLocks noChangeArrowheads="1"/>
            </p:cNvSpPr>
            <p:nvPr/>
          </p:nvSpPr>
          <p:spPr bwMode="auto">
            <a:xfrm>
              <a:off x="1471" y="480"/>
              <a:ext cx="340" cy="33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6" name="Group 38"/>
            <p:cNvGrpSpPr>
              <a:grpSpLocks/>
            </p:cNvGrpSpPr>
            <p:nvPr/>
          </p:nvGrpSpPr>
          <p:grpSpPr bwMode="auto">
            <a:xfrm>
              <a:off x="1471" y="480"/>
              <a:ext cx="340" cy="334"/>
              <a:chOff x="1471" y="480"/>
              <a:chExt cx="340" cy="334"/>
            </a:xfrm>
          </p:grpSpPr>
          <p:sp>
            <p:nvSpPr>
              <p:cNvPr id="27" name="Rectangle 39"/>
              <p:cNvSpPr>
                <a:spLocks noChangeArrowheads="1"/>
              </p:cNvSpPr>
              <p:nvPr/>
            </p:nvSpPr>
            <p:spPr bwMode="auto">
              <a:xfrm>
                <a:off x="1511" y="480"/>
                <a:ext cx="260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Rectangle 40"/>
              <p:cNvSpPr>
                <a:spLocks noChangeArrowheads="1"/>
              </p:cNvSpPr>
              <p:nvPr/>
            </p:nvSpPr>
            <p:spPr bwMode="auto">
              <a:xfrm>
                <a:off x="1567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11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Rectangle 41"/>
              <p:cNvSpPr>
                <a:spLocks noChangeArrowheads="1"/>
              </p:cNvSpPr>
              <p:nvPr/>
            </p:nvSpPr>
            <p:spPr bwMode="auto">
              <a:xfrm>
                <a:off x="1471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0" name="Group 42"/>
          <p:cNvGrpSpPr>
            <a:grpSpLocks/>
          </p:cNvGrpSpPr>
          <p:nvPr/>
        </p:nvGrpSpPr>
        <p:grpSpPr bwMode="auto">
          <a:xfrm>
            <a:off x="1783202" y="1215696"/>
            <a:ext cx="522056" cy="498299"/>
            <a:chOff x="1811" y="480"/>
            <a:chExt cx="339" cy="334"/>
          </a:xfrm>
        </p:grpSpPr>
        <p:sp>
          <p:nvSpPr>
            <p:cNvPr id="31" name="Rectangle 43"/>
            <p:cNvSpPr>
              <a:spLocks noChangeArrowheads="1"/>
            </p:cNvSpPr>
            <p:nvPr/>
          </p:nvSpPr>
          <p:spPr bwMode="auto">
            <a:xfrm>
              <a:off x="1811" y="480"/>
              <a:ext cx="339" cy="334"/>
            </a:xfrm>
            <a:prstGeom prst="rect">
              <a:avLst/>
            </a:prstGeom>
            <a:solidFill>
              <a:srgbClr val="CCFFCC"/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44"/>
            <p:cNvGrpSpPr>
              <a:grpSpLocks/>
            </p:cNvGrpSpPr>
            <p:nvPr/>
          </p:nvGrpSpPr>
          <p:grpSpPr bwMode="auto">
            <a:xfrm>
              <a:off x="1811" y="480"/>
              <a:ext cx="339" cy="334"/>
              <a:chOff x="1811" y="480"/>
              <a:chExt cx="339" cy="334"/>
            </a:xfrm>
          </p:grpSpPr>
          <p:sp>
            <p:nvSpPr>
              <p:cNvPr id="33" name="Rectangle 45"/>
              <p:cNvSpPr>
                <a:spLocks noChangeArrowheads="1"/>
              </p:cNvSpPr>
              <p:nvPr/>
            </p:nvSpPr>
            <p:spPr bwMode="auto">
              <a:xfrm>
                <a:off x="1850" y="480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Rectangle 46"/>
              <p:cNvSpPr>
                <a:spLocks noChangeArrowheads="1"/>
              </p:cNvSpPr>
              <p:nvPr/>
            </p:nvSpPr>
            <p:spPr bwMode="auto">
              <a:xfrm>
                <a:off x="1906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12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Rectangle 47"/>
              <p:cNvSpPr>
                <a:spLocks noChangeArrowheads="1"/>
              </p:cNvSpPr>
              <p:nvPr/>
            </p:nvSpPr>
            <p:spPr bwMode="auto">
              <a:xfrm>
                <a:off x="1811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6" name="Group 48"/>
          <p:cNvGrpSpPr>
            <a:grpSpLocks/>
          </p:cNvGrpSpPr>
          <p:nvPr/>
        </p:nvGrpSpPr>
        <p:grpSpPr bwMode="auto">
          <a:xfrm>
            <a:off x="2305258" y="1215696"/>
            <a:ext cx="522055" cy="498299"/>
            <a:chOff x="2150" y="480"/>
            <a:chExt cx="339" cy="334"/>
          </a:xfrm>
        </p:grpSpPr>
        <p:sp>
          <p:nvSpPr>
            <p:cNvPr id="37" name="Rectangle 49"/>
            <p:cNvSpPr>
              <a:spLocks noChangeArrowheads="1"/>
            </p:cNvSpPr>
            <p:nvPr/>
          </p:nvSpPr>
          <p:spPr bwMode="auto">
            <a:xfrm>
              <a:off x="2150" y="480"/>
              <a:ext cx="339" cy="334"/>
            </a:xfrm>
            <a:prstGeom prst="rect">
              <a:avLst/>
            </a:prstGeom>
            <a:solidFill>
              <a:srgbClr val="66CCFF"/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" name="Group 50"/>
            <p:cNvGrpSpPr>
              <a:grpSpLocks/>
            </p:cNvGrpSpPr>
            <p:nvPr/>
          </p:nvGrpSpPr>
          <p:grpSpPr bwMode="auto">
            <a:xfrm>
              <a:off x="2150" y="480"/>
              <a:ext cx="339" cy="334"/>
              <a:chOff x="2150" y="480"/>
              <a:chExt cx="339" cy="334"/>
            </a:xfrm>
          </p:grpSpPr>
          <p:sp>
            <p:nvSpPr>
              <p:cNvPr id="39" name="Rectangle 51"/>
              <p:cNvSpPr>
                <a:spLocks noChangeArrowheads="1"/>
              </p:cNvSpPr>
              <p:nvPr/>
            </p:nvSpPr>
            <p:spPr bwMode="auto">
              <a:xfrm>
                <a:off x="2189" y="480"/>
                <a:ext cx="261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Rectangle 52"/>
              <p:cNvSpPr>
                <a:spLocks noChangeArrowheads="1"/>
              </p:cNvSpPr>
              <p:nvPr/>
            </p:nvSpPr>
            <p:spPr bwMode="auto">
              <a:xfrm>
                <a:off x="2246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13</a:t>
                </a: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Rectangle 53"/>
              <p:cNvSpPr>
                <a:spLocks noChangeArrowheads="1"/>
              </p:cNvSpPr>
              <p:nvPr/>
            </p:nvSpPr>
            <p:spPr bwMode="auto">
              <a:xfrm>
                <a:off x="2150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2827313" y="1215696"/>
            <a:ext cx="523595" cy="498299"/>
            <a:chOff x="2489" y="480"/>
            <a:chExt cx="340" cy="334"/>
          </a:xfrm>
        </p:grpSpPr>
        <p:sp>
          <p:nvSpPr>
            <p:cNvPr id="43" name="Rectangle 55"/>
            <p:cNvSpPr>
              <a:spLocks noChangeArrowheads="1"/>
            </p:cNvSpPr>
            <p:nvPr/>
          </p:nvSpPr>
          <p:spPr bwMode="auto">
            <a:xfrm>
              <a:off x="2489" y="480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4" name="Group 56"/>
            <p:cNvGrpSpPr>
              <a:grpSpLocks/>
            </p:cNvGrpSpPr>
            <p:nvPr/>
          </p:nvGrpSpPr>
          <p:grpSpPr bwMode="auto">
            <a:xfrm>
              <a:off x="2489" y="480"/>
              <a:ext cx="340" cy="334"/>
              <a:chOff x="2489" y="480"/>
              <a:chExt cx="340" cy="334"/>
            </a:xfrm>
          </p:grpSpPr>
          <p:sp>
            <p:nvSpPr>
              <p:cNvPr id="45" name="Rectangle 57"/>
              <p:cNvSpPr>
                <a:spLocks noChangeArrowheads="1"/>
              </p:cNvSpPr>
              <p:nvPr/>
            </p:nvSpPr>
            <p:spPr bwMode="auto">
              <a:xfrm>
                <a:off x="2529" y="480"/>
                <a:ext cx="261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Rectangle 58"/>
              <p:cNvSpPr>
                <a:spLocks noChangeArrowheads="1"/>
              </p:cNvSpPr>
              <p:nvPr/>
            </p:nvSpPr>
            <p:spPr bwMode="auto">
              <a:xfrm>
                <a:off x="2585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14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Rectangle 59"/>
              <p:cNvSpPr>
                <a:spLocks noChangeArrowheads="1"/>
              </p:cNvSpPr>
              <p:nvPr/>
            </p:nvSpPr>
            <p:spPr bwMode="auto">
              <a:xfrm>
                <a:off x="2489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8" name="Group 60"/>
          <p:cNvGrpSpPr>
            <a:grpSpLocks/>
          </p:cNvGrpSpPr>
          <p:nvPr/>
        </p:nvGrpSpPr>
        <p:grpSpPr bwMode="auto">
          <a:xfrm>
            <a:off x="3350908" y="1215696"/>
            <a:ext cx="522056" cy="498299"/>
            <a:chOff x="2829" y="480"/>
            <a:chExt cx="339" cy="334"/>
          </a:xfrm>
        </p:grpSpPr>
        <p:sp>
          <p:nvSpPr>
            <p:cNvPr id="49" name="Rectangle 61"/>
            <p:cNvSpPr>
              <a:spLocks noChangeArrowheads="1"/>
            </p:cNvSpPr>
            <p:nvPr/>
          </p:nvSpPr>
          <p:spPr bwMode="auto">
            <a:xfrm>
              <a:off x="2829" y="480"/>
              <a:ext cx="339" cy="33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0" name="Group 62"/>
            <p:cNvGrpSpPr>
              <a:grpSpLocks/>
            </p:cNvGrpSpPr>
            <p:nvPr/>
          </p:nvGrpSpPr>
          <p:grpSpPr bwMode="auto">
            <a:xfrm>
              <a:off x="2829" y="480"/>
              <a:ext cx="339" cy="334"/>
              <a:chOff x="2829" y="480"/>
              <a:chExt cx="339" cy="334"/>
            </a:xfrm>
          </p:grpSpPr>
          <p:sp>
            <p:nvSpPr>
              <p:cNvPr id="51" name="Rectangle 63"/>
              <p:cNvSpPr>
                <a:spLocks noChangeArrowheads="1"/>
              </p:cNvSpPr>
              <p:nvPr/>
            </p:nvSpPr>
            <p:spPr bwMode="auto">
              <a:xfrm>
                <a:off x="2869" y="480"/>
                <a:ext cx="259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Rectangle 64"/>
              <p:cNvSpPr>
                <a:spLocks noChangeArrowheads="1"/>
              </p:cNvSpPr>
              <p:nvPr/>
            </p:nvSpPr>
            <p:spPr bwMode="auto">
              <a:xfrm>
                <a:off x="2925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15</a:t>
                </a: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Rectangle 65"/>
              <p:cNvSpPr>
                <a:spLocks noChangeArrowheads="1"/>
              </p:cNvSpPr>
              <p:nvPr/>
            </p:nvSpPr>
            <p:spPr bwMode="auto">
              <a:xfrm>
                <a:off x="2829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66"/>
          <p:cNvGrpSpPr>
            <a:grpSpLocks/>
          </p:cNvGrpSpPr>
          <p:nvPr/>
        </p:nvGrpSpPr>
        <p:grpSpPr bwMode="auto">
          <a:xfrm>
            <a:off x="3872963" y="1215696"/>
            <a:ext cx="523595" cy="498299"/>
            <a:chOff x="3168" y="480"/>
            <a:chExt cx="340" cy="334"/>
          </a:xfrm>
        </p:grpSpPr>
        <p:sp>
          <p:nvSpPr>
            <p:cNvPr id="55" name="Rectangle 67"/>
            <p:cNvSpPr>
              <a:spLocks noChangeArrowheads="1"/>
            </p:cNvSpPr>
            <p:nvPr/>
          </p:nvSpPr>
          <p:spPr bwMode="auto">
            <a:xfrm>
              <a:off x="3168" y="480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Group 68"/>
            <p:cNvGrpSpPr>
              <a:grpSpLocks/>
            </p:cNvGrpSpPr>
            <p:nvPr/>
          </p:nvGrpSpPr>
          <p:grpSpPr bwMode="auto">
            <a:xfrm>
              <a:off x="3168" y="480"/>
              <a:ext cx="340" cy="334"/>
              <a:chOff x="3168" y="480"/>
              <a:chExt cx="340" cy="334"/>
            </a:xfrm>
          </p:grpSpPr>
          <p:sp>
            <p:nvSpPr>
              <p:cNvPr id="57" name="Rectangle 69"/>
              <p:cNvSpPr>
                <a:spLocks noChangeArrowheads="1"/>
              </p:cNvSpPr>
              <p:nvPr/>
            </p:nvSpPr>
            <p:spPr bwMode="auto">
              <a:xfrm>
                <a:off x="3208" y="480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Rectangle 70"/>
              <p:cNvSpPr>
                <a:spLocks noChangeArrowheads="1"/>
              </p:cNvSpPr>
              <p:nvPr/>
            </p:nvSpPr>
            <p:spPr bwMode="auto">
              <a:xfrm>
                <a:off x="3264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16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Rectangle 71"/>
              <p:cNvSpPr>
                <a:spLocks noChangeArrowheads="1"/>
              </p:cNvSpPr>
              <p:nvPr/>
            </p:nvSpPr>
            <p:spPr bwMode="auto">
              <a:xfrm>
                <a:off x="3168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0" name="Group 72"/>
          <p:cNvGrpSpPr>
            <a:grpSpLocks/>
          </p:cNvGrpSpPr>
          <p:nvPr/>
        </p:nvGrpSpPr>
        <p:grpSpPr bwMode="auto">
          <a:xfrm>
            <a:off x="4396558" y="1215696"/>
            <a:ext cx="523595" cy="498299"/>
            <a:chOff x="3508" y="480"/>
            <a:chExt cx="340" cy="334"/>
          </a:xfrm>
        </p:grpSpPr>
        <p:sp>
          <p:nvSpPr>
            <p:cNvPr id="61" name="Rectangle 73"/>
            <p:cNvSpPr>
              <a:spLocks noChangeArrowheads="1"/>
            </p:cNvSpPr>
            <p:nvPr/>
          </p:nvSpPr>
          <p:spPr bwMode="auto">
            <a:xfrm>
              <a:off x="3508" y="480"/>
              <a:ext cx="340" cy="33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2" name="Group 74"/>
            <p:cNvGrpSpPr>
              <a:grpSpLocks/>
            </p:cNvGrpSpPr>
            <p:nvPr/>
          </p:nvGrpSpPr>
          <p:grpSpPr bwMode="auto">
            <a:xfrm>
              <a:off x="3508" y="480"/>
              <a:ext cx="340" cy="334"/>
              <a:chOff x="3508" y="480"/>
              <a:chExt cx="340" cy="334"/>
            </a:xfrm>
          </p:grpSpPr>
          <p:sp>
            <p:nvSpPr>
              <p:cNvPr id="63" name="Rectangle 75"/>
              <p:cNvSpPr>
                <a:spLocks noChangeArrowheads="1"/>
              </p:cNvSpPr>
              <p:nvPr/>
            </p:nvSpPr>
            <p:spPr bwMode="auto">
              <a:xfrm>
                <a:off x="3548" y="480"/>
                <a:ext cx="260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Rectangle 76"/>
              <p:cNvSpPr>
                <a:spLocks noChangeArrowheads="1"/>
              </p:cNvSpPr>
              <p:nvPr/>
            </p:nvSpPr>
            <p:spPr bwMode="auto">
              <a:xfrm>
                <a:off x="3604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17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Rectangle 77"/>
              <p:cNvSpPr>
                <a:spLocks noChangeArrowheads="1"/>
              </p:cNvSpPr>
              <p:nvPr/>
            </p:nvSpPr>
            <p:spPr bwMode="auto">
              <a:xfrm>
                <a:off x="3508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6" name="Group 78"/>
          <p:cNvGrpSpPr>
            <a:grpSpLocks/>
          </p:cNvGrpSpPr>
          <p:nvPr/>
        </p:nvGrpSpPr>
        <p:grpSpPr bwMode="auto">
          <a:xfrm>
            <a:off x="4920154" y="1215696"/>
            <a:ext cx="522055" cy="498299"/>
            <a:chOff x="3848" y="480"/>
            <a:chExt cx="339" cy="334"/>
          </a:xfrm>
        </p:grpSpPr>
        <p:sp>
          <p:nvSpPr>
            <p:cNvPr id="67" name="Rectangle 79"/>
            <p:cNvSpPr>
              <a:spLocks noChangeArrowheads="1"/>
            </p:cNvSpPr>
            <p:nvPr/>
          </p:nvSpPr>
          <p:spPr bwMode="auto">
            <a:xfrm>
              <a:off x="3848" y="480"/>
              <a:ext cx="339" cy="334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8" name="Group 80"/>
            <p:cNvGrpSpPr>
              <a:grpSpLocks/>
            </p:cNvGrpSpPr>
            <p:nvPr/>
          </p:nvGrpSpPr>
          <p:grpSpPr bwMode="auto">
            <a:xfrm>
              <a:off x="3848" y="480"/>
              <a:ext cx="339" cy="334"/>
              <a:chOff x="3848" y="480"/>
              <a:chExt cx="339" cy="334"/>
            </a:xfrm>
          </p:grpSpPr>
          <p:sp>
            <p:nvSpPr>
              <p:cNvPr id="69" name="Rectangle 81"/>
              <p:cNvSpPr>
                <a:spLocks noChangeArrowheads="1"/>
              </p:cNvSpPr>
              <p:nvPr/>
            </p:nvSpPr>
            <p:spPr bwMode="auto">
              <a:xfrm>
                <a:off x="3887" y="480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Rectangle 82"/>
              <p:cNvSpPr>
                <a:spLocks noChangeArrowheads="1"/>
              </p:cNvSpPr>
              <p:nvPr/>
            </p:nvSpPr>
            <p:spPr bwMode="auto">
              <a:xfrm>
                <a:off x="3943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18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Rectangle 83"/>
              <p:cNvSpPr>
                <a:spLocks noChangeArrowheads="1"/>
              </p:cNvSpPr>
              <p:nvPr/>
            </p:nvSpPr>
            <p:spPr bwMode="auto">
              <a:xfrm>
                <a:off x="3848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2" name="Group 84"/>
          <p:cNvGrpSpPr>
            <a:grpSpLocks/>
          </p:cNvGrpSpPr>
          <p:nvPr/>
        </p:nvGrpSpPr>
        <p:grpSpPr bwMode="auto">
          <a:xfrm>
            <a:off x="5442208" y="1215696"/>
            <a:ext cx="522056" cy="498299"/>
            <a:chOff x="4187" y="480"/>
            <a:chExt cx="339" cy="334"/>
          </a:xfrm>
        </p:grpSpPr>
        <p:sp>
          <p:nvSpPr>
            <p:cNvPr id="73" name="Rectangle 85"/>
            <p:cNvSpPr>
              <a:spLocks noChangeArrowheads="1"/>
            </p:cNvSpPr>
            <p:nvPr/>
          </p:nvSpPr>
          <p:spPr bwMode="auto">
            <a:xfrm>
              <a:off x="4187" y="480"/>
              <a:ext cx="339" cy="334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4" name="Group 86"/>
            <p:cNvGrpSpPr>
              <a:grpSpLocks/>
            </p:cNvGrpSpPr>
            <p:nvPr/>
          </p:nvGrpSpPr>
          <p:grpSpPr bwMode="auto">
            <a:xfrm>
              <a:off x="4187" y="480"/>
              <a:ext cx="339" cy="334"/>
              <a:chOff x="4187" y="480"/>
              <a:chExt cx="339" cy="334"/>
            </a:xfrm>
          </p:grpSpPr>
          <p:sp>
            <p:nvSpPr>
              <p:cNvPr id="75" name="Rectangle 87"/>
              <p:cNvSpPr>
                <a:spLocks noChangeArrowheads="1"/>
              </p:cNvSpPr>
              <p:nvPr/>
            </p:nvSpPr>
            <p:spPr bwMode="auto">
              <a:xfrm>
                <a:off x="4226" y="480"/>
                <a:ext cx="261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Rectangle 88"/>
              <p:cNvSpPr>
                <a:spLocks noChangeArrowheads="1"/>
              </p:cNvSpPr>
              <p:nvPr/>
            </p:nvSpPr>
            <p:spPr bwMode="auto">
              <a:xfrm>
                <a:off x="4283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19</a:t>
                </a: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Rectangle 89"/>
              <p:cNvSpPr>
                <a:spLocks noChangeArrowheads="1"/>
              </p:cNvSpPr>
              <p:nvPr/>
            </p:nvSpPr>
            <p:spPr bwMode="auto">
              <a:xfrm>
                <a:off x="4187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8" name="Group 90"/>
          <p:cNvGrpSpPr>
            <a:grpSpLocks/>
          </p:cNvGrpSpPr>
          <p:nvPr/>
        </p:nvGrpSpPr>
        <p:grpSpPr bwMode="auto">
          <a:xfrm>
            <a:off x="5964264" y="1215696"/>
            <a:ext cx="523595" cy="498299"/>
            <a:chOff x="4526" y="480"/>
            <a:chExt cx="340" cy="334"/>
          </a:xfrm>
        </p:grpSpPr>
        <p:sp>
          <p:nvSpPr>
            <p:cNvPr id="79" name="Rectangle 91"/>
            <p:cNvSpPr>
              <a:spLocks noChangeArrowheads="1"/>
            </p:cNvSpPr>
            <p:nvPr/>
          </p:nvSpPr>
          <p:spPr bwMode="auto">
            <a:xfrm>
              <a:off x="4526" y="480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0" name="Group 92"/>
            <p:cNvGrpSpPr>
              <a:grpSpLocks/>
            </p:cNvGrpSpPr>
            <p:nvPr/>
          </p:nvGrpSpPr>
          <p:grpSpPr bwMode="auto">
            <a:xfrm>
              <a:off x="4526" y="480"/>
              <a:ext cx="340" cy="334"/>
              <a:chOff x="4526" y="480"/>
              <a:chExt cx="340" cy="334"/>
            </a:xfrm>
          </p:grpSpPr>
          <p:sp>
            <p:nvSpPr>
              <p:cNvPr id="81" name="Rectangle 93"/>
              <p:cNvSpPr>
                <a:spLocks noChangeArrowheads="1"/>
              </p:cNvSpPr>
              <p:nvPr/>
            </p:nvSpPr>
            <p:spPr bwMode="auto">
              <a:xfrm>
                <a:off x="4566" y="480"/>
                <a:ext cx="261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Rectangle 94"/>
              <p:cNvSpPr>
                <a:spLocks noChangeArrowheads="1"/>
              </p:cNvSpPr>
              <p:nvPr/>
            </p:nvSpPr>
            <p:spPr bwMode="auto">
              <a:xfrm>
                <a:off x="4622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20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Rectangle 95"/>
              <p:cNvSpPr>
                <a:spLocks noChangeArrowheads="1"/>
              </p:cNvSpPr>
              <p:nvPr/>
            </p:nvSpPr>
            <p:spPr bwMode="auto">
              <a:xfrm>
                <a:off x="4526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4" name="Rectangle 96"/>
          <p:cNvSpPr>
            <a:spLocks noChangeArrowheads="1"/>
          </p:cNvSpPr>
          <p:nvPr/>
        </p:nvSpPr>
        <p:spPr bwMode="auto">
          <a:xfrm>
            <a:off x="6536308" y="1284324"/>
            <a:ext cx="399449" cy="362534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Rectangle 97"/>
          <p:cNvSpPr>
            <a:spLocks noChangeArrowheads="1"/>
          </p:cNvSpPr>
          <p:nvPr/>
        </p:nvSpPr>
        <p:spPr bwMode="auto">
          <a:xfrm>
            <a:off x="6621599" y="1321622"/>
            <a:ext cx="260167" cy="25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21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6" name="Group 98"/>
          <p:cNvGrpSpPr>
            <a:grpSpLocks/>
          </p:cNvGrpSpPr>
          <p:nvPr/>
        </p:nvGrpSpPr>
        <p:grpSpPr bwMode="auto">
          <a:xfrm>
            <a:off x="7022234" y="1217188"/>
            <a:ext cx="523595" cy="498299"/>
            <a:chOff x="5217" y="481"/>
            <a:chExt cx="340" cy="334"/>
          </a:xfrm>
        </p:grpSpPr>
        <p:sp>
          <p:nvSpPr>
            <p:cNvPr id="87" name="Rectangle 99"/>
            <p:cNvSpPr>
              <a:spLocks noChangeArrowheads="1"/>
            </p:cNvSpPr>
            <p:nvPr/>
          </p:nvSpPr>
          <p:spPr bwMode="auto">
            <a:xfrm>
              <a:off x="5217" y="481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8" name="Group 100"/>
            <p:cNvGrpSpPr>
              <a:grpSpLocks/>
            </p:cNvGrpSpPr>
            <p:nvPr/>
          </p:nvGrpSpPr>
          <p:grpSpPr bwMode="auto">
            <a:xfrm>
              <a:off x="5217" y="481"/>
              <a:ext cx="340" cy="334"/>
              <a:chOff x="5217" y="481"/>
              <a:chExt cx="340" cy="334"/>
            </a:xfrm>
          </p:grpSpPr>
          <p:sp>
            <p:nvSpPr>
              <p:cNvPr id="89" name="Rectangle 101"/>
              <p:cNvSpPr>
                <a:spLocks noChangeArrowheads="1"/>
              </p:cNvSpPr>
              <p:nvPr/>
            </p:nvSpPr>
            <p:spPr bwMode="auto">
              <a:xfrm>
                <a:off x="5257" y="481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Rectangle 102"/>
              <p:cNvSpPr>
                <a:spLocks noChangeArrowheads="1"/>
              </p:cNvSpPr>
              <p:nvPr/>
            </p:nvSpPr>
            <p:spPr bwMode="auto">
              <a:xfrm>
                <a:off x="5313" y="553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22</a:t>
                </a: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Rectangle 103"/>
              <p:cNvSpPr>
                <a:spLocks noChangeArrowheads="1"/>
              </p:cNvSpPr>
              <p:nvPr/>
            </p:nvSpPr>
            <p:spPr bwMode="auto">
              <a:xfrm>
                <a:off x="5217" y="481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2" name="Rectangle 106"/>
          <p:cNvSpPr>
            <a:spLocks noChangeArrowheads="1"/>
          </p:cNvSpPr>
          <p:nvPr/>
        </p:nvSpPr>
        <p:spPr bwMode="auto">
          <a:xfrm>
            <a:off x="3350908" y="1712503"/>
            <a:ext cx="522056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93" name="Group 117"/>
          <p:cNvGrpSpPr>
            <a:grpSpLocks/>
          </p:cNvGrpSpPr>
          <p:nvPr/>
        </p:nvGrpSpPr>
        <p:grpSpPr bwMode="auto">
          <a:xfrm>
            <a:off x="931154" y="4606994"/>
            <a:ext cx="2524346" cy="270752"/>
            <a:chOff x="3591" y="2296"/>
            <a:chExt cx="1131" cy="200"/>
          </a:xfrm>
          <a:solidFill>
            <a:srgbClr val="92C460"/>
          </a:solidFill>
        </p:grpSpPr>
        <p:sp>
          <p:nvSpPr>
            <p:cNvPr id="94" name="Freeform 118"/>
            <p:cNvSpPr>
              <a:spLocks/>
            </p:cNvSpPr>
            <p:nvPr/>
          </p:nvSpPr>
          <p:spPr bwMode="auto">
            <a:xfrm>
              <a:off x="3591" y="2296"/>
              <a:ext cx="1131" cy="200"/>
            </a:xfrm>
            <a:custGeom>
              <a:avLst/>
              <a:gdLst>
                <a:gd name="T0" fmla="*/ 959 w 1131"/>
                <a:gd name="T1" fmla="*/ 0 h 200"/>
                <a:gd name="T2" fmla="*/ 0 w 1131"/>
                <a:gd name="T3" fmla="*/ 0 h 200"/>
                <a:gd name="T4" fmla="*/ 0 w 1131"/>
                <a:gd name="T5" fmla="*/ 200 h 200"/>
                <a:gd name="T6" fmla="*/ 959 w 1131"/>
                <a:gd name="T7" fmla="*/ 200 h 200"/>
                <a:gd name="T8" fmla="*/ 1131 w 1131"/>
                <a:gd name="T9" fmla="*/ 100 h 200"/>
                <a:gd name="T10" fmla="*/ 959 w 1131"/>
                <a:gd name="T11" fmla="*/ 0 h 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1"/>
                <a:gd name="T19" fmla="*/ 0 h 200"/>
                <a:gd name="T20" fmla="*/ 1131 w 1131"/>
                <a:gd name="T21" fmla="*/ 200 h 2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1" h="200">
                  <a:moveTo>
                    <a:pt x="959" y="0"/>
                  </a:moveTo>
                  <a:lnTo>
                    <a:pt x="0" y="0"/>
                  </a:lnTo>
                  <a:lnTo>
                    <a:pt x="0" y="200"/>
                  </a:lnTo>
                  <a:lnTo>
                    <a:pt x="959" y="200"/>
                  </a:lnTo>
                  <a:lnTo>
                    <a:pt x="1131" y="100"/>
                  </a:lnTo>
                  <a:lnTo>
                    <a:pt x="95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Freeform 119"/>
            <p:cNvSpPr>
              <a:spLocks/>
            </p:cNvSpPr>
            <p:nvPr/>
          </p:nvSpPr>
          <p:spPr bwMode="auto">
            <a:xfrm>
              <a:off x="3591" y="2296"/>
              <a:ext cx="1131" cy="200"/>
            </a:xfrm>
            <a:custGeom>
              <a:avLst/>
              <a:gdLst>
                <a:gd name="T0" fmla="*/ 959 w 1131"/>
                <a:gd name="T1" fmla="*/ 0 h 200"/>
                <a:gd name="T2" fmla="*/ 0 w 1131"/>
                <a:gd name="T3" fmla="*/ 0 h 200"/>
                <a:gd name="T4" fmla="*/ 0 w 1131"/>
                <a:gd name="T5" fmla="*/ 200 h 200"/>
                <a:gd name="T6" fmla="*/ 959 w 1131"/>
                <a:gd name="T7" fmla="*/ 200 h 200"/>
                <a:gd name="T8" fmla="*/ 1131 w 1131"/>
                <a:gd name="T9" fmla="*/ 100 h 200"/>
                <a:gd name="T10" fmla="*/ 959 w 1131"/>
                <a:gd name="T11" fmla="*/ 0 h 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1"/>
                <a:gd name="T19" fmla="*/ 0 h 200"/>
                <a:gd name="T20" fmla="*/ 1131 w 1131"/>
                <a:gd name="T21" fmla="*/ 200 h 2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1" h="200">
                  <a:moveTo>
                    <a:pt x="959" y="0"/>
                  </a:moveTo>
                  <a:lnTo>
                    <a:pt x="0" y="0"/>
                  </a:lnTo>
                  <a:lnTo>
                    <a:pt x="0" y="200"/>
                  </a:lnTo>
                  <a:lnTo>
                    <a:pt x="959" y="200"/>
                  </a:lnTo>
                  <a:lnTo>
                    <a:pt x="1131" y="100"/>
                  </a:lnTo>
                  <a:lnTo>
                    <a:pt x="959" y="0"/>
                  </a:ln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Calibri"/>
                </a:rPr>
                <a:t>CRYOSAT-2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Europe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6" name="Rectangle 121"/>
          <p:cNvSpPr>
            <a:spLocks noChangeArrowheads="1"/>
          </p:cNvSpPr>
          <p:nvPr/>
        </p:nvSpPr>
        <p:spPr bwMode="auto">
          <a:xfrm>
            <a:off x="953367" y="2825221"/>
            <a:ext cx="78525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Calibri"/>
              </a:rPr>
              <a:t>Complementary Missions - Medium Accuracy/Higher Inclination </a:t>
            </a:r>
          </a:p>
        </p:txBody>
      </p:sp>
      <p:sp>
        <p:nvSpPr>
          <p:cNvPr id="97" name="Rectangle 137"/>
          <p:cNvSpPr>
            <a:spLocks noChangeArrowheads="1"/>
          </p:cNvSpPr>
          <p:nvPr/>
        </p:nvSpPr>
        <p:spPr bwMode="auto">
          <a:xfrm>
            <a:off x="4306394" y="5307093"/>
            <a:ext cx="2629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Calibri"/>
              </a:rPr>
              <a:t>Broad-Coverage Mission</a:t>
            </a:r>
          </a:p>
        </p:txBody>
      </p:sp>
      <p:grpSp>
        <p:nvGrpSpPr>
          <p:cNvPr id="101" name="Group 177"/>
          <p:cNvGrpSpPr>
            <a:grpSpLocks/>
          </p:cNvGrpSpPr>
          <p:nvPr/>
        </p:nvGrpSpPr>
        <p:grpSpPr bwMode="auto">
          <a:xfrm>
            <a:off x="3930293" y="4191076"/>
            <a:ext cx="1664790" cy="275172"/>
            <a:chOff x="1189" y="975"/>
            <a:chExt cx="1131" cy="246"/>
          </a:xfrm>
          <a:solidFill>
            <a:srgbClr val="FFFF99"/>
          </a:solidFill>
        </p:grpSpPr>
        <p:sp>
          <p:nvSpPr>
            <p:cNvPr id="102" name="Freeform 180"/>
            <p:cNvSpPr>
              <a:spLocks/>
            </p:cNvSpPr>
            <p:nvPr/>
          </p:nvSpPr>
          <p:spPr bwMode="auto">
            <a:xfrm>
              <a:off x="1189" y="975"/>
              <a:ext cx="1131" cy="246"/>
            </a:xfrm>
            <a:custGeom>
              <a:avLst/>
              <a:gdLst>
                <a:gd name="T0" fmla="*/ 959 w 1131"/>
                <a:gd name="T1" fmla="*/ 0 h 200"/>
                <a:gd name="T2" fmla="*/ 0 w 1131"/>
                <a:gd name="T3" fmla="*/ 0 h 200"/>
                <a:gd name="T4" fmla="*/ 0 w 1131"/>
                <a:gd name="T5" fmla="*/ 200 h 200"/>
                <a:gd name="T6" fmla="*/ 959 w 1131"/>
                <a:gd name="T7" fmla="*/ 200 h 200"/>
                <a:gd name="T8" fmla="*/ 1131 w 1131"/>
                <a:gd name="T9" fmla="*/ 100 h 200"/>
                <a:gd name="T10" fmla="*/ 959 w 1131"/>
                <a:gd name="T11" fmla="*/ 0 h 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1"/>
                <a:gd name="T19" fmla="*/ 0 h 200"/>
                <a:gd name="T20" fmla="*/ 1131 w 1131"/>
                <a:gd name="T21" fmla="*/ 200 h 2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1" h="200">
                  <a:moveTo>
                    <a:pt x="959" y="0"/>
                  </a:moveTo>
                  <a:lnTo>
                    <a:pt x="0" y="0"/>
                  </a:lnTo>
                  <a:lnTo>
                    <a:pt x="0" y="200"/>
                  </a:lnTo>
                  <a:lnTo>
                    <a:pt x="959" y="200"/>
                  </a:lnTo>
                  <a:lnTo>
                    <a:pt x="1131" y="100"/>
                  </a:lnTo>
                  <a:lnTo>
                    <a:pt x="959" y="0"/>
                  </a:lnTo>
                  <a:close/>
                </a:path>
              </a:pathLst>
            </a:custGeom>
            <a:ln>
              <a:solidFill>
                <a:schemeClr val="accent1">
                  <a:lumMod val="50000"/>
                </a:schemeClr>
              </a:solidFill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Rectangle 181"/>
            <p:cNvSpPr>
              <a:spLocks noChangeArrowheads="1"/>
            </p:cNvSpPr>
            <p:nvPr/>
          </p:nvSpPr>
          <p:spPr bwMode="auto">
            <a:xfrm>
              <a:off x="1387" y="1000"/>
              <a:ext cx="566" cy="18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Unicode MS" charset="0"/>
                  <a:ea typeface="Arial Unicode MS" charset="0"/>
                  <a:cs typeface="Arial Unicode MS" charset="0"/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HY-2B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China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4" name="Group 182"/>
          <p:cNvGrpSpPr>
            <a:grpSpLocks/>
          </p:cNvGrpSpPr>
          <p:nvPr/>
        </p:nvGrpSpPr>
        <p:grpSpPr bwMode="auto">
          <a:xfrm>
            <a:off x="1536805" y="4222656"/>
            <a:ext cx="1918695" cy="270752"/>
            <a:chOff x="657" y="1253"/>
            <a:chExt cx="1131" cy="200"/>
          </a:xfrm>
          <a:solidFill>
            <a:srgbClr val="92C460"/>
          </a:solidFill>
        </p:grpSpPr>
        <p:grpSp>
          <p:nvGrpSpPr>
            <p:cNvPr id="105" name="Group 183"/>
            <p:cNvGrpSpPr>
              <a:grpSpLocks/>
            </p:cNvGrpSpPr>
            <p:nvPr/>
          </p:nvGrpSpPr>
          <p:grpSpPr bwMode="auto">
            <a:xfrm>
              <a:off x="657" y="1253"/>
              <a:ext cx="1131" cy="200"/>
              <a:chOff x="3591" y="2296"/>
              <a:chExt cx="1131" cy="200"/>
            </a:xfrm>
            <a:grpFill/>
          </p:grpSpPr>
          <p:sp>
            <p:nvSpPr>
              <p:cNvPr id="107" name="Freeform 184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85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92D050"/>
                  </a:solidFill>
                  <a:latin typeface="Calibri"/>
                </a:endParaRPr>
              </a:p>
            </p:txBody>
          </p:sp>
        </p:grpSp>
        <p:sp>
          <p:nvSpPr>
            <p:cNvPr id="106" name="Rectangle 186"/>
            <p:cNvSpPr>
              <a:spLocks noChangeArrowheads="1"/>
            </p:cNvSpPr>
            <p:nvPr/>
          </p:nvSpPr>
          <p:spPr bwMode="auto">
            <a:xfrm>
              <a:off x="875" y="1286"/>
              <a:ext cx="64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HY-2A</a:t>
              </a:r>
              <a:r>
                <a:rPr lang="en-US" sz="1400" dirty="0">
                  <a:solidFill>
                    <a:srgbClr val="000000"/>
                  </a:solidFill>
                  <a:latin typeface="Arial Unicode MS" charset="0"/>
                  <a:ea typeface="Arial Unicode MS" charset="0"/>
                  <a:cs typeface="Arial Unicode MS" charset="0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China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9" name="Rectangle 115"/>
          <p:cNvSpPr>
            <a:spLocks noChangeArrowheads="1"/>
          </p:cNvSpPr>
          <p:nvPr/>
        </p:nvSpPr>
        <p:spPr bwMode="auto">
          <a:xfrm>
            <a:off x="960862" y="1836265"/>
            <a:ext cx="78525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Calibri"/>
              </a:rPr>
              <a:t>Reference Missions - Higher Accuracy/Medium Inclination</a:t>
            </a:r>
          </a:p>
        </p:txBody>
      </p:sp>
      <p:sp>
        <p:nvSpPr>
          <p:cNvPr id="113" name="Rectangle 105"/>
          <p:cNvSpPr>
            <a:spLocks noChangeArrowheads="1"/>
          </p:cNvSpPr>
          <p:nvPr/>
        </p:nvSpPr>
        <p:spPr bwMode="auto">
          <a:xfrm>
            <a:off x="93067" y="1715487"/>
            <a:ext cx="520515" cy="4499611"/>
          </a:xfrm>
          <a:prstGeom prst="rect">
            <a:avLst/>
          </a:prstGeom>
          <a:noFill/>
          <a:ln w="3175" cap="rnd" algn="ctr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4" name="Rectangle 26"/>
          <p:cNvSpPr>
            <a:spLocks noChangeArrowheads="1"/>
          </p:cNvSpPr>
          <p:nvPr/>
        </p:nvSpPr>
        <p:spPr bwMode="auto">
          <a:xfrm>
            <a:off x="96446" y="1216826"/>
            <a:ext cx="521700" cy="498299"/>
          </a:xfrm>
          <a:prstGeom prst="rect">
            <a:avLst/>
          </a:prstGeom>
          <a:solidFill>
            <a:srgbClr val="66CCFF"/>
          </a:solidFill>
          <a:ln w="63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wrap="none" lIns="0" tIns="0" rIns="0" bIns="0" anchor="ctr"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Launch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Date</a:t>
            </a:r>
          </a:p>
        </p:txBody>
      </p:sp>
      <p:sp>
        <p:nvSpPr>
          <p:cNvPr id="115" name="TextBox 228"/>
          <p:cNvSpPr txBox="1">
            <a:spLocks noChangeArrowheads="1"/>
          </p:cNvSpPr>
          <p:nvPr/>
        </p:nvSpPr>
        <p:spPr bwMode="auto">
          <a:xfrm>
            <a:off x="120894" y="2116812"/>
            <a:ext cx="497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  <a:latin typeface="Calibri" pitchFamily="34" charset="0"/>
              </a:rPr>
              <a:t>12/01</a:t>
            </a:r>
          </a:p>
        </p:txBody>
      </p:sp>
      <p:sp>
        <p:nvSpPr>
          <p:cNvPr id="116" name="Freeform 209"/>
          <p:cNvSpPr>
            <a:spLocks/>
          </p:cNvSpPr>
          <p:nvPr/>
        </p:nvSpPr>
        <p:spPr bwMode="auto">
          <a:xfrm>
            <a:off x="6702455" y="4902754"/>
            <a:ext cx="1678862" cy="286447"/>
          </a:xfrm>
          <a:custGeom>
            <a:avLst/>
            <a:gdLst>
              <a:gd name="T0" fmla="*/ 1693 w 1903"/>
              <a:gd name="T1" fmla="*/ 0 h 193"/>
              <a:gd name="T2" fmla="*/ 0 w 1903"/>
              <a:gd name="T3" fmla="*/ 0 h 193"/>
              <a:gd name="T4" fmla="*/ 0 w 1903"/>
              <a:gd name="T5" fmla="*/ 193 h 193"/>
              <a:gd name="T6" fmla="*/ 1693 w 1903"/>
              <a:gd name="T7" fmla="*/ 193 h 193"/>
              <a:gd name="T8" fmla="*/ 1903 w 1903"/>
              <a:gd name="T9" fmla="*/ 96 h 193"/>
              <a:gd name="T10" fmla="*/ 1693 w 1903"/>
              <a:gd name="T11" fmla="*/ 0 h 1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3"/>
              <a:gd name="T19" fmla="*/ 0 h 193"/>
              <a:gd name="T20" fmla="*/ 1903 w 1903"/>
              <a:gd name="T21" fmla="*/ 193 h 1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3" h="193">
                <a:moveTo>
                  <a:pt x="1693" y="0"/>
                </a:moveTo>
                <a:lnTo>
                  <a:pt x="0" y="0"/>
                </a:lnTo>
                <a:lnTo>
                  <a:pt x="0" y="193"/>
                </a:lnTo>
                <a:lnTo>
                  <a:pt x="1693" y="193"/>
                </a:lnTo>
                <a:lnTo>
                  <a:pt x="1903" y="96"/>
                </a:lnTo>
                <a:lnTo>
                  <a:pt x="1693" y="0"/>
                </a:lnTo>
                <a:close/>
              </a:path>
            </a:pathLst>
          </a:custGeom>
          <a:solidFill>
            <a:srgbClr val="D74435"/>
          </a:solidFill>
          <a:ln w="9525" cap="rnd">
            <a:solidFill>
              <a:srgbClr val="000000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GFO-2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USA</a:t>
            </a:r>
          </a:p>
        </p:txBody>
      </p:sp>
      <p:sp>
        <p:nvSpPr>
          <p:cNvPr id="117" name="TextBox 234"/>
          <p:cNvSpPr txBox="1">
            <a:spLocks noChangeArrowheads="1"/>
          </p:cNvSpPr>
          <p:nvPr/>
        </p:nvSpPr>
        <p:spPr bwMode="auto">
          <a:xfrm>
            <a:off x="79927" y="4988733"/>
            <a:ext cx="5203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</a:rPr>
              <a:t>02/98</a:t>
            </a:r>
            <a:endParaRPr lang="en-US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8" name="TextBox 249"/>
          <p:cNvSpPr txBox="1">
            <a:spLocks noChangeArrowheads="1"/>
          </p:cNvSpPr>
          <p:nvPr/>
        </p:nvSpPr>
        <p:spPr bwMode="auto">
          <a:xfrm>
            <a:off x="96446" y="3268714"/>
            <a:ext cx="497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</a:rPr>
              <a:t>03/02</a:t>
            </a:r>
            <a:endParaRPr lang="en-US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" name="Pentagon 53"/>
          <p:cNvSpPr/>
          <p:nvPr/>
        </p:nvSpPr>
        <p:spPr bwMode="auto">
          <a:xfrm>
            <a:off x="554117" y="2134808"/>
            <a:ext cx="2061294" cy="287846"/>
          </a:xfrm>
          <a:prstGeom prst="homePlate">
            <a:avLst>
              <a:gd name="adj" fmla="val 123398"/>
            </a:avLst>
          </a:prstGeom>
          <a:solidFill>
            <a:schemeClr val="bg1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Jason-1 </a:t>
            </a:r>
            <a:r>
              <a:rPr lang="en-US" sz="1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France/USA</a:t>
            </a:r>
            <a:endParaRPr lang="en-US" sz="10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0" name="Pentagon 54"/>
          <p:cNvSpPr/>
          <p:nvPr/>
        </p:nvSpPr>
        <p:spPr bwMode="auto">
          <a:xfrm>
            <a:off x="554116" y="3223115"/>
            <a:ext cx="1426203" cy="291820"/>
          </a:xfrm>
          <a:prstGeom prst="homePlate">
            <a:avLst>
              <a:gd name="adj" fmla="val 123398"/>
            </a:avLst>
          </a:prstGeom>
          <a:solidFill>
            <a:schemeClr val="bg1">
              <a:lumMod val="50000"/>
            </a:schemeClr>
          </a:solidFill>
          <a:ln w="31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ENVISAT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Europe</a:t>
            </a:r>
          </a:p>
        </p:txBody>
      </p:sp>
      <p:grpSp>
        <p:nvGrpSpPr>
          <p:cNvPr id="121" name="Group 209"/>
          <p:cNvGrpSpPr>
            <a:grpSpLocks noChangeAspect="1"/>
          </p:cNvGrpSpPr>
          <p:nvPr/>
        </p:nvGrpSpPr>
        <p:grpSpPr bwMode="auto">
          <a:xfrm>
            <a:off x="327690" y="6342159"/>
            <a:ext cx="891829" cy="207974"/>
            <a:chOff x="888284" y="6210860"/>
            <a:chExt cx="1468625" cy="408408"/>
          </a:xfrm>
          <a:solidFill>
            <a:schemeClr val="bg1">
              <a:lumMod val="50000"/>
            </a:schemeClr>
          </a:solidFill>
        </p:grpSpPr>
        <p:sp>
          <p:nvSpPr>
            <p:cNvPr id="122" name="Rectangle 161"/>
            <p:cNvSpPr>
              <a:spLocks noChangeArrowheads="1"/>
            </p:cNvSpPr>
            <p:nvPr/>
          </p:nvSpPr>
          <p:spPr bwMode="auto">
            <a:xfrm>
              <a:off x="888284" y="6210860"/>
              <a:ext cx="1468625" cy="38100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Rectangle 162"/>
            <p:cNvSpPr>
              <a:spLocks noChangeArrowheads="1"/>
            </p:cNvSpPr>
            <p:nvPr/>
          </p:nvSpPr>
          <p:spPr bwMode="auto">
            <a:xfrm>
              <a:off x="893998" y="6210861"/>
              <a:ext cx="1462911" cy="408407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err="1" smtClean="0">
                  <a:solidFill>
                    <a:srgbClr val="000000"/>
                  </a:solidFill>
                  <a:latin typeface="Calibri"/>
                </a:rPr>
                <a:t>Recentl</a:t>
              </a:r>
              <a:endParaRPr lang="en-US" sz="10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24" name="Group 239"/>
          <p:cNvGrpSpPr>
            <a:grpSpLocks noChangeAspect="1"/>
          </p:cNvGrpSpPr>
          <p:nvPr/>
        </p:nvGrpSpPr>
        <p:grpSpPr bwMode="auto">
          <a:xfrm>
            <a:off x="1266432" y="6349654"/>
            <a:ext cx="944304" cy="207971"/>
            <a:chOff x="888284" y="6210859"/>
            <a:chExt cx="1468625" cy="381000"/>
          </a:xfrm>
          <a:solidFill>
            <a:schemeClr val="accent3">
              <a:lumMod val="75000"/>
            </a:schemeClr>
          </a:solidFill>
        </p:grpSpPr>
        <p:sp>
          <p:nvSpPr>
            <p:cNvPr id="125" name="Rectangle 161"/>
            <p:cNvSpPr>
              <a:spLocks noChangeArrowheads="1"/>
            </p:cNvSpPr>
            <p:nvPr/>
          </p:nvSpPr>
          <p:spPr bwMode="auto">
            <a:xfrm>
              <a:off x="888284" y="6210859"/>
              <a:ext cx="1468625" cy="381000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Rectangle 162"/>
            <p:cNvSpPr>
              <a:spLocks noChangeArrowheads="1"/>
            </p:cNvSpPr>
            <p:nvPr/>
          </p:nvSpPr>
          <p:spPr bwMode="auto">
            <a:xfrm>
              <a:off x="893998" y="6210859"/>
              <a:ext cx="1462911" cy="381000"/>
            </a:xfrm>
            <a:prstGeom prst="rect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Calibri"/>
                </a:rPr>
                <a:t>In operation</a:t>
              </a:r>
              <a:endParaRPr lang="en-US" sz="10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27" name="Group 208"/>
          <p:cNvGrpSpPr>
            <a:grpSpLocks noChangeAspect="1"/>
          </p:cNvGrpSpPr>
          <p:nvPr/>
        </p:nvGrpSpPr>
        <p:grpSpPr bwMode="auto">
          <a:xfrm>
            <a:off x="3239059" y="6372905"/>
            <a:ext cx="898105" cy="184721"/>
            <a:chOff x="4817875" y="6210859"/>
            <a:chExt cx="1468625" cy="381000"/>
          </a:xfrm>
          <a:solidFill>
            <a:srgbClr val="D74435"/>
          </a:solidFill>
        </p:grpSpPr>
        <p:sp>
          <p:nvSpPr>
            <p:cNvPr id="128" name="Rectangle 161"/>
            <p:cNvSpPr>
              <a:spLocks noChangeArrowheads="1"/>
            </p:cNvSpPr>
            <p:nvPr/>
          </p:nvSpPr>
          <p:spPr bwMode="auto">
            <a:xfrm>
              <a:off x="4817875" y="6210859"/>
              <a:ext cx="1468625" cy="38100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62"/>
            <p:cNvSpPr>
              <a:spLocks noChangeArrowheads="1"/>
            </p:cNvSpPr>
            <p:nvPr/>
          </p:nvSpPr>
          <p:spPr bwMode="auto">
            <a:xfrm>
              <a:off x="4823589" y="6210859"/>
              <a:ext cx="1462911" cy="38100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Proposed</a:t>
              </a:r>
            </a:p>
          </p:txBody>
        </p:sp>
      </p:grpSp>
      <p:grpSp>
        <p:nvGrpSpPr>
          <p:cNvPr id="130" name="Group 215"/>
          <p:cNvGrpSpPr>
            <a:grpSpLocks noChangeAspect="1"/>
          </p:cNvGrpSpPr>
          <p:nvPr/>
        </p:nvGrpSpPr>
        <p:grpSpPr bwMode="auto">
          <a:xfrm>
            <a:off x="2308907" y="6372905"/>
            <a:ext cx="892933" cy="184720"/>
            <a:chOff x="2853283" y="6210859"/>
            <a:chExt cx="1468625" cy="381000"/>
          </a:xfrm>
          <a:solidFill>
            <a:schemeClr val="accent1"/>
          </a:solidFill>
        </p:grpSpPr>
        <p:sp>
          <p:nvSpPr>
            <p:cNvPr id="131" name="Rectangle 161"/>
            <p:cNvSpPr>
              <a:spLocks noChangeArrowheads="1"/>
            </p:cNvSpPr>
            <p:nvPr/>
          </p:nvSpPr>
          <p:spPr bwMode="auto">
            <a:xfrm>
              <a:off x="2853283" y="6210859"/>
              <a:ext cx="1468625" cy="3810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Rectangle 162"/>
            <p:cNvSpPr>
              <a:spLocks noChangeArrowheads="1"/>
            </p:cNvSpPr>
            <p:nvPr/>
          </p:nvSpPr>
          <p:spPr bwMode="auto">
            <a:xfrm>
              <a:off x="2858997" y="6210859"/>
              <a:ext cx="1462911" cy="3810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Approved</a:t>
              </a:r>
            </a:p>
          </p:txBody>
        </p:sp>
      </p:grpSp>
      <p:sp>
        <p:nvSpPr>
          <p:cNvPr id="133" name="Rectangle 15"/>
          <p:cNvSpPr>
            <a:spLocks noChangeArrowheads="1"/>
          </p:cNvSpPr>
          <p:nvPr/>
        </p:nvSpPr>
        <p:spPr bwMode="auto">
          <a:xfrm>
            <a:off x="7028394" y="1708028"/>
            <a:ext cx="52051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4" name="Pentagon 62"/>
          <p:cNvSpPr/>
          <p:nvPr/>
        </p:nvSpPr>
        <p:spPr bwMode="auto">
          <a:xfrm>
            <a:off x="6406043" y="3202834"/>
            <a:ext cx="1784031" cy="274989"/>
          </a:xfrm>
          <a:prstGeom prst="homePlate">
            <a:avLst>
              <a:gd name="adj" fmla="val 123398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Sentinel-3C/D</a:t>
            </a:r>
            <a:r>
              <a:rPr lang="en-US" sz="12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Europe</a:t>
            </a:r>
            <a:endParaRPr lang="en-US" sz="1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5" name="Freeform 170"/>
          <p:cNvSpPr>
            <a:spLocks/>
          </p:cNvSpPr>
          <p:nvPr/>
        </p:nvSpPr>
        <p:spPr bwMode="auto">
          <a:xfrm>
            <a:off x="4339404" y="3540722"/>
            <a:ext cx="2958655" cy="269261"/>
          </a:xfrm>
          <a:custGeom>
            <a:avLst/>
            <a:gdLst>
              <a:gd name="T0" fmla="*/ 1693 w 1903"/>
              <a:gd name="T1" fmla="*/ 0 h 193"/>
              <a:gd name="T2" fmla="*/ 0 w 1903"/>
              <a:gd name="T3" fmla="*/ 0 h 193"/>
              <a:gd name="T4" fmla="*/ 0 w 1903"/>
              <a:gd name="T5" fmla="*/ 193 h 193"/>
              <a:gd name="T6" fmla="*/ 1693 w 1903"/>
              <a:gd name="T7" fmla="*/ 193 h 193"/>
              <a:gd name="T8" fmla="*/ 1903 w 1903"/>
              <a:gd name="T9" fmla="*/ 96 h 193"/>
              <a:gd name="T10" fmla="*/ 1693 w 1903"/>
              <a:gd name="T11" fmla="*/ 0 h 1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3"/>
              <a:gd name="T19" fmla="*/ 0 h 193"/>
              <a:gd name="T20" fmla="*/ 1903 w 1903"/>
              <a:gd name="T21" fmla="*/ 193 h 1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3" h="193">
                <a:moveTo>
                  <a:pt x="1693" y="0"/>
                </a:moveTo>
                <a:lnTo>
                  <a:pt x="0" y="0"/>
                </a:lnTo>
                <a:lnTo>
                  <a:pt x="0" y="193"/>
                </a:lnTo>
                <a:lnTo>
                  <a:pt x="1693" y="193"/>
                </a:lnTo>
                <a:lnTo>
                  <a:pt x="1903" y="96"/>
                </a:lnTo>
                <a:lnTo>
                  <a:pt x="1693" y="0"/>
                </a:lnTo>
                <a:close/>
              </a:path>
            </a:pathLst>
          </a:custGeom>
          <a:ln>
            <a:solidFill>
              <a:schemeClr val="accent1">
                <a:lumMod val="50000"/>
              </a:schemeClr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Sentinel-3B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Europe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136" name="Group 139"/>
          <p:cNvGrpSpPr>
            <a:grpSpLocks/>
          </p:cNvGrpSpPr>
          <p:nvPr/>
        </p:nvGrpSpPr>
        <p:grpSpPr bwMode="auto">
          <a:xfrm>
            <a:off x="6257819" y="5537342"/>
            <a:ext cx="2304959" cy="270752"/>
            <a:chOff x="1102" y="3140"/>
            <a:chExt cx="1903" cy="193"/>
          </a:xfrm>
          <a:solidFill>
            <a:srgbClr val="D74435"/>
          </a:solidFill>
        </p:grpSpPr>
        <p:sp>
          <p:nvSpPr>
            <p:cNvPr id="137" name="Freeform 140"/>
            <p:cNvSpPr>
              <a:spLocks/>
            </p:cNvSpPr>
            <p:nvPr/>
          </p:nvSpPr>
          <p:spPr bwMode="auto">
            <a:xfrm>
              <a:off x="1102" y="3140"/>
              <a:ext cx="1903" cy="193"/>
            </a:xfrm>
            <a:custGeom>
              <a:avLst/>
              <a:gdLst>
                <a:gd name="T0" fmla="*/ 1693 w 1903"/>
                <a:gd name="T1" fmla="*/ 0 h 193"/>
                <a:gd name="T2" fmla="*/ 0 w 1903"/>
                <a:gd name="T3" fmla="*/ 0 h 193"/>
                <a:gd name="T4" fmla="*/ 0 w 1903"/>
                <a:gd name="T5" fmla="*/ 193 h 193"/>
                <a:gd name="T6" fmla="*/ 1693 w 1903"/>
                <a:gd name="T7" fmla="*/ 193 h 193"/>
                <a:gd name="T8" fmla="*/ 1903 w 1903"/>
                <a:gd name="T9" fmla="*/ 96 h 193"/>
                <a:gd name="T10" fmla="*/ 1693 w 1903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3"/>
                <a:gd name="T19" fmla="*/ 0 h 193"/>
                <a:gd name="T20" fmla="*/ 1903 w 1903"/>
                <a:gd name="T21" fmla="*/ 193 h 1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3" h="193">
                  <a:moveTo>
                    <a:pt x="1693" y="0"/>
                  </a:moveTo>
                  <a:lnTo>
                    <a:pt x="0" y="0"/>
                  </a:lnTo>
                  <a:lnTo>
                    <a:pt x="0" y="193"/>
                  </a:lnTo>
                  <a:lnTo>
                    <a:pt x="1693" y="193"/>
                  </a:lnTo>
                  <a:lnTo>
                    <a:pt x="1903" y="96"/>
                  </a:lnTo>
                  <a:lnTo>
                    <a:pt x="169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Freeform 141"/>
            <p:cNvSpPr>
              <a:spLocks/>
            </p:cNvSpPr>
            <p:nvPr/>
          </p:nvSpPr>
          <p:spPr bwMode="auto">
            <a:xfrm>
              <a:off x="1102" y="3140"/>
              <a:ext cx="1903" cy="193"/>
            </a:xfrm>
            <a:custGeom>
              <a:avLst/>
              <a:gdLst>
                <a:gd name="T0" fmla="*/ 1693 w 1903"/>
                <a:gd name="T1" fmla="*/ 0 h 193"/>
                <a:gd name="T2" fmla="*/ 0 w 1903"/>
                <a:gd name="T3" fmla="*/ 0 h 193"/>
                <a:gd name="T4" fmla="*/ 0 w 1903"/>
                <a:gd name="T5" fmla="*/ 193 h 193"/>
                <a:gd name="T6" fmla="*/ 1693 w 1903"/>
                <a:gd name="T7" fmla="*/ 193 h 193"/>
                <a:gd name="T8" fmla="*/ 1903 w 1903"/>
                <a:gd name="T9" fmla="*/ 96 h 193"/>
                <a:gd name="T10" fmla="*/ 1693 w 1903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3"/>
                <a:gd name="T19" fmla="*/ 0 h 193"/>
                <a:gd name="T20" fmla="*/ 1903 w 1903"/>
                <a:gd name="T21" fmla="*/ 193 h 1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3" h="193">
                  <a:moveTo>
                    <a:pt x="1693" y="0"/>
                  </a:moveTo>
                  <a:lnTo>
                    <a:pt x="0" y="0"/>
                  </a:lnTo>
                  <a:lnTo>
                    <a:pt x="0" y="193"/>
                  </a:lnTo>
                  <a:lnTo>
                    <a:pt x="1693" y="193"/>
                  </a:lnTo>
                  <a:lnTo>
                    <a:pt x="1903" y="96"/>
                  </a:lnTo>
                  <a:lnTo>
                    <a:pt x="1693" y="0"/>
                  </a:ln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SWOT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USA/France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9" name="Freeform 135"/>
          <p:cNvSpPr>
            <a:spLocks/>
          </p:cNvSpPr>
          <p:nvPr/>
        </p:nvSpPr>
        <p:spPr bwMode="auto">
          <a:xfrm>
            <a:off x="5901529" y="2436441"/>
            <a:ext cx="2284534" cy="270036"/>
          </a:xfrm>
          <a:custGeom>
            <a:avLst/>
            <a:gdLst>
              <a:gd name="T0" fmla="*/ 1693 w 1903"/>
              <a:gd name="T1" fmla="*/ 0 h 193"/>
              <a:gd name="T2" fmla="*/ 0 w 1903"/>
              <a:gd name="T3" fmla="*/ 0 h 193"/>
              <a:gd name="T4" fmla="*/ 0 w 1903"/>
              <a:gd name="T5" fmla="*/ 193 h 193"/>
              <a:gd name="T6" fmla="*/ 1693 w 1903"/>
              <a:gd name="T7" fmla="*/ 193 h 193"/>
              <a:gd name="T8" fmla="*/ 1903 w 1903"/>
              <a:gd name="T9" fmla="*/ 96 h 193"/>
              <a:gd name="T10" fmla="*/ 1693 w 1903"/>
              <a:gd name="T11" fmla="*/ 0 h 1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3"/>
              <a:gd name="T19" fmla="*/ 0 h 193"/>
              <a:gd name="T20" fmla="*/ 1903 w 1903"/>
              <a:gd name="T21" fmla="*/ 193 h 1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3" h="193">
                <a:moveTo>
                  <a:pt x="1693" y="0"/>
                </a:moveTo>
                <a:lnTo>
                  <a:pt x="0" y="0"/>
                </a:lnTo>
                <a:lnTo>
                  <a:pt x="0" y="193"/>
                </a:lnTo>
                <a:lnTo>
                  <a:pt x="1693" y="193"/>
                </a:lnTo>
                <a:lnTo>
                  <a:pt x="1903" y="96"/>
                </a:lnTo>
                <a:lnTo>
                  <a:pt x="1693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cap="rnd">
            <a:solidFill>
              <a:srgbClr val="000000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Jason-CS 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A/B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Europe/USA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Pentagon 66"/>
          <p:cNvSpPr/>
          <p:nvPr/>
        </p:nvSpPr>
        <p:spPr bwMode="auto">
          <a:xfrm>
            <a:off x="3523641" y="3182663"/>
            <a:ext cx="3393884" cy="291820"/>
          </a:xfrm>
          <a:prstGeom prst="homePlate">
            <a:avLst>
              <a:gd name="adj" fmla="val 123398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bIns="0"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       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Sentinel-3A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Europe</a:t>
            </a:r>
            <a:endParaRPr lang="en-US" sz="10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42" name="TextBox 69"/>
          <p:cNvSpPr txBox="1">
            <a:spLocks noChangeArrowheads="1"/>
          </p:cNvSpPr>
          <p:nvPr/>
        </p:nvSpPr>
        <p:spPr bwMode="auto">
          <a:xfrm>
            <a:off x="1958070" y="3307251"/>
            <a:ext cx="447357" cy="25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200" dirty="0">
                <a:solidFill>
                  <a:srgbClr val="FF0000"/>
                </a:solidFill>
                <a:latin typeface="Calibri" pitchFamily="34" charset="0"/>
              </a:rPr>
              <a:t>Lost</a:t>
            </a:r>
          </a:p>
        </p:txBody>
      </p:sp>
      <p:sp>
        <p:nvSpPr>
          <p:cNvPr id="143" name="TextBox 69"/>
          <p:cNvSpPr txBox="1">
            <a:spLocks noChangeArrowheads="1"/>
          </p:cNvSpPr>
          <p:nvPr/>
        </p:nvSpPr>
        <p:spPr bwMode="auto">
          <a:xfrm>
            <a:off x="2686767" y="2097887"/>
            <a:ext cx="4923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200" dirty="0">
                <a:solidFill>
                  <a:srgbClr val="FF0000"/>
                </a:solidFill>
                <a:latin typeface="Calibri" pitchFamily="34" charset="0"/>
              </a:rPr>
              <a:t>Lost</a:t>
            </a:r>
            <a:r>
              <a:rPr lang="en-GB" sz="16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grpSp>
        <p:nvGrpSpPr>
          <p:cNvPr id="144" name="Group 139"/>
          <p:cNvGrpSpPr>
            <a:grpSpLocks/>
          </p:cNvGrpSpPr>
          <p:nvPr/>
        </p:nvGrpSpPr>
        <p:grpSpPr bwMode="auto">
          <a:xfrm>
            <a:off x="6282587" y="5902360"/>
            <a:ext cx="2434451" cy="270752"/>
            <a:chOff x="1102" y="3140"/>
            <a:chExt cx="1903" cy="193"/>
          </a:xfrm>
          <a:solidFill>
            <a:srgbClr val="D74435"/>
          </a:solidFill>
        </p:grpSpPr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1102" y="3140"/>
              <a:ext cx="1903" cy="193"/>
            </a:xfrm>
            <a:custGeom>
              <a:avLst/>
              <a:gdLst>
                <a:gd name="T0" fmla="*/ 1693 w 1903"/>
                <a:gd name="T1" fmla="*/ 0 h 193"/>
                <a:gd name="T2" fmla="*/ 0 w 1903"/>
                <a:gd name="T3" fmla="*/ 0 h 193"/>
                <a:gd name="T4" fmla="*/ 0 w 1903"/>
                <a:gd name="T5" fmla="*/ 193 h 193"/>
                <a:gd name="T6" fmla="*/ 1693 w 1903"/>
                <a:gd name="T7" fmla="*/ 193 h 193"/>
                <a:gd name="T8" fmla="*/ 1903 w 1903"/>
                <a:gd name="T9" fmla="*/ 96 h 193"/>
                <a:gd name="T10" fmla="*/ 1693 w 1903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3"/>
                <a:gd name="T19" fmla="*/ 0 h 193"/>
                <a:gd name="T20" fmla="*/ 1903 w 1903"/>
                <a:gd name="T21" fmla="*/ 193 h 1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3" h="193">
                  <a:moveTo>
                    <a:pt x="1693" y="0"/>
                  </a:moveTo>
                  <a:lnTo>
                    <a:pt x="0" y="0"/>
                  </a:lnTo>
                  <a:lnTo>
                    <a:pt x="0" y="193"/>
                  </a:lnTo>
                  <a:lnTo>
                    <a:pt x="1693" y="193"/>
                  </a:lnTo>
                  <a:lnTo>
                    <a:pt x="1903" y="96"/>
                  </a:lnTo>
                  <a:lnTo>
                    <a:pt x="1693" y="0"/>
                  </a:lnTo>
                  <a:close/>
                </a:path>
              </a:pathLst>
            </a:custGeom>
            <a:grpFill/>
            <a:ln w="9525">
              <a:solidFill>
                <a:srgbClr val="D74435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1102" y="3140"/>
              <a:ext cx="1903" cy="193"/>
            </a:xfrm>
            <a:custGeom>
              <a:avLst/>
              <a:gdLst>
                <a:gd name="T0" fmla="*/ 1693 w 1903"/>
                <a:gd name="T1" fmla="*/ 0 h 193"/>
                <a:gd name="T2" fmla="*/ 0 w 1903"/>
                <a:gd name="T3" fmla="*/ 0 h 193"/>
                <a:gd name="T4" fmla="*/ 0 w 1903"/>
                <a:gd name="T5" fmla="*/ 193 h 193"/>
                <a:gd name="T6" fmla="*/ 1693 w 1903"/>
                <a:gd name="T7" fmla="*/ 193 h 193"/>
                <a:gd name="T8" fmla="*/ 1903 w 1903"/>
                <a:gd name="T9" fmla="*/ 96 h 193"/>
                <a:gd name="T10" fmla="*/ 1693 w 1903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3"/>
                <a:gd name="T19" fmla="*/ 0 h 193"/>
                <a:gd name="T20" fmla="*/ 1903 w 1903"/>
                <a:gd name="T21" fmla="*/ 193 h 1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3" h="193">
                  <a:moveTo>
                    <a:pt x="1693" y="0"/>
                  </a:moveTo>
                  <a:lnTo>
                    <a:pt x="0" y="0"/>
                  </a:lnTo>
                  <a:lnTo>
                    <a:pt x="0" y="193"/>
                  </a:lnTo>
                  <a:lnTo>
                    <a:pt x="1693" y="193"/>
                  </a:lnTo>
                  <a:lnTo>
                    <a:pt x="1903" y="96"/>
                  </a:lnTo>
                  <a:lnTo>
                    <a:pt x="1693" y="0"/>
                  </a:lnTo>
                  <a:close/>
                </a:path>
              </a:pathLst>
            </a:custGeom>
            <a:grpFill/>
            <a:ln w="9525" cap="rnd">
              <a:solidFill>
                <a:srgbClr val="D74435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COMPIRA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  </a:t>
              </a:r>
              <a:r>
                <a:rPr lang="en-US" sz="1000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Japan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7" name="TextBox 228"/>
          <p:cNvSpPr txBox="1">
            <a:spLocks noChangeArrowheads="1"/>
          </p:cNvSpPr>
          <p:nvPr/>
        </p:nvSpPr>
        <p:spPr bwMode="auto">
          <a:xfrm>
            <a:off x="120894" y="2486567"/>
            <a:ext cx="497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</a:rPr>
              <a:t>06/08</a:t>
            </a:r>
            <a:endParaRPr lang="en-US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8" name="Pentagon 170"/>
          <p:cNvSpPr/>
          <p:nvPr/>
        </p:nvSpPr>
        <p:spPr bwMode="auto">
          <a:xfrm>
            <a:off x="539751" y="4990890"/>
            <a:ext cx="867696" cy="291820"/>
          </a:xfrm>
          <a:prstGeom prst="homePlate">
            <a:avLst>
              <a:gd name="adj" fmla="val 123398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GFO</a:t>
            </a:r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USA</a:t>
            </a:r>
            <a:endParaRPr lang="en-US" sz="10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9" name="Group 17"/>
          <p:cNvGrpSpPr>
            <a:grpSpLocks/>
          </p:cNvGrpSpPr>
          <p:nvPr/>
        </p:nvGrpSpPr>
        <p:grpSpPr bwMode="auto">
          <a:xfrm>
            <a:off x="7543800" y="1216704"/>
            <a:ext cx="580574" cy="507251"/>
            <a:chOff x="4848" y="481"/>
            <a:chExt cx="377" cy="334"/>
          </a:xfrm>
        </p:grpSpPr>
        <p:grpSp>
          <p:nvGrpSpPr>
            <p:cNvPr id="150" name="Group 18"/>
            <p:cNvGrpSpPr>
              <a:grpSpLocks/>
            </p:cNvGrpSpPr>
            <p:nvPr/>
          </p:nvGrpSpPr>
          <p:grpSpPr bwMode="auto">
            <a:xfrm>
              <a:off x="4848" y="481"/>
              <a:ext cx="377" cy="334"/>
              <a:chOff x="4848" y="481"/>
              <a:chExt cx="377" cy="334"/>
            </a:xfrm>
          </p:grpSpPr>
          <p:sp>
            <p:nvSpPr>
              <p:cNvPr id="154" name="Rectangle 19"/>
              <p:cNvSpPr>
                <a:spLocks noChangeArrowheads="1"/>
              </p:cNvSpPr>
              <p:nvPr/>
            </p:nvSpPr>
            <p:spPr bwMode="auto">
              <a:xfrm>
                <a:off x="4848" y="481"/>
                <a:ext cx="377" cy="334"/>
              </a:xfrm>
              <a:prstGeom prst="rect">
                <a:avLst/>
              </a:prstGeom>
              <a:solidFill>
                <a:srgbClr val="66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Rectangle 20"/>
              <p:cNvSpPr>
                <a:spLocks noChangeArrowheads="1"/>
              </p:cNvSpPr>
              <p:nvPr/>
            </p:nvSpPr>
            <p:spPr bwMode="auto">
              <a:xfrm>
                <a:off x="4848" y="481"/>
                <a:ext cx="377" cy="334"/>
              </a:xfrm>
              <a:prstGeom prst="rect">
                <a:avLst/>
              </a:prstGeom>
              <a:noFill/>
              <a:ln w="6350" cap="rnd">
                <a:solidFill>
                  <a:srgbClr val="B2B2B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1" name="Group 21"/>
            <p:cNvGrpSpPr>
              <a:grpSpLocks/>
            </p:cNvGrpSpPr>
            <p:nvPr/>
          </p:nvGrpSpPr>
          <p:grpSpPr bwMode="auto">
            <a:xfrm>
              <a:off x="4868" y="481"/>
              <a:ext cx="343" cy="334"/>
              <a:chOff x="4868" y="481"/>
              <a:chExt cx="343" cy="334"/>
            </a:xfrm>
          </p:grpSpPr>
          <p:sp>
            <p:nvSpPr>
              <p:cNvPr id="152" name="Rectangle 22"/>
              <p:cNvSpPr>
                <a:spLocks noChangeArrowheads="1"/>
              </p:cNvSpPr>
              <p:nvPr/>
            </p:nvSpPr>
            <p:spPr bwMode="auto">
              <a:xfrm>
                <a:off x="4868" y="481"/>
                <a:ext cx="343" cy="334"/>
              </a:xfrm>
              <a:prstGeom prst="rect">
                <a:avLst/>
              </a:prstGeom>
              <a:solidFill>
                <a:srgbClr val="66CC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Rectangle 23"/>
              <p:cNvSpPr>
                <a:spLocks noChangeArrowheads="1"/>
              </p:cNvSpPr>
              <p:nvPr/>
            </p:nvSpPr>
            <p:spPr bwMode="auto">
              <a:xfrm>
                <a:off x="4868" y="481"/>
                <a:ext cx="343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56" name="Rectangle 96"/>
          <p:cNvSpPr>
            <a:spLocks noChangeArrowheads="1"/>
          </p:cNvSpPr>
          <p:nvPr/>
        </p:nvSpPr>
        <p:spPr bwMode="auto">
          <a:xfrm>
            <a:off x="7633078" y="1286824"/>
            <a:ext cx="399449" cy="362534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Rectangle 97"/>
          <p:cNvSpPr>
            <a:spLocks noChangeArrowheads="1"/>
          </p:cNvSpPr>
          <p:nvPr/>
        </p:nvSpPr>
        <p:spPr bwMode="auto">
          <a:xfrm>
            <a:off x="7718369" y="1324122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23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8" name="Group 98"/>
          <p:cNvGrpSpPr>
            <a:grpSpLocks/>
          </p:cNvGrpSpPr>
          <p:nvPr/>
        </p:nvGrpSpPr>
        <p:grpSpPr bwMode="auto">
          <a:xfrm>
            <a:off x="8119004" y="1219688"/>
            <a:ext cx="523595" cy="498299"/>
            <a:chOff x="5217" y="481"/>
            <a:chExt cx="340" cy="334"/>
          </a:xfrm>
        </p:grpSpPr>
        <p:sp>
          <p:nvSpPr>
            <p:cNvPr id="159" name="Rectangle 99"/>
            <p:cNvSpPr>
              <a:spLocks noChangeArrowheads="1"/>
            </p:cNvSpPr>
            <p:nvPr/>
          </p:nvSpPr>
          <p:spPr bwMode="auto">
            <a:xfrm>
              <a:off x="5217" y="481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0" name="Group 100"/>
            <p:cNvGrpSpPr>
              <a:grpSpLocks/>
            </p:cNvGrpSpPr>
            <p:nvPr/>
          </p:nvGrpSpPr>
          <p:grpSpPr bwMode="auto">
            <a:xfrm>
              <a:off x="5217" y="481"/>
              <a:ext cx="340" cy="334"/>
              <a:chOff x="5217" y="481"/>
              <a:chExt cx="340" cy="334"/>
            </a:xfrm>
          </p:grpSpPr>
          <p:sp>
            <p:nvSpPr>
              <p:cNvPr id="161" name="Rectangle 101"/>
              <p:cNvSpPr>
                <a:spLocks noChangeArrowheads="1"/>
              </p:cNvSpPr>
              <p:nvPr/>
            </p:nvSpPr>
            <p:spPr bwMode="auto">
              <a:xfrm>
                <a:off x="5257" y="481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" name="Rectangle 102"/>
              <p:cNvSpPr>
                <a:spLocks noChangeArrowheads="1"/>
              </p:cNvSpPr>
              <p:nvPr/>
            </p:nvSpPr>
            <p:spPr bwMode="auto">
              <a:xfrm>
                <a:off x="5313" y="553"/>
                <a:ext cx="167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24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Rectangle 103"/>
              <p:cNvSpPr>
                <a:spLocks noChangeArrowheads="1"/>
              </p:cNvSpPr>
              <p:nvPr/>
            </p:nvSpPr>
            <p:spPr bwMode="auto">
              <a:xfrm>
                <a:off x="5217" y="481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4" name="Rectangle 15"/>
          <p:cNvSpPr>
            <a:spLocks noChangeArrowheads="1"/>
          </p:cNvSpPr>
          <p:nvPr/>
        </p:nvSpPr>
        <p:spPr bwMode="auto">
          <a:xfrm>
            <a:off x="8125164" y="1710528"/>
            <a:ext cx="52051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5" name="Pentagon 201"/>
          <p:cNvSpPr/>
          <p:nvPr/>
        </p:nvSpPr>
        <p:spPr bwMode="auto">
          <a:xfrm>
            <a:off x="3465546" y="2112808"/>
            <a:ext cx="2661668" cy="291820"/>
          </a:xfrm>
          <a:prstGeom prst="homePlate">
            <a:avLst>
              <a:gd name="adj" fmla="val 123398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bIns="0"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       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Jason-3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Europe/USA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66" name="TextBox 69"/>
          <p:cNvSpPr txBox="1">
            <a:spLocks noChangeArrowheads="1"/>
          </p:cNvSpPr>
          <p:nvPr/>
        </p:nvSpPr>
        <p:spPr bwMode="auto">
          <a:xfrm>
            <a:off x="1482144" y="5046123"/>
            <a:ext cx="447357" cy="25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200" dirty="0">
                <a:solidFill>
                  <a:srgbClr val="FF0000"/>
                </a:solidFill>
                <a:latin typeface="Calibri" pitchFamily="34" charset="0"/>
              </a:rPr>
              <a:t>Lost</a:t>
            </a:r>
          </a:p>
        </p:txBody>
      </p:sp>
      <p:sp>
        <p:nvSpPr>
          <p:cNvPr id="167" name="Titre 16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2014 </a:t>
            </a:r>
            <a:r>
              <a:rPr lang="fr-FR" dirty="0" err="1" smtClean="0"/>
              <a:t>status</a:t>
            </a:r>
            <a:endParaRPr lang="fr-FR" dirty="0"/>
          </a:p>
        </p:txBody>
      </p:sp>
      <p:grpSp>
        <p:nvGrpSpPr>
          <p:cNvPr id="170" name="Group 182"/>
          <p:cNvGrpSpPr>
            <a:grpSpLocks/>
          </p:cNvGrpSpPr>
          <p:nvPr/>
        </p:nvGrpSpPr>
        <p:grpSpPr bwMode="auto">
          <a:xfrm>
            <a:off x="569784" y="2514598"/>
            <a:ext cx="3316416" cy="270752"/>
            <a:chOff x="657" y="1253"/>
            <a:chExt cx="1131" cy="200"/>
          </a:xfrm>
          <a:solidFill>
            <a:srgbClr val="92C460"/>
          </a:solidFill>
        </p:grpSpPr>
        <p:grpSp>
          <p:nvGrpSpPr>
            <p:cNvPr id="171" name="Group 183"/>
            <p:cNvGrpSpPr>
              <a:grpSpLocks/>
            </p:cNvGrpSpPr>
            <p:nvPr/>
          </p:nvGrpSpPr>
          <p:grpSpPr bwMode="auto">
            <a:xfrm>
              <a:off x="657" y="1253"/>
              <a:ext cx="1131" cy="200"/>
              <a:chOff x="3591" y="2296"/>
              <a:chExt cx="1131" cy="200"/>
            </a:xfrm>
            <a:grpFill/>
          </p:grpSpPr>
          <p:sp>
            <p:nvSpPr>
              <p:cNvPr id="173" name="Freeform 184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" name="Freeform 185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92D050"/>
                  </a:solidFill>
                  <a:latin typeface="Calibri"/>
                </a:endParaRPr>
              </a:p>
            </p:txBody>
          </p:sp>
        </p:grpSp>
        <p:sp>
          <p:nvSpPr>
            <p:cNvPr id="172" name="Rectangle 186"/>
            <p:cNvSpPr>
              <a:spLocks noChangeArrowheads="1"/>
            </p:cNvSpPr>
            <p:nvPr/>
          </p:nvSpPr>
          <p:spPr bwMode="auto">
            <a:xfrm>
              <a:off x="875" y="1286"/>
              <a:ext cx="64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JASON-2 </a:t>
              </a:r>
              <a:r>
                <a:rPr lang="en-US" sz="1000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Europe/USA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5" name="Group 182"/>
          <p:cNvGrpSpPr>
            <a:grpSpLocks/>
          </p:cNvGrpSpPr>
          <p:nvPr/>
        </p:nvGrpSpPr>
        <p:grpSpPr bwMode="auto">
          <a:xfrm>
            <a:off x="2416263" y="3855740"/>
            <a:ext cx="2128134" cy="414251"/>
            <a:chOff x="657" y="1253"/>
            <a:chExt cx="1131" cy="306"/>
          </a:xfrm>
          <a:solidFill>
            <a:srgbClr val="92C460"/>
          </a:solidFill>
        </p:grpSpPr>
        <p:grpSp>
          <p:nvGrpSpPr>
            <p:cNvPr id="176" name="Group 183"/>
            <p:cNvGrpSpPr>
              <a:grpSpLocks/>
            </p:cNvGrpSpPr>
            <p:nvPr/>
          </p:nvGrpSpPr>
          <p:grpSpPr bwMode="auto">
            <a:xfrm>
              <a:off x="657" y="1253"/>
              <a:ext cx="1131" cy="200"/>
              <a:chOff x="3591" y="2296"/>
              <a:chExt cx="1131" cy="200"/>
            </a:xfrm>
            <a:grpFill/>
          </p:grpSpPr>
          <p:sp>
            <p:nvSpPr>
              <p:cNvPr id="178" name="Freeform 184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9" name="Freeform 185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92D050"/>
                  </a:solidFill>
                  <a:latin typeface="Calibri"/>
                </a:endParaRPr>
              </a:p>
            </p:txBody>
          </p:sp>
        </p:grpSp>
        <p:sp>
          <p:nvSpPr>
            <p:cNvPr id="177" name="Rectangle 186"/>
            <p:cNvSpPr>
              <a:spLocks noChangeArrowheads="1"/>
            </p:cNvSpPr>
            <p:nvPr/>
          </p:nvSpPr>
          <p:spPr bwMode="auto">
            <a:xfrm>
              <a:off x="875" y="1286"/>
              <a:ext cx="6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SARAL </a:t>
              </a:r>
              <a:r>
                <a:rPr lang="en-US" sz="1000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France/India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0" name="Rectangle 13"/>
          <p:cNvSpPr>
            <a:spLocks noChangeArrowheads="1"/>
          </p:cNvSpPr>
          <p:nvPr/>
        </p:nvSpPr>
        <p:spPr bwMode="auto">
          <a:xfrm>
            <a:off x="9179205" y="1656331"/>
            <a:ext cx="523595" cy="4565255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1" name="Rectangle 14"/>
          <p:cNvSpPr>
            <a:spLocks noChangeArrowheads="1"/>
          </p:cNvSpPr>
          <p:nvPr/>
        </p:nvSpPr>
        <p:spPr bwMode="auto">
          <a:xfrm>
            <a:off x="8654069" y="1716007"/>
            <a:ext cx="522056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" name="Rectangle 11"/>
          <p:cNvSpPr>
            <a:spLocks noChangeArrowheads="1"/>
          </p:cNvSpPr>
          <p:nvPr/>
        </p:nvSpPr>
        <p:spPr bwMode="auto">
          <a:xfrm>
            <a:off x="3886200" y="1714500"/>
            <a:ext cx="52359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6313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95"/>
          <p:cNvCxnSpPr/>
          <p:nvPr/>
        </p:nvCxnSpPr>
        <p:spPr bwMode="auto">
          <a:xfrm flipV="1">
            <a:off x="3512193" y="1552263"/>
            <a:ext cx="0" cy="46739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36012" y="1712503"/>
            <a:ext cx="52359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783202" y="1712503"/>
            <a:ext cx="522056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305258" y="1712503"/>
            <a:ext cx="52205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27313" y="1712503"/>
            <a:ext cx="52359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96558" y="1712503"/>
            <a:ext cx="52359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920154" y="1712503"/>
            <a:ext cx="52205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967344" y="1652827"/>
            <a:ext cx="523595" cy="4565255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5442208" y="1712503"/>
            <a:ext cx="522056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6460139" y="1214204"/>
            <a:ext cx="580574" cy="507251"/>
            <a:chOff x="4848" y="481"/>
            <a:chExt cx="377" cy="334"/>
          </a:xfrm>
        </p:grpSpPr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4848" y="481"/>
              <a:ext cx="377" cy="334"/>
              <a:chOff x="4848" y="481"/>
              <a:chExt cx="377" cy="334"/>
            </a:xfrm>
          </p:grpSpPr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4848" y="481"/>
                <a:ext cx="377" cy="334"/>
              </a:xfrm>
              <a:prstGeom prst="rect">
                <a:avLst/>
              </a:prstGeom>
              <a:solidFill>
                <a:srgbClr val="66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4848" y="481"/>
                <a:ext cx="377" cy="334"/>
              </a:xfrm>
              <a:prstGeom prst="rect">
                <a:avLst/>
              </a:prstGeom>
              <a:noFill/>
              <a:ln w="6350" cap="rnd">
                <a:solidFill>
                  <a:srgbClr val="B2B2B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4868" y="481"/>
              <a:ext cx="343" cy="334"/>
              <a:chOff x="4868" y="481"/>
              <a:chExt cx="343" cy="334"/>
            </a:xfrm>
          </p:grpSpPr>
          <p:sp>
            <p:nvSpPr>
              <p:cNvPr id="14" name="Rectangle 22"/>
              <p:cNvSpPr>
                <a:spLocks noChangeArrowheads="1"/>
              </p:cNvSpPr>
              <p:nvPr/>
            </p:nvSpPr>
            <p:spPr bwMode="auto">
              <a:xfrm>
                <a:off x="4868" y="481"/>
                <a:ext cx="343" cy="334"/>
              </a:xfrm>
              <a:prstGeom prst="rect">
                <a:avLst/>
              </a:prstGeom>
              <a:solidFill>
                <a:srgbClr val="66CC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Rectangle 23"/>
              <p:cNvSpPr>
                <a:spLocks noChangeArrowheads="1"/>
              </p:cNvSpPr>
              <p:nvPr/>
            </p:nvSpPr>
            <p:spPr bwMode="auto">
              <a:xfrm>
                <a:off x="4868" y="481"/>
                <a:ext cx="343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30"/>
          <p:cNvGrpSpPr>
            <a:grpSpLocks/>
          </p:cNvGrpSpPr>
          <p:nvPr/>
        </p:nvGrpSpPr>
        <p:grpSpPr bwMode="auto">
          <a:xfrm>
            <a:off x="736012" y="1215696"/>
            <a:ext cx="523595" cy="498299"/>
            <a:chOff x="1131" y="480"/>
            <a:chExt cx="340" cy="334"/>
          </a:xfrm>
        </p:grpSpPr>
        <p:sp>
          <p:nvSpPr>
            <p:cNvPr id="19" name="Rectangle 31"/>
            <p:cNvSpPr>
              <a:spLocks noChangeArrowheads="1"/>
            </p:cNvSpPr>
            <p:nvPr/>
          </p:nvSpPr>
          <p:spPr bwMode="auto">
            <a:xfrm>
              <a:off x="1131" y="480"/>
              <a:ext cx="340" cy="334"/>
            </a:xfrm>
            <a:prstGeom prst="rect">
              <a:avLst/>
            </a:prstGeom>
            <a:solidFill>
              <a:srgbClr val="CCFFCC"/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32"/>
            <p:cNvGrpSpPr>
              <a:grpSpLocks/>
            </p:cNvGrpSpPr>
            <p:nvPr/>
          </p:nvGrpSpPr>
          <p:grpSpPr bwMode="auto">
            <a:xfrm>
              <a:off x="1131" y="480"/>
              <a:ext cx="340" cy="334"/>
              <a:chOff x="1131" y="480"/>
              <a:chExt cx="340" cy="334"/>
            </a:xfrm>
          </p:grpSpPr>
          <p:sp>
            <p:nvSpPr>
              <p:cNvPr id="21" name="Rectangle 33"/>
              <p:cNvSpPr>
                <a:spLocks noChangeArrowheads="1"/>
              </p:cNvSpPr>
              <p:nvPr/>
            </p:nvSpPr>
            <p:spPr bwMode="auto">
              <a:xfrm>
                <a:off x="1171" y="480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Rectangle 34"/>
              <p:cNvSpPr>
                <a:spLocks noChangeArrowheads="1"/>
              </p:cNvSpPr>
              <p:nvPr/>
            </p:nvSpPr>
            <p:spPr bwMode="auto">
              <a:xfrm>
                <a:off x="1227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10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Rectangle 35"/>
              <p:cNvSpPr>
                <a:spLocks noChangeArrowheads="1"/>
              </p:cNvSpPr>
              <p:nvPr/>
            </p:nvSpPr>
            <p:spPr bwMode="auto">
              <a:xfrm>
                <a:off x="1131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4" name="Group 36"/>
          <p:cNvGrpSpPr>
            <a:grpSpLocks/>
          </p:cNvGrpSpPr>
          <p:nvPr/>
        </p:nvGrpSpPr>
        <p:grpSpPr bwMode="auto">
          <a:xfrm>
            <a:off x="1259607" y="1215696"/>
            <a:ext cx="523595" cy="498299"/>
            <a:chOff x="1471" y="480"/>
            <a:chExt cx="340" cy="334"/>
          </a:xfrm>
        </p:grpSpPr>
        <p:sp>
          <p:nvSpPr>
            <p:cNvPr id="25" name="Rectangle 37"/>
            <p:cNvSpPr>
              <a:spLocks noChangeArrowheads="1"/>
            </p:cNvSpPr>
            <p:nvPr/>
          </p:nvSpPr>
          <p:spPr bwMode="auto">
            <a:xfrm>
              <a:off x="1471" y="480"/>
              <a:ext cx="340" cy="33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6" name="Group 38"/>
            <p:cNvGrpSpPr>
              <a:grpSpLocks/>
            </p:cNvGrpSpPr>
            <p:nvPr/>
          </p:nvGrpSpPr>
          <p:grpSpPr bwMode="auto">
            <a:xfrm>
              <a:off x="1471" y="480"/>
              <a:ext cx="340" cy="334"/>
              <a:chOff x="1471" y="480"/>
              <a:chExt cx="340" cy="334"/>
            </a:xfrm>
          </p:grpSpPr>
          <p:sp>
            <p:nvSpPr>
              <p:cNvPr id="27" name="Rectangle 39"/>
              <p:cNvSpPr>
                <a:spLocks noChangeArrowheads="1"/>
              </p:cNvSpPr>
              <p:nvPr/>
            </p:nvSpPr>
            <p:spPr bwMode="auto">
              <a:xfrm>
                <a:off x="1511" y="480"/>
                <a:ext cx="260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Rectangle 40"/>
              <p:cNvSpPr>
                <a:spLocks noChangeArrowheads="1"/>
              </p:cNvSpPr>
              <p:nvPr/>
            </p:nvSpPr>
            <p:spPr bwMode="auto">
              <a:xfrm>
                <a:off x="1567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11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Rectangle 41"/>
              <p:cNvSpPr>
                <a:spLocks noChangeArrowheads="1"/>
              </p:cNvSpPr>
              <p:nvPr/>
            </p:nvSpPr>
            <p:spPr bwMode="auto">
              <a:xfrm>
                <a:off x="1471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0" name="Group 42"/>
          <p:cNvGrpSpPr>
            <a:grpSpLocks/>
          </p:cNvGrpSpPr>
          <p:nvPr/>
        </p:nvGrpSpPr>
        <p:grpSpPr bwMode="auto">
          <a:xfrm>
            <a:off x="1783202" y="1215696"/>
            <a:ext cx="522056" cy="498299"/>
            <a:chOff x="1811" y="480"/>
            <a:chExt cx="339" cy="334"/>
          </a:xfrm>
        </p:grpSpPr>
        <p:sp>
          <p:nvSpPr>
            <p:cNvPr id="31" name="Rectangle 43"/>
            <p:cNvSpPr>
              <a:spLocks noChangeArrowheads="1"/>
            </p:cNvSpPr>
            <p:nvPr/>
          </p:nvSpPr>
          <p:spPr bwMode="auto">
            <a:xfrm>
              <a:off x="1811" y="480"/>
              <a:ext cx="339" cy="334"/>
            </a:xfrm>
            <a:prstGeom prst="rect">
              <a:avLst/>
            </a:prstGeom>
            <a:solidFill>
              <a:srgbClr val="CCFFCC"/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44"/>
            <p:cNvGrpSpPr>
              <a:grpSpLocks/>
            </p:cNvGrpSpPr>
            <p:nvPr/>
          </p:nvGrpSpPr>
          <p:grpSpPr bwMode="auto">
            <a:xfrm>
              <a:off x="1811" y="480"/>
              <a:ext cx="339" cy="334"/>
              <a:chOff x="1811" y="480"/>
              <a:chExt cx="339" cy="334"/>
            </a:xfrm>
          </p:grpSpPr>
          <p:sp>
            <p:nvSpPr>
              <p:cNvPr id="33" name="Rectangle 45"/>
              <p:cNvSpPr>
                <a:spLocks noChangeArrowheads="1"/>
              </p:cNvSpPr>
              <p:nvPr/>
            </p:nvSpPr>
            <p:spPr bwMode="auto">
              <a:xfrm>
                <a:off x="1850" y="480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Rectangle 46"/>
              <p:cNvSpPr>
                <a:spLocks noChangeArrowheads="1"/>
              </p:cNvSpPr>
              <p:nvPr/>
            </p:nvSpPr>
            <p:spPr bwMode="auto">
              <a:xfrm>
                <a:off x="1906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12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Rectangle 47"/>
              <p:cNvSpPr>
                <a:spLocks noChangeArrowheads="1"/>
              </p:cNvSpPr>
              <p:nvPr/>
            </p:nvSpPr>
            <p:spPr bwMode="auto">
              <a:xfrm>
                <a:off x="1811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6" name="Group 48"/>
          <p:cNvGrpSpPr>
            <a:grpSpLocks/>
          </p:cNvGrpSpPr>
          <p:nvPr/>
        </p:nvGrpSpPr>
        <p:grpSpPr bwMode="auto">
          <a:xfrm>
            <a:off x="2305258" y="1215696"/>
            <a:ext cx="522055" cy="498299"/>
            <a:chOff x="2150" y="480"/>
            <a:chExt cx="339" cy="334"/>
          </a:xfrm>
        </p:grpSpPr>
        <p:sp>
          <p:nvSpPr>
            <p:cNvPr id="37" name="Rectangle 49"/>
            <p:cNvSpPr>
              <a:spLocks noChangeArrowheads="1"/>
            </p:cNvSpPr>
            <p:nvPr/>
          </p:nvSpPr>
          <p:spPr bwMode="auto">
            <a:xfrm>
              <a:off x="2150" y="480"/>
              <a:ext cx="339" cy="334"/>
            </a:xfrm>
            <a:prstGeom prst="rect">
              <a:avLst/>
            </a:prstGeom>
            <a:solidFill>
              <a:srgbClr val="66CCFF"/>
            </a:solidFill>
            <a:ln w="63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" name="Group 50"/>
            <p:cNvGrpSpPr>
              <a:grpSpLocks/>
            </p:cNvGrpSpPr>
            <p:nvPr/>
          </p:nvGrpSpPr>
          <p:grpSpPr bwMode="auto">
            <a:xfrm>
              <a:off x="2150" y="480"/>
              <a:ext cx="339" cy="334"/>
              <a:chOff x="2150" y="480"/>
              <a:chExt cx="339" cy="334"/>
            </a:xfrm>
          </p:grpSpPr>
          <p:sp>
            <p:nvSpPr>
              <p:cNvPr id="39" name="Rectangle 51"/>
              <p:cNvSpPr>
                <a:spLocks noChangeArrowheads="1"/>
              </p:cNvSpPr>
              <p:nvPr/>
            </p:nvSpPr>
            <p:spPr bwMode="auto">
              <a:xfrm>
                <a:off x="2189" y="480"/>
                <a:ext cx="261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Rectangle 52"/>
              <p:cNvSpPr>
                <a:spLocks noChangeArrowheads="1"/>
              </p:cNvSpPr>
              <p:nvPr/>
            </p:nvSpPr>
            <p:spPr bwMode="auto">
              <a:xfrm>
                <a:off x="2246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13</a:t>
                </a: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Rectangle 53"/>
              <p:cNvSpPr>
                <a:spLocks noChangeArrowheads="1"/>
              </p:cNvSpPr>
              <p:nvPr/>
            </p:nvSpPr>
            <p:spPr bwMode="auto">
              <a:xfrm>
                <a:off x="2150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2827313" y="1215696"/>
            <a:ext cx="523595" cy="498299"/>
            <a:chOff x="2489" y="480"/>
            <a:chExt cx="340" cy="334"/>
          </a:xfrm>
        </p:grpSpPr>
        <p:sp>
          <p:nvSpPr>
            <p:cNvPr id="43" name="Rectangle 55"/>
            <p:cNvSpPr>
              <a:spLocks noChangeArrowheads="1"/>
            </p:cNvSpPr>
            <p:nvPr/>
          </p:nvSpPr>
          <p:spPr bwMode="auto">
            <a:xfrm>
              <a:off x="2489" y="480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4" name="Group 56"/>
            <p:cNvGrpSpPr>
              <a:grpSpLocks/>
            </p:cNvGrpSpPr>
            <p:nvPr/>
          </p:nvGrpSpPr>
          <p:grpSpPr bwMode="auto">
            <a:xfrm>
              <a:off x="2489" y="480"/>
              <a:ext cx="340" cy="334"/>
              <a:chOff x="2489" y="480"/>
              <a:chExt cx="340" cy="334"/>
            </a:xfrm>
          </p:grpSpPr>
          <p:sp>
            <p:nvSpPr>
              <p:cNvPr id="45" name="Rectangle 57"/>
              <p:cNvSpPr>
                <a:spLocks noChangeArrowheads="1"/>
              </p:cNvSpPr>
              <p:nvPr/>
            </p:nvSpPr>
            <p:spPr bwMode="auto">
              <a:xfrm>
                <a:off x="2529" y="480"/>
                <a:ext cx="261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Rectangle 58"/>
              <p:cNvSpPr>
                <a:spLocks noChangeArrowheads="1"/>
              </p:cNvSpPr>
              <p:nvPr/>
            </p:nvSpPr>
            <p:spPr bwMode="auto">
              <a:xfrm>
                <a:off x="2585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14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Rectangle 59"/>
              <p:cNvSpPr>
                <a:spLocks noChangeArrowheads="1"/>
              </p:cNvSpPr>
              <p:nvPr/>
            </p:nvSpPr>
            <p:spPr bwMode="auto">
              <a:xfrm>
                <a:off x="2489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8" name="Group 60"/>
          <p:cNvGrpSpPr>
            <a:grpSpLocks/>
          </p:cNvGrpSpPr>
          <p:nvPr/>
        </p:nvGrpSpPr>
        <p:grpSpPr bwMode="auto">
          <a:xfrm>
            <a:off x="3350908" y="1215696"/>
            <a:ext cx="522056" cy="498299"/>
            <a:chOff x="2829" y="480"/>
            <a:chExt cx="339" cy="334"/>
          </a:xfrm>
        </p:grpSpPr>
        <p:sp>
          <p:nvSpPr>
            <p:cNvPr id="49" name="Rectangle 61"/>
            <p:cNvSpPr>
              <a:spLocks noChangeArrowheads="1"/>
            </p:cNvSpPr>
            <p:nvPr/>
          </p:nvSpPr>
          <p:spPr bwMode="auto">
            <a:xfrm>
              <a:off x="2829" y="480"/>
              <a:ext cx="339" cy="33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0" name="Group 62"/>
            <p:cNvGrpSpPr>
              <a:grpSpLocks/>
            </p:cNvGrpSpPr>
            <p:nvPr/>
          </p:nvGrpSpPr>
          <p:grpSpPr bwMode="auto">
            <a:xfrm>
              <a:off x="2829" y="480"/>
              <a:ext cx="339" cy="334"/>
              <a:chOff x="2829" y="480"/>
              <a:chExt cx="339" cy="334"/>
            </a:xfrm>
          </p:grpSpPr>
          <p:sp>
            <p:nvSpPr>
              <p:cNvPr id="51" name="Rectangle 63"/>
              <p:cNvSpPr>
                <a:spLocks noChangeArrowheads="1"/>
              </p:cNvSpPr>
              <p:nvPr/>
            </p:nvSpPr>
            <p:spPr bwMode="auto">
              <a:xfrm>
                <a:off x="2869" y="480"/>
                <a:ext cx="259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Rectangle 64"/>
              <p:cNvSpPr>
                <a:spLocks noChangeArrowheads="1"/>
              </p:cNvSpPr>
              <p:nvPr/>
            </p:nvSpPr>
            <p:spPr bwMode="auto">
              <a:xfrm>
                <a:off x="2925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15</a:t>
                </a: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Rectangle 65"/>
              <p:cNvSpPr>
                <a:spLocks noChangeArrowheads="1"/>
              </p:cNvSpPr>
              <p:nvPr/>
            </p:nvSpPr>
            <p:spPr bwMode="auto">
              <a:xfrm>
                <a:off x="2829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4" name="Group 66"/>
          <p:cNvGrpSpPr>
            <a:grpSpLocks/>
          </p:cNvGrpSpPr>
          <p:nvPr/>
        </p:nvGrpSpPr>
        <p:grpSpPr bwMode="auto">
          <a:xfrm>
            <a:off x="3872963" y="1215696"/>
            <a:ext cx="523595" cy="498299"/>
            <a:chOff x="3168" y="480"/>
            <a:chExt cx="340" cy="334"/>
          </a:xfrm>
        </p:grpSpPr>
        <p:sp>
          <p:nvSpPr>
            <p:cNvPr id="55" name="Rectangle 67"/>
            <p:cNvSpPr>
              <a:spLocks noChangeArrowheads="1"/>
            </p:cNvSpPr>
            <p:nvPr/>
          </p:nvSpPr>
          <p:spPr bwMode="auto">
            <a:xfrm>
              <a:off x="3168" y="480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Group 68"/>
            <p:cNvGrpSpPr>
              <a:grpSpLocks/>
            </p:cNvGrpSpPr>
            <p:nvPr/>
          </p:nvGrpSpPr>
          <p:grpSpPr bwMode="auto">
            <a:xfrm>
              <a:off x="3168" y="480"/>
              <a:ext cx="340" cy="334"/>
              <a:chOff x="3168" y="480"/>
              <a:chExt cx="340" cy="334"/>
            </a:xfrm>
          </p:grpSpPr>
          <p:sp>
            <p:nvSpPr>
              <p:cNvPr id="57" name="Rectangle 69"/>
              <p:cNvSpPr>
                <a:spLocks noChangeArrowheads="1"/>
              </p:cNvSpPr>
              <p:nvPr/>
            </p:nvSpPr>
            <p:spPr bwMode="auto">
              <a:xfrm>
                <a:off x="3208" y="480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Rectangle 70"/>
              <p:cNvSpPr>
                <a:spLocks noChangeArrowheads="1"/>
              </p:cNvSpPr>
              <p:nvPr/>
            </p:nvSpPr>
            <p:spPr bwMode="auto">
              <a:xfrm>
                <a:off x="3264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16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Rectangle 71"/>
              <p:cNvSpPr>
                <a:spLocks noChangeArrowheads="1"/>
              </p:cNvSpPr>
              <p:nvPr/>
            </p:nvSpPr>
            <p:spPr bwMode="auto">
              <a:xfrm>
                <a:off x="3168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0" name="Group 72"/>
          <p:cNvGrpSpPr>
            <a:grpSpLocks/>
          </p:cNvGrpSpPr>
          <p:nvPr/>
        </p:nvGrpSpPr>
        <p:grpSpPr bwMode="auto">
          <a:xfrm>
            <a:off x="4396558" y="1215696"/>
            <a:ext cx="523595" cy="498299"/>
            <a:chOff x="3508" y="480"/>
            <a:chExt cx="340" cy="334"/>
          </a:xfrm>
        </p:grpSpPr>
        <p:sp>
          <p:nvSpPr>
            <p:cNvPr id="61" name="Rectangle 73"/>
            <p:cNvSpPr>
              <a:spLocks noChangeArrowheads="1"/>
            </p:cNvSpPr>
            <p:nvPr/>
          </p:nvSpPr>
          <p:spPr bwMode="auto">
            <a:xfrm>
              <a:off x="3508" y="480"/>
              <a:ext cx="340" cy="334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2" name="Group 74"/>
            <p:cNvGrpSpPr>
              <a:grpSpLocks/>
            </p:cNvGrpSpPr>
            <p:nvPr/>
          </p:nvGrpSpPr>
          <p:grpSpPr bwMode="auto">
            <a:xfrm>
              <a:off x="3508" y="480"/>
              <a:ext cx="340" cy="334"/>
              <a:chOff x="3508" y="480"/>
              <a:chExt cx="340" cy="334"/>
            </a:xfrm>
          </p:grpSpPr>
          <p:sp>
            <p:nvSpPr>
              <p:cNvPr id="63" name="Rectangle 75"/>
              <p:cNvSpPr>
                <a:spLocks noChangeArrowheads="1"/>
              </p:cNvSpPr>
              <p:nvPr/>
            </p:nvSpPr>
            <p:spPr bwMode="auto">
              <a:xfrm>
                <a:off x="3548" y="480"/>
                <a:ext cx="260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Rectangle 76"/>
              <p:cNvSpPr>
                <a:spLocks noChangeArrowheads="1"/>
              </p:cNvSpPr>
              <p:nvPr/>
            </p:nvSpPr>
            <p:spPr bwMode="auto">
              <a:xfrm>
                <a:off x="3604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17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Rectangle 77"/>
              <p:cNvSpPr>
                <a:spLocks noChangeArrowheads="1"/>
              </p:cNvSpPr>
              <p:nvPr/>
            </p:nvSpPr>
            <p:spPr bwMode="auto">
              <a:xfrm>
                <a:off x="3508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6" name="Group 78"/>
          <p:cNvGrpSpPr>
            <a:grpSpLocks/>
          </p:cNvGrpSpPr>
          <p:nvPr/>
        </p:nvGrpSpPr>
        <p:grpSpPr bwMode="auto">
          <a:xfrm>
            <a:off x="4920154" y="1215696"/>
            <a:ext cx="522055" cy="498299"/>
            <a:chOff x="3848" y="480"/>
            <a:chExt cx="339" cy="334"/>
          </a:xfrm>
        </p:grpSpPr>
        <p:sp>
          <p:nvSpPr>
            <p:cNvPr id="67" name="Rectangle 79"/>
            <p:cNvSpPr>
              <a:spLocks noChangeArrowheads="1"/>
            </p:cNvSpPr>
            <p:nvPr/>
          </p:nvSpPr>
          <p:spPr bwMode="auto">
            <a:xfrm>
              <a:off x="3848" y="480"/>
              <a:ext cx="339" cy="334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8" name="Group 80"/>
            <p:cNvGrpSpPr>
              <a:grpSpLocks/>
            </p:cNvGrpSpPr>
            <p:nvPr/>
          </p:nvGrpSpPr>
          <p:grpSpPr bwMode="auto">
            <a:xfrm>
              <a:off x="3848" y="480"/>
              <a:ext cx="339" cy="334"/>
              <a:chOff x="3848" y="480"/>
              <a:chExt cx="339" cy="334"/>
            </a:xfrm>
          </p:grpSpPr>
          <p:sp>
            <p:nvSpPr>
              <p:cNvPr id="69" name="Rectangle 81"/>
              <p:cNvSpPr>
                <a:spLocks noChangeArrowheads="1"/>
              </p:cNvSpPr>
              <p:nvPr/>
            </p:nvSpPr>
            <p:spPr bwMode="auto">
              <a:xfrm>
                <a:off x="3887" y="480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Rectangle 82"/>
              <p:cNvSpPr>
                <a:spLocks noChangeArrowheads="1"/>
              </p:cNvSpPr>
              <p:nvPr/>
            </p:nvSpPr>
            <p:spPr bwMode="auto">
              <a:xfrm>
                <a:off x="3943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18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Rectangle 83"/>
              <p:cNvSpPr>
                <a:spLocks noChangeArrowheads="1"/>
              </p:cNvSpPr>
              <p:nvPr/>
            </p:nvSpPr>
            <p:spPr bwMode="auto">
              <a:xfrm>
                <a:off x="3848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2" name="Group 84"/>
          <p:cNvGrpSpPr>
            <a:grpSpLocks/>
          </p:cNvGrpSpPr>
          <p:nvPr/>
        </p:nvGrpSpPr>
        <p:grpSpPr bwMode="auto">
          <a:xfrm>
            <a:off x="5442208" y="1215696"/>
            <a:ext cx="522056" cy="498299"/>
            <a:chOff x="4187" y="480"/>
            <a:chExt cx="339" cy="334"/>
          </a:xfrm>
        </p:grpSpPr>
        <p:sp>
          <p:nvSpPr>
            <p:cNvPr id="73" name="Rectangle 85"/>
            <p:cNvSpPr>
              <a:spLocks noChangeArrowheads="1"/>
            </p:cNvSpPr>
            <p:nvPr/>
          </p:nvSpPr>
          <p:spPr bwMode="auto">
            <a:xfrm>
              <a:off x="4187" y="480"/>
              <a:ext cx="339" cy="334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4" name="Group 86"/>
            <p:cNvGrpSpPr>
              <a:grpSpLocks/>
            </p:cNvGrpSpPr>
            <p:nvPr/>
          </p:nvGrpSpPr>
          <p:grpSpPr bwMode="auto">
            <a:xfrm>
              <a:off x="4187" y="480"/>
              <a:ext cx="339" cy="334"/>
              <a:chOff x="4187" y="480"/>
              <a:chExt cx="339" cy="334"/>
            </a:xfrm>
          </p:grpSpPr>
          <p:sp>
            <p:nvSpPr>
              <p:cNvPr id="75" name="Rectangle 87"/>
              <p:cNvSpPr>
                <a:spLocks noChangeArrowheads="1"/>
              </p:cNvSpPr>
              <p:nvPr/>
            </p:nvSpPr>
            <p:spPr bwMode="auto">
              <a:xfrm>
                <a:off x="4226" y="480"/>
                <a:ext cx="261" cy="334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Rectangle 88"/>
              <p:cNvSpPr>
                <a:spLocks noChangeArrowheads="1"/>
              </p:cNvSpPr>
              <p:nvPr/>
            </p:nvSpPr>
            <p:spPr bwMode="auto">
              <a:xfrm>
                <a:off x="4283" y="551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19</a:t>
                </a: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Rectangle 89"/>
              <p:cNvSpPr>
                <a:spLocks noChangeArrowheads="1"/>
              </p:cNvSpPr>
              <p:nvPr/>
            </p:nvSpPr>
            <p:spPr bwMode="auto">
              <a:xfrm>
                <a:off x="4187" y="480"/>
                <a:ext cx="339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8" name="Group 90"/>
          <p:cNvGrpSpPr>
            <a:grpSpLocks/>
          </p:cNvGrpSpPr>
          <p:nvPr/>
        </p:nvGrpSpPr>
        <p:grpSpPr bwMode="auto">
          <a:xfrm>
            <a:off x="5964264" y="1215696"/>
            <a:ext cx="523595" cy="498299"/>
            <a:chOff x="4526" y="480"/>
            <a:chExt cx="340" cy="334"/>
          </a:xfrm>
        </p:grpSpPr>
        <p:sp>
          <p:nvSpPr>
            <p:cNvPr id="79" name="Rectangle 91"/>
            <p:cNvSpPr>
              <a:spLocks noChangeArrowheads="1"/>
            </p:cNvSpPr>
            <p:nvPr/>
          </p:nvSpPr>
          <p:spPr bwMode="auto">
            <a:xfrm>
              <a:off x="4526" y="480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0" name="Group 92"/>
            <p:cNvGrpSpPr>
              <a:grpSpLocks/>
            </p:cNvGrpSpPr>
            <p:nvPr/>
          </p:nvGrpSpPr>
          <p:grpSpPr bwMode="auto">
            <a:xfrm>
              <a:off x="4526" y="480"/>
              <a:ext cx="340" cy="334"/>
              <a:chOff x="4526" y="480"/>
              <a:chExt cx="340" cy="334"/>
            </a:xfrm>
          </p:grpSpPr>
          <p:sp>
            <p:nvSpPr>
              <p:cNvPr id="81" name="Rectangle 93"/>
              <p:cNvSpPr>
                <a:spLocks noChangeArrowheads="1"/>
              </p:cNvSpPr>
              <p:nvPr/>
            </p:nvSpPr>
            <p:spPr bwMode="auto">
              <a:xfrm>
                <a:off x="4566" y="480"/>
                <a:ext cx="261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Rectangle 94"/>
              <p:cNvSpPr>
                <a:spLocks noChangeArrowheads="1"/>
              </p:cNvSpPr>
              <p:nvPr/>
            </p:nvSpPr>
            <p:spPr bwMode="auto">
              <a:xfrm>
                <a:off x="4622" y="551"/>
                <a:ext cx="169" cy="169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20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Rectangle 95"/>
              <p:cNvSpPr>
                <a:spLocks noChangeArrowheads="1"/>
              </p:cNvSpPr>
              <p:nvPr/>
            </p:nvSpPr>
            <p:spPr bwMode="auto">
              <a:xfrm>
                <a:off x="4526" y="480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4" name="Rectangle 96"/>
          <p:cNvSpPr>
            <a:spLocks noChangeArrowheads="1"/>
          </p:cNvSpPr>
          <p:nvPr/>
        </p:nvSpPr>
        <p:spPr bwMode="auto">
          <a:xfrm>
            <a:off x="6536308" y="1284324"/>
            <a:ext cx="399449" cy="362534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Rectangle 97"/>
          <p:cNvSpPr>
            <a:spLocks noChangeArrowheads="1"/>
          </p:cNvSpPr>
          <p:nvPr/>
        </p:nvSpPr>
        <p:spPr bwMode="auto">
          <a:xfrm>
            <a:off x="6621599" y="1321622"/>
            <a:ext cx="260167" cy="25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21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6" name="Group 98"/>
          <p:cNvGrpSpPr>
            <a:grpSpLocks/>
          </p:cNvGrpSpPr>
          <p:nvPr/>
        </p:nvGrpSpPr>
        <p:grpSpPr bwMode="auto">
          <a:xfrm>
            <a:off x="7022234" y="1217188"/>
            <a:ext cx="523595" cy="498299"/>
            <a:chOff x="5217" y="481"/>
            <a:chExt cx="340" cy="334"/>
          </a:xfrm>
        </p:grpSpPr>
        <p:sp>
          <p:nvSpPr>
            <p:cNvPr id="87" name="Rectangle 99"/>
            <p:cNvSpPr>
              <a:spLocks noChangeArrowheads="1"/>
            </p:cNvSpPr>
            <p:nvPr/>
          </p:nvSpPr>
          <p:spPr bwMode="auto">
            <a:xfrm>
              <a:off x="5217" y="481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8" name="Group 100"/>
            <p:cNvGrpSpPr>
              <a:grpSpLocks/>
            </p:cNvGrpSpPr>
            <p:nvPr/>
          </p:nvGrpSpPr>
          <p:grpSpPr bwMode="auto">
            <a:xfrm>
              <a:off x="5217" y="481"/>
              <a:ext cx="340" cy="334"/>
              <a:chOff x="5217" y="481"/>
              <a:chExt cx="340" cy="334"/>
            </a:xfrm>
          </p:grpSpPr>
          <p:sp>
            <p:nvSpPr>
              <p:cNvPr id="89" name="Rectangle 101"/>
              <p:cNvSpPr>
                <a:spLocks noChangeArrowheads="1"/>
              </p:cNvSpPr>
              <p:nvPr/>
            </p:nvSpPr>
            <p:spPr bwMode="auto">
              <a:xfrm>
                <a:off x="5257" y="481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Rectangle 102"/>
              <p:cNvSpPr>
                <a:spLocks noChangeArrowheads="1"/>
              </p:cNvSpPr>
              <p:nvPr/>
            </p:nvSpPr>
            <p:spPr bwMode="auto">
              <a:xfrm>
                <a:off x="5313" y="553"/>
                <a:ext cx="169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22</a:t>
                </a: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Rectangle 103"/>
              <p:cNvSpPr>
                <a:spLocks noChangeArrowheads="1"/>
              </p:cNvSpPr>
              <p:nvPr/>
            </p:nvSpPr>
            <p:spPr bwMode="auto">
              <a:xfrm>
                <a:off x="5217" y="481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2" name="Rectangle 106"/>
          <p:cNvSpPr>
            <a:spLocks noChangeArrowheads="1"/>
          </p:cNvSpPr>
          <p:nvPr/>
        </p:nvSpPr>
        <p:spPr bwMode="auto">
          <a:xfrm>
            <a:off x="3350908" y="1712503"/>
            <a:ext cx="522056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93" name="Group 117"/>
          <p:cNvGrpSpPr>
            <a:grpSpLocks/>
          </p:cNvGrpSpPr>
          <p:nvPr/>
        </p:nvGrpSpPr>
        <p:grpSpPr bwMode="auto">
          <a:xfrm>
            <a:off x="931154" y="4606994"/>
            <a:ext cx="3831534" cy="270752"/>
            <a:chOff x="3591" y="2296"/>
            <a:chExt cx="1131" cy="200"/>
          </a:xfrm>
          <a:solidFill>
            <a:srgbClr val="92C460"/>
          </a:solidFill>
        </p:grpSpPr>
        <p:sp>
          <p:nvSpPr>
            <p:cNvPr id="94" name="Freeform 118"/>
            <p:cNvSpPr>
              <a:spLocks/>
            </p:cNvSpPr>
            <p:nvPr/>
          </p:nvSpPr>
          <p:spPr bwMode="auto">
            <a:xfrm>
              <a:off x="3591" y="2296"/>
              <a:ext cx="1131" cy="200"/>
            </a:xfrm>
            <a:custGeom>
              <a:avLst/>
              <a:gdLst>
                <a:gd name="T0" fmla="*/ 959 w 1131"/>
                <a:gd name="T1" fmla="*/ 0 h 200"/>
                <a:gd name="T2" fmla="*/ 0 w 1131"/>
                <a:gd name="T3" fmla="*/ 0 h 200"/>
                <a:gd name="T4" fmla="*/ 0 w 1131"/>
                <a:gd name="T5" fmla="*/ 200 h 200"/>
                <a:gd name="T6" fmla="*/ 959 w 1131"/>
                <a:gd name="T7" fmla="*/ 200 h 200"/>
                <a:gd name="T8" fmla="*/ 1131 w 1131"/>
                <a:gd name="T9" fmla="*/ 100 h 200"/>
                <a:gd name="T10" fmla="*/ 959 w 1131"/>
                <a:gd name="T11" fmla="*/ 0 h 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1"/>
                <a:gd name="T19" fmla="*/ 0 h 200"/>
                <a:gd name="T20" fmla="*/ 1131 w 1131"/>
                <a:gd name="T21" fmla="*/ 200 h 2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1" h="200">
                  <a:moveTo>
                    <a:pt x="959" y="0"/>
                  </a:moveTo>
                  <a:lnTo>
                    <a:pt x="0" y="0"/>
                  </a:lnTo>
                  <a:lnTo>
                    <a:pt x="0" y="200"/>
                  </a:lnTo>
                  <a:lnTo>
                    <a:pt x="959" y="200"/>
                  </a:lnTo>
                  <a:lnTo>
                    <a:pt x="1131" y="100"/>
                  </a:lnTo>
                  <a:lnTo>
                    <a:pt x="95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Freeform 119"/>
            <p:cNvSpPr>
              <a:spLocks/>
            </p:cNvSpPr>
            <p:nvPr/>
          </p:nvSpPr>
          <p:spPr bwMode="auto">
            <a:xfrm>
              <a:off x="3591" y="2296"/>
              <a:ext cx="1131" cy="200"/>
            </a:xfrm>
            <a:custGeom>
              <a:avLst/>
              <a:gdLst>
                <a:gd name="T0" fmla="*/ 959 w 1131"/>
                <a:gd name="T1" fmla="*/ 0 h 200"/>
                <a:gd name="T2" fmla="*/ 0 w 1131"/>
                <a:gd name="T3" fmla="*/ 0 h 200"/>
                <a:gd name="T4" fmla="*/ 0 w 1131"/>
                <a:gd name="T5" fmla="*/ 200 h 200"/>
                <a:gd name="T6" fmla="*/ 959 w 1131"/>
                <a:gd name="T7" fmla="*/ 200 h 200"/>
                <a:gd name="T8" fmla="*/ 1131 w 1131"/>
                <a:gd name="T9" fmla="*/ 100 h 200"/>
                <a:gd name="T10" fmla="*/ 959 w 1131"/>
                <a:gd name="T11" fmla="*/ 0 h 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1"/>
                <a:gd name="T19" fmla="*/ 0 h 200"/>
                <a:gd name="T20" fmla="*/ 1131 w 1131"/>
                <a:gd name="T21" fmla="*/ 200 h 2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1" h="200">
                  <a:moveTo>
                    <a:pt x="959" y="0"/>
                  </a:moveTo>
                  <a:lnTo>
                    <a:pt x="0" y="0"/>
                  </a:lnTo>
                  <a:lnTo>
                    <a:pt x="0" y="200"/>
                  </a:lnTo>
                  <a:lnTo>
                    <a:pt x="959" y="200"/>
                  </a:lnTo>
                  <a:lnTo>
                    <a:pt x="1131" y="100"/>
                  </a:lnTo>
                  <a:lnTo>
                    <a:pt x="959" y="0"/>
                  </a:ln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Calibri"/>
                </a:rPr>
                <a:t>CRYOSAT-2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Europe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6" name="Rectangle 121"/>
          <p:cNvSpPr>
            <a:spLocks noChangeArrowheads="1"/>
          </p:cNvSpPr>
          <p:nvPr/>
        </p:nvSpPr>
        <p:spPr bwMode="auto">
          <a:xfrm>
            <a:off x="953367" y="2825221"/>
            <a:ext cx="78525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Calibri"/>
              </a:rPr>
              <a:t>Complementary Missions - Medium Accuracy/Higher Inclination </a:t>
            </a:r>
          </a:p>
        </p:txBody>
      </p:sp>
      <p:sp>
        <p:nvSpPr>
          <p:cNvPr id="97" name="Rectangle 137"/>
          <p:cNvSpPr>
            <a:spLocks noChangeArrowheads="1"/>
          </p:cNvSpPr>
          <p:nvPr/>
        </p:nvSpPr>
        <p:spPr bwMode="auto">
          <a:xfrm>
            <a:off x="4306394" y="5307093"/>
            <a:ext cx="2629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Calibri"/>
              </a:rPr>
              <a:t>Broad-Coverage Mission</a:t>
            </a:r>
          </a:p>
        </p:txBody>
      </p:sp>
      <p:grpSp>
        <p:nvGrpSpPr>
          <p:cNvPr id="101" name="Group 177"/>
          <p:cNvGrpSpPr>
            <a:grpSpLocks/>
          </p:cNvGrpSpPr>
          <p:nvPr/>
        </p:nvGrpSpPr>
        <p:grpSpPr bwMode="auto">
          <a:xfrm>
            <a:off x="4631509" y="4207406"/>
            <a:ext cx="1664790" cy="275172"/>
            <a:chOff x="1189" y="975"/>
            <a:chExt cx="1131" cy="246"/>
          </a:xfrm>
          <a:solidFill>
            <a:srgbClr val="FFFF99"/>
          </a:solidFill>
        </p:grpSpPr>
        <p:sp>
          <p:nvSpPr>
            <p:cNvPr id="102" name="Freeform 180"/>
            <p:cNvSpPr>
              <a:spLocks/>
            </p:cNvSpPr>
            <p:nvPr/>
          </p:nvSpPr>
          <p:spPr bwMode="auto">
            <a:xfrm>
              <a:off x="1189" y="975"/>
              <a:ext cx="1131" cy="246"/>
            </a:xfrm>
            <a:custGeom>
              <a:avLst/>
              <a:gdLst>
                <a:gd name="T0" fmla="*/ 959 w 1131"/>
                <a:gd name="T1" fmla="*/ 0 h 200"/>
                <a:gd name="T2" fmla="*/ 0 w 1131"/>
                <a:gd name="T3" fmla="*/ 0 h 200"/>
                <a:gd name="T4" fmla="*/ 0 w 1131"/>
                <a:gd name="T5" fmla="*/ 200 h 200"/>
                <a:gd name="T6" fmla="*/ 959 w 1131"/>
                <a:gd name="T7" fmla="*/ 200 h 200"/>
                <a:gd name="T8" fmla="*/ 1131 w 1131"/>
                <a:gd name="T9" fmla="*/ 100 h 200"/>
                <a:gd name="T10" fmla="*/ 959 w 1131"/>
                <a:gd name="T11" fmla="*/ 0 h 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1"/>
                <a:gd name="T19" fmla="*/ 0 h 200"/>
                <a:gd name="T20" fmla="*/ 1131 w 1131"/>
                <a:gd name="T21" fmla="*/ 200 h 2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1" h="200">
                  <a:moveTo>
                    <a:pt x="959" y="0"/>
                  </a:moveTo>
                  <a:lnTo>
                    <a:pt x="0" y="0"/>
                  </a:lnTo>
                  <a:lnTo>
                    <a:pt x="0" y="200"/>
                  </a:lnTo>
                  <a:lnTo>
                    <a:pt x="959" y="200"/>
                  </a:lnTo>
                  <a:lnTo>
                    <a:pt x="1131" y="100"/>
                  </a:lnTo>
                  <a:lnTo>
                    <a:pt x="959" y="0"/>
                  </a:lnTo>
                  <a:close/>
                </a:path>
              </a:pathLst>
            </a:custGeom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Rectangle 181"/>
            <p:cNvSpPr>
              <a:spLocks noChangeArrowheads="1"/>
            </p:cNvSpPr>
            <p:nvPr/>
          </p:nvSpPr>
          <p:spPr bwMode="auto">
            <a:xfrm>
              <a:off x="1387" y="1000"/>
              <a:ext cx="566" cy="18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Unicode MS" charset="0"/>
                  <a:ea typeface="Arial Unicode MS" charset="0"/>
                  <a:cs typeface="Arial Unicode MS" charset="0"/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HY-2B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China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4" name="Group 182"/>
          <p:cNvGrpSpPr>
            <a:grpSpLocks/>
          </p:cNvGrpSpPr>
          <p:nvPr/>
        </p:nvGrpSpPr>
        <p:grpSpPr bwMode="auto">
          <a:xfrm>
            <a:off x="1536805" y="4222656"/>
            <a:ext cx="2769589" cy="270752"/>
            <a:chOff x="657" y="1253"/>
            <a:chExt cx="1131" cy="200"/>
          </a:xfrm>
          <a:solidFill>
            <a:srgbClr val="92C460"/>
          </a:solidFill>
        </p:grpSpPr>
        <p:grpSp>
          <p:nvGrpSpPr>
            <p:cNvPr id="105" name="Group 183"/>
            <p:cNvGrpSpPr>
              <a:grpSpLocks/>
            </p:cNvGrpSpPr>
            <p:nvPr/>
          </p:nvGrpSpPr>
          <p:grpSpPr bwMode="auto">
            <a:xfrm>
              <a:off x="657" y="1253"/>
              <a:ext cx="1131" cy="200"/>
              <a:chOff x="3591" y="2296"/>
              <a:chExt cx="1131" cy="200"/>
            </a:xfrm>
            <a:grpFill/>
          </p:grpSpPr>
          <p:sp>
            <p:nvSpPr>
              <p:cNvPr id="107" name="Freeform 184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85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92D050"/>
                  </a:solidFill>
                  <a:latin typeface="Calibri"/>
                </a:endParaRPr>
              </a:p>
            </p:txBody>
          </p:sp>
        </p:grpSp>
        <p:sp>
          <p:nvSpPr>
            <p:cNvPr id="106" name="Rectangle 186"/>
            <p:cNvSpPr>
              <a:spLocks noChangeArrowheads="1"/>
            </p:cNvSpPr>
            <p:nvPr/>
          </p:nvSpPr>
          <p:spPr bwMode="auto">
            <a:xfrm>
              <a:off x="875" y="1286"/>
              <a:ext cx="64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HY-2A</a:t>
              </a:r>
              <a:r>
                <a:rPr lang="en-US" sz="1400" dirty="0">
                  <a:solidFill>
                    <a:srgbClr val="000000"/>
                  </a:solidFill>
                  <a:latin typeface="Arial Unicode MS" charset="0"/>
                  <a:ea typeface="Arial Unicode MS" charset="0"/>
                  <a:cs typeface="Arial Unicode MS" charset="0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China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9" name="Rectangle 115"/>
          <p:cNvSpPr>
            <a:spLocks noChangeArrowheads="1"/>
          </p:cNvSpPr>
          <p:nvPr/>
        </p:nvSpPr>
        <p:spPr bwMode="auto">
          <a:xfrm>
            <a:off x="960862" y="1836265"/>
            <a:ext cx="78525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2060"/>
                </a:solidFill>
                <a:latin typeface="Calibri"/>
              </a:rPr>
              <a:t>Reference Missions - Higher Accuracy/Medium Inclination</a:t>
            </a:r>
          </a:p>
        </p:txBody>
      </p:sp>
      <p:sp>
        <p:nvSpPr>
          <p:cNvPr id="113" name="Rectangle 105"/>
          <p:cNvSpPr>
            <a:spLocks noChangeArrowheads="1"/>
          </p:cNvSpPr>
          <p:nvPr/>
        </p:nvSpPr>
        <p:spPr bwMode="auto">
          <a:xfrm>
            <a:off x="93067" y="1715487"/>
            <a:ext cx="520515" cy="4499611"/>
          </a:xfrm>
          <a:prstGeom prst="rect">
            <a:avLst/>
          </a:prstGeom>
          <a:noFill/>
          <a:ln w="3175" cap="rnd" algn="ctr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4" name="Rectangle 26"/>
          <p:cNvSpPr>
            <a:spLocks noChangeArrowheads="1"/>
          </p:cNvSpPr>
          <p:nvPr/>
        </p:nvSpPr>
        <p:spPr bwMode="auto">
          <a:xfrm>
            <a:off x="96446" y="1216826"/>
            <a:ext cx="521700" cy="498299"/>
          </a:xfrm>
          <a:prstGeom prst="rect">
            <a:avLst/>
          </a:prstGeom>
          <a:solidFill>
            <a:srgbClr val="66CCFF"/>
          </a:solidFill>
          <a:ln w="63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wrap="none" lIns="0" tIns="0" rIns="0" bIns="0" anchor="ctr"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Launch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Date</a:t>
            </a:r>
          </a:p>
        </p:txBody>
      </p:sp>
      <p:sp>
        <p:nvSpPr>
          <p:cNvPr id="115" name="TextBox 228"/>
          <p:cNvSpPr txBox="1">
            <a:spLocks noChangeArrowheads="1"/>
          </p:cNvSpPr>
          <p:nvPr/>
        </p:nvSpPr>
        <p:spPr bwMode="auto">
          <a:xfrm>
            <a:off x="120894" y="2116812"/>
            <a:ext cx="497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  <a:latin typeface="Calibri" pitchFamily="34" charset="0"/>
              </a:rPr>
              <a:t>12/01</a:t>
            </a:r>
          </a:p>
        </p:txBody>
      </p:sp>
      <p:sp>
        <p:nvSpPr>
          <p:cNvPr id="116" name="Freeform 209"/>
          <p:cNvSpPr>
            <a:spLocks/>
          </p:cNvSpPr>
          <p:nvPr/>
        </p:nvSpPr>
        <p:spPr bwMode="auto">
          <a:xfrm>
            <a:off x="6702455" y="4902754"/>
            <a:ext cx="1678862" cy="286447"/>
          </a:xfrm>
          <a:custGeom>
            <a:avLst/>
            <a:gdLst>
              <a:gd name="T0" fmla="*/ 1693 w 1903"/>
              <a:gd name="T1" fmla="*/ 0 h 193"/>
              <a:gd name="T2" fmla="*/ 0 w 1903"/>
              <a:gd name="T3" fmla="*/ 0 h 193"/>
              <a:gd name="T4" fmla="*/ 0 w 1903"/>
              <a:gd name="T5" fmla="*/ 193 h 193"/>
              <a:gd name="T6" fmla="*/ 1693 w 1903"/>
              <a:gd name="T7" fmla="*/ 193 h 193"/>
              <a:gd name="T8" fmla="*/ 1903 w 1903"/>
              <a:gd name="T9" fmla="*/ 96 h 193"/>
              <a:gd name="T10" fmla="*/ 1693 w 1903"/>
              <a:gd name="T11" fmla="*/ 0 h 1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3"/>
              <a:gd name="T19" fmla="*/ 0 h 193"/>
              <a:gd name="T20" fmla="*/ 1903 w 1903"/>
              <a:gd name="T21" fmla="*/ 193 h 1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3" h="193">
                <a:moveTo>
                  <a:pt x="1693" y="0"/>
                </a:moveTo>
                <a:lnTo>
                  <a:pt x="0" y="0"/>
                </a:lnTo>
                <a:lnTo>
                  <a:pt x="0" y="193"/>
                </a:lnTo>
                <a:lnTo>
                  <a:pt x="1693" y="193"/>
                </a:lnTo>
                <a:lnTo>
                  <a:pt x="1903" y="96"/>
                </a:lnTo>
                <a:lnTo>
                  <a:pt x="1693" y="0"/>
                </a:lnTo>
                <a:close/>
              </a:path>
            </a:pathLst>
          </a:custGeom>
          <a:gradFill flip="none" rotWithShape="1">
            <a:gsLst>
              <a:gs pos="0">
                <a:srgbClr val="D74435">
                  <a:tint val="66000"/>
                  <a:satMod val="160000"/>
                </a:srgbClr>
              </a:gs>
              <a:gs pos="50000">
                <a:srgbClr val="D74435">
                  <a:tint val="44500"/>
                  <a:satMod val="160000"/>
                </a:srgbClr>
              </a:gs>
              <a:gs pos="100000">
                <a:srgbClr val="D74435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rnd">
            <a:solidFill>
              <a:srgbClr val="000000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GFO-2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USA</a:t>
            </a:r>
          </a:p>
        </p:txBody>
      </p:sp>
      <p:sp>
        <p:nvSpPr>
          <p:cNvPr id="117" name="TextBox 234"/>
          <p:cNvSpPr txBox="1">
            <a:spLocks noChangeArrowheads="1"/>
          </p:cNvSpPr>
          <p:nvPr/>
        </p:nvSpPr>
        <p:spPr bwMode="auto">
          <a:xfrm>
            <a:off x="79927" y="4988733"/>
            <a:ext cx="5203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</a:rPr>
              <a:t>02/98</a:t>
            </a:r>
            <a:endParaRPr lang="en-US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8" name="TextBox 249"/>
          <p:cNvSpPr txBox="1">
            <a:spLocks noChangeArrowheads="1"/>
          </p:cNvSpPr>
          <p:nvPr/>
        </p:nvSpPr>
        <p:spPr bwMode="auto">
          <a:xfrm>
            <a:off x="96446" y="3268714"/>
            <a:ext cx="497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</a:rPr>
              <a:t>03/02</a:t>
            </a:r>
            <a:endParaRPr lang="en-US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" name="Pentagon 53"/>
          <p:cNvSpPr/>
          <p:nvPr/>
        </p:nvSpPr>
        <p:spPr bwMode="auto">
          <a:xfrm>
            <a:off x="554117" y="2134808"/>
            <a:ext cx="2061294" cy="287846"/>
          </a:xfrm>
          <a:prstGeom prst="homePlate">
            <a:avLst>
              <a:gd name="adj" fmla="val 123398"/>
            </a:avLst>
          </a:prstGeom>
          <a:solidFill>
            <a:schemeClr val="bg1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Jason-1 </a:t>
            </a:r>
            <a:r>
              <a:rPr lang="en-US" sz="1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France/USA</a:t>
            </a:r>
            <a:endParaRPr lang="en-US" sz="10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0" name="Pentagon 54"/>
          <p:cNvSpPr/>
          <p:nvPr/>
        </p:nvSpPr>
        <p:spPr bwMode="auto">
          <a:xfrm>
            <a:off x="554116" y="3223115"/>
            <a:ext cx="1426203" cy="291820"/>
          </a:xfrm>
          <a:prstGeom prst="homePlate">
            <a:avLst>
              <a:gd name="adj" fmla="val 123398"/>
            </a:avLst>
          </a:prstGeom>
          <a:solidFill>
            <a:schemeClr val="bg1">
              <a:lumMod val="50000"/>
            </a:schemeClr>
          </a:solidFill>
          <a:ln w="31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ENVISAT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Europe</a:t>
            </a:r>
          </a:p>
        </p:txBody>
      </p:sp>
      <p:grpSp>
        <p:nvGrpSpPr>
          <p:cNvPr id="121" name="Group 209"/>
          <p:cNvGrpSpPr>
            <a:grpSpLocks noChangeAspect="1"/>
          </p:cNvGrpSpPr>
          <p:nvPr/>
        </p:nvGrpSpPr>
        <p:grpSpPr bwMode="auto">
          <a:xfrm>
            <a:off x="327690" y="6342159"/>
            <a:ext cx="891829" cy="207974"/>
            <a:chOff x="888284" y="6210860"/>
            <a:chExt cx="1468625" cy="408408"/>
          </a:xfrm>
          <a:solidFill>
            <a:schemeClr val="bg1">
              <a:lumMod val="50000"/>
            </a:schemeClr>
          </a:solidFill>
        </p:grpSpPr>
        <p:sp>
          <p:nvSpPr>
            <p:cNvPr id="122" name="Rectangle 161"/>
            <p:cNvSpPr>
              <a:spLocks noChangeArrowheads="1"/>
            </p:cNvSpPr>
            <p:nvPr/>
          </p:nvSpPr>
          <p:spPr bwMode="auto">
            <a:xfrm>
              <a:off x="888284" y="6210860"/>
              <a:ext cx="1468625" cy="38100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Rectangle 162"/>
            <p:cNvSpPr>
              <a:spLocks noChangeArrowheads="1"/>
            </p:cNvSpPr>
            <p:nvPr/>
          </p:nvSpPr>
          <p:spPr bwMode="auto">
            <a:xfrm>
              <a:off x="893998" y="6210861"/>
              <a:ext cx="1462911" cy="408407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err="1" smtClean="0">
                  <a:solidFill>
                    <a:srgbClr val="000000"/>
                  </a:solidFill>
                  <a:latin typeface="Calibri"/>
                </a:rPr>
                <a:t>Recentl</a:t>
              </a:r>
              <a:endParaRPr lang="en-US" sz="10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24" name="Group 239"/>
          <p:cNvGrpSpPr>
            <a:grpSpLocks noChangeAspect="1"/>
          </p:cNvGrpSpPr>
          <p:nvPr/>
        </p:nvGrpSpPr>
        <p:grpSpPr bwMode="auto">
          <a:xfrm>
            <a:off x="1266432" y="6349654"/>
            <a:ext cx="944304" cy="207971"/>
            <a:chOff x="888284" y="6210859"/>
            <a:chExt cx="1468625" cy="381000"/>
          </a:xfrm>
          <a:solidFill>
            <a:schemeClr val="accent3">
              <a:lumMod val="75000"/>
            </a:schemeClr>
          </a:solidFill>
        </p:grpSpPr>
        <p:sp>
          <p:nvSpPr>
            <p:cNvPr id="125" name="Rectangle 161"/>
            <p:cNvSpPr>
              <a:spLocks noChangeArrowheads="1"/>
            </p:cNvSpPr>
            <p:nvPr/>
          </p:nvSpPr>
          <p:spPr bwMode="auto">
            <a:xfrm>
              <a:off x="888284" y="6210859"/>
              <a:ext cx="1468625" cy="381000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Rectangle 162"/>
            <p:cNvSpPr>
              <a:spLocks noChangeArrowheads="1"/>
            </p:cNvSpPr>
            <p:nvPr/>
          </p:nvSpPr>
          <p:spPr bwMode="auto">
            <a:xfrm>
              <a:off x="893998" y="6210859"/>
              <a:ext cx="1462911" cy="381000"/>
            </a:xfrm>
            <a:prstGeom prst="rect">
              <a:avLst/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Calibri"/>
                </a:rPr>
                <a:t>In operation</a:t>
              </a:r>
              <a:endParaRPr lang="en-US" sz="10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27" name="Group 208"/>
          <p:cNvGrpSpPr>
            <a:grpSpLocks noChangeAspect="1"/>
          </p:cNvGrpSpPr>
          <p:nvPr/>
        </p:nvGrpSpPr>
        <p:grpSpPr bwMode="auto">
          <a:xfrm>
            <a:off x="3239059" y="6372905"/>
            <a:ext cx="898105" cy="184721"/>
            <a:chOff x="4817875" y="6210859"/>
            <a:chExt cx="1468625" cy="381000"/>
          </a:xfrm>
          <a:solidFill>
            <a:srgbClr val="D74435"/>
          </a:solidFill>
        </p:grpSpPr>
        <p:sp>
          <p:nvSpPr>
            <p:cNvPr id="128" name="Rectangle 161"/>
            <p:cNvSpPr>
              <a:spLocks noChangeArrowheads="1"/>
            </p:cNvSpPr>
            <p:nvPr/>
          </p:nvSpPr>
          <p:spPr bwMode="auto">
            <a:xfrm>
              <a:off x="4817875" y="6210859"/>
              <a:ext cx="1468625" cy="38100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62"/>
            <p:cNvSpPr>
              <a:spLocks noChangeArrowheads="1"/>
            </p:cNvSpPr>
            <p:nvPr/>
          </p:nvSpPr>
          <p:spPr bwMode="auto">
            <a:xfrm>
              <a:off x="4823589" y="6210859"/>
              <a:ext cx="1462911" cy="381000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Proposed</a:t>
              </a:r>
            </a:p>
          </p:txBody>
        </p:sp>
      </p:grpSp>
      <p:grpSp>
        <p:nvGrpSpPr>
          <p:cNvPr id="130" name="Group 215"/>
          <p:cNvGrpSpPr>
            <a:grpSpLocks noChangeAspect="1"/>
          </p:cNvGrpSpPr>
          <p:nvPr/>
        </p:nvGrpSpPr>
        <p:grpSpPr bwMode="auto">
          <a:xfrm>
            <a:off x="2308907" y="6372905"/>
            <a:ext cx="892933" cy="184720"/>
            <a:chOff x="2853283" y="6210859"/>
            <a:chExt cx="1468625" cy="381000"/>
          </a:xfrm>
          <a:solidFill>
            <a:schemeClr val="accent1"/>
          </a:solidFill>
        </p:grpSpPr>
        <p:sp>
          <p:nvSpPr>
            <p:cNvPr id="131" name="Rectangle 161"/>
            <p:cNvSpPr>
              <a:spLocks noChangeArrowheads="1"/>
            </p:cNvSpPr>
            <p:nvPr/>
          </p:nvSpPr>
          <p:spPr bwMode="auto">
            <a:xfrm>
              <a:off x="2853283" y="6210859"/>
              <a:ext cx="1468625" cy="3810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Rectangle 162"/>
            <p:cNvSpPr>
              <a:spLocks noChangeArrowheads="1"/>
            </p:cNvSpPr>
            <p:nvPr/>
          </p:nvSpPr>
          <p:spPr bwMode="auto">
            <a:xfrm>
              <a:off x="2858997" y="6210859"/>
              <a:ext cx="1462911" cy="3810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Approved</a:t>
              </a:r>
            </a:p>
          </p:txBody>
        </p:sp>
      </p:grpSp>
      <p:sp>
        <p:nvSpPr>
          <p:cNvPr id="133" name="Rectangle 15"/>
          <p:cNvSpPr>
            <a:spLocks noChangeArrowheads="1"/>
          </p:cNvSpPr>
          <p:nvPr/>
        </p:nvSpPr>
        <p:spPr bwMode="auto">
          <a:xfrm>
            <a:off x="7028394" y="1708028"/>
            <a:ext cx="52051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4" name="Pentagon 62"/>
          <p:cNvSpPr/>
          <p:nvPr/>
        </p:nvSpPr>
        <p:spPr bwMode="auto">
          <a:xfrm>
            <a:off x="7283769" y="3202834"/>
            <a:ext cx="1784031" cy="607149"/>
          </a:xfrm>
          <a:prstGeom prst="homePlate">
            <a:avLst>
              <a:gd name="adj" fmla="val 123398"/>
            </a:avLst>
          </a:prstGeom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en-US" sz="14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Sentinel-3C/D</a:t>
            </a:r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Europe</a:t>
            </a:r>
            <a:endParaRPr lang="en-US" sz="10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5" name="Freeform 170"/>
          <p:cNvSpPr>
            <a:spLocks/>
          </p:cNvSpPr>
          <p:nvPr/>
        </p:nvSpPr>
        <p:spPr bwMode="auto">
          <a:xfrm>
            <a:off x="4661345" y="3540722"/>
            <a:ext cx="2958655" cy="269261"/>
          </a:xfrm>
          <a:custGeom>
            <a:avLst/>
            <a:gdLst>
              <a:gd name="T0" fmla="*/ 1693 w 1903"/>
              <a:gd name="T1" fmla="*/ 0 h 193"/>
              <a:gd name="T2" fmla="*/ 0 w 1903"/>
              <a:gd name="T3" fmla="*/ 0 h 193"/>
              <a:gd name="T4" fmla="*/ 0 w 1903"/>
              <a:gd name="T5" fmla="*/ 193 h 193"/>
              <a:gd name="T6" fmla="*/ 1693 w 1903"/>
              <a:gd name="T7" fmla="*/ 193 h 193"/>
              <a:gd name="T8" fmla="*/ 1903 w 1903"/>
              <a:gd name="T9" fmla="*/ 96 h 193"/>
              <a:gd name="T10" fmla="*/ 1693 w 1903"/>
              <a:gd name="T11" fmla="*/ 0 h 1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3"/>
              <a:gd name="T19" fmla="*/ 0 h 193"/>
              <a:gd name="T20" fmla="*/ 1903 w 1903"/>
              <a:gd name="T21" fmla="*/ 193 h 1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3" h="193">
                <a:moveTo>
                  <a:pt x="1693" y="0"/>
                </a:moveTo>
                <a:lnTo>
                  <a:pt x="0" y="0"/>
                </a:lnTo>
                <a:lnTo>
                  <a:pt x="0" y="193"/>
                </a:lnTo>
                <a:lnTo>
                  <a:pt x="1693" y="193"/>
                </a:lnTo>
                <a:lnTo>
                  <a:pt x="1903" y="96"/>
                </a:lnTo>
                <a:lnTo>
                  <a:pt x="1693" y="0"/>
                </a:ln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Sentinel-3B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Europe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136" name="Group 139"/>
          <p:cNvGrpSpPr>
            <a:grpSpLocks/>
          </p:cNvGrpSpPr>
          <p:nvPr/>
        </p:nvGrpSpPr>
        <p:grpSpPr bwMode="auto">
          <a:xfrm>
            <a:off x="6257819" y="5537342"/>
            <a:ext cx="2304959" cy="270752"/>
            <a:chOff x="1102" y="3140"/>
            <a:chExt cx="1903" cy="193"/>
          </a:xfrm>
          <a:solidFill>
            <a:srgbClr val="D74435"/>
          </a:solidFill>
        </p:grpSpPr>
        <p:sp>
          <p:nvSpPr>
            <p:cNvPr id="137" name="Freeform 140"/>
            <p:cNvSpPr>
              <a:spLocks/>
            </p:cNvSpPr>
            <p:nvPr/>
          </p:nvSpPr>
          <p:spPr bwMode="auto">
            <a:xfrm>
              <a:off x="1102" y="3140"/>
              <a:ext cx="1903" cy="193"/>
            </a:xfrm>
            <a:custGeom>
              <a:avLst/>
              <a:gdLst>
                <a:gd name="T0" fmla="*/ 1693 w 1903"/>
                <a:gd name="T1" fmla="*/ 0 h 193"/>
                <a:gd name="T2" fmla="*/ 0 w 1903"/>
                <a:gd name="T3" fmla="*/ 0 h 193"/>
                <a:gd name="T4" fmla="*/ 0 w 1903"/>
                <a:gd name="T5" fmla="*/ 193 h 193"/>
                <a:gd name="T6" fmla="*/ 1693 w 1903"/>
                <a:gd name="T7" fmla="*/ 193 h 193"/>
                <a:gd name="T8" fmla="*/ 1903 w 1903"/>
                <a:gd name="T9" fmla="*/ 96 h 193"/>
                <a:gd name="T10" fmla="*/ 1693 w 1903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3"/>
                <a:gd name="T19" fmla="*/ 0 h 193"/>
                <a:gd name="T20" fmla="*/ 1903 w 1903"/>
                <a:gd name="T21" fmla="*/ 193 h 1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3" h="193">
                  <a:moveTo>
                    <a:pt x="1693" y="0"/>
                  </a:moveTo>
                  <a:lnTo>
                    <a:pt x="0" y="0"/>
                  </a:lnTo>
                  <a:lnTo>
                    <a:pt x="0" y="193"/>
                  </a:lnTo>
                  <a:lnTo>
                    <a:pt x="1693" y="193"/>
                  </a:lnTo>
                  <a:lnTo>
                    <a:pt x="1903" y="96"/>
                  </a:lnTo>
                  <a:lnTo>
                    <a:pt x="1693" y="0"/>
                  </a:lnTo>
                  <a:close/>
                </a:path>
              </a:pathLst>
            </a:cu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bIns="0"/>
            <a:lstStyle/>
            <a:p>
              <a:pPr algn="ctr" eaLnBrk="0" hangingPunct="0"/>
              <a:endParaRPr lang="en-US" sz="140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8" name="Freeform 141"/>
            <p:cNvSpPr>
              <a:spLocks/>
            </p:cNvSpPr>
            <p:nvPr/>
          </p:nvSpPr>
          <p:spPr bwMode="auto">
            <a:xfrm>
              <a:off x="1102" y="3140"/>
              <a:ext cx="1903" cy="193"/>
            </a:xfrm>
            <a:custGeom>
              <a:avLst/>
              <a:gdLst>
                <a:gd name="T0" fmla="*/ 1693 w 1903"/>
                <a:gd name="T1" fmla="*/ 0 h 193"/>
                <a:gd name="T2" fmla="*/ 0 w 1903"/>
                <a:gd name="T3" fmla="*/ 0 h 193"/>
                <a:gd name="T4" fmla="*/ 0 w 1903"/>
                <a:gd name="T5" fmla="*/ 193 h 193"/>
                <a:gd name="T6" fmla="*/ 1693 w 1903"/>
                <a:gd name="T7" fmla="*/ 193 h 193"/>
                <a:gd name="T8" fmla="*/ 1903 w 1903"/>
                <a:gd name="T9" fmla="*/ 96 h 193"/>
                <a:gd name="T10" fmla="*/ 1693 w 1903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3"/>
                <a:gd name="T19" fmla="*/ 0 h 193"/>
                <a:gd name="T20" fmla="*/ 1903 w 1903"/>
                <a:gd name="T21" fmla="*/ 193 h 1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3" h="193">
                  <a:moveTo>
                    <a:pt x="1693" y="0"/>
                  </a:moveTo>
                  <a:lnTo>
                    <a:pt x="0" y="0"/>
                  </a:lnTo>
                  <a:lnTo>
                    <a:pt x="0" y="193"/>
                  </a:lnTo>
                  <a:lnTo>
                    <a:pt x="1693" y="193"/>
                  </a:lnTo>
                  <a:lnTo>
                    <a:pt x="1903" y="96"/>
                  </a:lnTo>
                  <a:lnTo>
                    <a:pt x="1693" y="0"/>
                  </a:lnTo>
                  <a:close/>
                </a:path>
              </a:pathLst>
            </a:cu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bIns="0"/>
            <a:lstStyle/>
            <a:p>
              <a:pPr algn="l" eaLnBrk="0" hangingPunct="0"/>
              <a:r>
                <a:rPr lang="en-US" sz="1400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SWOT</a:t>
              </a:r>
              <a:r>
                <a:rPr lang="en-US" sz="14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USA/France</a:t>
              </a:r>
            </a:p>
            <a:p>
              <a:pPr algn="ctr" eaLnBrk="0" hangingPunct="0"/>
              <a:r>
                <a:rPr lang="en-US" sz="1400" dirty="0" smtClean="0">
                  <a:solidFill>
                    <a:prstClr val="black"/>
                  </a:solidFill>
                  <a:latin typeface="+mn-lt"/>
                  <a:ea typeface="+mn-ea"/>
                  <a:cs typeface="+mn-cs"/>
                </a:rPr>
                <a:t> </a:t>
              </a:r>
              <a:endParaRPr lang="en-US" sz="1400" dirty="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9" name="Freeform 135"/>
          <p:cNvSpPr>
            <a:spLocks/>
          </p:cNvSpPr>
          <p:nvPr/>
        </p:nvSpPr>
        <p:spPr bwMode="auto">
          <a:xfrm>
            <a:off x="6249866" y="2404628"/>
            <a:ext cx="2894134" cy="301849"/>
          </a:xfrm>
          <a:custGeom>
            <a:avLst/>
            <a:gdLst>
              <a:gd name="T0" fmla="*/ 1693 w 1903"/>
              <a:gd name="T1" fmla="*/ 0 h 193"/>
              <a:gd name="T2" fmla="*/ 0 w 1903"/>
              <a:gd name="T3" fmla="*/ 0 h 193"/>
              <a:gd name="T4" fmla="*/ 0 w 1903"/>
              <a:gd name="T5" fmla="*/ 193 h 193"/>
              <a:gd name="T6" fmla="*/ 1693 w 1903"/>
              <a:gd name="T7" fmla="*/ 193 h 193"/>
              <a:gd name="T8" fmla="*/ 1903 w 1903"/>
              <a:gd name="T9" fmla="*/ 96 h 193"/>
              <a:gd name="T10" fmla="*/ 1693 w 1903"/>
              <a:gd name="T11" fmla="*/ 0 h 1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3"/>
              <a:gd name="T19" fmla="*/ 0 h 193"/>
              <a:gd name="T20" fmla="*/ 1903 w 1903"/>
              <a:gd name="T21" fmla="*/ 193 h 1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3" h="193">
                <a:moveTo>
                  <a:pt x="1693" y="0"/>
                </a:moveTo>
                <a:lnTo>
                  <a:pt x="0" y="0"/>
                </a:lnTo>
                <a:lnTo>
                  <a:pt x="0" y="193"/>
                </a:lnTo>
                <a:lnTo>
                  <a:pt x="1693" y="193"/>
                </a:lnTo>
                <a:lnTo>
                  <a:pt x="1903" y="96"/>
                </a:lnTo>
                <a:lnTo>
                  <a:pt x="1693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cap="rnd">
            <a:solidFill>
              <a:srgbClr val="000000"/>
            </a:solidFill>
            <a:prstDash val="solid"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Jason-CS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/Sentinel-6  A/B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Europe/USA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Pentagon 66"/>
          <p:cNvSpPr/>
          <p:nvPr/>
        </p:nvSpPr>
        <p:spPr bwMode="auto">
          <a:xfrm>
            <a:off x="3810000" y="3182663"/>
            <a:ext cx="3393884" cy="291820"/>
          </a:xfrm>
          <a:prstGeom prst="homePlate">
            <a:avLst>
              <a:gd name="adj" fmla="val 123398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bIns="0"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       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Sentinel-3A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Europe</a:t>
            </a:r>
            <a:endParaRPr lang="en-US" sz="10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42" name="TextBox 69"/>
          <p:cNvSpPr txBox="1">
            <a:spLocks noChangeArrowheads="1"/>
          </p:cNvSpPr>
          <p:nvPr/>
        </p:nvSpPr>
        <p:spPr bwMode="auto">
          <a:xfrm>
            <a:off x="1958070" y="3307251"/>
            <a:ext cx="447357" cy="25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200" dirty="0">
                <a:solidFill>
                  <a:srgbClr val="FF0000"/>
                </a:solidFill>
                <a:latin typeface="Calibri" pitchFamily="34" charset="0"/>
              </a:rPr>
              <a:t>Lost</a:t>
            </a:r>
          </a:p>
        </p:txBody>
      </p:sp>
      <p:sp>
        <p:nvSpPr>
          <p:cNvPr id="143" name="TextBox 69"/>
          <p:cNvSpPr txBox="1">
            <a:spLocks noChangeArrowheads="1"/>
          </p:cNvSpPr>
          <p:nvPr/>
        </p:nvSpPr>
        <p:spPr bwMode="auto">
          <a:xfrm>
            <a:off x="2686767" y="2097887"/>
            <a:ext cx="4923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200" dirty="0">
                <a:solidFill>
                  <a:srgbClr val="FF0000"/>
                </a:solidFill>
                <a:latin typeface="Calibri" pitchFamily="34" charset="0"/>
              </a:rPr>
              <a:t>Lost</a:t>
            </a:r>
            <a:r>
              <a:rPr lang="en-GB" sz="16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grpSp>
        <p:nvGrpSpPr>
          <p:cNvPr id="144" name="Group 139"/>
          <p:cNvGrpSpPr>
            <a:grpSpLocks/>
          </p:cNvGrpSpPr>
          <p:nvPr/>
        </p:nvGrpSpPr>
        <p:grpSpPr bwMode="auto">
          <a:xfrm>
            <a:off x="6282587" y="5902360"/>
            <a:ext cx="2434451" cy="270752"/>
            <a:chOff x="1102" y="3140"/>
            <a:chExt cx="1903" cy="193"/>
          </a:xfrm>
          <a:solidFill>
            <a:srgbClr val="D74435"/>
          </a:solidFill>
        </p:grpSpPr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1102" y="3140"/>
              <a:ext cx="1903" cy="193"/>
            </a:xfrm>
            <a:custGeom>
              <a:avLst/>
              <a:gdLst>
                <a:gd name="T0" fmla="*/ 1693 w 1903"/>
                <a:gd name="T1" fmla="*/ 0 h 193"/>
                <a:gd name="T2" fmla="*/ 0 w 1903"/>
                <a:gd name="T3" fmla="*/ 0 h 193"/>
                <a:gd name="T4" fmla="*/ 0 w 1903"/>
                <a:gd name="T5" fmla="*/ 193 h 193"/>
                <a:gd name="T6" fmla="*/ 1693 w 1903"/>
                <a:gd name="T7" fmla="*/ 193 h 193"/>
                <a:gd name="T8" fmla="*/ 1903 w 1903"/>
                <a:gd name="T9" fmla="*/ 96 h 193"/>
                <a:gd name="T10" fmla="*/ 1693 w 1903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3"/>
                <a:gd name="T19" fmla="*/ 0 h 193"/>
                <a:gd name="T20" fmla="*/ 1903 w 1903"/>
                <a:gd name="T21" fmla="*/ 193 h 1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3" h="193">
                  <a:moveTo>
                    <a:pt x="1693" y="0"/>
                  </a:moveTo>
                  <a:lnTo>
                    <a:pt x="0" y="0"/>
                  </a:lnTo>
                  <a:lnTo>
                    <a:pt x="0" y="193"/>
                  </a:lnTo>
                  <a:lnTo>
                    <a:pt x="1693" y="193"/>
                  </a:lnTo>
                  <a:lnTo>
                    <a:pt x="1903" y="96"/>
                  </a:lnTo>
                  <a:lnTo>
                    <a:pt x="1693" y="0"/>
                  </a:lnTo>
                  <a:close/>
                </a:path>
              </a:pathLst>
            </a:custGeom>
            <a:grpFill/>
            <a:ln w="9525">
              <a:solidFill>
                <a:srgbClr val="D74435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1102" y="3140"/>
              <a:ext cx="1903" cy="193"/>
            </a:xfrm>
            <a:custGeom>
              <a:avLst/>
              <a:gdLst>
                <a:gd name="T0" fmla="*/ 1693 w 1903"/>
                <a:gd name="T1" fmla="*/ 0 h 193"/>
                <a:gd name="T2" fmla="*/ 0 w 1903"/>
                <a:gd name="T3" fmla="*/ 0 h 193"/>
                <a:gd name="T4" fmla="*/ 0 w 1903"/>
                <a:gd name="T5" fmla="*/ 193 h 193"/>
                <a:gd name="T6" fmla="*/ 1693 w 1903"/>
                <a:gd name="T7" fmla="*/ 193 h 193"/>
                <a:gd name="T8" fmla="*/ 1903 w 1903"/>
                <a:gd name="T9" fmla="*/ 96 h 193"/>
                <a:gd name="T10" fmla="*/ 1693 w 1903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03"/>
                <a:gd name="T19" fmla="*/ 0 h 193"/>
                <a:gd name="T20" fmla="*/ 1903 w 1903"/>
                <a:gd name="T21" fmla="*/ 193 h 1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03" h="193">
                  <a:moveTo>
                    <a:pt x="1693" y="0"/>
                  </a:moveTo>
                  <a:lnTo>
                    <a:pt x="0" y="0"/>
                  </a:lnTo>
                  <a:lnTo>
                    <a:pt x="0" y="193"/>
                  </a:lnTo>
                  <a:lnTo>
                    <a:pt x="1693" y="193"/>
                  </a:lnTo>
                  <a:lnTo>
                    <a:pt x="1903" y="96"/>
                  </a:lnTo>
                  <a:lnTo>
                    <a:pt x="1693" y="0"/>
                  </a:lnTo>
                  <a:close/>
                </a:path>
              </a:pathLst>
            </a:custGeom>
            <a:grpFill/>
            <a:ln w="9525" cap="rnd">
              <a:solidFill>
                <a:srgbClr val="D74435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COMPIRA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  </a:t>
              </a:r>
              <a:r>
                <a:rPr lang="en-US" sz="1000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Japan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7" name="TextBox 228"/>
          <p:cNvSpPr txBox="1">
            <a:spLocks noChangeArrowheads="1"/>
          </p:cNvSpPr>
          <p:nvPr/>
        </p:nvSpPr>
        <p:spPr bwMode="auto">
          <a:xfrm>
            <a:off x="120894" y="2486567"/>
            <a:ext cx="497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</a:rPr>
              <a:t>06/08</a:t>
            </a:r>
            <a:endParaRPr lang="en-US" sz="1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8" name="Pentagon 170"/>
          <p:cNvSpPr/>
          <p:nvPr/>
        </p:nvSpPr>
        <p:spPr bwMode="auto">
          <a:xfrm>
            <a:off x="539751" y="4990890"/>
            <a:ext cx="867696" cy="291820"/>
          </a:xfrm>
          <a:prstGeom prst="homePlate">
            <a:avLst>
              <a:gd name="adj" fmla="val 123398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GFO</a:t>
            </a:r>
            <a:r>
              <a:rPr lang="en-US" sz="12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USA</a:t>
            </a:r>
            <a:endParaRPr lang="en-US" sz="10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9" name="Group 17"/>
          <p:cNvGrpSpPr>
            <a:grpSpLocks/>
          </p:cNvGrpSpPr>
          <p:nvPr/>
        </p:nvGrpSpPr>
        <p:grpSpPr bwMode="auto">
          <a:xfrm>
            <a:off x="7556909" y="1216704"/>
            <a:ext cx="580574" cy="507251"/>
            <a:chOff x="4848" y="481"/>
            <a:chExt cx="377" cy="334"/>
          </a:xfrm>
        </p:grpSpPr>
        <p:grpSp>
          <p:nvGrpSpPr>
            <p:cNvPr id="150" name="Group 18"/>
            <p:cNvGrpSpPr>
              <a:grpSpLocks/>
            </p:cNvGrpSpPr>
            <p:nvPr/>
          </p:nvGrpSpPr>
          <p:grpSpPr bwMode="auto">
            <a:xfrm>
              <a:off x="4848" y="481"/>
              <a:ext cx="377" cy="334"/>
              <a:chOff x="4848" y="481"/>
              <a:chExt cx="377" cy="334"/>
            </a:xfrm>
          </p:grpSpPr>
          <p:sp>
            <p:nvSpPr>
              <p:cNvPr id="154" name="Rectangle 19"/>
              <p:cNvSpPr>
                <a:spLocks noChangeArrowheads="1"/>
              </p:cNvSpPr>
              <p:nvPr/>
            </p:nvSpPr>
            <p:spPr bwMode="auto">
              <a:xfrm>
                <a:off x="4848" y="481"/>
                <a:ext cx="377" cy="334"/>
              </a:xfrm>
              <a:prstGeom prst="rect">
                <a:avLst/>
              </a:prstGeom>
              <a:solidFill>
                <a:srgbClr val="66CC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Rectangle 20"/>
              <p:cNvSpPr>
                <a:spLocks noChangeArrowheads="1"/>
              </p:cNvSpPr>
              <p:nvPr/>
            </p:nvSpPr>
            <p:spPr bwMode="auto">
              <a:xfrm>
                <a:off x="4848" y="481"/>
                <a:ext cx="377" cy="334"/>
              </a:xfrm>
              <a:prstGeom prst="rect">
                <a:avLst/>
              </a:prstGeom>
              <a:noFill/>
              <a:ln w="6350" cap="rnd">
                <a:solidFill>
                  <a:srgbClr val="B2B2B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1" name="Group 21"/>
            <p:cNvGrpSpPr>
              <a:grpSpLocks/>
            </p:cNvGrpSpPr>
            <p:nvPr/>
          </p:nvGrpSpPr>
          <p:grpSpPr bwMode="auto">
            <a:xfrm>
              <a:off x="4868" y="481"/>
              <a:ext cx="343" cy="334"/>
              <a:chOff x="4868" y="481"/>
              <a:chExt cx="343" cy="334"/>
            </a:xfrm>
          </p:grpSpPr>
          <p:sp>
            <p:nvSpPr>
              <p:cNvPr id="152" name="Rectangle 22"/>
              <p:cNvSpPr>
                <a:spLocks noChangeArrowheads="1"/>
              </p:cNvSpPr>
              <p:nvPr/>
            </p:nvSpPr>
            <p:spPr bwMode="auto">
              <a:xfrm>
                <a:off x="4868" y="481"/>
                <a:ext cx="343" cy="334"/>
              </a:xfrm>
              <a:prstGeom prst="rect">
                <a:avLst/>
              </a:prstGeom>
              <a:solidFill>
                <a:srgbClr val="66CC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Rectangle 23"/>
              <p:cNvSpPr>
                <a:spLocks noChangeArrowheads="1"/>
              </p:cNvSpPr>
              <p:nvPr/>
            </p:nvSpPr>
            <p:spPr bwMode="auto">
              <a:xfrm>
                <a:off x="4868" y="481"/>
                <a:ext cx="343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56" name="Rectangle 96"/>
          <p:cNvSpPr>
            <a:spLocks noChangeArrowheads="1"/>
          </p:cNvSpPr>
          <p:nvPr/>
        </p:nvSpPr>
        <p:spPr bwMode="auto">
          <a:xfrm>
            <a:off x="7633078" y="1286824"/>
            <a:ext cx="399449" cy="362534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Rectangle 97"/>
          <p:cNvSpPr>
            <a:spLocks noChangeArrowheads="1"/>
          </p:cNvSpPr>
          <p:nvPr/>
        </p:nvSpPr>
        <p:spPr bwMode="auto">
          <a:xfrm>
            <a:off x="7718369" y="1324122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 Unicode MS" charset="0"/>
                <a:ea typeface="Arial Unicode MS" charset="0"/>
                <a:cs typeface="Arial Unicode MS" charset="0"/>
              </a:rPr>
              <a:t>23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8" name="Group 98"/>
          <p:cNvGrpSpPr>
            <a:grpSpLocks/>
          </p:cNvGrpSpPr>
          <p:nvPr/>
        </p:nvGrpSpPr>
        <p:grpSpPr bwMode="auto">
          <a:xfrm>
            <a:off x="8119004" y="1219688"/>
            <a:ext cx="523595" cy="498299"/>
            <a:chOff x="5217" y="481"/>
            <a:chExt cx="340" cy="334"/>
          </a:xfrm>
        </p:grpSpPr>
        <p:sp>
          <p:nvSpPr>
            <p:cNvPr id="159" name="Rectangle 99"/>
            <p:cNvSpPr>
              <a:spLocks noChangeArrowheads="1"/>
            </p:cNvSpPr>
            <p:nvPr/>
          </p:nvSpPr>
          <p:spPr bwMode="auto">
            <a:xfrm>
              <a:off x="5217" y="481"/>
              <a:ext cx="340" cy="3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0" name="Group 100"/>
            <p:cNvGrpSpPr>
              <a:grpSpLocks/>
            </p:cNvGrpSpPr>
            <p:nvPr/>
          </p:nvGrpSpPr>
          <p:grpSpPr bwMode="auto">
            <a:xfrm>
              <a:off x="5217" y="481"/>
              <a:ext cx="340" cy="334"/>
              <a:chOff x="5217" y="481"/>
              <a:chExt cx="340" cy="334"/>
            </a:xfrm>
          </p:grpSpPr>
          <p:sp>
            <p:nvSpPr>
              <p:cNvPr id="161" name="Rectangle 101"/>
              <p:cNvSpPr>
                <a:spLocks noChangeArrowheads="1"/>
              </p:cNvSpPr>
              <p:nvPr/>
            </p:nvSpPr>
            <p:spPr bwMode="auto">
              <a:xfrm>
                <a:off x="5257" y="481"/>
                <a:ext cx="260" cy="334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" name="Rectangle 102"/>
              <p:cNvSpPr>
                <a:spLocks noChangeArrowheads="1"/>
              </p:cNvSpPr>
              <p:nvPr/>
            </p:nvSpPr>
            <p:spPr bwMode="auto">
              <a:xfrm>
                <a:off x="5313" y="553"/>
                <a:ext cx="167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none" lIns="0" tIns="0" rIns="0" bIns="0"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solidFill>
                      <a:srgbClr val="000000"/>
                    </a:solidFill>
                    <a:latin typeface="Arial Unicode MS" charset="0"/>
                    <a:ea typeface="Arial Unicode MS" charset="0"/>
                    <a:cs typeface="Arial Unicode MS" charset="0"/>
                  </a:rPr>
                  <a:t>24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Rectangle 103"/>
              <p:cNvSpPr>
                <a:spLocks noChangeArrowheads="1"/>
              </p:cNvSpPr>
              <p:nvPr/>
            </p:nvSpPr>
            <p:spPr bwMode="auto">
              <a:xfrm>
                <a:off x="5217" y="481"/>
                <a:ext cx="340" cy="334"/>
              </a:xfrm>
              <a:prstGeom prst="rect">
                <a:avLst/>
              </a:prstGeom>
              <a:noFill/>
              <a:ln w="6350" cap="rnd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4" name="Rectangle 15"/>
          <p:cNvSpPr>
            <a:spLocks noChangeArrowheads="1"/>
          </p:cNvSpPr>
          <p:nvPr/>
        </p:nvSpPr>
        <p:spPr bwMode="auto">
          <a:xfrm>
            <a:off x="8125164" y="1710528"/>
            <a:ext cx="520515" cy="4505578"/>
          </a:xfrm>
          <a:prstGeom prst="rect">
            <a:avLst/>
          </a:prstGeom>
          <a:noFill/>
          <a:ln w="3175" cap="rnd">
            <a:solidFill>
              <a:srgbClr val="A0A0A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5" name="Pentagon 201"/>
          <p:cNvSpPr/>
          <p:nvPr/>
        </p:nvSpPr>
        <p:spPr bwMode="auto">
          <a:xfrm>
            <a:off x="3657600" y="2112808"/>
            <a:ext cx="2661668" cy="291820"/>
          </a:xfrm>
          <a:prstGeom prst="homePlate">
            <a:avLst>
              <a:gd name="adj" fmla="val 123398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bIns="0"/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       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Jason-3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  <a:ea typeface="Arial Unicode MS" charset="0"/>
                <a:cs typeface="Calibri" pitchFamily="34" charset="0"/>
              </a:rPr>
              <a:t>Europe/USA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66" name="TextBox 69"/>
          <p:cNvSpPr txBox="1">
            <a:spLocks noChangeArrowheads="1"/>
          </p:cNvSpPr>
          <p:nvPr/>
        </p:nvSpPr>
        <p:spPr bwMode="auto">
          <a:xfrm>
            <a:off x="1482144" y="5046123"/>
            <a:ext cx="447357" cy="25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200" dirty="0">
                <a:solidFill>
                  <a:srgbClr val="FF0000"/>
                </a:solidFill>
                <a:latin typeface="Calibri" pitchFamily="34" charset="0"/>
              </a:rPr>
              <a:t>Lost</a:t>
            </a:r>
          </a:p>
        </p:txBody>
      </p:sp>
      <p:sp>
        <p:nvSpPr>
          <p:cNvPr id="167" name="Titre 16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status</a:t>
            </a:r>
            <a:endParaRPr lang="fr-FR" dirty="0"/>
          </a:p>
        </p:txBody>
      </p:sp>
      <p:grpSp>
        <p:nvGrpSpPr>
          <p:cNvPr id="173" name="Group 182"/>
          <p:cNvGrpSpPr>
            <a:grpSpLocks/>
          </p:cNvGrpSpPr>
          <p:nvPr/>
        </p:nvGrpSpPr>
        <p:grpSpPr bwMode="auto">
          <a:xfrm>
            <a:off x="569783" y="2514600"/>
            <a:ext cx="4350369" cy="414251"/>
            <a:chOff x="657" y="1253"/>
            <a:chExt cx="1131" cy="306"/>
          </a:xfrm>
          <a:solidFill>
            <a:srgbClr val="92C460"/>
          </a:solidFill>
        </p:grpSpPr>
        <p:grpSp>
          <p:nvGrpSpPr>
            <p:cNvPr id="174" name="Group 183"/>
            <p:cNvGrpSpPr>
              <a:grpSpLocks/>
            </p:cNvGrpSpPr>
            <p:nvPr/>
          </p:nvGrpSpPr>
          <p:grpSpPr bwMode="auto">
            <a:xfrm>
              <a:off x="657" y="1253"/>
              <a:ext cx="1131" cy="200"/>
              <a:chOff x="3591" y="2296"/>
              <a:chExt cx="1131" cy="200"/>
            </a:xfrm>
            <a:grpFill/>
          </p:grpSpPr>
          <p:sp>
            <p:nvSpPr>
              <p:cNvPr id="176" name="Freeform 184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" name="Freeform 185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92D050"/>
                  </a:solidFill>
                  <a:latin typeface="Calibri"/>
                </a:endParaRPr>
              </a:p>
            </p:txBody>
          </p:sp>
        </p:grpSp>
        <p:sp>
          <p:nvSpPr>
            <p:cNvPr id="175" name="Rectangle 186"/>
            <p:cNvSpPr>
              <a:spLocks noChangeArrowheads="1"/>
            </p:cNvSpPr>
            <p:nvPr/>
          </p:nvSpPr>
          <p:spPr bwMode="auto">
            <a:xfrm>
              <a:off x="875" y="1286"/>
              <a:ext cx="6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JASON-2 </a:t>
              </a:r>
              <a:r>
                <a:rPr lang="en-US" sz="1000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Europe/USA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3" name="Group 182"/>
          <p:cNvGrpSpPr>
            <a:grpSpLocks/>
          </p:cNvGrpSpPr>
          <p:nvPr/>
        </p:nvGrpSpPr>
        <p:grpSpPr bwMode="auto">
          <a:xfrm>
            <a:off x="2416263" y="3855740"/>
            <a:ext cx="2128134" cy="414251"/>
            <a:chOff x="657" y="1253"/>
            <a:chExt cx="1131" cy="306"/>
          </a:xfrm>
          <a:solidFill>
            <a:srgbClr val="92C460"/>
          </a:solidFill>
        </p:grpSpPr>
        <p:grpSp>
          <p:nvGrpSpPr>
            <p:cNvPr id="184" name="Group 183"/>
            <p:cNvGrpSpPr>
              <a:grpSpLocks/>
            </p:cNvGrpSpPr>
            <p:nvPr/>
          </p:nvGrpSpPr>
          <p:grpSpPr bwMode="auto">
            <a:xfrm>
              <a:off x="657" y="1253"/>
              <a:ext cx="1131" cy="200"/>
              <a:chOff x="3591" y="2296"/>
              <a:chExt cx="1131" cy="200"/>
            </a:xfrm>
            <a:grpFill/>
          </p:grpSpPr>
          <p:sp>
            <p:nvSpPr>
              <p:cNvPr id="186" name="Freeform 184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7" name="Freeform 185"/>
              <p:cNvSpPr>
                <a:spLocks/>
              </p:cNvSpPr>
              <p:nvPr/>
            </p:nvSpPr>
            <p:spPr bwMode="auto">
              <a:xfrm>
                <a:off x="3591" y="2296"/>
                <a:ext cx="1131" cy="200"/>
              </a:xfrm>
              <a:custGeom>
                <a:avLst/>
                <a:gdLst>
                  <a:gd name="T0" fmla="*/ 959 w 1131"/>
                  <a:gd name="T1" fmla="*/ 0 h 200"/>
                  <a:gd name="T2" fmla="*/ 0 w 1131"/>
                  <a:gd name="T3" fmla="*/ 0 h 200"/>
                  <a:gd name="T4" fmla="*/ 0 w 1131"/>
                  <a:gd name="T5" fmla="*/ 200 h 200"/>
                  <a:gd name="T6" fmla="*/ 959 w 1131"/>
                  <a:gd name="T7" fmla="*/ 200 h 200"/>
                  <a:gd name="T8" fmla="*/ 1131 w 1131"/>
                  <a:gd name="T9" fmla="*/ 100 h 200"/>
                  <a:gd name="T10" fmla="*/ 959 w 1131"/>
                  <a:gd name="T11" fmla="*/ 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1"/>
                  <a:gd name="T19" fmla="*/ 0 h 200"/>
                  <a:gd name="T20" fmla="*/ 1131 w 1131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1" h="200">
                    <a:moveTo>
                      <a:pt x="959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959" y="200"/>
                    </a:lnTo>
                    <a:lnTo>
                      <a:pt x="1131" y="100"/>
                    </a:lnTo>
                    <a:lnTo>
                      <a:pt x="959" y="0"/>
                    </a:lnTo>
                    <a:close/>
                  </a:path>
                </a:pathLst>
              </a:custGeom>
              <a:grp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92D050"/>
                  </a:solidFill>
                  <a:latin typeface="Calibri"/>
                </a:endParaRPr>
              </a:p>
            </p:txBody>
          </p:sp>
        </p:grpSp>
        <p:sp>
          <p:nvSpPr>
            <p:cNvPr id="185" name="Rectangle 186"/>
            <p:cNvSpPr>
              <a:spLocks noChangeArrowheads="1"/>
            </p:cNvSpPr>
            <p:nvPr/>
          </p:nvSpPr>
          <p:spPr bwMode="auto">
            <a:xfrm>
              <a:off x="875" y="1286"/>
              <a:ext cx="6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SARAL </a:t>
              </a:r>
              <a:r>
                <a:rPr lang="en-US" sz="1000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France/India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8" name="Group 177"/>
          <p:cNvGrpSpPr>
            <a:grpSpLocks/>
          </p:cNvGrpSpPr>
          <p:nvPr/>
        </p:nvGrpSpPr>
        <p:grpSpPr bwMode="auto">
          <a:xfrm>
            <a:off x="6519204" y="4207406"/>
            <a:ext cx="1664790" cy="275172"/>
            <a:chOff x="1189" y="975"/>
            <a:chExt cx="1131" cy="246"/>
          </a:xfrm>
          <a:solidFill>
            <a:srgbClr val="FFFF99"/>
          </a:solidFill>
        </p:grpSpPr>
        <p:sp>
          <p:nvSpPr>
            <p:cNvPr id="189" name="Freeform 180"/>
            <p:cNvSpPr>
              <a:spLocks/>
            </p:cNvSpPr>
            <p:nvPr/>
          </p:nvSpPr>
          <p:spPr bwMode="auto">
            <a:xfrm>
              <a:off x="1189" y="975"/>
              <a:ext cx="1131" cy="246"/>
            </a:xfrm>
            <a:custGeom>
              <a:avLst/>
              <a:gdLst>
                <a:gd name="T0" fmla="*/ 959 w 1131"/>
                <a:gd name="T1" fmla="*/ 0 h 200"/>
                <a:gd name="T2" fmla="*/ 0 w 1131"/>
                <a:gd name="T3" fmla="*/ 0 h 200"/>
                <a:gd name="T4" fmla="*/ 0 w 1131"/>
                <a:gd name="T5" fmla="*/ 200 h 200"/>
                <a:gd name="T6" fmla="*/ 959 w 1131"/>
                <a:gd name="T7" fmla="*/ 200 h 200"/>
                <a:gd name="T8" fmla="*/ 1131 w 1131"/>
                <a:gd name="T9" fmla="*/ 100 h 200"/>
                <a:gd name="T10" fmla="*/ 959 w 1131"/>
                <a:gd name="T11" fmla="*/ 0 h 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1"/>
                <a:gd name="T19" fmla="*/ 0 h 200"/>
                <a:gd name="T20" fmla="*/ 1131 w 1131"/>
                <a:gd name="T21" fmla="*/ 200 h 2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1" h="200">
                  <a:moveTo>
                    <a:pt x="959" y="0"/>
                  </a:moveTo>
                  <a:lnTo>
                    <a:pt x="0" y="0"/>
                  </a:lnTo>
                  <a:lnTo>
                    <a:pt x="0" y="200"/>
                  </a:lnTo>
                  <a:lnTo>
                    <a:pt x="959" y="200"/>
                  </a:lnTo>
                  <a:lnTo>
                    <a:pt x="1131" y="100"/>
                  </a:lnTo>
                  <a:lnTo>
                    <a:pt x="959" y="0"/>
                  </a:lnTo>
                  <a:close/>
                </a:path>
              </a:pathLst>
            </a:custGeom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0" name="Rectangle 181"/>
            <p:cNvSpPr>
              <a:spLocks noChangeArrowheads="1"/>
            </p:cNvSpPr>
            <p:nvPr/>
          </p:nvSpPr>
          <p:spPr bwMode="auto">
            <a:xfrm>
              <a:off x="1387" y="1000"/>
              <a:ext cx="566" cy="18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Unicode MS" charset="0"/>
                  <a:ea typeface="Arial Unicode MS" charset="0"/>
                  <a:cs typeface="Arial Unicode MS" charset="0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HY-2C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  <a:ea typeface="Arial Unicode MS" charset="0"/>
                  <a:cs typeface="Arial Unicode MS" charset="0"/>
                </a:rPr>
                <a:t>China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32724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9130</TotalTime>
  <Words>571</Words>
  <Application>Microsoft Office PowerPoint</Application>
  <PresentationFormat>Affichage à l'écran (4:3)</PresentationFormat>
  <Paragraphs>174</Paragraphs>
  <Slides>11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Default</vt:lpstr>
      <vt:lpstr>Ocean Surface Topography Virtual Constellation</vt:lpstr>
      <vt:lpstr>Altimetry: what for?</vt:lpstr>
      <vt:lpstr>Présentation PowerPoint</vt:lpstr>
      <vt:lpstr>Présentation PowerPoint</vt:lpstr>
      <vt:lpstr>Présentation PowerPoint</vt:lpstr>
      <vt:lpstr>Présentation PowerPoint</vt:lpstr>
      <vt:lpstr>Highlights</vt:lpstr>
      <vt:lpstr>2014 status</vt:lpstr>
      <vt:lpstr>Current status</vt:lpstr>
      <vt:lpstr>Interaction with OSTST</vt:lpstr>
      <vt:lpstr>Actions…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J. Lambin</cp:lastModifiedBy>
  <cp:revision>32</cp:revision>
  <dcterms:modified xsi:type="dcterms:W3CDTF">2015-03-31T12:10:56Z</dcterms:modified>
</cp:coreProperties>
</file>