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64" r:id="rId3"/>
    <p:sldId id="266" r:id="rId4"/>
    <p:sldId id="269" r:id="rId5"/>
    <p:sldId id="272" r:id="rId6"/>
    <p:sldId id="275" r:id="rId7"/>
    <p:sldId id="288" r:id="rId8"/>
    <p:sldId id="289" r:id="rId9"/>
    <p:sldId id="29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70" r:id="rId23"/>
    <p:sldId id="271" r:id="rId24"/>
    <p:sldId id="274" r:id="rId25"/>
    <p:sldId id="273" r:id="rId2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704"/>
  </p:normalViewPr>
  <p:slideViewPr>
    <p:cSldViewPr snapToObjects="1">
      <p:cViewPr varScale="1">
        <p:scale>
          <a:sx n="93" d="100"/>
          <a:sy n="93" d="100"/>
        </p:scale>
        <p:origin x="-2080" y="-104"/>
      </p:cViewPr>
      <p:guideLst>
        <p:guide orient="horz" pos="2688"/>
        <p:guide pos="2880"/>
      </p:guideLst>
    </p:cSldViewPr>
  </p:slideViewPr>
  <p:notesTextViewPr>
    <p:cViewPr>
      <p:scale>
        <a:sx n="1" d="1"/>
        <a:sy n="1" d="1"/>
      </p:scale>
      <p:origin x="0" y="0"/>
    </p:cViewPr>
  </p:notesTextViewPr>
  <p:sorterViewPr>
    <p:cViewPr>
      <p:scale>
        <a:sx n="171" d="100"/>
        <a:sy n="171"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Nunes\Desktop\ECVInventoryInitialAnalysis_WGClimate.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Nunes\Desktop\ECVInventoryInitialAnalysis_WGClimate.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Nunes\Desktop\ECVInventoryInitialAnalysis_WGClim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title>
      <c:tx>
        <c:rich>
          <a:bodyPr/>
          <a:lstStyle/>
          <a:p>
            <a:pPr>
              <a:defRPr sz="1200" b="0">
                <a:solidFill>
                  <a:schemeClr val="bg2">
                    <a:lumMod val="25000"/>
                  </a:schemeClr>
                </a:solidFill>
                <a:latin typeface="+mn-lt"/>
              </a:defRPr>
            </a:pPr>
            <a:r>
              <a:rPr lang="en-GB" sz="1200" b="0" dirty="0">
                <a:solidFill>
                  <a:schemeClr val="bg2">
                    <a:lumMod val="25000"/>
                  </a:schemeClr>
                </a:solidFill>
                <a:latin typeface="+mn-lt"/>
              </a:rPr>
              <a:t>Population</a:t>
            </a:r>
          </a:p>
        </c:rich>
      </c:tx>
      <c:layout>
        <c:manualLayout>
          <c:xMode val="edge"/>
          <c:yMode val="edge"/>
          <c:x val="0.383624947469605"/>
          <c:y val="0.103218465539662"/>
        </c:manualLayout>
      </c:layout>
      <c:overlay val="0"/>
    </c:title>
    <c:autoTitleDeleted val="0"/>
    <c:plotArea>
      <c:layout/>
      <c:pieChart>
        <c:varyColors val="1"/>
        <c:ser>
          <c:idx val="0"/>
          <c:order val="0"/>
          <c:dLbls>
            <c:txPr>
              <a:bodyPr/>
              <a:lstStyle/>
              <a:p>
                <a:pPr>
                  <a:defRPr sz="800"/>
                </a:pPr>
                <a:endParaRPr lang="en-US"/>
              </a:p>
            </c:txPr>
            <c:showLegendKey val="0"/>
            <c:showVal val="0"/>
            <c:showCatName val="1"/>
            <c:showSerName val="0"/>
            <c:showPercent val="1"/>
            <c:showBubbleSize val="0"/>
            <c:showLeaderLines val="1"/>
          </c:dLbls>
          <c:cat>
            <c:strRef>
              <c:f>Sheet3!$G$2:$G$8</c:f>
              <c:strCache>
                <c:ptCount val="7"/>
                <c:pt idx="0">
                  <c:v>[100%]</c:v>
                </c:pt>
                <c:pt idx="1">
                  <c:v>[90-99%]</c:v>
                </c:pt>
                <c:pt idx="2">
                  <c:v>[80-89%]</c:v>
                </c:pt>
                <c:pt idx="3">
                  <c:v>[70-79%]</c:v>
                </c:pt>
                <c:pt idx="4">
                  <c:v>[60-69%]</c:v>
                </c:pt>
                <c:pt idx="5">
                  <c:v>[50-59%]</c:v>
                </c:pt>
                <c:pt idx="6">
                  <c:v>[&lt;50%]</c:v>
                </c:pt>
              </c:strCache>
            </c:strRef>
          </c:cat>
          <c:val>
            <c:numRef>
              <c:f>Sheet3!$H$2:$H$8</c:f>
              <c:numCache>
                <c:formatCode>General</c:formatCode>
                <c:ptCount val="7"/>
                <c:pt idx="0">
                  <c:v>11.0</c:v>
                </c:pt>
                <c:pt idx="1">
                  <c:v>20.0</c:v>
                </c:pt>
                <c:pt idx="2">
                  <c:v>4.0</c:v>
                </c:pt>
                <c:pt idx="3">
                  <c:v>5.0</c:v>
                </c:pt>
                <c:pt idx="4">
                  <c:v>4.0</c:v>
                </c:pt>
                <c:pt idx="5">
                  <c:v>1.0</c:v>
                </c:pt>
                <c:pt idx="6">
                  <c:v>24.0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title>
      <c:tx>
        <c:rich>
          <a:bodyPr/>
          <a:lstStyle/>
          <a:p>
            <a:pPr algn="ctr" rtl="0">
              <a:defRPr lang="en-GB" sz="1200" b="0" i="0" u="none" strike="noStrike" kern="1200" baseline="0">
                <a:solidFill>
                  <a:schemeClr val="bg2">
                    <a:lumMod val="25000"/>
                  </a:schemeClr>
                </a:solidFill>
                <a:latin typeface="+mn-lt"/>
                <a:ea typeface="+mn-ea"/>
                <a:cs typeface="+mn-cs"/>
              </a:defRPr>
            </a:pPr>
            <a:r>
              <a:rPr lang="en-GB" sz="1200" b="0" i="0" u="none" strike="noStrike" kern="1200" baseline="0">
                <a:solidFill>
                  <a:schemeClr val="bg2">
                    <a:lumMod val="25000"/>
                  </a:schemeClr>
                </a:solidFill>
                <a:latin typeface="+mn-lt"/>
                <a:ea typeface="+mn-ea"/>
                <a:cs typeface="+mn-cs"/>
              </a:rPr>
              <a:t>Consistency</a:t>
            </a:r>
          </a:p>
        </c:rich>
      </c:tx>
      <c:layout>
        <c:manualLayout>
          <c:xMode val="edge"/>
          <c:yMode val="edge"/>
          <c:x val="0.330347243985504"/>
          <c:y val="0.0781093038226407"/>
        </c:manualLayout>
      </c:layout>
      <c:overlay val="0"/>
    </c:title>
    <c:autoTitleDeleted val="0"/>
    <c:plotArea>
      <c:layout/>
      <c:pieChart>
        <c:varyColors val="1"/>
        <c:ser>
          <c:idx val="0"/>
          <c:order val="0"/>
          <c:dLbls>
            <c:txPr>
              <a:bodyPr/>
              <a:lstStyle/>
              <a:p>
                <a:pPr>
                  <a:defRPr sz="800"/>
                </a:pPr>
                <a:endParaRPr lang="en-US"/>
              </a:p>
            </c:txPr>
            <c:showLegendKey val="0"/>
            <c:showVal val="0"/>
            <c:showCatName val="1"/>
            <c:showSerName val="0"/>
            <c:showPercent val="1"/>
            <c:showBubbleSize val="0"/>
            <c:showLeaderLines val="1"/>
          </c:dLbls>
          <c:cat>
            <c:strRef>
              <c:f>Sheet4!$I$2:$I$6</c:f>
              <c:strCache>
                <c:ptCount val="5"/>
                <c:pt idx="0">
                  <c:v>Fully</c:v>
                </c:pt>
                <c:pt idx="1">
                  <c:v>Mostly</c:v>
                </c:pt>
                <c:pt idx="2">
                  <c:v>Partially</c:v>
                </c:pt>
                <c:pt idx="3">
                  <c:v>Barely</c:v>
                </c:pt>
                <c:pt idx="4">
                  <c:v>None</c:v>
                </c:pt>
              </c:strCache>
            </c:strRef>
          </c:cat>
          <c:val>
            <c:numRef>
              <c:f>Sheet4!$H$2:$H$6</c:f>
              <c:numCache>
                <c:formatCode>General</c:formatCode>
                <c:ptCount val="5"/>
                <c:pt idx="0">
                  <c:v>42.0</c:v>
                </c:pt>
                <c:pt idx="1">
                  <c:v>14.0</c:v>
                </c:pt>
                <c:pt idx="2">
                  <c:v>5.0</c:v>
                </c:pt>
                <c:pt idx="3">
                  <c:v>1.0</c:v>
                </c:pt>
                <c:pt idx="4">
                  <c:v>7.0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title>
      <c:tx>
        <c:rich>
          <a:bodyPr/>
          <a:lstStyle/>
          <a:p>
            <a:pPr algn="ctr" rtl="0">
              <a:defRPr b="0"/>
            </a:pPr>
            <a:r>
              <a:rPr lang="en-US" b="0" dirty="0"/>
              <a:t>Usability</a:t>
            </a:r>
          </a:p>
        </c:rich>
      </c:tx>
      <c:layout>
        <c:manualLayout>
          <c:xMode val="edge"/>
          <c:yMode val="edge"/>
          <c:x val="0.427466828660879"/>
          <c:y val="0.0521046033199377"/>
        </c:manualLayout>
      </c:layout>
      <c:overlay val="0"/>
    </c:title>
    <c:autoTitleDeleted val="0"/>
    <c:plotArea>
      <c:layout/>
      <c:pieChart>
        <c:varyColors val="1"/>
        <c:ser>
          <c:idx val="0"/>
          <c:order val="0"/>
          <c:dLbls>
            <c:txPr>
              <a:bodyPr/>
              <a:lstStyle/>
              <a:p>
                <a:pPr>
                  <a:defRPr sz="1200"/>
                </a:pPr>
                <a:endParaRPr lang="en-US"/>
              </a:p>
            </c:txPr>
            <c:showLegendKey val="0"/>
            <c:showVal val="0"/>
            <c:showCatName val="1"/>
            <c:showSerName val="0"/>
            <c:showPercent val="1"/>
            <c:showBubbleSize val="0"/>
            <c:showLeaderLines val="1"/>
          </c:dLbls>
          <c:cat>
            <c:strRef>
              <c:f>Sheet3!$J$27:$J$30</c:f>
              <c:strCache>
                <c:ptCount val="4"/>
                <c:pt idx="0">
                  <c:v>Excellent</c:v>
                </c:pt>
                <c:pt idx="1">
                  <c:v>Good</c:v>
                </c:pt>
                <c:pt idx="2">
                  <c:v>Satisfactory</c:v>
                </c:pt>
                <c:pt idx="3">
                  <c:v>Unsatisfactory</c:v>
                </c:pt>
              </c:strCache>
            </c:strRef>
          </c:cat>
          <c:val>
            <c:numRef>
              <c:f>Sheet3!$H$27:$H$30</c:f>
              <c:numCache>
                <c:formatCode>General</c:formatCode>
                <c:ptCount val="4"/>
                <c:pt idx="0">
                  <c:v>11.0</c:v>
                </c:pt>
                <c:pt idx="1">
                  <c:v>19.0</c:v>
                </c:pt>
                <c:pt idx="2">
                  <c:v>10.0</c:v>
                </c:pt>
                <c:pt idx="3">
                  <c:v>29.0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4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C0CA6-2604-054F-B881-403D65A0527D}"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B79DA9FB-B635-E34F-86A6-68615CD0F2BA}">
      <dgm:prSet phldrT="[Text]"/>
      <dgm:spPr>
        <a:xfrm>
          <a:off x="4830469" y="129598"/>
          <a:ext cx="2051372" cy="2051372"/>
        </a:xfrm>
        <a:noFill/>
        <a:ln>
          <a:noFill/>
        </a:ln>
        <a:effectLst/>
      </dgm:spPr>
      <dgm:t>
        <a:bodyPr/>
        <a:lstStyle/>
        <a:p>
          <a:r>
            <a:rPr lang="en-US" dirty="0" smtClean="0">
              <a:solidFill>
                <a:srgbClr val="000000">
                  <a:hueOff val="0"/>
                  <a:satOff val="0"/>
                  <a:lumOff val="0"/>
                  <a:alphaOff val="0"/>
                </a:srgbClr>
              </a:solidFill>
              <a:latin typeface="Arial"/>
              <a:ea typeface="+mn-ea"/>
              <a:cs typeface="+mn-cs"/>
            </a:rPr>
            <a:t>CEOS ECV Inventory</a:t>
          </a:r>
        </a:p>
        <a:p>
          <a:r>
            <a:rPr lang="en-US" dirty="0" smtClean="0">
              <a:solidFill>
                <a:srgbClr val="000000">
                  <a:hueOff val="0"/>
                  <a:satOff val="0"/>
                  <a:lumOff val="0"/>
                  <a:alphaOff val="0"/>
                </a:srgbClr>
              </a:solidFill>
              <a:latin typeface="Arial"/>
              <a:ea typeface="+mn-ea"/>
              <a:cs typeface="+mn-cs"/>
            </a:rPr>
            <a:t>V2</a:t>
          </a:r>
          <a:endParaRPr lang="en-US" dirty="0">
            <a:solidFill>
              <a:srgbClr val="000000">
                <a:hueOff val="0"/>
                <a:satOff val="0"/>
                <a:lumOff val="0"/>
                <a:alphaOff val="0"/>
              </a:srgbClr>
            </a:solidFill>
            <a:latin typeface="Arial"/>
            <a:ea typeface="+mn-ea"/>
            <a:cs typeface="+mn-cs"/>
          </a:endParaRPr>
        </a:p>
      </dgm:t>
    </dgm:pt>
    <dgm:pt modelId="{552CB162-2DAF-874A-B41B-E747633C7EB2}" type="parTrans" cxnId="{BC3C0EC5-9C85-AA42-9296-93ED3CB1E6EB}">
      <dgm:prSet/>
      <dgm:spPr/>
      <dgm:t>
        <a:bodyPr/>
        <a:lstStyle/>
        <a:p>
          <a:endParaRPr lang="en-US"/>
        </a:p>
      </dgm:t>
    </dgm:pt>
    <dgm:pt modelId="{49BC2B89-B246-EA41-9109-9664F29D7F4F}" type="sibTrans" cxnId="{BC3C0EC5-9C85-AA42-9296-93ED3CB1E6EB}">
      <dgm:prSet/>
      <dgm:spPr>
        <a:xfrm>
          <a:off x="1218799" y="639"/>
          <a:ext cx="5792001" cy="5792001"/>
        </a:xfrm>
        <a:solidFill>
          <a:srgbClr val="333399"/>
        </a:solidFill>
        <a:ln>
          <a:noFill/>
        </a:ln>
        <a:effectLst>
          <a:outerShdw blurRad="40000" dist="23000" dir="5400000" rotWithShape="0">
            <a:srgbClr val="000000">
              <a:alpha val="35000"/>
            </a:srgbClr>
          </a:outerShdw>
        </a:effectLst>
      </dgm:spPr>
      <dgm:t>
        <a:bodyPr/>
        <a:lstStyle/>
        <a:p>
          <a:endParaRPr lang="en-US"/>
        </a:p>
      </dgm:t>
    </dgm:pt>
    <dgm:pt modelId="{E2C7B313-FF2A-EF4A-8A88-7916812C9956}">
      <dgm:prSet phldrT="[Text]"/>
      <dgm:spPr>
        <a:xfrm>
          <a:off x="4830469" y="3612309"/>
          <a:ext cx="2051372" cy="2051372"/>
        </a:xfrm>
        <a:noFill/>
        <a:ln>
          <a:noFill/>
        </a:ln>
        <a:effectLst/>
      </dgm:spPr>
      <dgm:t>
        <a:bodyPr/>
        <a:lstStyle/>
        <a:p>
          <a:r>
            <a:rPr lang="en-US" dirty="0" smtClean="0">
              <a:solidFill>
                <a:schemeClr val="tx1"/>
              </a:solidFill>
              <a:latin typeface="Arial"/>
              <a:ea typeface="+mn-ea"/>
              <a:cs typeface="+mn-cs"/>
            </a:rPr>
            <a:t>Reference Assessment </a:t>
          </a:r>
        </a:p>
        <a:p>
          <a:r>
            <a:rPr lang="en-US" dirty="0" smtClean="0">
              <a:solidFill>
                <a:schemeClr val="tx1"/>
              </a:solidFill>
              <a:latin typeface="Arial"/>
              <a:ea typeface="+mn-ea"/>
              <a:cs typeface="+mn-cs"/>
            </a:rPr>
            <a:t>Process</a:t>
          </a:r>
          <a:endParaRPr lang="en-US" dirty="0">
            <a:solidFill>
              <a:schemeClr val="tx1"/>
            </a:solidFill>
            <a:latin typeface="Arial"/>
            <a:ea typeface="+mn-ea"/>
            <a:cs typeface="+mn-cs"/>
          </a:endParaRPr>
        </a:p>
      </dgm:t>
    </dgm:pt>
    <dgm:pt modelId="{B2A02F98-1DB8-D447-8FDF-C803C6BD3EEA}" type="parTrans" cxnId="{2687673A-096E-FA4C-B7E4-CCE2FAB9560A}">
      <dgm:prSet/>
      <dgm:spPr/>
      <dgm:t>
        <a:bodyPr/>
        <a:lstStyle/>
        <a:p>
          <a:endParaRPr lang="en-US"/>
        </a:p>
      </dgm:t>
    </dgm:pt>
    <dgm:pt modelId="{FA13B08E-10D5-364E-830F-5B60281BC7F3}" type="sibTrans" cxnId="{2687673A-096E-FA4C-B7E4-CCE2FAB9560A}">
      <dgm:prSet/>
      <dgm:spPr>
        <a:xfrm>
          <a:off x="1279455" y="-16936"/>
          <a:ext cx="5792001" cy="5792001"/>
        </a:xfrm>
        <a:solidFill>
          <a:srgbClr val="333399"/>
        </a:solidFill>
        <a:ln>
          <a:noFill/>
        </a:ln>
        <a:effectLst>
          <a:outerShdw blurRad="40000" dist="23000" dir="5400000" rotWithShape="0">
            <a:srgbClr val="000000">
              <a:alpha val="35000"/>
            </a:srgbClr>
          </a:outerShdw>
        </a:effectLst>
      </dgm:spPr>
      <dgm:t>
        <a:bodyPr/>
        <a:lstStyle/>
        <a:p>
          <a:endParaRPr lang="en-US"/>
        </a:p>
      </dgm:t>
    </dgm:pt>
    <dgm:pt modelId="{5ED73F3B-50FD-7246-A469-1BBCE271FDEE}">
      <dgm:prSet phldrT="[Text]"/>
      <dgm:spPr>
        <a:xfrm>
          <a:off x="1292051" y="3500916"/>
          <a:ext cx="2051372" cy="2051372"/>
        </a:xfrm>
        <a:noFill/>
        <a:ln>
          <a:noFill/>
        </a:ln>
        <a:effectLst/>
      </dgm:spPr>
      <dgm:t>
        <a:bodyPr/>
        <a:lstStyle/>
        <a:p>
          <a:r>
            <a:rPr lang="en-US" dirty="0" smtClean="0">
              <a:solidFill>
                <a:srgbClr val="000000">
                  <a:hueOff val="0"/>
                  <a:satOff val="0"/>
                  <a:lumOff val="0"/>
                  <a:alphaOff val="0"/>
                </a:srgbClr>
              </a:solidFill>
              <a:latin typeface="Arial"/>
              <a:ea typeface="+mn-ea"/>
              <a:cs typeface="+mn-cs"/>
            </a:rPr>
            <a:t>ECV Gap</a:t>
          </a:r>
        </a:p>
        <a:p>
          <a:r>
            <a:rPr lang="en-US" dirty="0" smtClean="0">
              <a:solidFill>
                <a:srgbClr val="000000">
                  <a:hueOff val="0"/>
                  <a:satOff val="0"/>
                  <a:lumOff val="0"/>
                  <a:alphaOff val="0"/>
                </a:srgbClr>
              </a:solidFill>
              <a:latin typeface="Arial"/>
              <a:ea typeface="+mn-ea"/>
              <a:cs typeface="+mn-cs"/>
            </a:rPr>
            <a:t>Analysis V2</a:t>
          </a:r>
          <a:endParaRPr lang="en-US" dirty="0">
            <a:solidFill>
              <a:srgbClr val="000000">
                <a:hueOff val="0"/>
                <a:satOff val="0"/>
                <a:lumOff val="0"/>
                <a:alphaOff val="0"/>
              </a:srgbClr>
            </a:solidFill>
            <a:latin typeface="Arial"/>
            <a:ea typeface="+mn-ea"/>
            <a:cs typeface="+mn-cs"/>
          </a:endParaRPr>
        </a:p>
      </dgm:t>
    </dgm:pt>
    <dgm:pt modelId="{9E6E9639-E943-DE4D-A2F2-ADE192F57F2E}" type="parTrans" cxnId="{1FA3D9F6-8514-3149-8536-D9BD6143B4AC}">
      <dgm:prSet/>
      <dgm:spPr/>
      <dgm:t>
        <a:bodyPr/>
        <a:lstStyle/>
        <a:p>
          <a:endParaRPr lang="en-US"/>
        </a:p>
      </dgm:t>
    </dgm:pt>
    <dgm:pt modelId="{46826CA8-97BC-B04D-AC12-128384DAFC0E}" type="sibTrans" cxnId="{1FA3D9F6-8514-3149-8536-D9BD6143B4AC}">
      <dgm:prSet/>
      <dgm:spPr>
        <a:xfrm>
          <a:off x="1238303" y="-67046"/>
          <a:ext cx="5792001" cy="5792001"/>
        </a:xfrm>
        <a:solidFill>
          <a:srgbClr val="333399"/>
        </a:solidFill>
        <a:ln>
          <a:noFill/>
        </a:ln>
        <a:effectLst>
          <a:outerShdw blurRad="40000" dist="23000" dir="5400000" rotWithShape="0">
            <a:srgbClr val="000000">
              <a:alpha val="35000"/>
            </a:srgbClr>
          </a:outerShdw>
        </a:effectLst>
      </dgm:spPr>
      <dgm:t>
        <a:bodyPr/>
        <a:lstStyle/>
        <a:p>
          <a:endParaRPr lang="en-US"/>
        </a:p>
      </dgm:t>
    </dgm:pt>
    <dgm:pt modelId="{10452CAF-593F-DA4F-8A5A-A2380C4C4E5C}">
      <dgm:prSet phldrT="[Text]"/>
      <dgm:spPr>
        <a:xfrm>
          <a:off x="1347758" y="129598"/>
          <a:ext cx="2051372" cy="2051372"/>
        </a:xfrm>
        <a:noFill/>
        <a:ln>
          <a:noFill/>
        </a:ln>
        <a:effectLst/>
      </dgm:spPr>
      <dgm:t>
        <a:bodyPr/>
        <a:lstStyle/>
        <a:p>
          <a:r>
            <a:rPr lang="en-US" dirty="0" smtClean="0">
              <a:solidFill>
                <a:srgbClr val="000000">
                  <a:hueOff val="0"/>
                  <a:satOff val="0"/>
                  <a:lumOff val="0"/>
                  <a:alphaOff val="0"/>
                </a:srgbClr>
              </a:solidFill>
              <a:latin typeface="Arial"/>
              <a:ea typeface="+mn-ea"/>
              <a:cs typeface="+mn-cs"/>
            </a:rPr>
            <a:t>Mitigation</a:t>
          </a:r>
        </a:p>
        <a:p>
          <a:r>
            <a:rPr lang="en-US" dirty="0" smtClean="0">
              <a:solidFill>
                <a:srgbClr val="000000">
                  <a:hueOff val="0"/>
                  <a:satOff val="0"/>
                  <a:lumOff val="0"/>
                  <a:alphaOff val="0"/>
                </a:srgbClr>
              </a:solidFill>
              <a:latin typeface="Arial"/>
              <a:ea typeface="+mn-ea"/>
              <a:cs typeface="+mn-cs"/>
            </a:rPr>
            <a:t>Plan and</a:t>
          </a:r>
        </a:p>
        <a:p>
          <a:r>
            <a:rPr lang="en-US" dirty="0" smtClean="0">
              <a:solidFill>
                <a:srgbClr val="000000">
                  <a:hueOff val="0"/>
                  <a:satOff val="0"/>
                  <a:lumOff val="0"/>
                  <a:alphaOff val="0"/>
                </a:srgbClr>
              </a:solidFill>
              <a:latin typeface="Arial"/>
              <a:ea typeface="+mn-ea"/>
              <a:cs typeface="+mn-cs"/>
            </a:rPr>
            <a:t>Actions V2</a:t>
          </a:r>
          <a:endParaRPr lang="en-US" dirty="0">
            <a:solidFill>
              <a:srgbClr val="000000">
                <a:hueOff val="0"/>
                <a:satOff val="0"/>
                <a:lumOff val="0"/>
                <a:alphaOff val="0"/>
              </a:srgbClr>
            </a:solidFill>
            <a:latin typeface="Arial"/>
            <a:ea typeface="+mn-ea"/>
            <a:cs typeface="+mn-cs"/>
          </a:endParaRPr>
        </a:p>
      </dgm:t>
    </dgm:pt>
    <dgm:pt modelId="{29D276FF-577E-9340-9341-E6DC4330440B}" type="parTrans" cxnId="{913EB234-48E2-C84E-944D-C36CEA8A5FDF}">
      <dgm:prSet/>
      <dgm:spPr/>
      <dgm:t>
        <a:bodyPr/>
        <a:lstStyle/>
        <a:p>
          <a:endParaRPr lang="en-US"/>
        </a:p>
      </dgm:t>
    </dgm:pt>
    <dgm:pt modelId="{94DBE24B-EAFE-5043-94E5-FA8FA200D0CC}" type="sibTrans" cxnId="{913EB234-48E2-C84E-944D-C36CEA8A5FDF}">
      <dgm:prSet/>
      <dgm:spPr>
        <a:xfrm>
          <a:off x="1218799" y="-58497"/>
          <a:ext cx="5792001" cy="5792001"/>
        </a:xfrm>
        <a:solidFill>
          <a:srgbClr val="333399"/>
        </a:solidFill>
        <a:ln>
          <a:noFill/>
        </a:ln>
        <a:effectLst>
          <a:outerShdw blurRad="40000" dist="23000" dir="5400000" rotWithShape="0">
            <a:srgbClr val="000000">
              <a:alpha val="35000"/>
            </a:srgbClr>
          </a:outerShdw>
        </a:effectLst>
      </dgm:spPr>
      <dgm:t>
        <a:bodyPr/>
        <a:lstStyle/>
        <a:p>
          <a:endParaRPr lang="en-US"/>
        </a:p>
      </dgm:t>
    </dgm:pt>
    <dgm:pt modelId="{1175232F-A3D6-F94F-AEBC-D89E03DEBC31}" type="pres">
      <dgm:prSet presAssocID="{0E5C0CA6-2604-054F-B881-403D65A0527D}" presName="cycle" presStyleCnt="0">
        <dgm:presLayoutVars>
          <dgm:dir/>
          <dgm:resizeHandles val="exact"/>
        </dgm:presLayoutVars>
      </dgm:prSet>
      <dgm:spPr/>
      <dgm:t>
        <a:bodyPr/>
        <a:lstStyle/>
        <a:p>
          <a:endParaRPr lang="en-US"/>
        </a:p>
      </dgm:t>
    </dgm:pt>
    <dgm:pt modelId="{245D103A-43BB-7D4C-9F39-B62B944EF305}" type="pres">
      <dgm:prSet presAssocID="{B79DA9FB-B635-E34F-86A6-68615CD0F2BA}" presName="dummy" presStyleCnt="0"/>
      <dgm:spPr/>
    </dgm:pt>
    <dgm:pt modelId="{D74F7E72-F0FD-8849-8044-C721D96E0844}" type="pres">
      <dgm:prSet presAssocID="{B79DA9FB-B635-E34F-86A6-68615CD0F2BA}" presName="node" presStyleLbl="revTx" presStyleIdx="0" presStyleCnt="4">
        <dgm:presLayoutVars>
          <dgm:bulletEnabled val="1"/>
        </dgm:presLayoutVars>
      </dgm:prSet>
      <dgm:spPr>
        <a:prstGeom prst="rect">
          <a:avLst/>
        </a:prstGeom>
      </dgm:spPr>
      <dgm:t>
        <a:bodyPr/>
        <a:lstStyle/>
        <a:p>
          <a:endParaRPr lang="en-US"/>
        </a:p>
      </dgm:t>
    </dgm:pt>
    <dgm:pt modelId="{071209F2-7290-6141-9504-B4550094A8FB}" type="pres">
      <dgm:prSet presAssocID="{49BC2B89-B246-EA41-9109-9664F29D7F4F}" presName="sibTrans" presStyleLbl="node1" presStyleIdx="0" presStyleCnt="4"/>
      <dgm:spPr>
        <a:prstGeom prst="circularArrow">
          <a:avLst>
            <a:gd name="adj1" fmla="val 6906"/>
            <a:gd name="adj2" fmla="val 465695"/>
            <a:gd name="adj3" fmla="val 547972"/>
            <a:gd name="adj4" fmla="val 20586333"/>
            <a:gd name="adj5" fmla="val 8057"/>
          </a:avLst>
        </a:prstGeom>
      </dgm:spPr>
      <dgm:t>
        <a:bodyPr/>
        <a:lstStyle/>
        <a:p>
          <a:endParaRPr lang="en-US"/>
        </a:p>
      </dgm:t>
    </dgm:pt>
    <dgm:pt modelId="{B015DCE8-2186-0C47-8464-750E16CCDE88}" type="pres">
      <dgm:prSet presAssocID="{E2C7B313-FF2A-EF4A-8A88-7916812C9956}" presName="dummy" presStyleCnt="0"/>
      <dgm:spPr/>
    </dgm:pt>
    <dgm:pt modelId="{1A662AE3-A963-5B4E-AD1E-CD11E9B6271A}" type="pres">
      <dgm:prSet presAssocID="{E2C7B313-FF2A-EF4A-8A88-7916812C9956}" presName="node" presStyleLbl="revTx" presStyleIdx="1" presStyleCnt="4">
        <dgm:presLayoutVars>
          <dgm:bulletEnabled val="1"/>
        </dgm:presLayoutVars>
      </dgm:prSet>
      <dgm:spPr>
        <a:prstGeom prst="rect">
          <a:avLst/>
        </a:prstGeom>
      </dgm:spPr>
      <dgm:t>
        <a:bodyPr/>
        <a:lstStyle/>
        <a:p>
          <a:endParaRPr lang="en-US"/>
        </a:p>
      </dgm:t>
    </dgm:pt>
    <dgm:pt modelId="{241F3594-1DB6-164C-ACAC-EEDDEF88B3BB}" type="pres">
      <dgm:prSet presAssocID="{FA13B08E-10D5-364E-830F-5B60281BC7F3}" presName="sibTrans" presStyleLbl="node1" presStyleIdx="1" presStyleCnt="4"/>
      <dgm:spPr>
        <a:prstGeom prst="circularArrow">
          <a:avLst>
            <a:gd name="adj1" fmla="val 6906"/>
            <a:gd name="adj2" fmla="val 465695"/>
            <a:gd name="adj3" fmla="val 6119101"/>
            <a:gd name="adj4" fmla="val 4474491"/>
            <a:gd name="adj5" fmla="val 8057"/>
          </a:avLst>
        </a:prstGeom>
      </dgm:spPr>
      <dgm:t>
        <a:bodyPr/>
        <a:lstStyle/>
        <a:p>
          <a:endParaRPr lang="en-US"/>
        </a:p>
      </dgm:t>
    </dgm:pt>
    <dgm:pt modelId="{B9A01B3B-D566-D843-A601-2D8745000DF9}" type="pres">
      <dgm:prSet presAssocID="{5ED73F3B-50FD-7246-A469-1BBCE271FDEE}" presName="dummy" presStyleCnt="0"/>
      <dgm:spPr/>
    </dgm:pt>
    <dgm:pt modelId="{1F15B2D8-CBB0-0145-A1B8-E6F6BE971529}" type="pres">
      <dgm:prSet presAssocID="{5ED73F3B-50FD-7246-A469-1BBCE271FDEE}" presName="node" presStyleLbl="revTx" presStyleIdx="2" presStyleCnt="4" custRadScaleRad="98518" custRadScaleInc="9305">
        <dgm:presLayoutVars>
          <dgm:bulletEnabled val="1"/>
        </dgm:presLayoutVars>
      </dgm:prSet>
      <dgm:spPr>
        <a:prstGeom prst="rect">
          <a:avLst/>
        </a:prstGeom>
      </dgm:spPr>
      <dgm:t>
        <a:bodyPr/>
        <a:lstStyle/>
        <a:p>
          <a:endParaRPr lang="en-US"/>
        </a:p>
      </dgm:t>
    </dgm:pt>
    <dgm:pt modelId="{BD261BBB-B6D4-5E44-948C-2A2B34997C41}" type="pres">
      <dgm:prSet presAssocID="{46826CA8-97BC-B04D-AC12-128384DAFC0E}" presName="sibTrans" presStyleLbl="node1" presStyleIdx="2" presStyleCnt="4"/>
      <dgm:spPr>
        <a:prstGeom prst="circularArrow">
          <a:avLst>
            <a:gd name="adj1" fmla="val 6906"/>
            <a:gd name="adj2" fmla="val 465695"/>
            <a:gd name="adj3" fmla="val 11249637"/>
            <a:gd name="adj4" fmla="val 9849922"/>
            <a:gd name="adj5" fmla="val 8057"/>
          </a:avLst>
        </a:prstGeom>
      </dgm:spPr>
      <dgm:t>
        <a:bodyPr/>
        <a:lstStyle/>
        <a:p>
          <a:endParaRPr lang="en-US"/>
        </a:p>
      </dgm:t>
    </dgm:pt>
    <dgm:pt modelId="{2CB39A90-BFCA-DE41-BE89-ED9167A9567E}" type="pres">
      <dgm:prSet presAssocID="{10452CAF-593F-DA4F-8A5A-A2380C4C4E5C}" presName="dummy" presStyleCnt="0"/>
      <dgm:spPr/>
    </dgm:pt>
    <dgm:pt modelId="{B9B5FCFE-5934-BE47-A670-8A8095B372C9}" type="pres">
      <dgm:prSet presAssocID="{10452CAF-593F-DA4F-8A5A-A2380C4C4E5C}" presName="node" presStyleLbl="revTx" presStyleIdx="3" presStyleCnt="4">
        <dgm:presLayoutVars>
          <dgm:bulletEnabled val="1"/>
        </dgm:presLayoutVars>
      </dgm:prSet>
      <dgm:spPr>
        <a:prstGeom prst="rect">
          <a:avLst/>
        </a:prstGeom>
      </dgm:spPr>
      <dgm:t>
        <a:bodyPr/>
        <a:lstStyle/>
        <a:p>
          <a:endParaRPr lang="en-US"/>
        </a:p>
      </dgm:t>
    </dgm:pt>
    <dgm:pt modelId="{A794E433-BFEF-464D-9E12-10D8C84B41F5}" type="pres">
      <dgm:prSet presAssocID="{94DBE24B-EAFE-5043-94E5-FA8FA200D0CC}" presName="sibTrans" presStyleLbl="node1" presStyleIdx="3" presStyleCnt="4" custLinFactNeighborY="-1021"/>
      <dgm:spPr>
        <a:prstGeom prst="circularArrow">
          <a:avLst>
            <a:gd name="adj1" fmla="val 6906"/>
            <a:gd name="adj2" fmla="val 465695"/>
            <a:gd name="adj3" fmla="val 16747972"/>
            <a:gd name="adj4" fmla="val 15186333"/>
            <a:gd name="adj5" fmla="val 8057"/>
          </a:avLst>
        </a:prstGeom>
      </dgm:spPr>
      <dgm:t>
        <a:bodyPr/>
        <a:lstStyle/>
        <a:p>
          <a:endParaRPr lang="en-US"/>
        </a:p>
      </dgm:t>
    </dgm:pt>
  </dgm:ptLst>
  <dgm:cxnLst>
    <dgm:cxn modelId="{1FA3D9F6-8514-3149-8536-D9BD6143B4AC}" srcId="{0E5C0CA6-2604-054F-B881-403D65A0527D}" destId="{5ED73F3B-50FD-7246-A469-1BBCE271FDEE}" srcOrd="2" destOrd="0" parTransId="{9E6E9639-E943-DE4D-A2F2-ADE192F57F2E}" sibTransId="{46826CA8-97BC-B04D-AC12-128384DAFC0E}"/>
    <dgm:cxn modelId="{2687673A-096E-FA4C-B7E4-CCE2FAB9560A}" srcId="{0E5C0CA6-2604-054F-B881-403D65A0527D}" destId="{E2C7B313-FF2A-EF4A-8A88-7916812C9956}" srcOrd="1" destOrd="0" parTransId="{B2A02F98-1DB8-D447-8FDF-C803C6BD3EEA}" sibTransId="{FA13B08E-10D5-364E-830F-5B60281BC7F3}"/>
    <dgm:cxn modelId="{06A5C2FF-F2DA-114A-A1C7-E8C155427E13}" type="presOf" srcId="{94DBE24B-EAFE-5043-94E5-FA8FA200D0CC}" destId="{A794E433-BFEF-464D-9E12-10D8C84B41F5}" srcOrd="0" destOrd="0" presId="urn:microsoft.com/office/officeart/2005/8/layout/cycle1"/>
    <dgm:cxn modelId="{54D5FF7E-FD54-9244-B373-C5464DEE7656}" type="presOf" srcId="{E2C7B313-FF2A-EF4A-8A88-7916812C9956}" destId="{1A662AE3-A963-5B4E-AD1E-CD11E9B6271A}" srcOrd="0" destOrd="0" presId="urn:microsoft.com/office/officeart/2005/8/layout/cycle1"/>
    <dgm:cxn modelId="{442F9F2B-D6B9-6743-96C4-471DF8B08CEE}" type="presOf" srcId="{B79DA9FB-B635-E34F-86A6-68615CD0F2BA}" destId="{D74F7E72-F0FD-8849-8044-C721D96E0844}" srcOrd="0" destOrd="0" presId="urn:microsoft.com/office/officeart/2005/8/layout/cycle1"/>
    <dgm:cxn modelId="{F2E37EE0-E927-F144-B777-97B68AAC1080}" type="presOf" srcId="{10452CAF-593F-DA4F-8A5A-A2380C4C4E5C}" destId="{B9B5FCFE-5934-BE47-A670-8A8095B372C9}" srcOrd="0" destOrd="0" presId="urn:microsoft.com/office/officeart/2005/8/layout/cycle1"/>
    <dgm:cxn modelId="{BC3C0EC5-9C85-AA42-9296-93ED3CB1E6EB}" srcId="{0E5C0CA6-2604-054F-B881-403D65A0527D}" destId="{B79DA9FB-B635-E34F-86A6-68615CD0F2BA}" srcOrd="0" destOrd="0" parTransId="{552CB162-2DAF-874A-B41B-E747633C7EB2}" sibTransId="{49BC2B89-B246-EA41-9109-9664F29D7F4F}"/>
    <dgm:cxn modelId="{64195F66-2C14-CD4F-B859-E5CEF793E5AB}" type="presOf" srcId="{FA13B08E-10D5-364E-830F-5B60281BC7F3}" destId="{241F3594-1DB6-164C-ACAC-EEDDEF88B3BB}" srcOrd="0" destOrd="0" presId="urn:microsoft.com/office/officeart/2005/8/layout/cycle1"/>
    <dgm:cxn modelId="{30EE96C0-FBCA-C04B-AE4A-B3724DF739BC}" type="presOf" srcId="{46826CA8-97BC-B04D-AC12-128384DAFC0E}" destId="{BD261BBB-B6D4-5E44-948C-2A2B34997C41}" srcOrd="0" destOrd="0" presId="urn:microsoft.com/office/officeart/2005/8/layout/cycle1"/>
    <dgm:cxn modelId="{73D1FAB8-6A81-244E-9011-05F49A046B94}" type="presOf" srcId="{0E5C0CA6-2604-054F-B881-403D65A0527D}" destId="{1175232F-A3D6-F94F-AEBC-D89E03DEBC31}" srcOrd="0" destOrd="0" presId="urn:microsoft.com/office/officeart/2005/8/layout/cycle1"/>
    <dgm:cxn modelId="{4270BC0E-5692-1E4A-8A0B-C0B783A6C8DA}" type="presOf" srcId="{5ED73F3B-50FD-7246-A469-1BBCE271FDEE}" destId="{1F15B2D8-CBB0-0145-A1B8-E6F6BE971529}" srcOrd="0" destOrd="0" presId="urn:microsoft.com/office/officeart/2005/8/layout/cycle1"/>
    <dgm:cxn modelId="{913EB234-48E2-C84E-944D-C36CEA8A5FDF}" srcId="{0E5C0CA6-2604-054F-B881-403D65A0527D}" destId="{10452CAF-593F-DA4F-8A5A-A2380C4C4E5C}" srcOrd="3" destOrd="0" parTransId="{29D276FF-577E-9340-9341-E6DC4330440B}" sibTransId="{94DBE24B-EAFE-5043-94E5-FA8FA200D0CC}"/>
    <dgm:cxn modelId="{4A307419-31F3-5F43-9EA9-F3154C800644}" type="presOf" srcId="{49BC2B89-B246-EA41-9109-9664F29D7F4F}" destId="{071209F2-7290-6141-9504-B4550094A8FB}" srcOrd="0" destOrd="0" presId="urn:microsoft.com/office/officeart/2005/8/layout/cycle1"/>
    <dgm:cxn modelId="{B5110337-6342-E844-B14C-FCCE93A6F5B0}" type="presParOf" srcId="{1175232F-A3D6-F94F-AEBC-D89E03DEBC31}" destId="{245D103A-43BB-7D4C-9F39-B62B944EF305}" srcOrd="0" destOrd="0" presId="urn:microsoft.com/office/officeart/2005/8/layout/cycle1"/>
    <dgm:cxn modelId="{2070C062-62E0-A749-B1E0-60FD0087673D}" type="presParOf" srcId="{1175232F-A3D6-F94F-AEBC-D89E03DEBC31}" destId="{D74F7E72-F0FD-8849-8044-C721D96E0844}" srcOrd="1" destOrd="0" presId="urn:microsoft.com/office/officeart/2005/8/layout/cycle1"/>
    <dgm:cxn modelId="{23A66B7E-FD76-FB47-926F-21BAEBCBE8B9}" type="presParOf" srcId="{1175232F-A3D6-F94F-AEBC-D89E03DEBC31}" destId="{071209F2-7290-6141-9504-B4550094A8FB}" srcOrd="2" destOrd="0" presId="urn:microsoft.com/office/officeart/2005/8/layout/cycle1"/>
    <dgm:cxn modelId="{A19C0FA7-432D-5046-B1BB-9980F0C0DBC5}" type="presParOf" srcId="{1175232F-A3D6-F94F-AEBC-D89E03DEBC31}" destId="{B015DCE8-2186-0C47-8464-750E16CCDE88}" srcOrd="3" destOrd="0" presId="urn:microsoft.com/office/officeart/2005/8/layout/cycle1"/>
    <dgm:cxn modelId="{D099F65E-FB7A-8744-A8B4-C6B339948C46}" type="presParOf" srcId="{1175232F-A3D6-F94F-AEBC-D89E03DEBC31}" destId="{1A662AE3-A963-5B4E-AD1E-CD11E9B6271A}" srcOrd="4" destOrd="0" presId="urn:microsoft.com/office/officeart/2005/8/layout/cycle1"/>
    <dgm:cxn modelId="{AE4CCD61-579C-1944-924F-846ECEF288D2}" type="presParOf" srcId="{1175232F-A3D6-F94F-AEBC-D89E03DEBC31}" destId="{241F3594-1DB6-164C-ACAC-EEDDEF88B3BB}" srcOrd="5" destOrd="0" presId="urn:microsoft.com/office/officeart/2005/8/layout/cycle1"/>
    <dgm:cxn modelId="{A8C29DC4-B72E-9641-A839-54E2BB2ECA5D}" type="presParOf" srcId="{1175232F-A3D6-F94F-AEBC-D89E03DEBC31}" destId="{B9A01B3B-D566-D843-A601-2D8745000DF9}" srcOrd="6" destOrd="0" presId="urn:microsoft.com/office/officeart/2005/8/layout/cycle1"/>
    <dgm:cxn modelId="{CEC3647D-4275-5A4F-9B7C-8F1F089144B0}" type="presParOf" srcId="{1175232F-A3D6-F94F-AEBC-D89E03DEBC31}" destId="{1F15B2D8-CBB0-0145-A1B8-E6F6BE971529}" srcOrd="7" destOrd="0" presId="urn:microsoft.com/office/officeart/2005/8/layout/cycle1"/>
    <dgm:cxn modelId="{B6C16B45-6561-724F-9938-5AFE4E07BC04}" type="presParOf" srcId="{1175232F-A3D6-F94F-AEBC-D89E03DEBC31}" destId="{BD261BBB-B6D4-5E44-948C-2A2B34997C41}" srcOrd="8" destOrd="0" presId="urn:microsoft.com/office/officeart/2005/8/layout/cycle1"/>
    <dgm:cxn modelId="{6F11C056-929C-FF46-9949-F4F7BCB854BB}" type="presParOf" srcId="{1175232F-A3D6-F94F-AEBC-D89E03DEBC31}" destId="{2CB39A90-BFCA-DE41-BE89-ED9167A9567E}" srcOrd="9" destOrd="0" presId="urn:microsoft.com/office/officeart/2005/8/layout/cycle1"/>
    <dgm:cxn modelId="{51B068FD-1190-CF48-9EBC-5FFD8F9CBF47}" type="presParOf" srcId="{1175232F-A3D6-F94F-AEBC-D89E03DEBC31}" destId="{B9B5FCFE-5934-BE47-A670-8A8095B372C9}" srcOrd="10" destOrd="0" presId="urn:microsoft.com/office/officeart/2005/8/layout/cycle1"/>
    <dgm:cxn modelId="{D5620D46-AC4E-124C-B315-F9F1B96901E3}" type="presParOf" srcId="{1175232F-A3D6-F94F-AEBC-D89E03DEBC31}" destId="{A794E433-BFEF-464D-9E12-10D8C84B41F5}"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5C0CA6-2604-054F-B881-403D65A0527D}"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B79DA9FB-B635-E34F-86A6-68615CD0F2BA}">
      <dgm:prSet phldrT="[Text]"/>
      <dgm:spPr>
        <a:xfrm>
          <a:off x="4830469" y="129598"/>
          <a:ext cx="2051372" cy="2051372"/>
        </a:xfrm>
        <a:noFill/>
        <a:ln>
          <a:noFill/>
        </a:ln>
        <a:effectLst/>
      </dgm:spPr>
      <dgm:t>
        <a:bodyPr/>
        <a:lstStyle/>
        <a:p>
          <a:r>
            <a:rPr lang="en-US" dirty="0" smtClean="0">
              <a:solidFill>
                <a:srgbClr val="000000">
                  <a:hueOff val="0"/>
                  <a:satOff val="0"/>
                  <a:lumOff val="0"/>
                  <a:alphaOff val="0"/>
                </a:srgbClr>
              </a:solidFill>
              <a:latin typeface="Arial"/>
              <a:ea typeface="+mn-ea"/>
              <a:cs typeface="+mn-cs"/>
            </a:rPr>
            <a:t>ECV Inventory</a:t>
          </a:r>
          <a:endParaRPr lang="en-US" dirty="0">
            <a:solidFill>
              <a:srgbClr val="000000">
                <a:hueOff val="0"/>
                <a:satOff val="0"/>
                <a:lumOff val="0"/>
                <a:alphaOff val="0"/>
              </a:srgbClr>
            </a:solidFill>
            <a:latin typeface="Arial"/>
            <a:ea typeface="+mn-ea"/>
            <a:cs typeface="+mn-cs"/>
          </a:endParaRPr>
        </a:p>
      </dgm:t>
    </dgm:pt>
    <dgm:pt modelId="{552CB162-2DAF-874A-B41B-E747633C7EB2}" type="parTrans" cxnId="{BC3C0EC5-9C85-AA42-9296-93ED3CB1E6EB}">
      <dgm:prSet/>
      <dgm:spPr/>
      <dgm:t>
        <a:bodyPr/>
        <a:lstStyle/>
        <a:p>
          <a:endParaRPr lang="en-US"/>
        </a:p>
      </dgm:t>
    </dgm:pt>
    <dgm:pt modelId="{49BC2B89-B246-EA41-9109-9664F29D7F4F}" type="sibTrans" cxnId="{BC3C0EC5-9C85-AA42-9296-93ED3CB1E6EB}">
      <dgm:prSet/>
      <dgm:spPr>
        <a:xfrm>
          <a:off x="1218799" y="639"/>
          <a:ext cx="5792001" cy="5792001"/>
        </a:xfrm>
        <a:solidFill>
          <a:srgbClr val="333399"/>
        </a:solidFill>
        <a:ln>
          <a:noFill/>
        </a:ln>
        <a:effectLst>
          <a:outerShdw blurRad="40000" dist="23000" dir="5400000" rotWithShape="0">
            <a:srgbClr val="000000">
              <a:alpha val="35000"/>
            </a:srgbClr>
          </a:outerShdw>
        </a:effectLst>
      </dgm:spPr>
      <dgm:t>
        <a:bodyPr/>
        <a:lstStyle/>
        <a:p>
          <a:endParaRPr lang="en-US"/>
        </a:p>
      </dgm:t>
    </dgm:pt>
    <dgm:pt modelId="{E2C7B313-FF2A-EF4A-8A88-7916812C9956}">
      <dgm:prSet phldrT="[Text]"/>
      <dgm:spPr>
        <a:xfrm>
          <a:off x="4830469" y="3612309"/>
          <a:ext cx="2051372" cy="2051372"/>
        </a:xfrm>
        <a:noFill/>
        <a:ln>
          <a:noFill/>
        </a:ln>
        <a:effectLst/>
      </dgm:spPr>
      <dgm:t>
        <a:bodyPr/>
        <a:lstStyle/>
        <a:p>
          <a:r>
            <a:rPr lang="en-US" dirty="0" smtClean="0">
              <a:solidFill>
                <a:schemeClr val="tx1"/>
              </a:solidFill>
              <a:latin typeface="Arial"/>
              <a:ea typeface="+mn-ea"/>
              <a:cs typeface="+mn-cs"/>
            </a:rPr>
            <a:t>Reference Assessment Process</a:t>
          </a:r>
          <a:endParaRPr lang="en-US" dirty="0">
            <a:solidFill>
              <a:schemeClr val="tx1"/>
            </a:solidFill>
            <a:latin typeface="Arial"/>
            <a:ea typeface="+mn-ea"/>
            <a:cs typeface="+mn-cs"/>
          </a:endParaRPr>
        </a:p>
      </dgm:t>
    </dgm:pt>
    <dgm:pt modelId="{B2A02F98-1DB8-D447-8FDF-C803C6BD3EEA}" type="parTrans" cxnId="{2687673A-096E-FA4C-B7E4-CCE2FAB9560A}">
      <dgm:prSet/>
      <dgm:spPr/>
      <dgm:t>
        <a:bodyPr/>
        <a:lstStyle/>
        <a:p>
          <a:endParaRPr lang="en-US"/>
        </a:p>
      </dgm:t>
    </dgm:pt>
    <dgm:pt modelId="{FA13B08E-10D5-364E-830F-5B60281BC7F3}" type="sibTrans" cxnId="{2687673A-096E-FA4C-B7E4-CCE2FAB9560A}">
      <dgm:prSet/>
      <dgm:spPr>
        <a:xfrm>
          <a:off x="1279455" y="-16936"/>
          <a:ext cx="5792001" cy="5792001"/>
        </a:xfrm>
        <a:solidFill>
          <a:srgbClr val="333399"/>
        </a:solidFill>
        <a:ln>
          <a:noFill/>
        </a:ln>
        <a:effectLst>
          <a:outerShdw blurRad="40000" dist="23000" dir="5400000" rotWithShape="0">
            <a:srgbClr val="000000">
              <a:alpha val="35000"/>
            </a:srgbClr>
          </a:outerShdw>
        </a:effectLst>
      </dgm:spPr>
      <dgm:t>
        <a:bodyPr/>
        <a:lstStyle/>
        <a:p>
          <a:endParaRPr lang="en-US"/>
        </a:p>
      </dgm:t>
    </dgm:pt>
    <dgm:pt modelId="{5ED73F3B-50FD-7246-A469-1BBCE271FDEE}">
      <dgm:prSet phldrT="[Text]"/>
      <dgm:spPr>
        <a:xfrm>
          <a:off x="1292051" y="3500916"/>
          <a:ext cx="2051372" cy="2051372"/>
        </a:xfrm>
        <a:noFill/>
        <a:ln>
          <a:noFill/>
        </a:ln>
        <a:effectLst/>
      </dgm:spPr>
      <dgm:t>
        <a:bodyPr/>
        <a:lstStyle/>
        <a:p>
          <a:r>
            <a:rPr lang="en-US" dirty="0" smtClean="0">
              <a:solidFill>
                <a:schemeClr val="tx1"/>
              </a:solidFill>
              <a:latin typeface="Arial"/>
              <a:ea typeface="+mn-ea"/>
              <a:cs typeface="+mn-cs"/>
            </a:rPr>
            <a:t>Gap Analysis &amp; Recommendation</a:t>
          </a:r>
          <a:endParaRPr lang="en-US" dirty="0">
            <a:solidFill>
              <a:srgbClr val="000000">
                <a:hueOff val="0"/>
                <a:satOff val="0"/>
                <a:lumOff val="0"/>
                <a:alphaOff val="0"/>
              </a:srgbClr>
            </a:solidFill>
            <a:latin typeface="Arial"/>
            <a:ea typeface="+mn-ea"/>
            <a:cs typeface="+mn-cs"/>
          </a:endParaRPr>
        </a:p>
      </dgm:t>
    </dgm:pt>
    <dgm:pt modelId="{9E6E9639-E943-DE4D-A2F2-ADE192F57F2E}" type="parTrans" cxnId="{1FA3D9F6-8514-3149-8536-D9BD6143B4AC}">
      <dgm:prSet/>
      <dgm:spPr/>
      <dgm:t>
        <a:bodyPr/>
        <a:lstStyle/>
        <a:p>
          <a:endParaRPr lang="en-US"/>
        </a:p>
      </dgm:t>
    </dgm:pt>
    <dgm:pt modelId="{46826CA8-97BC-B04D-AC12-128384DAFC0E}" type="sibTrans" cxnId="{1FA3D9F6-8514-3149-8536-D9BD6143B4AC}">
      <dgm:prSet/>
      <dgm:spPr>
        <a:xfrm>
          <a:off x="1238303" y="-67046"/>
          <a:ext cx="5792001" cy="5792001"/>
        </a:xfrm>
        <a:solidFill>
          <a:srgbClr val="333399"/>
        </a:solidFill>
        <a:ln>
          <a:noFill/>
        </a:ln>
        <a:effectLst>
          <a:outerShdw blurRad="40000" dist="23000" dir="5400000" rotWithShape="0">
            <a:srgbClr val="000000">
              <a:alpha val="35000"/>
            </a:srgbClr>
          </a:outerShdw>
        </a:effectLst>
      </dgm:spPr>
      <dgm:t>
        <a:bodyPr/>
        <a:lstStyle/>
        <a:p>
          <a:endParaRPr lang="en-US"/>
        </a:p>
      </dgm:t>
    </dgm:pt>
    <dgm:pt modelId="{10452CAF-593F-DA4F-8A5A-A2380C4C4E5C}">
      <dgm:prSet phldrT="[Text]"/>
      <dgm:spPr>
        <a:xfrm>
          <a:off x="1347758" y="129598"/>
          <a:ext cx="2051372" cy="2051372"/>
        </a:xfrm>
        <a:noFill/>
        <a:ln>
          <a:noFill/>
        </a:ln>
        <a:effectLst/>
      </dgm:spPr>
      <dgm:t>
        <a:bodyPr/>
        <a:lstStyle/>
        <a:p>
          <a:r>
            <a:rPr lang="en-US" dirty="0" smtClean="0">
              <a:solidFill>
                <a:srgbClr val="000000">
                  <a:hueOff val="0"/>
                  <a:satOff val="0"/>
                  <a:lumOff val="0"/>
                  <a:alphaOff val="0"/>
                </a:srgbClr>
              </a:solidFill>
              <a:latin typeface="Arial"/>
              <a:ea typeface="+mn-ea"/>
              <a:cs typeface="+mn-cs"/>
            </a:rPr>
            <a:t>Action Plan</a:t>
          </a:r>
        </a:p>
        <a:p>
          <a:r>
            <a:rPr lang="en-US" dirty="0" smtClean="0">
              <a:solidFill>
                <a:srgbClr val="000000">
                  <a:hueOff val="0"/>
                  <a:satOff val="0"/>
                  <a:lumOff val="0"/>
                  <a:alphaOff val="0"/>
                </a:srgbClr>
              </a:solidFill>
              <a:latin typeface="Arial"/>
              <a:ea typeface="+mn-ea"/>
              <a:cs typeface="+mn-cs"/>
            </a:rPr>
            <a:t>Creation of conditions to deliver CDRs</a:t>
          </a:r>
        </a:p>
      </dgm:t>
    </dgm:pt>
    <dgm:pt modelId="{29D276FF-577E-9340-9341-E6DC4330440B}" type="parTrans" cxnId="{913EB234-48E2-C84E-944D-C36CEA8A5FDF}">
      <dgm:prSet/>
      <dgm:spPr/>
      <dgm:t>
        <a:bodyPr/>
        <a:lstStyle/>
        <a:p>
          <a:endParaRPr lang="en-US"/>
        </a:p>
      </dgm:t>
    </dgm:pt>
    <dgm:pt modelId="{94DBE24B-EAFE-5043-94E5-FA8FA200D0CC}" type="sibTrans" cxnId="{913EB234-48E2-C84E-944D-C36CEA8A5FDF}">
      <dgm:prSet/>
      <dgm:spPr>
        <a:xfrm>
          <a:off x="1218799" y="-58497"/>
          <a:ext cx="5792001" cy="5792001"/>
        </a:xfrm>
        <a:solidFill>
          <a:srgbClr val="333399"/>
        </a:solidFill>
        <a:ln>
          <a:noFill/>
        </a:ln>
        <a:effectLst>
          <a:outerShdw blurRad="40000" dist="23000" dir="5400000" rotWithShape="0">
            <a:srgbClr val="000000">
              <a:alpha val="35000"/>
            </a:srgbClr>
          </a:outerShdw>
        </a:effectLst>
      </dgm:spPr>
      <dgm:t>
        <a:bodyPr/>
        <a:lstStyle/>
        <a:p>
          <a:endParaRPr lang="en-US"/>
        </a:p>
      </dgm:t>
    </dgm:pt>
    <dgm:pt modelId="{1175232F-A3D6-F94F-AEBC-D89E03DEBC31}" type="pres">
      <dgm:prSet presAssocID="{0E5C0CA6-2604-054F-B881-403D65A0527D}" presName="cycle" presStyleCnt="0">
        <dgm:presLayoutVars>
          <dgm:dir/>
          <dgm:resizeHandles val="exact"/>
        </dgm:presLayoutVars>
      </dgm:prSet>
      <dgm:spPr/>
      <dgm:t>
        <a:bodyPr/>
        <a:lstStyle/>
        <a:p>
          <a:endParaRPr lang="en-US"/>
        </a:p>
      </dgm:t>
    </dgm:pt>
    <dgm:pt modelId="{245D103A-43BB-7D4C-9F39-B62B944EF305}" type="pres">
      <dgm:prSet presAssocID="{B79DA9FB-B635-E34F-86A6-68615CD0F2BA}" presName="dummy" presStyleCnt="0"/>
      <dgm:spPr/>
    </dgm:pt>
    <dgm:pt modelId="{D74F7E72-F0FD-8849-8044-C721D96E0844}" type="pres">
      <dgm:prSet presAssocID="{B79DA9FB-B635-E34F-86A6-68615CD0F2BA}" presName="node" presStyleLbl="revTx" presStyleIdx="0" presStyleCnt="4">
        <dgm:presLayoutVars>
          <dgm:bulletEnabled val="1"/>
        </dgm:presLayoutVars>
      </dgm:prSet>
      <dgm:spPr>
        <a:prstGeom prst="rect">
          <a:avLst/>
        </a:prstGeom>
      </dgm:spPr>
      <dgm:t>
        <a:bodyPr/>
        <a:lstStyle/>
        <a:p>
          <a:endParaRPr lang="en-US"/>
        </a:p>
      </dgm:t>
    </dgm:pt>
    <dgm:pt modelId="{071209F2-7290-6141-9504-B4550094A8FB}" type="pres">
      <dgm:prSet presAssocID="{49BC2B89-B246-EA41-9109-9664F29D7F4F}" presName="sibTrans" presStyleLbl="node1" presStyleIdx="0" presStyleCnt="4"/>
      <dgm:spPr>
        <a:prstGeom prst="circularArrow">
          <a:avLst>
            <a:gd name="adj1" fmla="val 6906"/>
            <a:gd name="adj2" fmla="val 465695"/>
            <a:gd name="adj3" fmla="val 547972"/>
            <a:gd name="adj4" fmla="val 20586333"/>
            <a:gd name="adj5" fmla="val 8057"/>
          </a:avLst>
        </a:prstGeom>
      </dgm:spPr>
      <dgm:t>
        <a:bodyPr/>
        <a:lstStyle/>
        <a:p>
          <a:endParaRPr lang="en-US"/>
        </a:p>
      </dgm:t>
    </dgm:pt>
    <dgm:pt modelId="{B015DCE8-2186-0C47-8464-750E16CCDE88}" type="pres">
      <dgm:prSet presAssocID="{E2C7B313-FF2A-EF4A-8A88-7916812C9956}" presName="dummy" presStyleCnt="0"/>
      <dgm:spPr/>
    </dgm:pt>
    <dgm:pt modelId="{1A662AE3-A963-5B4E-AD1E-CD11E9B6271A}" type="pres">
      <dgm:prSet presAssocID="{E2C7B313-FF2A-EF4A-8A88-7916812C9956}" presName="node" presStyleLbl="revTx" presStyleIdx="1" presStyleCnt="4">
        <dgm:presLayoutVars>
          <dgm:bulletEnabled val="1"/>
        </dgm:presLayoutVars>
      </dgm:prSet>
      <dgm:spPr>
        <a:prstGeom prst="rect">
          <a:avLst/>
        </a:prstGeom>
      </dgm:spPr>
      <dgm:t>
        <a:bodyPr/>
        <a:lstStyle/>
        <a:p>
          <a:endParaRPr lang="en-US"/>
        </a:p>
      </dgm:t>
    </dgm:pt>
    <dgm:pt modelId="{241F3594-1DB6-164C-ACAC-EEDDEF88B3BB}" type="pres">
      <dgm:prSet presAssocID="{FA13B08E-10D5-364E-830F-5B60281BC7F3}" presName="sibTrans" presStyleLbl="node1" presStyleIdx="1" presStyleCnt="4"/>
      <dgm:spPr>
        <a:prstGeom prst="circularArrow">
          <a:avLst>
            <a:gd name="adj1" fmla="val 6906"/>
            <a:gd name="adj2" fmla="val 465695"/>
            <a:gd name="adj3" fmla="val 6119101"/>
            <a:gd name="adj4" fmla="val 4474491"/>
            <a:gd name="adj5" fmla="val 8057"/>
          </a:avLst>
        </a:prstGeom>
      </dgm:spPr>
      <dgm:t>
        <a:bodyPr/>
        <a:lstStyle/>
        <a:p>
          <a:endParaRPr lang="en-US"/>
        </a:p>
      </dgm:t>
    </dgm:pt>
    <dgm:pt modelId="{B9A01B3B-D566-D843-A601-2D8745000DF9}" type="pres">
      <dgm:prSet presAssocID="{5ED73F3B-50FD-7246-A469-1BBCE271FDEE}" presName="dummy" presStyleCnt="0"/>
      <dgm:spPr/>
    </dgm:pt>
    <dgm:pt modelId="{1F15B2D8-CBB0-0145-A1B8-E6F6BE971529}" type="pres">
      <dgm:prSet presAssocID="{5ED73F3B-50FD-7246-A469-1BBCE271FDEE}" presName="node" presStyleLbl="revTx" presStyleIdx="2" presStyleCnt="4" custRadScaleRad="98518" custRadScaleInc="9305">
        <dgm:presLayoutVars>
          <dgm:bulletEnabled val="1"/>
        </dgm:presLayoutVars>
      </dgm:prSet>
      <dgm:spPr>
        <a:prstGeom prst="rect">
          <a:avLst/>
        </a:prstGeom>
      </dgm:spPr>
      <dgm:t>
        <a:bodyPr/>
        <a:lstStyle/>
        <a:p>
          <a:endParaRPr lang="en-US"/>
        </a:p>
      </dgm:t>
    </dgm:pt>
    <dgm:pt modelId="{BD261BBB-B6D4-5E44-948C-2A2B34997C41}" type="pres">
      <dgm:prSet presAssocID="{46826CA8-97BC-B04D-AC12-128384DAFC0E}" presName="sibTrans" presStyleLbl="node1" presStyleIdx="2" presStyleCnt="4"/>
      <dgm:spPr>
        <a:prstGeom prst="circularArrow">
          <a:avLst>
            <a:gd name="adj1" fmla="val 6906"/>
            <a:gd name="adj2" fmla="val 465695"/>
            <a:gd name="adj3" fmla="val 11249637"/>
            <a:gd name="adj4" fmla="val 9849922"/>
            <a:gd name="adj5" fmla="val 8057"/>
          </a:avLst>
        </a:prstGeom>
      </dgm:spPr>
      <dgm:t>
        <a:bodyPr/>
        <a:lstStyle/>
        <a:p>
          <a:endParaRPr lang="en-US"/>
        </a:p>
      </dgm:t>
    </dgm:pt>
    <dgm:pt modelId="{2CB39A90-BFCA-DE41-BE89-ED9167A9567E}" type="pres">
      <dgm:prSet presAssocID="{10452CAF-593F-DA4F-8A5A-A2380C4C4E5C}" presName="dummy" presStyleCnt="0"/>
      <dgm:spPr/>
    </dgm:pt>
    <dgm:pt modelId="{B9B5FCFE-5934-BE47-A670-8A8095B372C9}" type="pres">
      <dgm:prSet presAssocID="{10452CAF-593F-DA4F-8A5A-A2380C4C4E5C}" presName="node" presStyleLbl="revTx" presStyleIdx="3" presStyleCnt="4">
        <dgm:presLayoutVars>
          <dgm:bulletEnabled val="1"/>
        </dgm:presLayoutVars>
      </dgm:prSet>
      <dgm:spPr>
        <a:prstGeom prst="rect">
          <a:avLst/>
        </a:prstGeom>
      </dgm:spPr>
      <dgm:t>
        <a:bodyPr/>
        <a:lstStyle/>
        <a:p>
          <a:endParaRPr lang="en-US"/>
        </a:p>
      </dgm:t>
    </dgm:pt>
    <dgm:pt modelId="{A794E433-BFEF-464D-9E12-10D8C84B41F5}" type="pres">
      <dgm:prSet presAssocID="{94DBE24B-EAFE-5043-94E5-FA8FA200D0CC}" presName="sibTrans" presStyleLbl="node1" presStyleIdx="3" presStyleCnt="4" custLinFactNeighborY="-1021"/>
      <dgm:spPr>
        <a:prstGeom prst="circularArrow">
          <a:avLst>
            <a:gd name="adj1" fmla="val 6906"/>
            <a:gd name="adj2" fmla="val 465695"/>
            <a:gd name="adj3" fmla="val 16747972"/>
            <a:gd name="adj4" fmla="val 15186333"/>
            <a:gd name="adj5" fmla="val 8057"/>
          </a:avLst>
        </a:prstGeom>
      </dgm:spPr>
      <dgm:t>
        <a:bodyPr/>
        <a:lstStyle/>
        <a:p>
          <a:endParaRPr lang="en-US"/>
        </a:p>
      </dgm:t>
    </dgm:pt>
  </dgm:ptLst>
  <dgm:cxnLst>
    <dgm:cxn modelId="{E2D26A57-66C6-BC42-BBEC-D2D6DBA7DA7D}" type="presOf" srcId="{49BC2B89-B246-EA41-9109-9664F29D7F4F}" destId="{071209F2-7290-6141-9504-B4550094A8FB}" srcOrd="0" destOrd="0" presId="urn:microsoft.com/office/officeart/2005/8/layout/cycle1"/>
    <dgm:cxn modelId="{913EB234-48E2-C84E-944D-C36CEA8A5FDF}" srcId="{0E5C0CA6-2604-054F-B881-403D65A0527D}" destId="{10452CAF-593F-DA4F-8A5A-A2380C4C4E5C}" srcOrd="3" destOrd="0" parTransId="{29D276FF-577E-9340-9341-E6DC4330440B}" sibTransId="{94DBE24B-EAFE-5043-94E5-FA8FA200D0CC}"/>
    <dgm:cxn modelId="{855DE406-6591-6E4D-BC4E-6F3B35CD30A4}" type="presOf" srcId="{46826CA8-97BC-B04D-AC12-128384DAFC0E}" destId="{BD261BBB-B6D4-5E44-948C-2A2B34997C41}" srcOrd="0" destOrd="0" presId="urn:microsoft.com/office/officeart/2005/8/layout/cycle1"/>
    <dgm:cxn modelId="{BC3C0EC5-9C85-AA42-9296-93ED3CB1E6EB}" srcId="{0E5C0CA6-2604-054F-B881-403D65A0527D}" destId="{B79DA9FB-B635-E34F-86A6-68615CD0F2BA}" srcOrd="0" destOrd="0" parTransId="{552CB162-2DAF-874A-B41B-E747633C7EB2}" sibTransId="{49BC2B89-B246-EA41-9109-9664F29D7F4F}"/>
    <dgm:cxn modelId="{DC878FAA-4D0A-3443-B4D6-8F9B2E0F2F18}" type="presOf" srcId="{B79DA9FB-B635-E34F-86A6-68615CD0F2BA}" destId="{D74F7E72-F0FD-8849-8044-C721D96E0844}" srcOrd="0" destOrd="0" presId="urn:microsoft.com/office/officeart/2005/8/layout/cycle1"/>
    <dgm:cxn modelId="{2687673A-096E-FA4C-B7E4-CCE2FAB9560A}" srcId="{0E5C0CA6-2604-054F-B881-403D65A0527D}" destId="{E2C7B313-FF2A-EF4A-8A88-7916812C9956}" srcOrd="1" destOrd="0" parTransId="{B2A02F98-1DB8-D447-8FDF-C803C6BD3EEA}" sibTransId="{FA13B08E-10D5-364E-830F-5B60281BC7F3}"/>
    <dgm:cxn modelId="{1FA3D9F6-8514-3149-8536-D9BD6143B4AC}" srcId="{0E5C0CA6-2604-054F-B881-403D65A0527D}" destId="{5ED73F3B-50FD-7246-A469-1BBCE271FDEE}" srcOrd="2" destOrd="0" parTransId="{9E6E9639-E943-DE4D-A2F2-ADE192F57F2E}" sibTransId="{46826CA8-97BC-B04D-AC12-128384DAFC0E}"/>
    <dgm:cxn modelId="{9BE4BAC7-3AD6-884C-8A98-1F7135A7523C}" type="presOf" srcId="{5ED73F3B-50FD-7246-A469-1BBCE271FDEE}" destId="{1F15B2D8-CBB0-0145-A1B8-E6F6BE971529}" srcOrd="0" destOrd="0" presId="urn:microsoft.com/office/officeart/2005/8/layout/cycle1"/>
    <dgm:cxn modelId="{862DF4ED-2F5A-AF40-BA9B-CAF5DA0C7082}" type="presOf" srcId="{10452CAF-593F-DA4F-8A5A-A2380C4C4E5C}" destId="{B9B5FCFE-5934-BE47-A670-8A8095B372C9}" srcOrd="0" destOrd="0" presId="urn:microsoft.com/office/officeart/2005/8/layout/cycle1"/>
    <dgm:cxn modelId="{3AAE44E0-3E79-E145-9EF7-FC5BA2839F06}" type="presOf" srcId="{94DBE24B-EAFE-5043-94E5-FA8FA200D0CC}" destId="{A794E433-BFEF-464D-9E12-10D8C84B41F5}" srcOrd="0" destOrd="0" presId="urn:microsoft.com/office/officeart/2005/8/layout/cycle1"/>
    <dgm:cxn modelId="{704C6F05-9960-2C49-B94F-00281595C990}" type="presOf" srcId="{E2C7B313-FF2A-EF4A-8A88-7916812C9956}" destId="{1A662AE3-A963-5B4E-AD1E-CD11E9B6271A}" srcOrd="0" destOrd="0" presId="urn:microsoft.com/office/officeart/2005/8/layout/cycle1"/>
    <dgm:cxn modelId="{35A7CC7C-F18D-194F-B238-6FC6F6A54B98}" type="presOf" srcId="{FA13B08E-10D5-364E-830F-5B60281BC7F3}" destId="{241F3594-1DB6-164C-ACAC-EEDDEF88B3BB}" srcOrd="0" destOrd="0" presId="urn:microsoft.com/office/officeart/2005/8/layout/cycle1"/>
    <dgm:cxn modelId="{7C3D29AC-C417-BE40-9A73-AC98E57C7889}" type="presOf" srcId="{0E5C0CA6-2604-054F-B881-403D65A0527D}" destId="{1175232F-A3D6-F94F-AEBC-D89E03DEBC31}" srcOrd="0" destOrd="0" presId="urn:microsoft.com/office/officeart/2005/8/layout/cycle1"/>
    <dgm:cxn modelId="{3E3BDDD7-2D0F-954F-B5F3-D326818477B3}" type="presParOf" srcId="{1175232F-A3D6-F94F-AEBC-D89E03DEBC31}" destId="{245D103A-43BB-7D4C-9F39-B62B944EF305}" srcOrd="0" destOrd="0" presId="urn:microsoft.com/office/officeart/2005/8/layout/cycle1"/>
    <dgm:cxn modelId="{C11DDF75-CADE-344D-8925-1379C5ECE4FD}" type="presParOf" srcId="{1175232F-A3D6-F94F-AEBC-D89E03DEBC31}" destId="{D74F7E72-F0FD-8849-8044-C721D96E0844}" srcOrd="1" destOrd="0" presId="urn:microsoft.com/office/officeart/2005/8/layout/cycle1"/>
    <dgm:cxn modelId="{3E1A2DF3-4CC9-8A44-AE62-6ADF5C190906}" type="presParOf" srcId="{1175232F-A3D6-F94F-AEBC-D89E03DEBC31}" destId="{071209F2-7290-6141-9504-B4550094A8FB}" srcOrd="2" destOrd="0" presId="urn:microsoft.com/office/officeart/2005/8/layout/cycle1"/>
    <dgm:cxn modelId="{E15798D4-0560-B943-9856-16DC9972BAFA}" type="presParOf" srcId="{1175232F-A3D6-F94F-AEBC-D89E03DEBC31}" destId="{B015DCE8-2186-0C47-8464-750E16CCDE88}" srcOrd="3" destOrd="0" presId="urn:microsoft.com/office/officeart/2005/8/layout/cycle1"/>
    <dgm:cxn modelId="{D58024EB-FBE4-4B4B-809F-98523AB9AC79}" type="presParOf" srcId="{1175232F-A3D6-F94F-AEBC-D89E03DEBC31}" destId="{1A662AE3-A963-5B4E-AD1E-CD11E9B6271A}" srcOrd="4" destOrd="0" presId="urn:microsoft.com/office/officeart/2005/8/layout/cycle1"/>
    <dgm:cxn modelId="{D1FD26A1-DBFD-A74E-B904-61AEB9126A4B}" type="presParOf" srcId="{1175232F-A3D6-F94F-AEBC-D89E03DEBC31}" destId="{241F3594-1DB6-164C-ACAC-EEDDEF88B3BB}" srcOrd="5" destOrd="0" presId="urn:microsoft.com/office/officeart/2005/8/layout/cycle1"/>
    <dgm:cxn modelId="{72974BDC-ACC6-4548-BDDA-01663AFF510D}" type="presParOf" srcId="{1175232F-A3D6-F94F-AEBC-D89E03DEBC31}" destId="{B9A01B3B-D566-D843-A601-2D8745000DF9}" srcOrd="6" destOrd="0" presId="urn:microsoft.com/office/officeart/2005/8/layout/cycle1"/>
    <dgm:cxn modelId="{D2116FBC-7A43-E44D-917E-67AD7773D23C}" type="presParOf" srcId="{1175232F-A3D6-F94F-AEBC-D89E03DEBC31}" destId="{1F15B2D8-CBB0-0145-A1B8-E6F6BE971529}" srcOrd="7" destOrd="0" presId="urn:microsoft.com/office/officeart/2005/8/layout/cycle1"/>
    <dgm:cxn modelId="{73C2FD11-3830-EB4F-9A3A-E5F373A5E59C}" type="presParOf" srcId="{1175232F-A3D6-F94F-AEBC-D89E03DEBC31}" destId="{BD261BBB-B6D4-5E44-948C-2A2B34997C41}" srcOrd="8" destOrd="0" presId="urn:microsoft.com/office/officeart/2005/8/layout/cycle1"/>
    <dgm:cxn modelId="{E8285D49-F6FA-984C-9888-1141F4BDEBA7}" type="presParOf" srcId="{1175232F-A3D6-F94F-AEBC-D89E03DEBC31}" destId="{2CB39A90-BFCA-DE41-BE89-ED9167A9567E}" srcOrd="9" destOrd="0" presId="urn:microsoft.com/office/officeart/2005/8/layout/cycle1"/>
    <dgm:cxn modelId="{672ED0B6-A6D7-084C-AEA0-0B6F23AABAC3}" type="presParOf" srcId="{1175232F-A3D6-F94F-AEBC-D89E03DEBC31}" destId="{B9B5FCFE-5934-BE47-A670-8A8095B372C9}" srcOrd="10" destOrd="0" presId="urn:microsoft.com/office/officeart/2005/8/layout/cycle1"/>
    <dgm:cxn modelId="{1ED6D370-C01A-1E46-880B-D5BDBA89CA8B}" type="presParOf" srcId="{1175232F-A3D6-F94F-AEBC-D89E03DEBC31}" destId="{A794E433-BFEF-464D-9E12-10D8C84B41F5}"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F7E72-F0FD-8849-8044-C721D96E0844}">
      <dsp:nvSpPr>
        <dsp:cNvPr id="0" name=""/>
        <dsp:cNvSpPr/>
      </dsp:nvSpPr>
      <dsp:spPr>
        <a:xfrm>
          <a:off x="2234048" y="73978"/>
          <a:ext cx="1159073" cy="115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hueOff val="0"/>
                  <a:satOff val="0"/>
                  <a:lumOff val="0"/>
                  <a:alphaOff val="0"/>
                </a:srgbClr>
              </a:solidFill>
              <a:latin typeface="Arial"/>
              <a:ea typeface="+mn-ea"/>
              <a:cs typeface="+mn-cs"/>
            </a:rPr>
            <a:t>CEOS ECV Inventory</a:t>
          </a:r>
        </a:p>
        <a:p>
          <a:pPr lvl="0" algn="ctr" defTabSz="711200">
            <a:lnSpc>
              <a:spcPct val="90000"/>
            </a:lnSpc>
            <a:spcBef>
              <a:spcPct val="0"/>
            </a:spcBef>
            <a:spcAft>
              <a:spcPct val="35000"/>
            </a:spcAft>
          </a:pPr>
          <a:r>
            <a:rPr lang="en-US" sz="1600" kern="1200" dirty="0" smtClean="0">
              <a:solidFill>
                <a:srgbClr val="000000">
                  <a:hueOff val="0"/>
                  <a:satOff val="0"/>
                  <a:lumOff val="0"/>
                  <a:alphaOff val="0"/>
                </a:srgbClr>
              </a:solidFill>
              <a:latin typeface="Arial"/>
              <a:ea typeface="+mn-ea"/>
              <a:cs typeface="+mn-cs"/>
            </a:rPr>
            <a:t>V2</a:t>
          </a:r>
          <a:endParaRPr lang="en-US" sz="1600" kern="1200" dirty="0">
            <a:solidFill>
              <a:srgbClr val="000000">
                <a:hueOff val="0"/>
                <a:satOff val="0"/>
                <a:lumOff val="0"/>
                <a:alphaOff val="0"/>
              </a:srgbClr>
            </a:solidFill>
            <a:latin typeface="Arial"/>
            <a:ea typeface="+mn-ea"/>
            <a:cs typeface="+mn-cs"/>
          </a:endParaRPr>
        </a:p>
      </dsp:txBody>
      <dsp:txXfrm>
        <a:off x="2234048" y="73978"/>
        <a:ext cx="1159073" cy="1159073"/>
      </dsp:txXfrm>
    </dsp:sp>
    <dsp:sp modelId="{071209F2-7290-6141-9504-B4550094A8FB}">
      <dsp:nvSpPr>
        <dsp:cNvPr id="0" name=""/>
        <dsp:cNvSpPr/>
      </dsp:nvSpPr>
      <dsp:spPr>
        <a:xfrm>
          <a:off x="191249" y="749"/>
          <a:ext cx="3275100" cy="3275100"/>
        </a:xfrm>
        <a:prstGeom prst="circularArrow">
          <a:avLst>
            <a:gd name="adj1" fmla="val 6906"/>
            <a:gd name="adj2" fmla="val 465695"/>
            <a:gd name="adj3" fmla="val 547972"/>
            <a:gd name="adj4" fmla="val 20586333"/>
            <a:gd name="adj5" fmla="val 8057"/>
          </a:avLst>
        </a:prstGeom>
        <a:solidFill>
          <a:srgbClr val="3333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A662AE3-A963-5B4E-AD1E-CD11E9B6271A}">
      <dsp:nvSpPr>
        <dsp:cNvPr id="0" name=""/>
        <dsp:cNvSpPr/>
      </dsp:nvSpPr>
      <dsp:spPr>
        <a:xfrm>
          <a:off x="2234048" y="2043548"/>
          <a:ext cx="1159073" cy="115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a:ea typeface="+mn-ea"/>
              <a:cs typeface="+mn-cs"/>
            </a:rPr>
            <a:t>Reference Assessment </a:t>
          </a:r>
        </a:p>
        <a:p>
          <a:pPr lvl="0" algn="ctr" defTabSz="711200">
            <a:lnSpc>
              <a:spcPct val="90000"/>
            </a:lnSpc>
            <a:spcBef>
              <a:spcPct val="0"/>
            </a:spcBef>
            <a:spcAft>
              <a:spcPct val="35000"/>
            </a:spcAft>
          </a:pPr>
          <a:r>
            <a:rPr lang="en-US" sz="1600" kern="1200" dirty="0" smtClean="0">
              <a:solidFill>
                <a:schemeClr val="tx1"/>
              </a:solidFill>
              <a:latin typeface="Arial"/>
              <a:ea typeface="+mn-ea"/>
              <a:cs typeface="+mn-cs"/>
            </a:rPr>
            <a:t>Process</a:t>
          </a:r>
          <a:endParaRPr lang="en-US" sz="1600" kern="1200" dirty="0">
            <a:solidFill>
              <a:schemeClr val="tx1"/>
            </a:solidFill>
            <a:latin typeface="Arial"/>
            <a:ea typeface="+mn-ea"/>
            <a:cs typeface="+mn-cs"/>
          </a:endParaRPr>
        </a:p>
      </dsp:txBody>
      <dsp:txXfrm>
        <a:off x="2234048" y="2043548"/>
        <a:ext cx="1159073" cy="1159073"/>
      </dsp:txXfrm>
    </dsp:sp>
    <dsp:sp modelId="{241F3594-1DB6-164C-ACAC-EEDDEF88B3BB}">
      <dsp:nvSpPr>
        <dsp:cNvPr id="0" name=""/>
        <dsp:cNvSpPr/>
      </dsp:nvSpPr>
      <dsp:spPr>
        <a:xfrm>
          <a:off x="225510" y="-9192"/>
          <a:ext cx="3275100" cy="3275100"/>
        </a:xfrm>
        <a:prstGeom prst="circularArrow">
          <a:avLst>
            <a:gd name="adj1" fmla="val 6906"/>
            <a:gd name="adj2" fmla="val 465695"/>
            <a:gd name="adj3" fmla="val 6119101"/>
            <a:gd name="adj4" fmla="val 4474491"/>
            <a:gd name="adj5" fmla="val 8057"/>
          </a:avLst>
        </a:prstGeom>
        <a:solidFill>
          <a:srgbClr val="3333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15B2D8-CBB0-0145-A1B8-E6F6BE971529}">
      <dsp:nvSpPr>
        <dsp:cNvPr id="0" name=""/>
        <dsp:cNvSpPr/>
      </dsp:nvSpPr>
      <dsp:spPr>
        <a:xfrm>
          <a:off x="232974" y="1980552"/>
          <a:ext cx="1159073" cy="115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hueOff val="0"/>
                  <a:satOff val="0"/>
                  <a:lumOff val="0"/>
                  <a:alphaOff val="0"/>
                </a:srgbClr>
              </a:solidFill>
              <a:latin typeface="Arial"/>
              <a:ea typeface="+mn-ea"/>
              <a:cs typeface="+mn-cs"/>
            </a:rPr>
            <a:t>ECV Gap</a:t>
          </a:r>
        </a:p>
        <a:p>
          <a:pPr lvl="0" algn="ctr" defTabSz="711200">
            <a:lnSpc>
              <a:spcPct val="90000"/>
            </a:lnSpc>
            <a:spcBef>
              <a:spcPct val="0"/>
            </a:spcBef>
            <a:spcAft>
              <a:spcPct val="35000"/>
            </a:spcAft>
          </a:pPr>
          <a:r>
            <a:rPr lang="en-US" sz="1600" kern="1200" dirty="0" smtClean="0">
              <a:solidFill>
                <a:srgbClr val="000000">
                  <a:hueOff val="0"/>
                  <a:satOff val="0"/>
                  <a:lumOff val="0"/>
                  <a:alphaOff val="0"/>
                </a:srgbClr>
              </a:solidFill>
              <a:latin typeface="Arial"/>
              <a:ea typeface="+mn-ea"/>
              <a:cs typeface="+mn-cs"/>
            </a:rPr>
            <a:t>Analysis V2</a:t>
          </a:r>
          <a:endParaRPr lang="en-US" sz="1600" kern="1200" dirty="0">
            <a:solidFill>
              <a:srgbClr val="000000">
                <a:hueOff val="0"/>
                <a:satOff val="0"/>
                <a:lumOff val="0"/>
                <a:alphaOff val="0"/>
              </a:srgbClr>
            </a:solidFill>
            <a:latin typeface="Arial"/>
            <a:ea typeface="+mn-ea"/>
            <a:cs typeface="+mn-cs"/>
          </a:endParaRPr>
        </a:p>
      </dsp:txBody>
      <dsp:txXfrm>
        <a:off x="232974" y="1980552"/>
        <a:ext cx="1159073" cy="1159073"/>
      </dsp:txXfrm>
    </dsp:sp>
    <dsp:sp modelId="{BD261BBB-B6D4-5E44-948C-2A2B34997C41}">
      <dsp:nvSpPr>
        <dsp:cNvPr id="0" name=""/>
        <dsp:cNvSpPr/>
      </dsp:nvSpPr>
      <dsp:spPr>
        <a:xfrm>
          <a:off x="202281" y="-37475"/>
          <a:ext cx="3275100" cy="3275100"/>
        </a:xfrm>
        <a:prstGeom prst="circularArrow">
          <a:avLst>
            <a:gd name="adj1" fmla="val 6906"/>
            <a:gd name="adj2" fmla="val 465695"/>
            <a:gd name="adj3" fmla="val 11249637"/>
            <a:gd name="adj4" fmla="val 9849922"/>
            <a:gd name="adj5" fmla="val 8057"/>
          </a:avLst>
        </a:prstGeom>
        <a:solidFill>
          <a:srgbClr val="3333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B5FCFE-5934-BE47-A670-8A8095B372C9}">
      <dsp:nvSpPr>
        <dsp:cNvPr id="0" name=""/>
        <dsp:cNvSpPr/>
      </dsp:nvSpPr>
      <dsp:spPr>
        <a:xfrm>
          <a:off x="264478" y="73978"/>
          <a:ext cx="1159073" cy="115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hueOff val="0"/>
                  <a:satOff val="0"/>
                  <a:lumOff val="0"/>
                  <a:alphaOff val="0"/>
                </a:srgbClr>
              </a:solidFill>
              <a:latin typeface="Arial"/>
              <a:ea typeface="+mn-ea"/>
              <a:cs typeface="+mn-cs"/>
            </a:rPr>
            <a:t>Mitigation</a:t>
          </a:r>
        </a:p>
        <a:p>
          <a:pPr lvl="0" algn="ctr" defTabSz="711200">
            <a:lnSpc>
              <a:spcPct val="90000"/>
            </a:lnSpc>
            <a:spcBef>
              <a:spcPct val="0"/>
            </a:spcBef>
            <a:spcAft>
              <a:spcPct val="35000"/>
            </a:spcAft>
          </a:pPr>
          <a:r>
            <a:rPr lang="en-US" sz="1600" kern="1200" dirty="0" smtClean="0">
              <a:solidFill>
                <a:srgbClr val="000000">
                  <a:hueOff val="0"/>
                  <a:satOff val="0"/>
                  <a:lumOff val="0"/>
                  <a:alphaOff val="0"/>
                </a:srgbClr>
              </a:solidFill>
              <a:latin typeface="Arial"/>
              <a:ea typeface="+mn-ea"/>
              <a:cs typeface="+mn-cs"/>
            </a:rPr>
            <a:t>Plan and</a:t>
          </a:r>
        </a:p>
        <a:p>
          <a:pPr lvl="0" algn="ctr" defTabSz="711200">
            <a:lnSpc>
              <a:spcPct val="90000"/>
            </a:lnSpc>
            <a:spcBef>
              <a:spcPct val="0"/>
            </a:spcBef>
            <a:spcAft>
              <a:spcPct val="35000"/>
            </a:spcAft>
          </a:pPr>
          <a:r>
            <a:rPr lang="en-US" sz="1600" kern="1200" dirty="0" smtClean="0">
              <a:solidFill>
                <a:srgbClr val="000000">
                  <a:hueOff val="0"/>
                  <a:satOff val="0"/>
                  <a:lumOff val="0"/>
                  <a:alphaOff val="0"/>
                </a:srgbClr>
              </a:solidFill>
              <a:latin typeface="Arial"/>
              <a:ea typeface="+mn-ea"/>
              <a:cs typeface="+mn-cs"/>
            </a:rPr>
            <a:t>Actions V2</a:t>
          </a:r>
          <a:endParaRPr lang="en-US" sz="1600" kern="1200" dirty="0">
            <a:solidFill>
              <a:srgbClr val="000000">
                <a:hueOff val="0"/>
                <a:satOff val="0"/>
                <a:lumOff val="0"/>
                <a:alphaOff val="0"/>
              </a:srgbClr>
            </a:solidFill>
            <a:latin typeface="Arial"/>
            <a:ea typeface="+mn-ea"/>
            <a:cs typeface="+mn-cs"/>
          </a:endParaRPr>
        </a:p>
      </dsp:txBody>
      <dsp:txXfrm>
        <a:off x="264478" y="73978"/>
        <a:ext cx="1159073" cy="1159073"/>
      </dsp:txXfrm>
    </dsp:sp>
    <dsp:sp modelId="{A794E433-BFEF-464D-9E12-10D8C84B41F5}">
      <dsp:nvSpPr>
        <dsp:cNvPr id="0" name=""/>
        <dsp:cNvSpPr/>
      </dsp:nvSpPr>
      <dsp:spPr>
        <a:xfrm>
          <a:off x="191249" y="-32689"/>
          <a:ext cx="3275100" cy="3275100"/>
        </a:xfrm>
        <a:prstGeom prst="circularArrow">
          <a:avLst>
            <a:gd name="adj1" fmla="val 6906"/>
            <a:gd name="adj2" fmla="val 465695"/>
            <a:gd name="adj3" fmla="val 16747972"/>
            <a:gd name="adj4" fmla="val 15186333"/>
            <a:gd name="adj5" fmla="val 8057"/>
          </a:avLst>
        </a:prstGeom>
        <a:solidFill>
          <a:srgbClr val="3333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F7E72-F0FD-8849-8044-C721D96E0844}">
      <dsp:nvSpPr>
        <dsp:cNvPr id="0" name=""/>
        <dsp:cNvSpPr/>
      </dsp:nvSpPr>
      <dsp:spPr>
        <a:xfrm>
          <a:off x="2074219" y="72333"/>
          <a:ext cx="1147558" cy="114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hueOff val="0"/>
                  <a:satOff val="0"/>
                  <a:lumOff val="0"/>
                  <a:alphaOff val="0"/>
                </a:srgbClr>
              </a:solidFill>
              <a:latin typeface="Arial"/>
              <a:ea typeface="+mn-ea"/>
              <a:cs typeface="+mn-cs"/>
            </a:rPr>
            <a:t>ECV Inventory</a:t>
          </a:r>
          <a:endParaRPr lang="en-US" sz="1100" kern="1200" dirty="0">
            <a:solidFill>
              <a:srgbClr val="000000">
                <a:hueOff val="0"/>
                <a:satOff val="0"/>
                <a:lumOff val="0"/>
                <a:alphaOff val="0"/>
              </a:srgbClr>
            </a:solidFill>
            <a:latin typeface="Arial"/>
            <a:ea typeface="+mn-ea"/>
            <a:cs typeface="+mn-cs"/>
          </a:endParaRPr>
        </a:p>
      </dsp:txBody>
      <dsp:txXfrm>
        <a:off x="2074219" y="72333"/>
        <a:ext cx="1147558" cy="1147558"/>
      </dsp:txXfrm>
    </dsp:sp>
    <dsp:sp modelId="{071209F2-7290-6141-9504-B4550094A8FB}">
      <dsp:nvSpPr>
        <dsp:cNvPr id="0" name=""/>
        <dsp:cNvSpPr/>
      </dsp:nvSpPr>
      <dsp:spPr>
        <a:xfrm>
          <a:off x="53971" y="219"/>
          <a:ext cx="3239920" cy="3239920"/>
        </a:xfrm>
        <a:prstGeom prst="circularArrow">
          <a:avLst>
            <a:gd name="adj1" fmla="val 6906"/>
            <a:gd name="adj2" fmla="val 465695"/>
            <a:gd name="adj3" fmla="val 547972"/>
            <a:gd name="adj4" fmla="val 20586333"/>
            <a:gd name="adj5" fmla="val 8057"/>
          </a:avLst>
        </a:prstGeom>
        <a:solidFill>
          <a:srgbClr val="3333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A662AE3-A963-5B4E-AD1E-CD11E9B6271A}">
      <dsp:nvSpPr>
        <dsp:cNvPr id="0" name=""/>
        <dsp:cNvSpPr/>
      </dsp:nvSpPr>
      <dsp:spPr>
        <a:xfrm>
          <a:off x="2074219" y="2020467"/>
          <a:ext cx="1147558" cy="114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Arial"/>
              <a:ea typeface="+mn-ea"/>
              <a:cs typeface="+mn-cs"/>
            </a:rPr>
            <a:t>Reference Assessment Process</a:t>
          </a:r>
          <a:endParaRPr lang="en-US" sz="1100" kern="1200" dirty="0">
            <a:solidFill>
              <a:schemeClr val="tx1"/>
            </a:solidFill>
            <a:latin typeface="Arial"/>
            <a:ea typeface="+mn-ea"/>
            <a:cs typeface="+mn-cs"/>
          </a:endParaRPr>
        </a:p>
      </dsp:txBody>
      <dsp:txXfrm>
        <a:off x="2074219" y="2020467"/>
        <a:ext cx="1147558" cy="1147558"/>
      </dsp:txXfrm>
    </dsp:sp>
    <dsp:sp modelId="{241F3594-1DB6-164C-ACAC-EEDDEF88B3BB}">
      <dsp:nvSpPr>
        <dsp:cNvPr id="0" name=""/>
        <dsp:cNvSpPr/>
      </dsp:nvSpPr>
      <dsp:spPr>
        <a:xfrm>
          <a:off x="87904" y="-9611"/>
          <a:ext cx="3239920" cy="3239920"/>
        </a:xfrm>
        <a:prstGeom prst="circularArrow">
          <a:avLst>
            <a:gd name="adj1" fmla="val 6906"/>
            <a:gd name="adj2" fmla="val 465695"/>
            <a:gd name="adj3" fmla="val 6119101"/>
            <a:gd name="adj4" fmla="val 4474491"/>
            <a:gd name="adj5" fmla="val 8057"/>
          </a:avLst>
        </a:prstGeom>
        <a:solidFill>
          <a:srgbClr val="3333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15B2D8-CBB0-0145-A1B8-E6F6BE971529}">
      <dsp:nvSpPr>
        <dsp:cNvPr id="0" name=""/>
        <dsp:cNvSpPr/>
      </dsp:nvSpPr>
      <dsp:spPr>
        <a:xfrm>
          <a:off x="94924" y="1958157"/>
          <a:ext cx="1147558" cy="114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Arial"/>
              <a:ea typeface="+mn-ea"/>
              <a:cs typeface="+mn-cs"/>
            </a:rPr>
            <a:t>Gap Analysis &amp; Recommendation</a:t>
          </a:r>
          <a:endParaRPr lang="en-US" sz="1100" kern="1200" dirty="0">
            <a:solidFill>
              <a:srgbClr val="000000">
                <a:hueOff val="0"/>
                <a:satOff val="0"/>
                <a:lumOff val="0"/>
                <a:alphaOff val="0"/>
              </a:srgbClr>
            </a:solidFill>
            <a:latin typeface="Arial"/>
            <a:ea typeface="+mn-ea"/>
            <a:cs typeface="+mn-cs"/>
          </a:endParaRPr>
        </a:p>
      </dsp:txBody>
      <dsp:txXfrm>
        <a:off x="94924" y="1958157"/>
        <a:ext cx="1147558" cy="1147558"/>
      </dsp:txXfrm>
    </dsp:sp>
    <dsp:sp modelId="{BD261BBB-B6D4-5E44-948C-2A2B34997C41}">
      <dsp:nvSpPr>
        <dsp:cNvPr id="0" name=""/>
        <dsp:cNvSpPr/>
      </dsp:nvSpPr>
      <dsp:spPr>
        <a:xfrm>
          <a:off x="64882" y="-37645"/>
          <a:ext cx="3239920" cy="3239920"/>
        </a:xfrm>
        <a:prstGeom prst="circularArrow">
          <a:avLst>
            <a:gd name="adj1" fmla="val 6906"/>
            <a:gd name="adj2" fmla="val 465695"/>
            <a:gd name="adj3" fmla="val 11249637"/>
            <a:gd name="adj4" fmla="val 9849922"/>
            <a:gd name="adj5" fmla="val 8057"/>
          </a:avLst>
        </a:prstGeom>
        <a:solidFill>
          <a:srgbClr val="3333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B5FCFE-5934-BE47-A670-8A8095B372C9}">
      <dsp:nvSpPr>
        <dsp:cNvPr id="0" name=""/>
        <dsp:cNvSpPr/>
      </dsp:nvSpPr>
      <dsp:spPr>
        <a:xfrm>
          <a:off x="126085" y="72333"/>
          <a:ext cx="1147558" cy="114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hueOff val="0"/>
                  <a:satOff val="0"/>
                  <a:lumOff val="0"/>
                  <a:alphaOff val="0"/>
                </a:srgbClr>
              </a:solidFill>
              <a:latin typeface="Arial"/>
              <a:ea typeface="+mn-ea"/>
              <a:cs typeface="+mn-cs"/>
            </a:rPr>
            <a:t>Action Plan</a:t>
          </a:r>
        </a:p>
        <a:p>
          <a:pPr lvl="0" algn="ctr" defTabSz="488950">
            <a:lnSpc>
              <a:spcPct val="90000"/>
            </a:lnSpc>
            <a:spcBef>
              <a:spcPct val="0"/>
            </a:spcBef>
            <a:spcAft>
              <a:spcPct val="35000"/>
            </a:spcAft>
          </a:pPr>
          <a:r>
            <a:rPr lang="en-US" sz="1100" kern="1200" dirty="0" smtClean="0">
              <a:solidFill>
                <a:srgbClr val="000000">
                  <a:hueOff val="0"/>
                  <a:satOff val="0"/>
                  <a:lumOff val="0"/>
                  <a:alphaOff val="0"/>
                </a:srgbClr>
              </a:solidFill>
              <a:latin typeface="Arial"/>
              <a:ea typeface="+mn-ea"/>
              <a:cs typeface="+mn-cs"/>
            </a:rPr>
            <a:t>Creation of conditions to deliver CDRs</a:t>
          </a:r>
        </a:p>
      </dsp:txBody>
      <dsp:txXfrm>
        <a:off x="126085" y="72333"/>
        <a:ext cx="1147558" cy="1147558"/>
      </dsp:txXfrm>
    </dsp:sp>
    <dsp:sp modelId="{A794E433-BFEF-464D-9E12-10D8C84B41F5}">
      <dsp:nvSpPr>
        <dsp:cNvPr id="0" name=""/>
        <dsp:cNvSpPr/>
      </dsp:nvSpPr>
      <dsp:spPr>
        <a:xfrm>
          <a:off x="53971" y="-32859"/>
          <a:ext cx="3239920" cy="3239920"/>
        </a:xfrm>
        <a:prstGeom prst="circularArrow">
          <a:avLst>
            <a:gd name="adj1" fmla="val 6906"/>
            <a:gd name="adj2" fmla="val 465695"/>
            <a:gd name="adj3" fmla="val 16747972"/>
            <a:gd name="adj4" fmla="val 15186333"/>
            <a:gd name="adj5" fmla="val 8057"/>
          </a:avLst>
        </a:prstGeom>
        <a:solidFill>
          <a:srgbClr val="3333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E1CFA2-30DC-ED4C-A2F8-24423E165979}" type="datetimeFigureOut">
              <a:rPr lang="en-US" smtClean="0"/>
              <a:t>17/04/16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59FAFD-497F-4442-AC94-EB821B4B44D1}" type="slidenum">
              <a:rPr lang="en-GB" smtClean="0"/>
              <a:t>‹#›</a:t>
            </a:fld>
            <a:endParaRPr lang="en-GB"/>
          </a:p>
        </p:txBody>
      </p:sp>
    </p:spTree>
    <p:extLst>
      <p:ext uri="{BB962C8B-B14F-4D97-AF65-F5344CB8AC3E}">
        <p14:creationId xmlns:p14="http://schemas.microsoft.com/office/powerpoint/2010/main" val="3340477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CMRS: Climate Monitoring, Research</a:t>
            </a:r>
            <a:r>
              <a:rPr lang="en-GB" baseline="0" dirty="0" smtClean="0"/>
              <a:t> and Service</a:t>
            </a: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E38C4E3-259C-434C-ABE9-EFFA966AC65F}" type="slidenum">
              <a:rPr lang="en-US" smtClean="0"/>
              <a:t>3</a:t>
            </a:fld>
            <a:endParaRPr lang="en-US"/>
          </a:p>
        </p:txBody>
      </p:sp>
    </p:spTree>
    <p:extLst>
      <p:ext uri="{BB962C8B-B14F-4D97-AF65-F5344CB8AC3E}">
        <p14:creationId xmlns:p14="http://schemas.microsoft.com/office/powerpoint/2010/main" val="306002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kern="1200" baseline="0" dirty="0" smtClean="0">
                <a:solidFill>
                  <a:schemeClr val="tx1"/>
                </a:solidFill>
                <a:latin typeface="+mn-lt"/>
                <a:ea typeface="+mn-ea"/>
                <a:cs typeface="+mn-cs"/>
              </a:rPr>
              <a:t>Stewardship of the record - with questions aimed at exposing both the administrative and technical arrangements</a:t>
            </a:r>
          </a:p>
          <a:p>
            <a:r>
              <a:rPr lang="en-IE" sz="1200" kern="1200" baseline="0" dirty="0" smtClean="0">
                <a:solidFill>
                  <a:schemeClr val="tx1"/>
                </a:solidFill>
                <a:latin typeface="+mn-lt"/>
                <a:ea typeface="+mn-ea"/>
                <a:cs typeface="+mn-cs"/>
              </a:rPr>
              <a:t>for the stewardship of the record;</a:t>
            </a:r>
          </a:p>
          <a:p>
            <a:r>
              <a:rPr lang="en-IE" sz="1200" kern="1200" baseline="0" dirty="0" smtClean="0">
                <a:solidFill>
                  <a:schemeClr val="tx1"/>
                </a:solidFill>
                <a:latin typeface="+mn-lt"/>
                <a:ea typeface="+mn-ea"/>
                <a:cs typeface="+mn-cs"/>
              </a:rPr>
              <a:t>b) Generation Process of the record - with questions aimed at exposing the degree to which this generation</a:t>
            </a:r>
          </a:p>
          <a:p>
            <a:r>
              <a:rPr lang="en-IE" sz="1200" kern="1200" baseline="0" dirty="0" smtClean="0">
                <a:solidFill>
                  <a:schemeClr val="tx1"/>
                </a:solidFill>
                <a:latin typeface="+mn-lt"/>
                <a:ea typeface="+mn-ea"/>
                <a:cs typeface="+mn-cs"/>
              </a:rPr>
              <a:t>process complies with the provisions described in [RD-1];</a:t>
            </a:r>
          </a:p>
          <a:p>
            <a:r>
              <a:rPr lang="en-IE" sz="1200" kern="1200" baseline="0" dirty="0" smtClean="0">
                <a:solidFill>
                  <a:schemeClr val="tx1"/>
                </a:solidFill>
                <a:latin typeface="+mn-lt"/>
                <a:ea typeface="+mn-ea"/>
                <a:cs typeface="+mn-cs"/>
              </a:rPr>
              <a:t>c) Record Characteristics - with questions aimed at ensuring (</a:t>
            </a:r>
            <a:r>
              <a:rPr lang="en-IE" sz="1200" i="1" kern="1200" baseline="0" dirty="0" smtClean="0">
                <a:solidFill>
                  <a:schemeClr val="tx1"/>
                </a:solidFill>
                <a:latin typeface="+mn-lt"/>
                <a:ea typeface="+mn-ea"/>
                <a:cs typeface="+mn-cs"/>
              </a:rPr>
              <a:t>inter alia) that there is sufficient information to</a:t>
            </a:r>
          </a:p>
          <a:p>
            <a:r>
              <a:rPr lang="en-IE" sz="1200" kern="1200" baseline="0" dirty="0" smtClean="0">
                <a:solidFill>
                  <a:schemeClr val="tx1"/>
                </a:solidFill>
                <a:latin typeface="+mn-lt"/>
                <a:ea typeface="+mn-ea"/>
                <a:cs typeface="+mn-cs"/>
              </a:rPr>
              <a:t>establish whether the record satisfies the technical requirements defined in [RD-2];</a:t>
            </a:r>
          </a:p>
          <a:p>
            <a:r>
              <a:rPr lang="en-IE" sz="1200" kern="1200" baseline="0" dirty="0" smtClean="0">
                <a:solidFill>
                  <a:schemeClr val="tx1"/>
                </a:solidFill>
                <a:latin typeface="+mn-lt"/>
                <a:ea typeface="+mn-ea"/>
                <a:cs typeface="+mn-cs"/>
              </a:rPr>
              <a:t>d) Documentation of the record - with questions aimed at ensuring that the minimum documentation needs</a:t>
            </a:r>
          </a:p>
          <a:p>
            <a:r>
              <a:rPr lang="en-IE" sz="1200" kern="1200" baseline="0" dirty="0" smtClean="0">
                <a:solidFill>
                  <a:schemeClr val="tx1"/>
                </a:solidFill>
                <a:latin typeface="+mn-lt"/>
                <a:ea typeface="+mn-ea"/>
                <a:cs typeface="+mn-cs"/>
              </a:rPr>
              <a:t>defined in [RD-1] are met;</a:t>
            </a:r>
          </a:p>
          <a:p>
            <a:r>
              <a:rPr lang="en-IE" sz="1200" kern="1200" baseline="0" dirty="0" smtClean="0">
                <a:solidFill>
                  <a:schemeClr val="tx1"/>
                </a:solidFill>
                <a:latin typeface="+mn-lt"/>
                <a:ea typeface="+mn-ea"/>
                <a:cs typeface="+mn-cs"/>
              </a:rPr>
              <a:t>e) Accessibility of the record - with questions aimed at ensuring that appropriate access to the data set is available,</a:t>
            </a:r>
          </a:p>
          <a:p>
            <a:r>
              <a:rPr lang="en-GB" sz="1200" kern="1200" baseline="0" dirty="0" smtClean="0">
                <a:solidFill>
                  <a:schemeClr val="tx1"/>
                </a:solidFill>
                <a:latin typeface="+mn-lt"/>
                <a:ea typeface="+mn-ea"/>
                <a:cs typeface="+mn-cs"/>
              </a:rPr>
              <a:t>as defined in [RD-1];</a:t>
            </a:r>
          </a:p>
          <a:p>
            <a:r>
              <a:rPr lang="en-IE" sz="1200" kern="1200" baseline="0" dirty="0" smtClean="0">
                <a:solidFill>
                  <a:schemeClr val="tx1"/>
                </a:solidFill>
                <a:latin typeface="+mn-lt"/>
                <a:ea typeface="+mn-ea"/>
                <a:cs typeface="+mn-cs"/>
              </a:rPr>
              <a:t>f) Applications of the record - with questions aimed at exposing the envisaged usage of the record.</a:t>
            </a: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7D899B6-61AB-498B-AA99-D845B04E9D5E}"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2484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C46832-CA33-442A-89A2-85F4C08DEE13}" type="datetime1">
              <a:rPr lang="en-US" smtClean="0"/>
              <a:t>17/04/16</a:t>
            </a:fld>
            <a:endParaRPr lang="en-US"/>
          </a:p>
        </p:txBody>
      </p:sp>
      <p:sp>
        <p:nvSpPr>
          <p:cNvPr id="5" name="Footer Placeholder 4"/>
          <p:cNvSpPr>
            <a:spLocks noGrp="1"/>
          </p:cNvSpPr>
          <p:nvPr>
            <p:ph type="ftr" sz="quarter" idx="11"/>
          </p:nvPr>
        </p:nvSpPr>
        <p:spPr>
          <a:xfrm>
            <a:off x="1981200" y="6356350"/>
            <a:ext cx="5029200" cy="365125"/>
          </a:xfrm>
          <a:prstGeom prst="rect">
            <a:avLst/>
          </a:prstGeom>
        </p:spPr>
        <p:txBody>
          <a:bodyPr/>
          <a:lstStyle/>
          <a:p>
            <a:r>
              <a:rPr lang="en-US" smtClean="0"/>
              <a:t>Joint CEOS/CGMS Working Group on Climate</a:t>
            </a:r>
            <a:endParaRPr lang="en-US" dirty="0"/>
          </a:p>
        </p:txBody>
      </p:sp>
      <p:sp>
        <p:nvSpPr>
          <p:cNvPr id="6" name="Slide Number Placeholder 5"/>
          <p:cNvSpPr>
            <a:spLocks noGrp="1"/>
          </p:cNvSpPr>
          <p:nvPr>
            <p:ph type="sldNum" sz="quarter" idx="12"/>
          </p:nvPr>
        </p:nvSpPr>
        <p:spPr/>
        <p:txBody>
          <a:bodyPr/>
          <a:lstStyle/>
          <a:p>
            <a:fld id="{080A0885-BF04-4D33-8097-A190C688388B}" type="slidenum">
              <a:rPr lang="en-US" smtClean="0"/>
              <a:t>‹#›</a:t>
            </a:fld>
            <a:endParaRPr lang="en-US"/>
          </a:p>
        </p:txBody>
      </p:sp>
    </p:spTree>
    <p:extLst>
      <p:ext uri="{BB962C8B-B14F-4D97-AF65-F5344CB8AC3E}">
        <p14:creationId xmlns:p14="http://schemas.microsoft.com/office/powerpoint/2010/main" val="122600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a:prstGeom prst="rect">
            <a:avLst/>
          </a:prstGeo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prstGeom prst="rect">
            <a:avLst/>
          </a:prstGeo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prstGeom prst="rect">
            <a:avLst/>
          </a:prstGeo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1" name="Content Placeholder 10"/>
          <p:cNvSpPr>
            <a:spLocks noGrp="1"/>
          </p:cNvSpPr>
          <p:nvPr>
            <p:ph sz="quarter" idx="2"/>
          </p:nvPr>
        </p:nvSpPr>
        <p:spPr>
          <a:xfrm>
            <a:off x="457200" y="2133600"/>
            <a:ext cx="4038600" cy="40386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Footer Placeholder 4"/>
          <p:cNvSpPr>
            <a:spLocks noGrp="1"/>
          </p:cNvSpPr>
          <p:nvPr>
            <p:ph type="ftr" sz="quarter" idx="11"/>
          </p:nvPr>
        </p:nvSpPr>
        <p:spPr>
          <a:xfrm>
            <a:off x="1187624" y="6356350"/>
            <a:ext cx="6192688" cy="365760"/>
          </a:xfrm>
          <a:prstGeom prst="rect">
            <a:avLst/>
          </a:prstGeom>
        </p:spPr>
        <p:txBody>
          <a:bodyPr/>
          <a:lstStyle>
            <a:lvl1pPr>
              <a:defRPr sz="1100"/>
            </a:lvl1pPr>
          </a:lstStyle>
          <a:p>
            <a:r>
              <a:rPr lang="en-US" dirty="0" smtClean="0"/>
              <a:t>6th Meeting of the Joint CEOS/CGMS Working Group on Climate, 07-09 March, Paris (France)</a:t>
            </a:r>
            <a:endParaRPr lang="en-GB" dirty="0"/>
          </a:p>
        </p:txBody>
      </p:sp>
      <p:sp>
        <p:nvSpPr>
          <p:cNvPr id="17" name="Slide Number Placeholder 5"/>
          <p:cNvSpPr>
            <a:spLocks noGrp="1"/>
          </p:cNvSpPr>
          <p:nvPr>
            <p:ph type="sldNum" sz="quarter" idx="12"/>
          </p:nvPr>
        </p:nvSpPr>
        <p:spPr>
          <a:xfrm>
            <a:off x="612648" y="6356350"/>
            <a:ext cx="502968" cy="365760"/>
          </a:xfrm>
          <a:prstGeom prst="rect">
            <a:avLst/>
          </a:prstGeom>
        </p:spPr>
        <p:txBody>
          <a:bodyPr/>
          <a:lstStyle>
            <a:lvl1pPr>
              <a:defRPr sz="1200">
                <a:solidFill>
                  <a:schemeClr val="tx2"/>
                </a:solidFill>
              </a:defRPr>
            </a:lvl1pPr>
          </a:lstStyle>
          <a:p>
            <a:fld id="{C8E38066-F069-41C9-B38D-47DB557F2632}" type="slidenum">
              <a:rPr lang="en-GB" smtClean="0"/>
              <a:pPr/>
              <a:t>‹#›</a:t>
            </a:fld>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4046" y="6381328"/>
            <a:ext cx="646346" cy="388639"/>
          </a:xfrm>
          <a:prstGeom prst="rect">
            <a:avLst/>
          </a:prstGeom>
          <a:noFill/>
          <a:ln w="12700">
            <a:noFill/>
            <a:miter lim="800000"/>
            <a:headEnd/>
            <a:tailEnd/>
          </a:ln>
          <a:extLst>
            <a:ext uri="{FAA26D3D-D897-4be2-8F04-BA451C77F1D7}">
              <ma14:placeholderFlag xmlns:ma14="http://schemas.microsoft.com/office/mac/drawingml/2011/main"/>
            </a:ext>
          </a:extLst>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6221495"/>
            <a:ext cx="478984" cy="519873"/>
          </a:xfrm>
          <a:prstGeom prst="rect">
            <a:avLst/>
          </a:prstGeom>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79148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400800" y="6356350"/>
            <a:ext cx="2289048" cy="365760"/>
          </a:xfrm>
          <a:prstGeom prst="rect">
            <a:avLst/>
          </a:prstGeom>
        </p:spPr>
        <p:txBody>
          <a:bodyPr/>
          <a:lstStyle/>
          <a:p>
            <a:endParaRPr lang="en-GB"/>
          </a:p>
        </p:txBody>
      </p:sp>
      <p:sp>
        <p:nvSpPr>
          <p:cNvPr id="4" name="Footer Placeholder 3"/>
          <p:cNvSpPr>
            <a:spLocks noGrp="1"/>
          </p:cNvSpPr>
          <p:nvPr>
            <p:ph type="ftr" sz="quarter" idx="11"/>
          </p:nvPr>
        </p:nvSpPr>
        <p:spPr>
          <a:xfrm>
            <a:off x="2898648" y="6356350"/>
            <a:ext cx="3505200" cy="365760"/>
          </a:xfrm>
          <a:prstGeom prst="rect">
            <a:avLst/>
          </a:prstGeom>
        </p:spPr>
        <p:txBody>
          <a:bodyPr/>
          <a:lstStyle/>
          <a:p>
            <a:r>
              <a:rPr lang="en-US" smtClean="0"/>
              <a:t>6th Meeting of the Joint CEOS/CGMS Working Group on Climate, 07-09 March, Paris (France)</a:t>
            </a:r>
            <a:endParaRPr lang="en-GB"/>
          </a:p>
        </p:txBody>
      </p:sp>
      <p:sp>
        <p:nvSpPr>
          <p:cNvPr id="5" name="Slide Number Placeholder 4"/>
          <p:cNvSpPr>
            <a:spLocks noGrp="1"/>
          </p:cNvSpPr>
          <p:nvPr>
            <p:ph type="sldNum" sz="quarter" idx="12"/>
          </p:nvPr>
        </p:nvSpPr>
        <p:spPr>
          <a:xfrm>
            <a:off x="612648" y="6356350"/>
            <a:ext cx="1981200" cy="365760"/>
          </a:xfrm>
          <a:prstGeom prst="rect">
            <a:avLst/>
          </a:prstGeom>
        </p:spPr>
        <p:txBody>
          <a:bodyPr/>
          <a:lstStyle/>
          <a:p>
            <a:fld id="{C8E38066-F069-41C9-B38D-47DB557F2632}" type="slidenum">
              <a:rPr lang="en-GB" smtClean="0"/>
              <a:pPr/>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673021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Lst>
  <p:transition xmlns:p14="http://schemas.microsoft.com/office/powerpoint/2010/mai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wmf"/><Relationship Id="rId5" Type="http://schemas.openxmlformats.org/officeDocument/2006/relationships/image" Target="../media/image9.png"/><Relationship Id="rId6"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79878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GB" sz="4200" b="1" dirty="0" smtClean="0">
                <a:solidFill>
                  <a:srgbClr val="FFFFFF"/>
                </a:solidFill>
                <a:latin typeface="+mj-lt"/>
              </a:rPr>
              <a:t>ECV Inventory and </a:t>
            </a:r>
            <a:br>
              <a:rPr lang="en-GB" sz="4200" b="1" dirty="0" smtClean="0">
                <a:solidFill>
                  <a:srgbClr val="FFFFFF"/>
                </a:solidFill>
                <a:latin typeface="+mj-lt"/>
              </a:rPr>
            </a:br>
            <a:r>
              <a:rPr lang="en-GB" sz="4200" b="1" dirty="0" smtClean="0">
                <a:solidFill>
                  <a:srgbClr val="FFFFFF"/>
                </a:solidFill>
                <a:latin typeface="+mj-lt"/>
              </a:rPr>
              <a:t>Climate Architecture</a:t>
            </a:r>
            <a:endParaRPr sz="4200" b="1" dirty="0">
              <a:solidFill>
                <a:srgbClr val="FFFFFF"/>
              </a:solidFill>
              <a:latin typeface="+mj-lt"/>
            </a:endParaRPr>
          </a:p>
        </p:txBody>
      </p:sp>
      <p:sp>
        <p:nvSpPr>
          <p:cNvPr id="11" name="Shape 11"/>
          <p:cNvSpPr/>
          <p:nvPr/>
        </p:nvSpPr>
        <p:spPr>
          <a:xfrm>
            <a:off x="622789" y="41148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GB" dirty="0" smtClean="0">
                <a:solidFill>
                  <a:srgbClr val="FFFFFF"/>
                </a:solidFill>
                <a:latin typeface="+mj-lt"/>
                <a:ea typeface="Arial Bold"/>
                <a:cs typeface="Arial Bold"/>
                <a:sym typeface="Arial Bold"/>
              </a:rPr>
              <a:t>Joint CEOS/CGMS Working Group on Climate</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SIT</a:t>
            </a:r>
            <a:r>
              <a:rPr lang="en-AU" dirty="0" smtClean="0">
                <a:solidFill>
                  <a:srgbClr val="FFFFFF"/>
                </a:solidFill>
                <a:latin typeface="+mj-lt"/>
                <a:ea typeface="Arial Bold"/>
                <a:cs typeface="Arial Bold"/>
                <a:sym typeface="Arial Bold"/>
              </a:rPr>
              <a:t>-31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GB" dirty="0" smtClean="0">
                <a:solidFill>
                  <a:srgbClr val="FFFFFF"/>
                </a:solidFill>
                <a:latin typeface="+mj-lt"/>
                <a:ea typeface="Arial Bold"/>
                <a:cs typeface="Arial Bold"/>
                <a:sym typeface="Arial Bold"/>
              </a:rPr>
              <a:t>8</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err="1" smtClean="0">
                <a:solidFill>
                  <a:srgbClr val="FFFFFF"/>
                </a:solidFill>
                <a:latin typeface="+mj-lt"/>
                <a:ea typeface="Arial Bold"/>
                <a:cs typeface="Arial Bold"/>
                <a:sym typeface="Arial Bold"/>
              </a:rPr>
              <a:t>trategic</a:t>
            </a:r>
            <a:r>
              <a:rPr lang="en-AU" dirty="0" smtClean="0">
                <a:solidFill>
                  <a:srgbClr val="FFFFFF"/>
                </a:solidFill>
                <a:latin typeface="+mj-lt"/>
                <a:ea typeface="Arial Bold"/>
                <a:cs typeface="Arial Bold"/>
                <a:sym typeface="Arial Bold"/>
              </a:rPr>
              <a:t> Implementation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ESA/ESRIN, </a:t>
            </a:r>
            <a:r>
              <a:rPr lang="en-AU" dirty="0" err="1" smtClean="0">
                <a:solidFill>
                  <a:srgbClr val="FFFFFF"/>
                </a:solidFill>
                <a:latin typeface="+mj-lt"/>
                <a:ea typeface="Arial Bold"/>
                <a:cs typeface="Arial Bold"/>
                <a:sym typeface="Arial Bold"/>
              </a:rPr>
              <a:t>Frascati</a:t>
            </a:r>
            <a:r>
              <a:rPr lang="en-AU" dirty="0" smtClean="0">
                <a:solidFill>
                  <a:srgbClr val="FFFFFF"/>
                </a:solidFill>
                <a:latin typeface="+mj-lt"/>
                <a:ea typeface="Arial Bold"/>
                <a:cs typeface="Arial Bold"/>
                <a:sym typeface="Arial Bold"/>
              </a:rPr>
              <a:t>,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-20</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April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p:cNvPicPr>
            <a:picLocks noChangeAspect="1" noChangeArrowheads="1"/>
          </p:cNvPicPr>
          <p:nvPr/>
        </p:nvPicPr>
        <p:blipFill>
          <a:blip r:embed="rId2" cstate="print"/>
          <a:srcRect/>
          <a:stretch>
            <a:fillRect/>
          </a:stretch>
        </p:blipFill>
        <p:spPr bwMode="auto">
          <a:xfrm>
            <a:off x="381000" y="1371600"/>
            <a:ext cx="8382000" cy="4806632"/>
          </a:xfrm>
          <a:prstGeom prst="rect">
            <a:avLst/>
          </a:prstGeom>
          <a:noFill/>
          <a:ln w="9525">
            <a:noFill/>
            <a:miter lim="800000"/>
            <a:headEnd/>
            <a:tailEnd/>
          </a:ln>
        </p:spPr>
      </p:pic>
      <p:sp>
        <p:nvSpPr>
          <p:cNvPr id="2" name="Title 1"/>
          <p:cNvSpPr>
            <a:spLocks noGrp="1"/>
          </p:cNvSpPr>
          <p:nvPr>
            <p:ph type="title"/>
          </p:nvPr>
        </p:nvSpPr>
        <p:spPr>
          <a:xfrm>
            <a:off x="1905001" y="3"/>
            <a:ext cx="5638800" cy="1142997"/>
          </a:xfrm>
        </p:spPr>
        <p:txBody>
          <a:bodyPr anchor="ctr">
            <a:normAutofit/>
          </a:bodyPr>
          <a:lstStyle/>
          <a:p>
            <a:r>
              <a:rPr lang="en-GB" dirty="0" smtClean="0"/>
              <a:t>The Architecture for Climate Monitoring from Space</a:t>
            </a:r>
            <a:endParaRPr lang="en-GB" dirty="0"/>
          </a:p>
        </p:txBody>
      </p:sp>
      <p:sp>
        <p:nvSpPr>
          <p:cNvPr id="7" name="TextBox 6"/>
          <p:cNvSpPr txBox="1"/>
          <p:nvPr/>
        </p:nvSpPr>
        <p:spPr>
          <a:xfrm>
            <a:off x="1" y="6211669"/>
            <a:ext cx="9144000" cy="646331"/>
          </a:xfrm>
          <a:prstGeom prst="rect">
            <a:avLst/>
          </a:prstGeom>
          <a:noFill/>
        </p:spPr>
        <p:txBody>
          <a:bodyPr wrap="square" rtlCol="0">
            <a:spAutoFit/>
          </a:bodyPr>
          <a:lstStyle/>
          <a:p>
            <a:pPr algn="ctr"/>
            <a:r>
              <a:rPr lang="en-GB" dirty="0" smtClean="0">
                <a:solidFill>
                  <a:schemeClr val="tx1"/>
                </a:solidFill>
                <a:latin typeface="Arial" pitchFamily="34" charset="0"/>
                <a:cs typeface="Arial" pitchFamily="34" charset="0"/>
              </a:rPr>
              <a:t>Implementation coordinated by </a:t>
            </a:r>
          </a:p>
          <a:p>
            <a:pPr algn="ctr"/>
            <a:r>
              <a:rPr lang="en-GB" dirty="0" smtClean="0">
                <a:solidFill>
                  <a:schemeClr val="tx1"/>
                </a:solidFill>
                <a:latin typeface="Arial" pitchFamily="34" charset="0"/>
                <a:cs typeface="Arial" pitchFamily="34" charset="0"/>
              </a:rPr>
              <a:t>Joint CEOS/CGMS Working Group on Climate (</a:t>
            </a:r>
            <a:r>
              <a:rPr lang="en-GB" dirty="0" err="1" smtClean="0">
                <a:solidFill>
                  <a:schemeClr val="tx1"/>
                </a:solidFill>
                <a:latin typeface="Arial" pitchFamily="34" charset="0"/>
                <a:cs typeface="Arial" pitchFamily="34" charset="0"/>
              </a:rPr>
              <a:t>WGClimate</a:t>
            </a:r>
            <a:r>
              <a:rPr lang="en-GB" dirty="0" smtClean="0">
                <a:solidFill>
                  <a:schemeClr val="tx1"/>
                </a:solidFill>
                <a:latin typeface="Arial" pitchFamily="34" charset="0"/>
                <a:cs typeface="Arial" pitchFamily="34" charset="0"/>
              </a:rPr>
              <a:t>)</a:t>
            </a:r>
            <a:endParaRPr lang="en-GB" dirty="0">
              <a:solidFill>
                <a:schemeClr val="tx1"/>
              </a:solidFill>
              <a:latin typeface="Arial" pitchFamily="34" charset="0"/>
              <a:cs typeface="Arial" pitchFamily="34" charset="0"/>
            </a:endParaRPr>
          </a:p>
        </p:txBody>
      </p:sp>
      <p:sp>
        <p:nvSpPr>
          <p:cNvPr id="369670" name="AutoShape 6" descr="Résultat de recherche d'images pour &quot;CEOS logo&quot;"/>
          <p:cNvSpPr>
            <a:spLocks noChangeAspect="1" noChangeArrowheads="1"/>
          </p:cNvSpPr>
          <p:nvPr/>
        </p:nvSpPr>
        <p:spPr bwMode="auto">
          <a:xfrm>
            <a:off x="143608" y="-136525"/>
            <a:ext cx="274027" cy="296863"/>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6193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638800" cy="1143000"/>
          </a:xfrm>
        </p:spPr>
        <p:txBody>
          <a:bodyPr anchor="ctr"/>
          <a:lstStyle/>
          <a:p>
            <a:r>
              <a:rPr lang="en-GB" dirty="0" smtClean="0"/>
              <a:t>Importance of the ECV Inventory</a:t>
            </a:r>
            <a:endParaRPr lang="en-GB" dirty="0"/>
          </a:p>
        </p:txBody>
      </p:sp>
      <p:sp>
        <p:nvSpPr>
          <p:cNvPr id="4" name="Content Placeholder 3"/>
          <p:cNvSpPr>
            <a:spLocks noGrp="1"/>
          </p:cNvSpPr>
          <p:nvPr>
            <p:ph sz="quarter" idx="1"/>
          </p:nvPr>
        </p:nvSpPr>
        <p:spPr>
          <a:xfrm>
            <a:off x="467544" y="1600200"/>
            <a:ext cx="4032448" cy="4752528"/>
          </a:xfrm>
        </p:spPr>
        <p:txBody>
          <a:bodyPr>
            <a:noAutofit/>
          </a:bodyPr>
          <a:lstStyle/>
          <a:p>
            <a:pPr>
              <a:spcBef>
                <a:spcPts val="0"/>
              </a:spcBef>
            </a:pPr>
            <a:r>
              <a:rPr lang="en-GB" sz="2000" dirty="0" smtClean="0">
                <a:solidFill>
                  <a:schemeClr val="tx2"/>
                </a:solidFill>
              </a:rPr>
              <a:t>Based on a questionnaire it describes </a:t>
            </a:r>
            <a:r>
              <a:rPr lang="en-IE" sz="2000" dirty="0" smtClean="0">
                <a:solidFill>
                  <a:schemeClr val="tx2"/>
                </a:solidFill>
              </a:rPr>
              <a:t>the current and planned monitoring capability on an ECV basis</a:t>
            </a:r>
            <a:r>
              <a:rPr lang="en-GB" sz="2000" dirty="0" smtClean="0">
                <a:solidFill>
                  <a:schemeClr val="tx2"/>
                </a:solidFill>
              </a:rPr>
              <a:t>;</a:t>
            </a:r>
          </a:p>
          <a:p>
            <a:pPr>
              <a:spcBef>
                <a:spcPts val="0"/>
              </a:spcBef>
            </a:pPr>
            <a:endParaRPr lang="en-GB" sz="2000" dirty="0" smtClean="0">
              <a:solidFill>
                <a:schemeClr val="tx2"/>
              </a:solidFill>
            </a:endParaRPr>
          </a:p>
          <a:p>
            <a:pPr>
              <a:spcBef>
                <a:spcPts val="0"/>
              </a:spcBef>
            </a:pPr>
            <a:r>
              <a:rPr lang="en-GB" sz="2000" dirty="0" smtClean="0">
                <a:solidFill>
                  <a:schemeClr val="tx2"/>
                </a:solidFill>
              </a:rPr>
              <a:t>Provides specific information per data record (some being not part of meta data);</a:t>
            </a:r>
          </a:p>
          <a:p>
            <a:pPr>
              <a:spcBef>
                <a:spcPts val="0"/>
              </a:spcBef>
            </a:pPr>
            <a:endParaRPr lang="en-GB" sz="2000" dirty="0" smtClean="0">
              <a:solidFill>
                <a:schemeClr val="tx2"/>
              </a:solidFill>
            </a:endParaRPr>
          </a:p>
          <a:p>
            <a:pPr>
              <a:spcBef>
                <a:spcPts val="0"/>
              </a:spcBef>
            </a:pPr>
            <a:r>
              <a:rPr lang="en-GB" sz="2000" dirty="0" smtClean="0">
                <a:solidFill>
                  <a:schemeClr val="tx2"/>
                </a:solidFill>
              </a:rPr>
              <a:t>Establishes traceability  with respect to GCOS principles, requirements and guidelines;</a:t>
            </a:r>
          </a:p>
          <a:p>
            <a:pPr>
              <a:spcBef>
                <a:spcPts val="0"/>
              </a:spcBef>
            </a:pPr>
            <a:endParaRPr lang="en-GB" sz="2000" dirty="0" smtClean="0">
              <a:solidFill>
                <a:schemeClr val="tx2"/>
              </a:solidFill>
            </a:endParaRPr>
          </a:p>
          <a:p>
            <a:pPr>
              <a:spcBef>
                <a:spcPts val="0"/>
              </a:spcBef>
            </a:pPr>
            <a:r>
              <a:rPr lang="en-GB" sz="2000" dirty="0" smtClean="0">
                <a:solidFill>
                  <a:schemeClr val="tx2"/>
                </a:solidFill>
              </a:rPr>
              <a:t>Directly supports gap analysis by its structure.</a:t>
            </a:r>
          </a:p>
        </p:txBody>
      </p:sp>
      <p:graphicFrame>
        <p:nvGraphicFramePr>
          <p:cNvPr id="5" name="Content Placeholder 3"/>
          <p:cNvGraphicFramePr>
            <a:graphicFrameLocks/>
          </p:cNvGraphicFramePr>
          <p:nvPr>
            <p:extLst>
              <p:ext uri="{D42A27DB-BD31-4B8C-83A1-F6EECF244321}">
                <p14:modId xmlns:p14="http://schemas.microsoft.com/office/powerpoint/2010/main" val="1204769384"/>
              </p:ext>
            </p:extLst>
          </p:nvPr>
        </p:nvGraphicFramePr>
        <p:xfrm>
          <a:off x="5076056" y="2474640"/>
          <a:ext cx="3347864"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p:cNvSpPr>
            <a:spLocks noGrp="1"/>
          </p:cNvSpPr>
          <p:nvPr>
            <p:ph type="ftr" sz="quarter" idx="11"/>
          </p:nvPr>
        </p:nvSpPr>
        <p:spPr>
          <a:xfrm>
            <a:off x="2057400" y="6400800"/>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2228188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638800" cy="1143000"/>
          </a:xfrm>
        </p:spPr>
        <p:txBody>
          <a:bodyPr anchor="ctr">
            <a:normAutofit/>
          </a:bodyPr>
          <a:lstStyle/>
          <a:p>
            <a:r>
              <a:rPr lang="en-GB" dirty="0" smtClean="0"/>
              <a:t>Usage of the ECV Inventory by WG Climate</a:t>
            </a:r>
            <a:endParaRPr lang="en-GB" dirty="0"/>
          </a:p>
        </p:txBody>
      </p:sp>
      <p:sp>
        <p:nvSpPr>
          <p:cNvPr id="4" name="Content Placeholder 3"/>
          <p:cNvSpPr>
            <a:spLocks noGrp="1"/>
          </p:cNvSpPr>
          <p:nvPr>
            <p:ph sz="quarter" idx="1"/>
          </p:nvPr>
        </p:nvSpPr>
        <p:spPr>
          <a:xfrm>
            <a:off x="457200" y="1467272"/>
            <a:ext cx="8229600" cy="5162128"/>
          </a:xfrm>
        </p:spPr>
        <p:txBody>
          <a:bodyPr anchor="ctr">
            <a:normAutofit fontScale="55000" lnSpcReduction="20000"/>
          </a:bodyPr>
          <a:lstStyle/>
          <a:p>
            <a:pPr>
              <a:lnSpc>
                <a:spcPct val="120000"/>
              </a:lnSpc>
              <a:spcBef>
                <a:spcPts val="1200"/>
              </a:spcBef>
            </a:pPr>
            <a:r>
              <a:rPr lang="en-IE" sz="3400" dirty="0" smtClean="0">
                <a:solidFill>
                  <a:schemeClr val="tx2"/>
                </a:solidFill>
              </a:rPr>
              <a:t>Description of current and future monitoring capability on an ECV basis allows easier response to e.g. GCOS IP (may suffer from mismatch after update but discussion on ECV list in GCOS not finished);</a:t>
            </a:r>
          </a:p>
          <a:p>
            <a:pPr>
              <a:lnSpc>
                <a:spcPct val="120000"/>
              </a:lnSpc>
              <a:spcBef>
                <a:spcPts val="1200"/>
              </a:spcBef>
            </a:pPr>
            <a:r>
              <a:rPr lang="en-IE" sz="3400" dirty="0" smtClean="0">
                <a:solidFill>
                  <a:schemeClr val="tx2"/>
                </a:solidFill>
              </a:rPr>
              <a:t>Combined perspective of the logical and physical views of the architecture should enable the definition of an optimum “</a:t>
            </a:r>
            <a:r>
              <a:rPr lang="en-IE" sz="3400" dirty="0" err="1" smtClean="0">
                <a:solidFill>
                  <a:schemeClr val="tx2"/>
                </a:solidFill>
              </a:rPr>
              <a:t>macroscale</a:t>
            </a:r>
            <a:r>
              <a:rPr lang="en-IE" sz="3400" dirty="0" smtClean="0">
                <a:solidFill>
                  <a:schemeClr val="tx2"/>
                </a:solidFill>
              </a:rPr>
              <a:t>” space system configuration and its components; </a:t>
            </a:r>
          </a:p>
          <a:p>
            <a:pPr>
              <a:lnSpc>
                <a:spcPct val="120000"/>
              </a:lnSpc>
              <a:spcBef>
                <a:spcPts val="1200"/>
              </a:spcBef>
            </a:pPr>
            <a:r>
              <a:rPr lang="en-IE" sz="3400" dirty="0" smtClean="0">
                <a:solidFill>
                  <a:schemeClr val="tx2"/>
                </a:solidFill>
              </a:rPr>
              <a:t>Used at the ECV/product level to identify gaps and shortfalls as well as to provide recommendations for action; </a:t>
            </a:r>
          </a:p>
          <a:p>
            <a:pPr>
              <a:lnSpc>
                <a:spcPct val="120000"/>
              </a:lnSpc>
              <a:spcBef>
                <a:spcPts val="1200"/>
              </a:spcBef>
            </a:pPr>
            <a:r>
              <a:rPr lang="en-IE" sz="3400" dirty="0" smtClean="0">
                <a:solidFill>
                  <a:schemeClr val="tx2"/>
                </a:solidFill>
              </a:rPr>
              <a:t>Formulation of a coordinated action plan to address recommendations;</a:t>
            </a:r>
          </a:p>
          <a:p>
            <a:pPr>
              <a:lnSpc>
                <a:spcPct val="120000"/>
              </a:lnSpc>
              <a:spcBef>
                <a:spcPts val="1200"/>
              </a:spcBef>
            </a:pPr>
            <a:r>
              <a:rPr lang="en-IE" sz="3400" dirty="0" smtClean="0">
                <a:solidFill>
                  <a:schemeClr val="tx2"/>
                </a:solidFill>
              </a:rPr>
              <a:t>Trigger for the medium‐term activities that need to be undertaken to sustain the long‐term implementation of the architecture.</a:t>
            </a:r>
          </a:p>
          <a:p>
            <a:endParaRPr lang="en-GB" dirty="0"/>
          </a:p>
        </p:txBody>
      </p:sp>
      <p:sp>
        <p:nvSpPr>
          <p:cNvPr id="5"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301164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638800" cy="1143000"/>
          </a:xfrm>
        </p:spPr>
        <p:txBody>
          <a:bodyPr>
            <a:normAutofit/>
          </a:bodyPr>
          <a:lstStyle/>
          <a:p>
            <a:r>
              <a:rPr lang="en-GB" dirty="0" smtClean="0"/>
              <a:t>Potential Usages of the ECV Inventory beyond </a:t>
            </a:r>
            <a:r>
              <a:rPr lang="en-GB" dirty="0" err="1" smtClean="0"/>
              <a:t>WGClimate</a:t>
            </a:r>
            <a:r>
              <a:rPr lang="en-GB" dirty="0" smtClean="0"/>
              <a:t> </a:t>
            </a:r>
            <a:endParaRPr lang="en-GB" dirty="0"/>
          </a:p>
        </p:txBody>
      </p:sp>
      <p:sp>
        <p:nvSpPr>
          <p:cNvPr id="4" name="Content Placeholder 3"/>
          <p:cNvSpPr>
            <a:spLocks noGrp="1"/>
          </p:cNvSpPr>
          <p:nvPr>
            <p:ph sz="quarter" idx="1"/>
          </p:nvPr>
        </p:nvSpPr>
        <p:spPr>
          <a:xfrm>
            <a:off x="467544" y="1539240"/>
            <a:ext cx="8229600" cy="4937760"/>
          </a:xfrm>
        </p:spPr>
        <p:txBody>
          <a:bodyPr anchor="ctr"/>
          <a:lstStyle/>
          <a:p>
            <a:pPr>
              <a:spcBef>
                <a:spcPts val="1200"/>
              </a:spcBef>
            </a:pPr>
            <a:r>
              <a:rPr lang="en-GB" sz="2400" dirty="0" smtClean="0">
                <a:solidFill>
                  <a:schemeClr val="tx2"/>
                </a:solidFill>
              </a:rPr>
              <a:t>Can inform data record users  with a public repository of verified information on what is available and how to access the data; </a:t>
            </a:r>
          </a:p>
          <a:p>
            <a:pPr>
              <a:spcBef>
                <a:spcPts val="1200"/>
              </a:spcBef>
            </a:pPr>
            <a:r>
              <a:rPr lang="en-GB" sz="2400" dirty="0" smtClean="0">
                <a:solidFill>
                  <a:schemeClr val="tx2"/>
                </a:solidFill>
              </a:rPr>
              <a:t>Can inform climate services on what to use;</a:t>
            </a:r>
          </a:p>
          <a:p>
            <a:pPr>
              <a:spcBef>
                <a:spcPts val="1200"/>
              </a:spcBef>
            </a:pPr>
            <a:r>
              <a:rPr lang="en-GB" sz="2400" dirty="0" smtClean="0">
                <a:solidFill>
                  <a:schemeClr val="tx2"/>
                </a:solidFill>
              </a:rPr>
              <a:t>Can inform data providers on competitive situations;</a:t>
            </a:r>
          </a:p>
          <a:p>
            <a:pPr>
              <a:spcBef>
                <a:spcPts val="1200"/>
              </a:spcBef>
            </a:pPr>
            <a:r>
              <a:rPr lang="en-GB" sz="2400" dirty="0" smtClean="0">
                <a:solidFill>
                  <a:schemeClr val="tx2"/>
                </a:solidFill>
              </a:rPr>
              <a:t>Can inform developers with whom to collaborate;</a:t>
            </a:r>
          </a:p>
          <a:p>
            <a:pPr>
              <a:spcBef>
                <a:spcPts val="1200"/>
              </a:spcBef>
            </a:pPr>
            <a:r>
              <a:rPr lang="en-GB" sz="2400" dirty="0" smtClean="0">
                <a:solidFill>
                  <a:schemeClr val="tx2"/>
                </a:solidFill>
              </a:rPr>
              <a:t>Can inform reviewers of proposals for new CDRs if it is worth investing ...</a:t>
            </a:r>
          </a:p>
        </p:txBody>
      </p:sp>
      <p:sp>
        <p:nvSpPr>
          <p:cNvPr id="5"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42773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562600" cy="1143000"/>
          </a:xfrm>
        </p:spPr>
        <p:txBody>
          <a:bodyPr anchor="ctr"/>
          <a:lstStyle/>
          <a:p>
            <a:r>
              <a:rPr lang="en-US" dirty="0" smtClean="0"/>
              <a:t>ECV Inventory Cycle #1</a:t>
            </a:r>
            <a:br>
              <a:rPr lang="en-US" dirty="0" smtClean="0"/>
            </a:br>
            <a:r>
              <a:rPr lang="en-US" dirty="0" smtClean="0"/>
              <a:t>Analysis</a:t>
            </a:r>
            <a:endParaRPr lang="en-GB" dirty="0"/>
          </a:p>
        </p:txBody>
      </p:sp>
      <p:graphicFrame>
        <p:nvGraphicFramePr>
          <p:cNvPr id="7" name="Chart 6"/>
          <p:cNvGraphicFramePr/>
          <p:nvPr>
            <p:extLst>
              <p:ext uri="{D42A27DB-BD31-4B8C-83A1-F6EECF244321}">
                <p14:modId xmlns:p14="http://schemas.microsoft.com/office/powerpoint/2010/main" val="3376401061"/>
              </p:ext>
            </p:extLst>
          </p:nvPr>
        </p:nvGraphicFramePr>
        <p:xfrm>
          <a:off x="0" y="3891880"/>
          <a:ext cx="3312368" cy="209168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srcRect/>
          <a:stretch>
            <a:fillRect/>
          </a:stretch>
        </p:blipFill>
        <p:spPr bwMode="auto">
          <a:xfrm>
            <a:off x="395536" y="1875656"/>
            <a:ext cx="3528392" cy="20505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tx2">
                <a:alpha val="98000"/>
              </a:schemeClr>
            </a:outerShdw>
          </a:effectLst>
        </p:spPr>
      </p:pic>
      <p:graphicFrame>
        <p:nvGraphicFramePr>
          <p:cNvPr id="9" name="Chart 8"/>
          <p:cNvGraphicFramePr/>
          <p:nvPr>
            <p:extLst>
              <p:ext uri="{D42A27DB-BD31-4B8C-83A1-F6EECF244321}">
                <p14:modId xmlns:p14="http://schemas.microsoft.com/office/powerpoint/2010/main" val="1119416086"/>
              </p:ext>
            </p:extLst>
          </p:nvPr>
        </p:nvGraphicFramePr>
        <p:xfrm>
          <a:off x="2555776" y="3963888"/>
          <a:ext cx="2304255" cy="20951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729666520"/>
              </p:ext>
            </p:extLst>
          </p:nvPr>
        </p:nvGraphicFramePr>
        <p:xfrm>
          <a:off x="4139952" y="3027784"/>
          <a:ext cx="4860032" cy="3600400"/>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Arrow Connector 14"/>
          <p:cNvCxnSpPr/>
          <p:nvPr/>
        </p:nvCxnSpPr>
        <p:spPr>
          <a:xfrm>
            <a:off x="971600" y="3315816"/>
            <a:ext cx="288032" cy="792088"/>
          </a:xfrm>
          <a:prstGeom prst="straightConnector1">
            <a:avLst/>
          </a:prstGeom>
          <a:ln w="15875" cap="flat" cmpd="dbl">
            <a:tailEnd type="stealth"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07704" y="3243808"/>
            <a:ext cx="936104" cy="864096"/>
          </a:xfrm>
          <a:prstGeom prst="straightConnector1">
            <a:avLst/>
          </a:prstGeom>
          <a:ln w="15875" cap="flat" cmpd="dbl">
            <a:tailEnd type="stealth"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627784" y="3099792"/>
            <a:ext cx="2592288" cy="792088"/>
          </a:xfrm>
          <a:prstGeom prst="straightConnector1">
            <a:avLst/>
          </a:prstGeom>
          <a:ln w="15875" cap="flat" cmpd="dbl">
            <a:tailEnd type="stealth" w="lg" len="med"/>
          </a:ln>
        </p:spPr>
        <p:style>
          <a:lnRef idx="1">
            <a:schemeClr val="accent1"/>
          </a:lnRef>
          <a:fillRef idx="0">
            <a:schemeClr val="accent1"/>
          </a:fillRef>
          <a:effectRef idx="0">
            <a:schemeClr val="accent1"/>
          </a:effectRef>
          <a:fontRef idx="minor">
            <a:schemeClr val="tx1"/>
          </a:fontRef>
        </p:style>
      </p:cxnSp>
      <p:sp>
        <p:nvSpPr>
          <p:cNvPr id="37" name="Multiply 36"/>
          <p:cNvSpPr/>
          <p:nvPr/>
        </p:nvSpPr>
        <p:spPr>
          <a:xfrm>
            <a:off x="2483768" y="4827984"/>
            <a:ext cx="432048" cy="504056"/>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qual 37"/>
          <p:cNvSpPr/>
          <p:nvPr/>
        </p:nvSpPr>
        <p:spPr>
          <a:xfrm>
            <a:off x="4572000" y="4899992"/>
            <a:ext cx="432048" cy="410344"/>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9" name="Straight Arrow Connector 38"/>
          <p:cNvCxnSpPr/>
          <p:nvPr/>
        </p:nvCxnSpPr>
        <p:spPr>
          <a:xfrm flipV="1">
            <a:off x="395536" y="1731640"/>
            <a:ext cx="0" cy="144016"/>
          </a:xfrm>
          <a:prstGeom prst="straightConnector1">
            <a:avLst/>
          </a:prstGeom>
          <a:ln w="15875" cmpd="dbl">
            <a:prstDash val="sysDash"/>
            <a:tailEnd type="stealth"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995936" y="1731640"/>
            <a:ext cx="4536504" cy="144016"/>
          </a:xfrm>
          <a:prstGeom prst="straightConnector1">
            <a:avLst/>
          </a:prstGeom>
          <a:ln w="15875" cmpd="dbl">
            <a:prstDash val="sysDash"/>
            <a:tailEnd type="stealth" w="med" len="med"/>
          </a:ln>
        </p:spPr>
        <p:style>
          <a:lnRef idx="1">
            <a:schemeClr val="accent1"/>
          </a:lnRef>
          <a:fillRef idx="0">
            <a:schemeClr val="accent1"/>
          </a:fillRef>
          <a:effectRef idx="0">
            <a:schemeClr val="accent1"/>
          </a:effectRef>
          <a:fontRef idx="minor">
            <a:schemeClr val="tx1"/>
          </a:fontRef>
        </p:style>
      </p:cxnSp>
      <p:pic>
        <p:nvPicPr>
          <p:cNvPr id="41" name="Picture 4"/>
          <p:cNvPicPr>
            <a:picLocks noChangeAspect="1" noChangeArrowheads="1"/>
          </p:cNvPicPr>
          <p:nvPr/>
        </p:nvPicPr>
        <p:blipFill>
          <a:blip r:embed="rId6" cstate="print"/>
          <a:srcRect/>
          <a:stretch>
            <a:fillRect/>
          </a:stretch>
        </p:blipFill>
        <p:spPr bwMode="auto">
          <a:xfrm>
            <a:off x="323528" y="1371600"/>
            <a:ext cx="8424005" cy="297847"/>
          </a:xfrm>
          <a:prstGeom prst="rect">
            <a:avLst/>
          </a:prstGeom>
          <a:noFill/>
          <a:ln w="9525">
            <a:noFill/>
            <a:miter lim="800000"/>
            <a:headEnd/>
            <a:tailEnd/>
          </a:ln>
          <a:effectLst>
            <a:outerShdw blurRad="50800" dist="50800" dir="5400000" algn="ctr" rotWithShape="0">
              <a:schemeClr val="tx2"/>
            </a:outerShdw>
          </a:effectLst>
        </p:spPr>
      </p:pic>
      <p:sp>
        <p:nvSpPr>
          <p:cNvPr id="16"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1091807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Graphic spid="11" grpId="0">
        <p:bldAsOne/>
      </p:bldGraphic>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562600" cy="1143000"/>
          </a:xfrm>
        </p:spPr>
        <p:txBody>
          <a:bodyPr anchor="ctr"/>
          <a:lstStyle/>
          <a:p>
            <a:r>
              <a:rPr lang="en-US" dirty="0" smtClean="0"/>
              <a:t>Rationale</a:t>
            </a:r>
            <a:endParaRPr lang="en-GB" dirty="0"/>
          </a:p>
        </p:txBody>
      </p:sp>
      <p:sp>
        <p:nvSpPr>
          <p:cNvPr id="3" name="Text Placeholder 2"/>
          <p:cNvSpPr>
            <a:spLocks noGrp="1"/>
          </p:cNvSpPr>
          <p:nvPr>
            <p:ph type="body" idx="1"/>
          </p:nvPr>
        </p:nvSpPr>
        <p:spPr>
          <a:xfrm>
            <a:off x="457200" y="1219200"/>
            <a:ext cx="3970784" cy="762000"/>
          </a:xfrm>
        </p:spPr>
        <p:txBody>
          <a:bodyPr anchor="ctr"/>
          <a:lstStyle/>
          <a:p>
            <a:r>
              <a:rPr lang="en-US" dirty="0" smtClean="0"/>
              <a:t>Lessons learnt from Cycle #1</a:t>
            </a:r>
            <a:endParaRPr lang="en-GB" dirty="0"/>
          </a:p>
        </p:txBody>
      </p:sp>
      <p:sp>
        <p:nvSpPr>
          <p:cNvPr id="4" name="Text Placeholder 3"/>
          <p:cNvSpPr>
            <a:spLocks noGrp="1"/>
          </p:cNvSpPr>
          <p:nvPr>
            <p:ph type="body" sz="half" idx="3"/>
          </p:nvPr>
        </p:nvSpPr>
        <p:spPr>
          <a:xfrm>
            <a:off x="4648200" y="1219200"/>
            <a:ext cx="4041775" cy="762000"/>
          </a:xfrm>
        </p:spPr>
        <p:txBody>
          <a:bodyPr>
            <a:noAutofit/>
          </a:bodyPr>
          <a:lstStyle/>
          <a:p>
            <a:r>
              <a:rPr lang="en-US" dirty="0" smtClean="0"/>
              <a:t>Proposed approach for Cycle #2</a:t>
            </a:r>
            <a:endParaRPr lang="en-GB" dirty="0"/>
          </a:p>
        </p:txBody>
      </p:sp>
      <p:sp>
        <p:nvSpPr>
          <p:cNvPr id="8" name="TextBox 7"/>
          <p:cNvSpPr txBox="1"/>
          <p:nvPr/>
        </p:nvSpPr>
        <p:spPr>
          <a:xfrm>
            <a:off x="4495800" y="2057400"/>
            <a:ext cx="4495800" cy="3970318"/>
          </a:xfrm>
          <a:prstGeom prst="rect">
            <a:avLst/>
          </a:prstGeom>
          <a:noFill/>
        </p:spPr>
        <p:txBody>
          <a:bodyPr wrap="square" rtlCol="0">
            <a:spAutoFit/>
          </a:bodyPr>
          <a:lstStyle/>
          <a:p>
            <a:pPr marL="548640" lvl="1" indent="-274320">
              <a:buClr>
                <a:schemeClr val="accent2"/>
              </a:buClr>
              <a:buSzPct val="76000"/>
              <a:buFont typeface="Wingdings 3"/>
              <a:buChar char=""/>
            </a:pPr>
            <a:r>
              <a:rPr lang="en-US" dirty="0" smtClean="0">
                <a:solidFill>
                  <a:schemeClr val="tx2"/>
                </a:solidFill>
              </a:rPr>
              <a:t>Revision of questionnaire </a:t>
            </a:r>
            <a:br>
              <a:rPr lang="en-US" dirty="0" smtClean="0">
                <a:solidFill>
                  <a:schemeClr val="tx2"/>
                </a:solidFill>
              </a:rPr>
            </a:br>
            <a:r>
              <a:rPr lang="en-US" dirty="0" smtClean="0">
                <a:solidFill>
                  <a:schemeClr val="tx2"/>
                </a:solidFill>
              </a:rPr>
              <a:t>Guide to the Questionnaire</a:t>
            </a:r>
          </a:p>
          <a:p>
            <a:pPr marL="548640" lvl="1" indent="-274320">
              <a:buClr>
                <a:schemeClr val="accent2"/>
              </a:buClr>
              <a:buSzPct val="76000"/>
              <a:buFont typeface="Wingdings 3"/>
              <a:buChar char=""/>
            </a:pPr>
            <a:endParaRPr lang="en-US" dirty="0" smtClean="0">
              <a:solidFill>
                <a:schemeClr val="tx2"/>
              </a:solidFill>
            </a:endParaRPr>
          </a:p>
          <a:p>
            <a:pPr marL="548640" lvl="1" indent="-274320">
              <a:buClr>
                <a:schemeClr val="accent2"/>
              </a:buClr>
              <a:buSzPct val="76000"/>
              <a:buFont typeface="Wingdings 3"/>
              <a:buChar char=""/>
            </a:pPr>
            <a:r>
              <a:rPr lang="en-US" dirty="0" smtClean="0">
                <a:solidFill>
                  <a:schemeClr val="tx2"/>
                </a:solidFill>
              </a:rPr>
              <a:t>Direct engagement of POCs per data record</a:t>
            </a:r>
          </a:p>
          <a:p>
            <a:pPr marL="548640" lvl="1" indent="-274320">
              <a:buClr>
                <a:schemeClr val="accent2"/>
              </a:buClr>
              <a:buSzPct val="76000"/>
              <a:buFont typeface="Wingdings 3"/>
              <a:buChar char=""/>
            </a:pPr>
            <a:endParaRPr lang="en-US" dirty="0" smtClean="0">
              <a:solidFill>
                <a:schemeClr val="tx2"/>
              </a:solidFill>
            </a:endParaRPr>
          </a:p>
          <a:p>
            <a:pPr marL="548640" lvl="1" indent="-274320">
              <a:buClr>
                <a:schemeClr val="accent2"/>
              </a:buClr>
              <a:buSzPct val="76000"/>
              <a:buFont typeface="Wingdings 3"/>
              <a:buChar char=""/>
            </a:pPr>
            <a:r>
              <a:rPr lang="en-US" dirty="0" smtClean="0">
                <a:solidFill>
                  <a:schemeClr val="tx2"/>
                </a:solidFill>
              </a:rPr>
              <a:t>Finding right </a:t>
            </a:r>
            <a:r>
              <a:rPr lang="en-US" dirty="0" err="1" smtClean="0">
                <a:solidFill>
                  <a:schemeClr val="tx2"/>
                </a:solidFill>
              </a:rPr>
              <a:t>PoCs</a:t>
            </a:r>
            <a:r>
              <a:rPr lang="en-US" dirty="0" smtClean="0">
                <a:solidFill>
                  <a:schemeClr val="tx2"/>
                </a:solidFill>
              </a:rPr>
              <a:t> via </a:t>
            </a:r>
            <a:r>
              <a:rPr lang="en-US" dirty="0" err="1" smtClean="0">
                <a:solidFill>
                  <a:schemeClr val="tx2"/>
                </a:solidFill>
              </a:rPr>
              <a:t>WGClimate</a:t>
            </a:r>
            <a:r>
              <a:rPr lang="en-US" dirty="0" smtClean="0">
                <a:solidFill>
                  <a:schemeClr val="tx2"/>
                </a:solidFill>
              </a:rPr>
              <a:t> members engagement</a:t>
            </a:r>
          </a:p>
          <a:p>
            <a:pPr marL="548640" lvl="1" indent="-274320">
              <a:buClr>
                <a:schemeClr val="accent2"/>
              </a:buClr>
              <a:buSzPct val="76000"/>
              <a:buFont typeface="Wingdings 3"/>
              <a:buChar char=""/>
            </a:pPr>
            <a:endParaRPr lang="en-US" dirty="0" smtClean="0">
              <a:solidFill>
                <a:schemeClr val="tx2"/>
              </a:solidFill>
            </a:endParaRPr>
          </a:p>
          <a:p>
            <a:pPr marL="548640" lvl="1" indent="-274320">
              <a:buClr>
                <a:schemeClr val="accent2"/>
              </a:buClr>
              <a:buSzPct val="76000"/>
              <a:buFont typeface="Wingdings 3"/>
              <a:buChar char=""/>
            </a:pPr>
            <a:r>
              <a:rPr lang="en-US" dirty="0" smtClean="0">
                <a:solidFill>
                  <a:schemeClr val="tx2"/>
                </a:solidFill>
              </a:rPr>
              <a:t>1-to-1 interactions between ‘questioner’ and ‘responders’</a:t>
            </a:r>
          </a:p>
          <a:p>
            <a:pPr marL="548640" lvl="1" indent="-274320">
              <a:buClr>
                <a:schemeClr val="accent2"/>
              </a:buClr>
              <a:buSzPct val="76000"/>
              <a:buFont typeface="Wingdings 3"/>
              <a:buChar char=""/>
            </a:pPr>
            <a:endParaRPr lang="en-US" dirty="0" smtClean="0">
              <a:solidFill>
                <a:schemeClr val="tx2"/>
              </a:solidFill>
            </a:endParaRPr>
          </a:p>
          <a:p>
            <a:pPr marL="548640" lvl="1" indent="-274320">
              <a:buClr>
                <a:schemeClr val="accent2"/>
              </a:buClr>
              <a:buSzPct val="76000"/>
              <a:buFont typeface="Wingdings 3"/>
              <a:buChar char=""/>
            </a:pPr>
            <a:r>
              <a:rPr lang="en-US" dirty="0" smtClean="0">
                <a:solidFill>
                  <a:schemeClr val="tx2"/>
                </a:solidFill>
              </a:rPr>
              <a:t>Clear split into two questionnaires</a:t>
            </a:r>
          </a:p>
          <a:p>
            <a:endParaRPr lang="en-GB" dirty="0"/>
          </a:p>
        </p:txBody>
      </p:sp>
      <p:sp>
        <p:nvSpPr>
          <p:cNvPr id="9" name="TextBox 8"/>
          <p:cNvSpPr txBox="1"/>
          <p:nvPr/>
        </p:nvSpPr>
        <p:spPr>
          <a:xfrm>
            <a:off x="228600" y="2057400"/>
            <a:ext cx="4055369" cy="4524316"/>
          </a:xfrm>
          <a:prstGeom prst="rect">
            <a:avLst/>
          </a:prstGeom>
          <a:noFill/>
        </p:spPr>
        <p:txBody>
          <a:bodyPr wrap="square" rtlCol="0">
            <a:spAutoFit/>
          </a:bodyPr>
          <a:lstStyle/>
          <a:p>
            <a:pPr marL="548640" lvl="1" indent="-274320">
              <a:buClr>
                <a:schemeClr val="accent2"/>
              </a:buClr>
              <a:buSzPct val="76000"/>
              <a:buFont typeface="Wingdings 3"/>
              <a:buChar char=""/>
            </a:pPr>
            <a:r>
              <a:rPr lang="en-US" dirty="0" smtClean="0">
                <a:solidFill>
                  <a:schemeClr val="tx2"/>
                </a:solidFill>
              </a:rPr>
              <a:t>Unpopulated / poorly populated fields</a:t>
            </a:r>
          </a:p>
          <a:p>
            <a:pPr marL="548640" lvl="1" indent="-274320">
              <a:buClr>
                <a:schemeClr val="accent2"/>
              </a:buClr>
              <a:buSzPct val="76000"/>
              <a:buFont typeface="Wingdings 3"/>
              <a:buChar char=""/>
            </a:pPr>
            <a:endParaRPr lang="en-US" dirty="0" smtClean="0">
              <a:solidFill>
                <a:schemeClr val="tx2"/>
              </a:solidFill>
            </a:endParaRPr>
          </a:p>
          <a:p>
            <a:pPr marL="548640" lvl="1" indent="-274320">
              <a:buClr>
                <a:schemeClr val="accent2"/>
              </a:buClr>
              <a:buSzPct val="76000"/>
              <a:buFont typeface="Wingdings 3"/>
              <a:buChar char=""/>
            </a:pPr>
            <a:r>
              <a:rPr lang="en-US" dirty="0" smtClean="0">
                <a:solidFill>
                  <a:schemeClr val="tx2"/>
                </a:solidFill>
              </a:rPr>
              <a:t>Inconsistent / insufficient input of information</a:t>
            </a:r>
          </a:p>
          <a:p>
            <a:pPr marL="548640" lvl="1" indent="-274320">
              <a:buClr>
                <a:schemeClr val="accent2"/>
              </a:buClr>
              <a:buSzPct val="76000"/>
              <a:buFont typeface="Wingdings 3"/>
              <a:buChar char=""/>
            </a:pPr>
            <a:endParaRPr lang="en-US" dirty="0" smtClean="0">
              <a:solidFill>
                <a:schemeClr val="tx2"/>
              </a:solidFill>
            </a:endParaRPr>
          </a:p>
          <a:p>
            <a:pPr marL="548640" lvl="1" indent="-274320">
              <a:buClr>
                <a:schemeClr val="accent2"/>
              </a:buClr>
              <a:buSzPct val="76000"/>
              <a:buFont typeface="Wingdings 3"/>
              <a:buChar char=""/>
            </a:pPr>
            <a:r>
              <a:rPr lang="en-US" dirty="0" smtClean="0">
                <a:solidFill>
                  <a:schemeClr val="tx2"/>
                </a:solidFill>
              </a:rPr>
              <a:t>Potentially missing data records </a:t>
            </a:r>
          </a:p>
          <a:p>
            <a:pPr marL="548640" lvl="1" indent="-274320">
              <a:buClr>
                <a:schemeClr val="accent2"/>
              </a:buClr>
              <a:buSzPct val="76000"/>
              <a:buFont typeface="Wingdings 3"/>
              <a:buChar char=""/>
            </a:pPr>
            <a:endParaRPr lang="en-US" dirty="0" smtClean="0">
              <a:solidFill>
                <a:schemeClr val="tx2"/>
              </a:solidFill>
            </a:endParaRPr>
          </a:p>
          <a:p>
            <a:pPr marL="548640" lvl="1" indent="-274320">
              <a:buClr>
                <a:schemeClr val="accent2"/>
              </a:buClr>
              <a:buSzPct val="76000"/>
              <a:buFont typeface="Wingdings 3"/>
              <a:buChar char=""/>
            </a:pPr>
            <a:endParaRPr lang="en-US" dirty="0" smtClean="0">
              <a:solidFill>
                <a:schemeClr val="tx2"/>
              </a:solidFill>
            </a:endParaRPr>
          </a:p>
          <a:p>
            <a:pPr marL="548640" lvl="1" indent="-274320">
              <a:buClr>
                <a:schemeClr val="accent2"/>
              </a:buClr>
              <a:buSzPct val="76000"/>
              <a:buFont typeface="Wingdings 3"/>
              <a:buChar char=""/>
            </a:pPr>
            <a:r>
              <a:rPr lang="en-US" dirty="0" smtClean="0">
                <a:solidFill>
                  <a:schemeClr val="tx2"/>
                </a:solidFill>
              </a:rPr>
              <a:t>Difficult assessment for future improvements of questionnaire</a:t>
            </a:r>
          </a:p>
          <a:p>
            <a:pPr marL="548640" lvl="1" indent="-274320">
              <a:buClr>
                <a:schemeClr val="accent2"/>
              </a:buClr>
              <a:buSzPct val="76000"/>
              <a:buFont typeface="Wingdings 3"/>
              <a:buChar char=""/>
            </a:pPr>
            <a:endParaRPr lang="en-US" dirty="0" smtClean="0">
              <a:solidFill>
                <a:schemeClr val="tx2"/>
              </a:solidFill>
            </a:endParaRPr>
          </a:p>
          <a:p>
            <a:pPr marL="548640" lvl="1" indent="-274320">
              <a:buClr>
                <a:schemeClr val="accent2"/>
              </a:buClr>
              <a:buSzPct val="76000"/>
              <a:buFont typeface="Wingdings 3"/>
              <a:buChar char=""/>
            </a:pPr>
            <a:r>
              <a:rPr lang="en-US" dirty="0" smtClean="0">
                <a:solidFill>
                  <a:schemeClr val="tx2"/>
                </a:solidFill>
              </a:rPr>
              <a:t>Clear distinction between current and future partly lost in implementation </a:t>
            </a:r>
          </a:p>
          <a:p>
            <a:pPr marL="548640" lvl="1" indent="-274320">
              <a:buClr>
                <a:schemeClr val="accent2"/>
              </a:buClr>
              <a:buSzPct val="76000"/>
              <a:buFont typeface="Wingdings 3"/>
              <a:buChar char=""/>
            </a:pPr>
            <a:endParaRPr lang="en-GB" dirty="0" smtClean="0">
              <a:solidFill>
                <a:schemeClr val="tx2"/>
              </a:solidFill>
            </a:endParaRPr>
          </a:p>
        </p:txBody>
      </p:sp>
      <p:sp>
        <p:nvSpPr>
          <p:cNvPr id="10" name="Footer Placeholder 3"/>
          <p:cNvSpPr>
            <a:spLocks noGrp="1"/>
          </p:cNvSpPr>
          <p:nvPr>
            <p:ph type="ftr" sz="quarter" idx="11"/>
          </p:nvPr>
        </p:nvSpPr>
        <p:spPr>
          <a:xfrm>
            <a:off x="2057400" y="6396544"/>
            <a:ext cx="5029200" cy="365125"/>
          </a:xfrm>
        </p:spPr>
        <p:txBody>
          <a:bodyPr anchor="ctr"/>
          <a:lstStyle/>
          <a:p>
            <a:pPr algn="ctr"/>
            <a:r>
              <a:rPr lang="en-US" sz="1800" dirty="0" smtClean="0"/>
              <a:t>Joint CEOS/CGMS Working Group on Climate</a:t>
            </a:r>
            <a:endParaRPr lang="en-US" sz="1800" dirty="0"/>
          </a:p>
        </p:txBody>
      </p:sp>
    </p:spTree>
    <p:extLst>
      <p:ext uri="{BB962C8B-B14F-4D97-AF65-F5344CB8AC3E}">
        <p14:creationId xmlns:p14="http://schemas.microsoft.com/office/powerpoint/2010/main" val="18236428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05000" y="0"/>
            <a:ext cx="5638800" cy="1143000"/>
          </a:xfrm>
        </p:spPr>
        <p:txBody>
          <a:bodyPr anchor="ctr"/>
          <a:lstStyle/>
          <a:p>
            <a:r>
              <a:rPr lang="en-GB" dirty="0" smtClean="0"/>
              <a:t>Questionnaire Structure I</a:t>
            </a:r>
            <a:endParaRPr lang="en-GB" dirty="0"/>
          </a:p>
        </p:txBody>
      </p:sp>
      <p:sp>
        <p:nvSpPr>
          <p:cNvPr id="10" name="Rectangle 9"/>
          <p:cNvSpPr/>
          <p:nvPr/>
        </p:nvSpPr>
        <p:spPr>
          <a:xfrm>
            <a:off x="671692" y="1688933"/>
            <a:ext cx="3672408" cy="2160240"/>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effectLst>
                  <a:glow rad="139700">
                    <a:schemeClr val="accent1">
                      <a:satMod val="175000"/>
                      <a:alpha val="40000"/>
                    </a:schemeClr>
                  </a:glow>
                </a:effectLst>
              </a:rPr>
              <a:t>Current</a:t>
            </a:r>
            <a:endParaRPr lang="en-GB" sz="4000" b="1" dirty="0">
              <a:effectLst>
                <a:glow rad="139700">
                  <a:schemeClr val="accent1">
                    <a:satMod val="175000"/>
                    <a:alpha val="40000"/>
                  </a:schemeClr>
                </a:glow>
              </a:effectLst>
            </a:endParaRPr>
          </a:p>
        </p:txBody>
      </p:sp>
      <p:sp>
        <p:nvSpPr>
          <p:cNvPr id="11" name="Rectangle 10"/>
          <p:cNvSpPr/>
          <p:nvPr/>
        </p:nvSpPr>
        <p:spPr>
          <a:xfrm>
            <a:off x="4788024" y="3645024"/>
            <a:ext cx="3672408" cy="2160240"/>
          </a:xfrm>
          <a:prstGeom prst="rect">
            <a:avLst/>
          </a:prstGeom>
          <a:solidFill>
            <a:srgbClr val="FFC000"/>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Future</a:t>
            </a:r>
            <a:endParaRPr lang="en-GB" sz="4000" b="1" dirty="0">
              <a:solidFill>
                <a:schemeClr val="tx1"/>
              </a:solidFill>
            </a:endParaRPr>
          </a:p>
        </p:txBody>
      </p:sp>
      <p:sp>
        <p:nvSpPr>
          <p:cNvPr id="6"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49065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638800" cy="1143000"/>
          </a:xfrm>
        </p:spPr>
        <p:txBody>
          <a:bodyPr anchor="ctr"/>
          <a:lstStyle/>
          <a:p>
            <a:r>
              <a:rPr lang="en-GB" dirty="0" smtClean="0"/>
              <a:t>Questionnaire Structure II</a:t>
            </a:r>
            <a:endParaRPr lang="en-GB" dirty="0"/>
          </a:p>
        </p:txBody>
      </p:sp>
      <p:sp>
        <p:nvSpPr>
          <p:cNvPr id="5" name="Rectangle 4"/>
          <p:cNvSpPr/>
          <p:nvPr/>
        </p:nvSpPr>
        <p:spPr>
          <a:xfrm>
            <a:off x="289992" y="2819400"/>
            <a:ext cx="3672408" cy="2160240"/>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effectLst>
                  <a:glow rad="139700">
                    <a:schemeClr val="accent1">
                      <a:satMod val="175000"/>
                      <a:alpha val="40000"/>
                    </a:schemeClr>
                  </a:glow>
                </a:effectLst>
              </a:rPr>
              <a:t>Current</a:t>
            </a:r>
            <a:endParaRPr lang="en-GB" sz="4000" b="1" dirty="0">
              <a:effectLst>
                <a:glow rad="139700">
                  <a:schemeClr val="accent1">
                    <a:satMod val="175000"/>
                    <a:alpha val="40000"/>
                  </a:schemeClr>
                </a:glow>
              </a:effectLst>
            </a:endParaRPr>
          </a:p>
        </p:txBody>
      </p:sp>
      <p:sp>
        <p:nvSpPr>
          <p:cNvPr id="6" name="Rectangle 5"/>
          <p:cNvSpPr/>
          <p:nvPr/>
        </p:nvSpPr>
        <p:spPr>
          <a:xfrm>
            <a:off x="4644008" y="2204864"/>
            <a:ext cx="1800000"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Stewardship</a:t>
            </a:r>
          </a:p>
          <a:p>
            <a:pPr algn="ctr"/>
            <a:r>
              <a:rPr lang="en-GB" dirty="0" smtClean="0"/>
              <a:t>15 Questions</a:t>
            </a:r>
            <a:endParaRPr lang="en-GB" dirty="0"/>
          </a:p>
        </p:txBody>
      </p:sp>
      <p:sp>
        <p:nvSpPr>
          <p:cNvPr id="7" name="TextBox 6"/>
          <p:cNvSpPr txBox="1"/>
          <p:nvPr/>
        </p:nvSpPr>
        <p:spPr>
          <a:xfrm>
            <a:off x="4211960" y="1556792"/>
            <a:ext cx="4826962" cy="461665"/>
          </a:xfrm>
          <a:prstGeom prst="rect">
            <a:avLst/>
          </a:prstGeom>
          <a:noFill/>
        </p:spPr>
        <p:txBody>
          <a:bodyPr wrap="none" rtlCol="0">
            <a:spAutoFit/>
          </a:bodyPr>
          <a:lstStyle/>
          <a:p>
            <a:r>
              <a:rPr lang="en-GB" sz="2400" dirty="0" smtClean="0"/>
              <a:t>6 Categories feeding gap analysis</a:t>
            </a:r>
            <a:endParaRPr lang="en-GB" sz="2400" dirty="0"/>
          </a:p>
        </p:txBody>
      </p:sp>
      <p:sp>
        <p:nvSpPr>
          <p:cNvPr id="8" name="Rectangle 7"/>
          <p:cNvSpPr/>
          <p:nvPr/>
        </p:nvSpPr>
        <p:spPr>
          <a:xfrm>
            <a:off x="6876256" y="2204864"/>
            <a:ext cx="1800000"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Generation Process</a:t>
            </a:r>
          </a:p>
          <a:p>
            <a:pPr algn="ctr"/>
            <a:r>
              <a:rPr lang="en-GB" dirty="0" smtClean="0"/>
              <a:t>5 Questions</a:t>
            </a:r>
            <a:endParaRPr lang="en-GB" dirty="0"/>
          </a:p>
        </p:txBody>
      </p:sp>
      <p:sp>
        <p:nvSpPr>
          <p:cNvPr id="9" name="Rectangle 8"/>
          <p:cNvSpPr/>
          <p:nvPr/>
        </p:nvSpPr>
        <p:spPr>
          <a:xfrm>
            <a:off x="6876256" y="3433980"/>
            <a:ext cx="1800200"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Documentation</a:t>
            </a:r>
          </a:p>
          <a:p>
            <a:pPr algn="ctr"/>
            <a:r>
              <a:rPr lang="en-GB" dirty="0" smtClean="0"/>
              <a:t>3 Questions</a:t>
            </a:r>
            <a:endParaRPr lang="en-GB" dirty="0"/>
          </a:p>
        </p:txBody>
      </p:sp>
      <p:sp>
        <p:nvSpPr>
          <p:cNvPr id="10" name="Rectangle 9"/>
          <p:cNvSpPr/>
          <p:nvPr/>
        </p:nvSpPr>
        <p:spPr>
          <a:xfrm>
            <a:off x="4648200" y="3436200"/>
            <a:ext cx="1800200"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Record Characteristics</a:t>
            </a:r>
          </a:p>
          <a:p>
            <a:pPr algn="ctr"/>
            <a:r>
              <a:rPr lang="en-GB" dirty="0" smtClean="0"/>
              <a:t>14 Questions</a:t>
            </a:r>
            <a:endParaRPr lang="en-GB" dirty="0"/>
          </a:p>
        </p:txBody>
      </p:sp>
      <p:sp>
        <p:nvSpPr>
          <p:cNvPr id="11" name="Rectangle 10"/>
          <p:cNvSpPr/>
          <p:nvPr/>
        </p:nvSpPr>
        <p:spPr>
          <a:xfrm>
            <a:off x="4643808" y="4724400"/>
            <a:ext cx="1800200"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Accessibility </a:t>
            </a:r>
          </a:p>
          <a:p>
            <a:pPr algn="ctr"/>
            <a:r>
              <a:rPr lang="en-GB" dirty="0" smtClean="0"/>
              <a:t>7 Questions</a:t>
            </a:r>
            <a:endParaRPr lang="en-GB" dirty="0"/>
          </a:p>
        </p:txBody>
      </p:sp>
      <p:sp>
        <p:nvSpPr>
          <p:cNvPr id="12" name="Rectangle 11"/>
          <p:cNvSpPr/>
          <p:nvPr/>
        </p:nvSpPr>
        <p:spPr>
          <a:xfrm>
            <a:off x="6876456" y="4717750"/>
            <a:ext cx="1800000"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Applications</a:t>
            </a:r>
          </a:p>
          <a:p>
            <a:pPr algn="ctr"/>
            <a:r>
              <a:rPr lang="en-GB" dirty="0" smtClean="0"/>
              <a:t>1 Question</a:t>
            </a:r>
            <a:endParaRPr lang="en-GB" dirty="0"/>
          </a:p>
        </p:txBody>
      </p:sp>
      <p:sp>
        <p:nvSpPr>
          <p:cNvPr id="13"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2719228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Questionnaire Structure III</a:t>
            </a:r>
            <a:endParaRPr lang="en-GB" dirty="0"/>
          </a:p>
        </p:txBody>
      </p:sp>
      <p:sp>
        <p:nvSpPr>
          <p:cNvPr id="5" name="Rectangle 4"/>
          <p:cNvSpPr/>
          <p:nvPr/>
        </p:nvSpPr>
        <p:spPr>
          <a:xfrm>
            <a:off x="289992" y="2819400"/>
            <a:ext cx="3672408" cy="2160240"/>
          </a:xfrm>
          <a:prstGeom prst="rect">
            <a:avLst/>
          </a:prstGeom>
          <a:solidFill>
            <a:srgbClr val="FFC000"/>
          </a:solidFill>
          <a:ln>
            <a:solidFill>
              <a:srgbClr val="FF000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Future</a:t>
            </a:r>
            <a:endParaRPr lang="en-GB" sz="4000" b="1" dirty="0">
              <a:solidFill>
                <a:schemeClr val="tx1"/>
              </a:solidFill>
            </a:endParaRPr>
          </a:p>
        </p:txBody>
      </p:sp>
      <p:sp>
        <p:nvSpPr>
          <p:cNvPr id="6" name="Rectangle 5"/>
          <p:cNvSpPr/>
          <p:nvPr/>
        </p:nvSpPr>
        <p:spPr>
          <a:xfrm>
            <a:off x="4644008" y="2204864"/>
            <a:ext cx="1800000" cy="90000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Stewardship</a:t>
            </a:r>
          </a:p>
          <a:p>
            <a:pPr algn="ctr"/>
            <a:r>
              <a:rPr lang="en-GB" dirty="0" smtClean="0">
                <a:solidFill>
                  <a:schemeClr val="tx1"/>
                </a:solidFill>
              </a:rPr>
              <a:t>13 Questions</a:t>
            </a:r>
            <a:endParaRPr lang="en-GB" dirty="0">
              <a:solidFill>
                <a:schemeClr val="tx1"/>
              </a:solidFill>
            </a:endParaRPr>
          </a:p>
        </p:txBody>
      </p:sp>
      <p:sp>
        <p:nvSpPr>
          <p:cNvPr id="7" name="Rectangle 6"/>
          <p:cNvSpPr/>
          <p:nvPr/>
        </p:nvSpPr>
        <p:spPr>
          <a:xfrm>
            <a:off x="6876456" y="2204864"/>
            <a:ext cx="1800000" cy="90000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Generation Process</a:t>
            </a:r>
          </a:p>
          <a:p>
            <a:pPr algn="ctr"/>
            <a:r>
              <a:rPr lang="en-GB" dirty="0" smtClean="0">
                <a:solidFill>
                  <a:schemeClr val="tx1"/>
                </a:solidFill>
              </a:rPr>
              <a:t>5 Questions</a:t>
            </a:r>
            <a:endParaRPr lang="en-GB" dirty="0">
              <a:solidFill>
                <a:schemeClr val="tx1"/>
              </a:solidFill>
            </a:endParaRPr>
          </a:p>
        </p:txBody>
      </p:sp>
      <p:sp>
        <p:nvSpPr>
          <p:cNvPr id="8" name="Rectangle 7"/>
          <p:cNvSpPr/>
          <p:nvPr/>
        </p:nvSpPr>
        <p:spPr>
          <a:xfrm>
            <a:off x="6876256" y="3436200"/>
            <a:ext cx="1800200" cy="90000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Documentation</a:t>
            </a:r>
          </a:p>
          <a:p>
            <a:pPr algn="ctr"/>
            <a:r>
              <a:rPr lang="en-GB" dirty="0" smtClean="0">
                <a:solidFill>
                  <a:schemeClr val="tx1"/>
                </a:solidFill>
              </a:rPr>
              <a:t>3 Questions</a:t>
            </a:r>
            <a:endParaRPr lang="en-GB" dirty="0">
              <a:solidFill>
                <a:schemeClr val="tx1"/>
              </a:solidFill>
            </a:endParaRPr>
          </a:p>
        </p:txBody>
      </p:sp>
      <p:sp>
        <p:nvSpPr>
          <p:cNvPr id="9" name="Rectangle 8"/>
          <p:cNvSpPr/>
          <p:nvPr/>
        </p:nvSpPr>
        <p:spPr>
          <a:xfrm>
            <a:off x="4644008" y="3436200"/>
            <a:ext cx="1800200" cy="90000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Record Characteristics</a:t>
            </a:r>
          </a:p>
          <a:p>
            <a:pPr algn="ctr"/>
            <a:r>
              <a:rPr lang="en-GB" dirty="0" smtClean="0">
                <a:solidFill>
                  <a:schemeClr val="tx1"/>
                </a:solidFill>
              </a:rPr>
              <a:t>12 Questions</a:t>
            </a:r>
            <a:endParaRPr lang="en-GB" dirty="0">
              <a:solidFill>
                <a:schemeClr val="tx1"/>
              </a:solidFill>
            </a:endParaRPr>
          </a:p>
        </p:txBody>
      </p:sp>
      <p:sp>
        <p:nvSpPr>
          <p:cNvPr id="10" name="Rectangle 9"/>
          <p:cNvSpPr/>
          <p:nvPr/>
        </p:nvSpPr>
        <p:spPr>
          <a:xfrm>
            <a:off x="4648200" y="4635184"/>
            <a:ext cx="1800200" cy="90000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Accessibility </a:t>
            </a:r>
          </a:p>
          <a:p>
            <a:pPr algn="ctr"/>
            <a:r>
              <a:rPr lang="en-GB" dirty="0" smtClean="0">
                <a:solidFill>
                  <a:schemeClr val="tx1"/>
                </a:solidFill>
              </a:rPr>
              <a:t>3 Questions</a:t>
            </a:r>
            <a:endParaRPr lang="en-GB" dirty="0">
              <a:solidFill>
                <a:schemeClr val="tx1"/>
              </a:solidFill>
            </a:endParaRPr>
          </a:p>
        </p:txBody>
      </p:sp>
      <p:sp>
        <p:nvSpPr>
          <p:cNvPr id="11" name="Rectangle 10"/>
          <p:cNvSpPr/>
          <p:nvPr/>
        </p:nvSpPr>
        <p:spPr>
          <a:xfrm>
            <a:off x="6876456" y="4635184"/>
            <a:ext cx="1800000" cy="90000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Applications</a:t>
            </a:r>
          </a:p>
          <a:p>
            <a:pPr algn="ctr"/>
            <a:r>
              <a:rPr lang="en-GB" dirty="0" smtClean="0">
                <a:solidFill>
                  <a:schemeClr val="tx1"/>
                </a:solidFill>
              </a:rPr>
              <a:t>1 Question</a:t>
            </a:r>
            <a:endParaRPr lang="en-GB" dirty="0">
              <a:solidFill>
                <a:schemeClr val="tx1"/>
              </a:solidFill>
            </a:endParaRPr>
          </a:p>
        </p:txBody>
      </p:sp>
      <p:sp>
        <p:nvSpPr>
          <p:cNvPr id="12" name="TextBox 11"/>
          <p:cNvSpPr txBox="1"/>
          <p:nvPr/>
        </p:nvSpPr>
        <p:spPr>
          <a:xfrm>
            <a:off x="4211960" y="1556792"/>
            <a:ext cx="4826962" cy="461665"/>
          </a:xfrm>
          <a:prstGeom prst="rect">
            <a:avLst/>
          </a:prstGeom>
          <a:noFill/>
        </p:spPr>
        <p:txBody>
          <a:bodyPr wrap="none" rtlCol="0">
            <a:spAutoFit/>
          </a:bodyPr>
          <a:lstStyle/>
          <a:p>
            <a:r>
              <a:rPr lang="en-GB" sz="2400" dirty="0" smtClean="0"/>
              <a:t>6 Categories feeding gap analysis</a:t>
            </a:r>
            <a:endParaRPr lang="en-GB" sz="2400" dirty="0"/>
          </a:p>
        </p:txBody>
      </p:sp>
      <p:sp>
        <p:nvSpPr>
          <p:cNvPr id="13" name="TextBox 12"/>
          <p:cNvSpPr txBox="1"/>
          <p:nvPr/>
        </p:nvSpPr>
        <p:spPr>
          <a:xfrm flipH="1">
            <a:off x="7331910" y="1953161"/>
            <a:ext cx="746369" cy="1323439"/>
          </a:xfrm>
          <a:prstGeom prst="rect">
            <a:avLst/>
          </a:prstGeom>
          <a:noFill/>
        </p:spPr>
        <p:txBody>
          <a:bodyPr wrap="square" rtlCol="0">
            <a:spAutoFit/>
          </a:bodyPr>
          <a:lstStyle/>
          <a:p>
            <a:r>
              <a:rPr lang="en-GB" sz="8000" b="1" dirty="0" smtClean="0">
                <a:solidFill>
                  <a:srgbClr val="FF0000"/>
                </a:solidFill>
              </a:rPr>
              <a:t>X</a:t>
            </a:r>
            <a:endParaRPr lang="en-GB" sz="8000" b="1" dirty="0">
              <a:solidFill>
                <a:srgbClr val="FF0000"/>
              </a:solidFill>
            </a:endParaRPr>
          </a:p>
        </p:txBody>
      </p:sp>
      <p:sp>
        <p:nvSpPr>
          <p:cNvPr id="14" name="TextBox 13"/>
          <p:cNvSpPr txBox="1"/>
          <p:nvPr/>
        </p:nvSpPr>
        <p:spPr>
          <a:xfrm flipH="1">
            <a:off x="7330831" y="3172361"/>
            <a:ext cx="746369" cy="1323439"/>
          </a:xfrm>
          <a:prstGeom prst="rect">
            <a:avLst/>
          </a:prstGeom>
          <a:noFill/>
        </p:spPr>
        <p:txBody>
          <a:bodyPr wrap="square" rtlCol="0" anchor="ctr">
            <a:spAutoFit/>
          </a:bodyPr>
          <a:lstStyle/>
          <a:p>
            <a:pPr algn="ctr"/>
            <a:r>
              <a:rPr lang="en-GB" sz="8000" b="1" dirty="0" smtClean="0">
                <a:solidFill>
                  <a:srgbClr val="FF0000"/>
                </a:solidFill>
              </a:rPr>
              <a:t>X</a:t>
            </a:r>
            <a:endParaRPr lang="en-GB" sz="8000" b="1" dirty="0">
              <a:solidFill>
                <a:srgbClr val="FF0000"/>
              </a:solidFill>
            </a:endParaRPr>
          </a:p>
        </p:txBody>
      </p:sp>
      <p:sp>
        <p:nvSpPr>
          <p:cNvPr id="15" name="TextBox 14"/>
          <p:cNvSpPr txBox="1"/>
          <p:nvPr/>
        </p:nvSpPr>
        <p:spPr>
          <a:xfrm>
            <a:off x="289992" y="5029200"/>
            <a:ext cx="3685868" cy="646331"/>
          </a:xfrm>
          <a:prstGeom prst="rect">
            <a:avLst/>
          </a:prstGeom>
          <a:noFill/>
        </p:spPr>
        <p:txBody>
          <a:bodyPr wrap="square" rtlCol="0">
            <a:spAutoFit/>
          </a:bodyPr>
          <a:lstStyle/>
          <a:p>
            <a:r>
              <a:rPr lang="en-GB" dirty="0" smtClean="0"/>
              <a:t>Same questionnaire structure but less questions and different tense.</a:t>
            </a:r>
          </a:p>
        </p:txBody>
      </p:sp>
      <p:sp>
        <p:nvSpPr>
          <p:cNvPr id="16"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100601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562600" cy="1143000"/>
          </a:xfrm>
        </p:spPr>
        <p:txBody>
          <a:bodyPr/>
          <a:lstStyle/>
          <a:p>
            <a:r>
              <a:rPr lang="en-GB" dirty="0" smtClean="0"/>
              <a:t>Example for Questionnaire Entry</a:t>
            </a:r>
            <a:endParaRPr lang="en-GB" dirty="0"/>
          </a:p>
        </p:txBody>
      </p:sp>
      <p:sp>
        <p:nvSpPr>
          <p:cNvPr id="4" name="Content Placeholder 3"/>
          <p:cNvSpPr>
            <a:spLocks noGrp="1"/>
          </p:cNvSpPr>
          <p:nvPr>
            <p:ph sz="quarter" idx="1"/>
          </p:nvPr>
        </p:nvSpPr>
        <p:spPr>
          <a:xfrm>
            <a:off x="457200" y="1219200"/>
            <a:ext cx="8229600" cy="5450160"/>
          </a:xfrm>
        </p:spPr>
        <p:txBody>
          <a:bodyPr>
            <a:normAutofit fontScale="70000" lnSpcReduction="20000"/>
          </a:bodyPr>
          <a:lstStyle/>
          <a:p>
            <a:pPr>
              <a:buNone/>
            </a:pPr>
            <a:r>
              <a:rPr lang="en-GB" sz="2400" b="1" dirty="0" smtClean="0">
                <a:solidFill>
                  <a:schemeClr val="tx2"/>
                </a:solidFill>
              </a:rPr>
              <a:t>Question #6 (Calibration organisation)</a:t>
            </a:r>
          </a:p>
          <a:p>
            <a:pPr>
              <a:buNone/>
            </a:pPr>
            <a:r>
              <a:rPr lang="en-GB" sz="2300" b="1" dirty="0" smtClean="0">
                <a:solidFill>
                  <a:schemeClr val="tx2"/>
                </a:solidFill>
              </a:rPr>
              <a:t>Question:</a:t>
            </a:r>
          </a:p>
          <a:p>
            <a:pPr>
              <a:buNone/>
            </a:pPr>
            <a:r>
              <a:rPr lang="en-GB" sz="2300" dirty="0" smtClean="0">
                <a:solidFill>
                  <a:schemeClr val="tx2"/>
                </a:solidFill>
              </a:rPr>
              <a:t>Which organisational entity is responsible for calibrating the satellite observations?</a:t>
            </a:r>
          </a:p>
          <a:p>
            <a:pPr>
              <a:buNone/>
            </a:pPr>
            <a:r>
              <a:rPr lang="en-GB" sz="2300" b="1" dirty="0" smtClean="0">
                <a:solidFill>
                  <a:schemeClr val="tx2"/>
                </a:solidFill>
              </a:rPr>
              <a:t>Description:</a:t>
            </a:r>
            <a:r>
              <a:rPr lang="en-GB" sz="2300" dirty="0" smtClean="0">
                <a:solidFill>
                  <a:schemeClr val="tx2"/>
                </a:solidFill>
              </a:rPr>
              <a:t> </a:t>
            </a:r>
          </a:p>
          <a:p>
            <a:pPr marL="0" indent="0">
              <a:buNone/>
            </a:pPr>
            <a:r>
              <a:rPr lang="en-GB" sz="2300" dirty="0" smtClean="0">
                <a:solidFill>
                  <a:schemeClr val="tx2"/>
                </a:solidFill>
              </a:rPr>
              <a:t>The answer to this question is in most cases the name of the space agency operating the satellite and/or instrument that provides for instance pre-launch or on‐board calibration during the during the lifetime of the instrument(s). However, in case that a specific re-calibration of the instrument data leading to a FCDR has been performed, another agency may take the responsibility of providing an updated calibration of the individual instruments. If several entities are involved they should all be mentioned in the answer by stating full name(s) and acronym(s). </a:t>
            </a:r>
          </a:p>
          <a:p>
            <a:pPr marL="0" indent="0">
              <a:buNone/>
            </a:pPr>
            <a:r>
              <a:rPr lang="en-GB" sz="2300" dirty="0" smtClean="0">
                <a:solidFill>
                  <a:schemeClr val="tx2"/>
                </a:solidFill>
              </a:rPr>
              <a:t>This question is associated with GCOS-143 [RD-4] guidance #2 which reads that the GCOS Steering Committee recommends that data producers pay attention to the “Application of appropriate calibration/validation activities”. It is also associated with the GCOS-143 [RD-20] GCMP #15 which reads that “On-board calibration adequate for climate system observations should be ensured and associated instrument characteristics monitored.”</a:t>
            </a:r>
          </a:p>
          <a:p>
            <a:pPr marL="0" indent="0">
              <a:buNone/>
            </a:pPr>
            <a:r>
              <a:rPr lang="en-GB" sz="2300" dirty="0" smtClean="0">
                <a:solidFill>
                  <a:schemeClr val="tx2"/>
                </a:solidFill>
              </a:rPr>
              <a:t>This question should not be confused with question #8 (section 3.1.8), which focuses exclusively on the inter-calibration of different instruments.</a:t>
            </a:r>
          </a:p>
          <a:p>
            <a:pPr>
              <a:buNone/>
            </a:pPr>
            <a:r>
              <a:rPr lang="en-GB" sz="2300" b="1" dirty="0" smtClean="0">
                <a:solidFill>
                  <a:schemeClr val="tx2"/>
                </a:solidFill>
              </a:rPr>
              <a:t>Stage:</a:t>
            </a:r>
          </a:p>
          <a:p>
            <a:pPr>
              <a:buNone/>
            </a:pPr>
            <a:r>
              <a:rPr lang="en-GB" sz="2400" b="1" dirty="0" smtClean="0">
                <a:solidFill>
                  <a:schemeClr val="tx2"/>
                </a:solidFill>
              </a:rPr>
              <a:t>Stewardship </a:t>
            </a:r>
            <a:r>
              <a:rPr lang="en-GB" sz="2400" dirty="0" smtClean="0">
                <a:solidFill>
                  <a:schemeClr val="tx2"/>
                </a:solidFill>
              </a:rPr>
              <a:t>– Generation – Process – Record – Characteristics -Documentation – Accessibility </a:t>
            </a:r>
            <a:r>
              <a:rPr lang="en-GB" sz="2300" dirty="0" smtClean="0">
                <a:solidFill>
                  <a:schemeClr val="tx2"/>
                </a:solidFill>
              </a:rPr>
              <a:t>- Applications</a:t>
            </a:r>
          </a:p>
        </p:txBody>
      </p:sp>
      <p:sp>
        <p:nvSpPr>
          <p:cNvPr id="5" name="TextBox 4"/>
          <p:cNvSpPr txBox="1"/>
          <p:nvPr/>
        </p:nvSpPr>
        <p:spPr>
          <a:xfrm>
            <a:off x="3088260" y="2708920"/>
            <a:ext cx="2967479" cy="369332"/>
          </a:xfrm>
          <a:prstGeom prst="rect">
            <a:avLst/>
          </a:prstGeom>
          <a:solidFill>
            <a:srgbClr val="FFFF00"/>
          </a:solidFill>
        </p:spPr>
        <p:txBody>
          <a:bodyPr wrap="none" rtlCol="0">
            <a:spAutoFit/>
          </a:bodyPr>
          <a:lstStyle/>
          <a:p>
            <a:r>
              <a:rPr lang="en-GB" dirty="0" smtClean="0"/>
              <a:t>Explanation of the question</a:t>
            </a:r>
            <a:endParaRPr lang="en-GB" dirty="0"/>
          </a:p>
        </p:txBody>
      </p:sp>
      <p:sp>
        <p:nvSpPr>
          <p:cNvPr id="6" name="TextBox 5"/>
          <p:cNvSpPr txBox="1"/>
          <p:nvPr/>
        </p:nvSpPr>
        <p:spPr>
          <a:xfrm>
            <a:off x="1793034" y="3974068"/>
            <a:ext cx="5557932" cy="369332"/>
          </a:xfrm>
          <a:prstGeom prst="rect">
            <a:avLst/>
          </a:prstGeom>
          <a:solidFill>
            <a:srgbClr val="FFFF00"/>
          </a:solidFill>
        </p:spPr>
        <p:txBody>
          <a:bodyPr wrap="none" rtlCol="0">
            <a:spAutoFit/>
          </a:bodyPr>
          <a:lstStyle/>
          <a:p>
            <a:r>
              <a:rPr lang="en-GB" dirty="0" smtClean="0"/>
              <a:t>Link to GCOS principles, requirement and guidelines</a:t>
            </a:r>
            <a:endParaRPr lang="en-GB" dirty="0"/>
          </a:p>
        </p:txBody>
      </p:sp>
      <p:sp>
        <p:nvSpPr>
          <p:cNvPr id="7" name="TextBox 6"/>
          <p:cNvSpPr txBox="1"/>
          <p:nvPr/>
        </p:nvSpPr>
        <p:spPr>
          <a:xfrm>
            <a:off x="2318819" y="5661248"/>
            <a:ext cx="4506362" cy="369332"/>
          </a:xfrm>
          <a:prstGeom prst="rect">
            <a:avLst/>
          </a:prstGeom>
          <a:solidFill>
            <a:srgbClr val="FFFF00"/>
          </a:solidFill>
        </p:spPr>
        <p:txBody>
          <a:bodyPr wrap="none" rtlCol="0">
            <a:spAutoFit/>
          </a:bodyPr>
          <a:lstStyle/>
          <a:p>
            <a:r>
              <a:rPr lang="en-GB" dirty="0" smtClean="0"/>
              <a:t>Indication of area for gap analysis process</a:t>
            </a:r>
            <a:endParaRPr lang="en-GB" dirty="0"/>
          </a:p>
        </p:txBody>
      </p:sp>
      <p:sp>
        <p:nvSpPr>
          <p:cNvPr id="8"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426810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019800" cy="1143000"/>
          </a:xfrm>
        </p:spPr>
        <p:txBody>
          <a:bodyPr anchor="ctr"/>
          <a:lstStyle/>
          <a:p>
            <a:r>
              <a:rPr lang="en-GB" dirty="0" err="1" smtClean="0"/>
              <a:t>WGClimate</a:t>
            </a:r>
            <a:endParaRPr lang="en-GB" dirty="0"/>
          </a:p>
        </p:txBody>
      </p:sp>
      <p:sp>
        <p:nvSpPr>
          <p:cNvPr id="3" name="Content Placeholder 2"/>
          <p:cNvSpPr>
            <a:spLocks noGrp="1"/>
          </p:cNvSpPr>
          <p:nvPr>
            <p:ph idx="1"/>
          </p:nvPr>
        </p:nvSpPr>
        <p:spPr/>
        <p:txBody>
          <a:bodyPr anchor="ctr">
            <a:normAutofit/>
          </a:bodyPr>
          <a:lstStyle/>
          <a:p>
            <a:r>
              <a:rPr lang="en-GB" dirty="0" err="1"/>
              <a:t>WGClimate</a:t>
            </a:r>
            <a:r>
              <a:rPr lang="en-GB" dirty="0"/>
              <a:t> activities and their associated actions are:</a:t>
            </a:r>
          </a:p>
          <a:p>
            <a:pPr lvl="1"/>
            <a:r>
              <a:rPr lang="en-GB" dirty="0"/>
              <a:t>Coordinate implementation and further development of the Climate Monitoring Architecture establishing and maintaining the ECV Inventory to enable the provision of a coordinated medium to long term action plan for implementation</a:t>
            </a:r>
          </a:p>
          <a:p>
            <a:pPr lvl="1"/>
            <a:r>
              <a:rPr lang="en-GB" dirty="0"/>
              <a:t>External Reporting to UNFCCC/SBSTA and GCOS</a:t>
            </a:r>
          </a:p>
          <a:p>
            <a:pPr lvl="1"/>
            <a:r>
              <a:rPr lang="en-GB" dirty="0" smtClean="0"/>
              <a:t>CEOS </a:t>
            </a:r>
            <a:r>
              <a:rPr lang="en-GB" dirty="0"/>
              <a:t>Reporting</a:t>
            </a:r>
          </a:p>
          <a:p>
            <a:pPr lvl="1"/>
            <a:r>
              <a:rPr lang="en-GB" dirty="0"/>
              <a:t>CGMS </a:t>
            </a:r>
            <a:r>
              <a:rPr lang="en-GB" dirty="0" smtClean="0"/>
              <a:t>Reporting</a:t>
            </a:r>
            <a:endParaRPr lang="en-GB" dirty="0"/>
          </a:p>
        </p:txBody>
      </p:sp>
      <p:sp>
        <p:nvSpPr>
          <p:cNvPr id="4" name="Footer Placeholder 3"/>
          <p:cNvSpPr>
            <a:spLocks noGrp="1"/>
          </p:cNvSpPr>
          <p:nvPr>
            <p:ph type="ftr" sz="quarter" idx="11"/>
          </p:nvPr>
        </p:nvSpPr>
        <p:spPr/>
        <p:txBody>
          <a:bodyPr/>
          <a:lstStyle/>
          <a:p>
            <a:r>
              <a:rPr lang="en-US" smtClean="0"/>
              <a:t>Joint CEOS/CGMS Working Group on Climate</a:t>
            </a:r>
            <a:endParaRPr lang="en-US" dirty="0"/>
          </a:p>
        </p:txBody>
      </p:sp>
    </p:spTree>
    <p:extLst>
      <p:ext uri="{BB962C8B-B14F-4D97-AF65-F5344CB8AC3E}">
        <p14:creationId xmlns:p14="http://schemas.microsoft.com/office/powerpoint/2010/main" val="3374951357"/>
      </p:ext>
    </p:extLst>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562600" cy="1143000"/>
          </a:xfrm>
        </p:spPr>
        <p:txBody>
          <a:bodyPr>
            <a:normAutofit/>
          </a:bodyPr>
          <a:lstStyle/>
          <a:p>
            <a:r>
              <a:rPr lang="en-GB" dirty="0" smtClean="0"/>
              <a:t>ECVs, ECV Products and Physical Quantities</a:t>
            </a:r>
            <a:endParaRPr lang="en-GB" dirty="0"/>
          </a:p>
        </p:txBody>
      </p:sp>
      <p:sp>
        <p:nvSpPr>
          <p:cNvPr id="6" name="TextBox 5"/>
          <p:cNvSpPr txBox="1"/>
          <p:nvPr/>
        </p:nvSpPr>
        <p:spPr>
          <a:xfrm>
            <a:off x="395536" y="1268760"/>
            <a:ext cx="7848872" cy="1938992"/>
          </a:xfrm>
          <a:prstGeom prst="rect">
            <a:avLst/>
          </a:prstGeom>
          <a:noFill/>
        </p:spPr>
        <p:txBody>
          <a:bodyPr wrap="square" rtlCol="0">
            <a:spAutoFit/>
          </a:bodyPr>
          <a:lstStyle/>
          <a:p>
            <a:pPr marL="273050" lvl="1" indent="-273050">
              <a:buClr>
                <a:schemeClr val="accent2"/>
              </a:buClr>
              <a:buSzPct val="76000"/>
              <a:buFont typeface="Wingdings 3"/>
              <a:buChar char=""/>
            </a:pPr>
            <a:r>
              <a:rPr lang="en-GB" sz="2000" dirty="0" smtClean="0">
                <a:solidFill>
                  <a:schemeClr val="tx2"/>
                </a:solidFill>
              </a:rPr>
              <a:t>Satellite Supplement to the GCOS IP defines ECVs and ECV Products for which quantitative requirements are given;</a:t>
            </a:r>
          </a:p>
          <a:p>
            <a:pPr marL="273050" lvl="1" indent="-273050">
              <a:buClr>
                <a:schemeClr val="accent2"/>
              </a:buClr>
              <a:buSzPct val="76000"/>
              <a:buFont typeface="Wingdings 3"/>
              <a:buChar char=""/>
            </a:pPr>
            <a:r>
              <a:rPr lang="en-GB" sz="2000" dirty="0" smtClean="0">
                <a:solidFill>
                  <a:schemeClr val="tx2"/>
                </a:solidFill>
              </a:rPr>
              <a:t>Unfortunately, these definitions are not consistent throughout the Satellite Supplement, but we need to be pragmatic;</a:t>
            </a:r>
          </a:p>
          <a:p>
            <a:pPr marL="273050" lvl="1" indent="-273050">
              <a:buClr>
                <a:schemeClr val="accent2"/>
              </a:buClr>
              <a:buSzPct val="76000"/>
              <a:buFont typeface="Wingdings 3"/>
              <a:buChar char=""/>
            </a:pPr>
            <a:r>
              <a:rPr lang="en-GB" sz="2000" dirty="0" smtClean="0">
                <a:solidFill>
                  <a:schemeClr val="tx2"/>
                </a:solidFill>
              </a:rPr>
              <a:t>We constructed a list of ECV, ECV Product and Physical Quantity to overcome it.</a:t>
            </a:r>
          </a:p>
        </p:txBody>
      </p:sp>
      <p:sp>
        <p:nvSpPr>
          <p:cNvPr id="7" name="Rectangle 6"/>
          <p:cNvSpPr/>
          <p:nvPr/>
        </p:nvSpPr>
        <p:spPr>
          <a:xfrm>
            <a:off x="467544" y="4627984"/>
            <a:ext cx="1368152"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Earth Radiation Budget</a:t>
            </a:r>
            <a:endParaRPr lang="en-GB" b="1" dirty="0"/>
          </a:p>
        </p:txBody>
      </p:sp>
      <p:grpSp>
        <p:nvGrpSpPr>
          <p:cNvPr id="15" name="Group 14"/>
          <p:cNvGrpSpPr/>
          <p:nvPr/>
        </p:nvGrpSpPr>
        <p:grpSpPr>
          <a:xfrm>
            <a:off x="2479576" y="4149080"/>
            <a:ext cx="2016224" cy="1872208"/>
            <a:chOff x="2339752" y="4365104"/>
            <a:chExt cx="2016224" cy="1872208"/>
          </a:xfrm>
        </p:grpSpPr>
        <p:sp>
          <p:nvSpPr>
            <p:cNvPr id="8" name="Rectangle 7"/>
            <p:cNvSpPr/>
            <p:nvPr/>
          </p:nvSpPr>
          <p:spPr>
            <a:xfrm>
              <a:off x="2339752" y="4365104"/>
              <a:ext cx="20162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A7.1</a:t>
              </a:r>
            </a:p>
            <a:p>
              <a:pPr algn="ctr"/>
              <a:r>
                <a:rPr lang="en-IE" sz="1200" dirty="0" smtClean="0"/>
                <a:t>Earth radiation budget (top-of-atmosphere and surface)</a:t>
              </a:r>
              <a:endParaRPr lang="en-GB" sz="1200" dirty="0"/>
            </a:p>
          </p:txBody>
        </p:sp>
        <p:sp>
          <p:nvSpPr>
            <p:cNvPr id="9" name="Rectangle 8"/>
            <p:cNvSpPr/>
            <p:nvPr/>
          </p:nvSpPr>
          <p:spPr>
            <a:xfrm>
              <a:off x="2339752" y="5301208"/>
              <a:ext cx="2016224"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A7.2</a:t>
              </a:r>
            </a:p>
            <a:p>
              <a:pPr algn="ctr"/>
              <a:r>
                <a:rPr lang="en-IE" sz="1200" dirty="0" smtClean="0">
                  <a:solidFill>
                    <a:schemeClr val="tx1"/>
                  </a:solidFill>
                </a:rPr>
                <a:t>Total and spectrally resolved solar irradiance</a:t>
              </a:r>
              <a:endParaRPr lang="en-GB" sz="1200" dirty="0">
                <a:solidFill>
                  <a:schemeClr val="tx1"/>
                </a:solidFill>
              </a:endParaRPr>
            </a:p>
          </p:txBody>
        </p:sp>
      </p:grpSp>
      <p:sp>
        <p:nvSpPr>
          <p:cNvPr id="11" name="TextBox 10"/>
          <p:cNvSpPr txBox="1"/>
          <p:nvPr/>
        </p:nvSpPr>
        <p:spPr>
          <a:xfrm>
            <a:off x="5618629" y="3284984"/>
            <a:ext cx="2326342" cy="369332"/>
          </a:xfrm>
          <a:prstGeom prst="rect">
            <a:avLst/>
          </a:prstGeom>
          <a:noFill/>
        </p:spPr>
        <p:txBody>
          <a:bodyPr wrap="none" rtlCol="0">
            <a:spAutoFit/>
          </a:bodyPr>
          <a:lstStyle/>
          <a:p>
            <a:r>
              <a:rPr lang="en-GB" b="1" dirty="0" smtClean="0"/>
              <a:t>Variable/ Parameter</a:t>
            </a:r>
          </a:p>
        </p:txBody>
      </p:sp>
      <p:grpSp>
        <p:nvGrpSpPr>
          <p:cNvPr id="16" name="Group 15"/>
          <p:cNvGrpSpPr/>
          <p:nvPr/>
        </p:nvGrpSpPr>
        <p:grpSpPr>
          <a:xfrm>
            <a:off x="5112060" y="3933927"/>
            <a:ext cx="3384376" cy="2302515"/>
            <a:chOff x="5112060" y="3933056"/>
            <a:chExt cx="3384376" cy="2302515"/>
          </a:xfrm>
        </p:grpSpPr>
        <p:sp>
          <p:nvSpPr>
            <p:cNvPr id="10" name="TextBox 9"/>
            <p:cNvSpPr txBox="1"/>
            <p:nvPr/>
          </p:nvSpPr>
          <p:spPr>
            <a:xfrm>
              <a:off x="5112060" y="3933056"/>
              <a:ext cx="3384376" cy="1754326"/>
            </a:xfrm>
            <a:prstGeom prst="rect">
              <a:avLst/>
            </a:prstGeom>
            <a:solidFill>
              <a:srgbClr val="72A376"/>
            </a:solidFill>
          </p:spPr>
          <p:txBody>
            <a:bodyPr wrap="square" rtlCol="0">
              <a:spAutoFit/>
            </a:bodyPr>
            <a:lstStyle/>
            <a:p>
              <a:r>
                <a:rPr lang="en-GB" dirty="0" smtClean="0">
                  <a:solidFill>
                    <a:schemeClr val="bg1"/>
                  </a:solidFill>
                </a:rPr>
                <a:t>Top of atmosphere ERB </a:t>
              </a:r>
              <a:r>
                <a:rPr lang="en-GB" dirty="0" err="1" smtClean="0">
                  <a:solidFill>
                    <a:schemeClr val="bg1"/>
                  </a:solidFill>
                </a:rPr>
                <a:t>longwave</a:t>
              </a:r>
              <a:endParaRPr lang="en-GB" dirty="0" smtClean="0">
                <a:solidFill>
                  <a:schemeClr val="bg1"/>
                </a:solidFill>
              </a:endParaRPr>
            </a:p>
            <a:p>
              <a:r>
                <a:rPr lang="en-GB" dirty="0" smtClean="0">
                  <a:solidFill>
                    <a:schemeClr val="bg1"/>
                  </a:solidFill>
                </a:rPr>
                <a:t>Top of atmosphere ERB shortwave (reflected)</a:t>
              </a:r>
            </a:p>
            <a:p>
              <a:r>
                <a:rPr lang="en-GB" dirty="0" smtClean="0">
                  <a:solidFill>
                    <a:schemeClr val="bg1"/>
                  </a:solidFill>
                </a:rPr>
                <a:t>Surface ERB </a:t>
              </a:r>
              <a:r>
                <a:rPr lang="en-GB" dirty="0" err="1" smtClean="0">
                  <a:solidFill>
                    <a:schemeClr val="bg1"/>
                  </a:solidFill>
                </a:rPr>
                <a:t>longwave</a:t>
              </a:r>
              <a:endParaRPr lang="en-GB" dirty="0" smtClean="0">
                <a:solidFill>
                  <a:schemeClr val="bg1"/>
                </a:solidFill>
              </a:endParaRPr>
            </a:p>
            <a:p>
              <a:r>
                <a:rPr lang="en-GB" dirty="0" smtClean="0">
                  <a:solidFill>
                    <a:schemeClr val="bg1"/>
                  </a:solidFill>
                </a:rPr>
                <a:t>Surface ERB shortwave</a:t>
              </a:r>
              <a:endParaRPr lang="en-GB" dirty="0">
                <a:solidFill>
                  <a:schemeClr val="bg1"/>
                </a:solidFill>
              </a:endParaRPr>
            </a:p>
          </p:txBody>
        </p:sp>
        <p:sp>
          <p:nvSpPr>
            <p:cNvPr id="12" name="TextBox 11"/>
            <p:cNvSpPr txBox="1"/>
            <p:nvPr/>
          </p:nvSpPr>
          <p:spPr>
            <a:xfrm>
              <a:off x="5112060" y="5589240"/>
              <a:ext cx="3384376" cy="646331"/>
            </a:xfrm>
            <a:prstGeom prst="rect">
              <a:avLst/>
            </a:prstGeom>
            <a:solidFill>
              <a:srgbClr val="FFFF00"/>
            </a:solidFill>
          </p:spPr>
          <p:txBody>
            <a:bodyPr wrap="square" rtlCol="0">
              <a:spAutoFit/>
            </a:bodyPr>
            <a:lstStyle/>
            <a:p>
              <a:r>
                <a:rPr lang="en-GB" dirty="0" smtClean="0"/>
                <a:t>Total solar irradiance </a:t>
              </a:r>
            </a:p>
            <a:p>
              <a:r>
                <a:rPr lang="en-GB" dirty="0" smtClean="0"/>
                <a:t>Solar spectral irradiance</a:t>
              </a:r>
              <a:endParaRPr lang="en-GB" dirty="0"/>
            </a:p>
          </p:txBody>
        </p:sp>
      </p:grpSp>
      <p:sp>
        <p:nvSpPr>
          <p:cNvPr id="13" name="TextBox 12"/>
          <p:cNvSpPr txBox="1"/>
          <p:nvPr/>
        </p:nvSpPr>
        <p:spPr>
          <a:xfrm>
            <a:off x="822043" y="3284984"/>
            <a:ext cx="659155" cy="369332"/>
          </a:xfrm>
          <a:prstGeom prst="rect">
            <a:avLst/>
          </a:prstGeom>
          <a:noFill/>
        </p:spPr>
        <p:txBody>
          <a:bodyPr wrap="none" rtlCol="0">
            <a:spAutoFit/>
          </a:bodyPr>
          <a:lstStyle/>
          <a:p>
            <a:r>
              <a:rPr lang="en-GB" b="1" dirty="0" smtClean="0"/>
              <a:t>ECV</a:t>
            </a:r>
            <a:endParaRPr lang="en-GB" b="1" dirty="0"/>
          </a:p>
        </p:txBody>
      </p:sp>
      <p:sp>
        <p:nvSpPr>
          <p:cNvPr id="14" name="TextBox 13"/>
          <p:cNvSpPr txBox="1"/>
          <p:nvPr/>
        </p:nvSpPr>
        <p:spPr>
          <a:xfrm>
            <a:off x="2690034" y="3284984"/>
            <a:ext cx="1595309" cy="369332"/>
          </a:xfrm>
          <a:prstGeom prst="rect">
            <a:avLst/>
          </a:prstGeom>
          <a:noFill/>
        </p:spPr>
        <p:txBody>
          <a:bodyPr wrap="none" rtlCol="0">
            <a:spAutoFit/>
          </a:bodyPr>
          <a:lstStyle/>
          <a:p>
            <a:r>
              <a:rPr lang="en-GB" b="1" dirty="0" smtClean="0"/>
              <a:t>ECV Product</a:t>
            </a:r>
            <a:endParaRPr lang="en-GB" b="1" dirty="0"/>
          </a:p>
        </p:txBody>
      </p:sp>
      <p:sp>
        <p:nvSpPr>
          <p:cNvPr id="17"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899248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562600" cy="1143000"/>
          </a:xfrm>
        </p:spPr>
        <p:txBody>
          <a:bodyPr anchor="ctr"/>
          <a:lstStyle/>
          <a:p>
            <a:r>
              <a:rPr lang="en-GB" dirty="0" smtClean="0"/>
              <a:t>Our change ...</a:t>
            </a:r>
            <a:endParaRPr lang="en-GB" dirty="0"/>
          </a:p>
        </p:txBody>
      </p:sp>
      <p:sp>
        <p:nvSpPr>
          <p:cNvPr id="6" name="Rectangle 5"/>
          <p:cNvSpPr/>
          <p:nvPr/>
        </p:nvSpPr>
        <p:spPr>
          <a:xfrm>
            <a:off x="335986" y="2760780"/>
            <a:ext cx="1368152"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Earth Radiation Budget</a:t>
            </a:r>
            <a:endParaRPr lang="en-GB" b="1" dirty="0"/>
          </a:p>
        </p:txBody>
      </p:sp>
      <p:sp>
        <p:nvSpPr>
          <p:cNvPr id="10" name="TextBox 9"/>
          <p:cNvSpPr txBox="1"/>
          <p:nvPr/>
        </p:nvSpPr>
        <p:spPr>
          <a:xfrm>
            <a:off x="6055280" y="1416910"/>
            <a:ext cx="2121093" cy="369332"/>
          </a:xfrm>
          <a:prstGeom prst="rect">
            <a:avLst/>
          </a:prstGeom>
          <a:noFill/>
        </p:spPr>
        <p:txBody>
          <a:bodyPr wrap="none" rtlCol="0">
            <a:spAutoFit/>
          </a:bodyPr>
          <a:lstStyle/>
          <a:p>
            <a:r>
              <a:rPr lang="en-GB" b="1" dirty="0" smtClean="0"/>
              <a:t>Physical Quantity</a:t>
            </a:r>
          </a:p>
        </p:txBody>
      </p:sp>
      <p:grpSp>
        <p:nvGrpSpPr>
          <p:cNvPr id="11" name="Group 10"/>
          <p:cNvGrpSpPr/>
          <p:nvPr/>
        </p:nvGrpSpPr>
        <p:grpSpPr>
          <a:xfrm>
            <a:off x="1859242" y="2064982"/>
            <a:ext cx="3384376" cy="2302515"/>
            <a:chOff x="5112060" y="3933056"/>
            <a:chExt cx="3384376" cy="2302515"/>
          </a:xfrm>
        </p:grpSpPr>
        <p:sp>
          <p:nvSpPr>
            <p:cNvPr id="12" name="TextBox 11"/>
            <p:cNvSpPr txBox="1"/>
            <p:nvPr/>
          </p:nvSpPr>
          <p:spPr>
            <a:xfrm>
              <a:off x="5112060" y="3933056"/>
              <a:ext cx="3384376" cy="1754326"/>
            </a:xfrm>
            <a:prstGeom prst="rect">
              <a:avLst/>
            </a:prstGeom>
            <a:solidFill>
              <a:srgbClr val="72A376"/>
            </a:solidFill>
          </p:spPr>
          <p:txBody>
            <a:bodyPr wrap="square" rtlCol="0">
              <a:spAutoFit/>
            </a:bodyPr>
            <a:lstStyle/>
            <a:p>
              <a:r>
                <a:rPr lang="en-GB" dirty="0" smtClean="0">
                  <a:solidFill>
                    <a:schemeClr val="bg1"/>
                  </a:solidFill>
                </a:rPr>
                <a:t>A7.1 Top of atmosphere ERB </a:t>
              </a:r>
              <a:r>
                <a:rPr lang="en-GB" dirty="0" err="1" smtClean="0">
                  <a:solidFill>
                    <a:schemeClr val="bg1"/>
                  </a:solidFill>
                </a:rPr>
                <a:t>longwave</a:t>
              </a:r>
              <a:endParaRPr lang="en-GB" dirty="0" smtClean="0">
                <a:solidFill>
                  <a:schemeClr val="bg1"/>
                </a:solidFill>
              </a:endParaRPr>
            </a:p>
            <a:p>
              <a:r>
                <a:rPr lang="en-GB" dirty="0" smtClean="0">
                  <a:solidFill>
                    <a:schemeClr val="bg1"/>
                  </a:solidFill>
                </a:rPr>
                <a:t>A7.2 Top of atmosphere ERB shortwave (reflected)</a:t>
              </a:r>
            </a:p>
            <a:p>
              <a:r>
                <a:rPr lang="en-GB" dirty="0" smtClean="0">
                  <a:solidFill>
                    <a:schemeClr val="bg1"/>
                  </a:solidFill>
                </a:rPr>
                <a:t>A7.3 Surface ERB </a:t>
              </a:r>
              <a:r>
                <a:rPr lang="en-GB" dirty="0" err="1" smtClean="0">
                  <a:solidFill>
                    <a:schemeClr val="bg1"/>
                  </a:solidFill>
                </a:rPr>
                <a:t>longwave</a:t>
              </a:r>
              <a:endParaRPr lang="en-GB" dirty="0" smtClean="0">
                <a:solidFill>
                  <a:schemeClr val="bg1"/>
                </a:solidFill>
              </a:endParaRPr>
            </a:p>
            <a:p>
              <a:r>
                <a:rPr lang="en-GB" dirty="0" smtClean="0">
                  <a:solidFill>
                    <a:schemeClr val="bg1"/>
                  </a:solidFill>
                </a:rPr>
                <a:t>A7.4 Surface ERB shortwave</a:t>
              </a:r>
              <a:endParaRPr lang="en-GB" dirty="0">
                <a:solidFill>
                  <a:schemeClr val="bg1"/>
                </a:solidFill>
              </a:endParaRPr>
            </a:p>
          </p:txBody>
        </p:sp>
        <p:sp>
          <p:nvSpPr>
            <p:cNvPr id="13" name="TextBox 12"/>
            <p:cNvSpPr txBox="1"/>
            <p:nvPr/>
          </p:nvSpPr>
          <p:spPr>
            <a:xfrm>
              <a:off x="5112060" y="5589240"/>
              <a:ext cx="3384376" cy="646331"/>
            </a:xfrm>
            <a:prstGeom prst="rect">
              <a:avLst/>
            </a:prstGeom>
            <a:solidFill>
              <a:srgbClr val="FFFF00"/>
            </a:solidFill>
          </p:spPr>
          <p:txBody>
            <a:bodyPr wrap="square" rtlCol="0">
              <a:spAutoFit/>
            </a:bodyPr>
            <a:lstStyle/>
            <a:p>
              <a:r>
                <a:rPr lang="en-GB" dirty="0" smtClean="0"/>
                <a:t>A7.5Total solar irradiance </a:t>
              </a:r>
            </a:p>
            <a:p>
              <a:r>
                <a:rPr lang="en-GB" dirty="0" smtClean="0"/>
                <a:t>A7.6Solar spectral irradiance</a:t>
              </a:r>
              <a:endParaRPr lang="en-GB" dirty="0"/>
            </a:p>
          </p:txBody>
        </p:sp>
      </p:grpSp>
      <p:sp>
        <p:nvSpPr>
          <p:cNvPr id="14" name="TextBox 13"/>
          <p:cNvSpPr txBox="1"/>
          <p:nvPr/>
        </p:nvSpPr>
        <p:spPr>
          <a:xfrm>
            <a:off x="695130" y="1417925"/>
            <a:ext cx="659155" cy="369332"/>
          </a:xfrm>
          <a:prstGeom prst="rect">
            <a:avLst/>
          </a:prstGeom>
          <a:noFill/>
        </p:spPr>
        <p:txBody>
          <a:bodyPr wrap="none" rtlCol="0">
            <a:spAutoFit/>
          </a:bodyPr>
          <a:lstStyle/>
          <a:p>
            <a:r>
              <a:rPr lang="en-GB" b="1" dirty="0" smtClean="0"/>
              <a:t>ECV</a:t>
            </a:r>
            <a:endParaRPr lang="en-GB" b="1" dirty="0"/>
          </a:p>
        </p:txBody>
      </p:sp>
      <p:sp>
        <p:nvSpPr>
          <p:cNvPr id="15" name="TextBox 14"/>
          <p:cNvSpPr txBox="1"/>
          <p:nvPr/>
        </p:nvSpPr>
        <p:spPr>
          <a:xfrm>
            <a:off x="2754179" y="1416910"/>
            <a:ext cx="1595309" cy="369332"/>
          </a:xfrm>
          <a:prstGeom prst="rect">
            <a:avLst/>
          </a:prstGeom>
          <a:noFill/>
        </p:spPr>
        <p:txBody>
          <a:bodyPr wrap="none" rtlCol="0">
            <a:spAutoFit/>
          </a:bodyPr>
          <a:lstStyle/>
          <a:p>
            <a:r>
              <a:rPr lang="en-GB" b="1" dirty="0" smtClean="0"/>
              <a:t>ECV Product</a:t>
            </a:r>
            <a:endParaRPr lang="en-GB" b="1" dirty="0"/>
          </a:p>
        </p:txBody>
      </p:sp>
      <p:sp>
        <p:nvSpPr>
          <p:cNvPr id="17" name="TextBox 16"/>
          <p:cNvSpPr txBox="1"/>
          <p:nvPr/>
        </p:nvSpPr>
        <p:spPr>
          <a:xfrm>
            <a:off x="5423638" y="2064982"/>
            <a:ext cx="3384376" cy="2677656"/>
          </a:xfrm>
          <a:prstGeom prst="rect">
            <a:avLst/>
          </a:prstGeom>
          <a:solidFill>
            <a:srgbClr val="72A376"/>
          </a:solidFill>
        </p:spPr>
        <p:txBody>
          <a:bodyPr wrap="square" rtlCol="0">
            <a:spAutoFit/>
          </a:bodyPr>
          <a:lstStyle/>
          <a:p>
            <a:pPr marL="173038" indent="-173038">
              <a:buFont typeface="Arial" pitchFamily="34" charset="0"/>
              <a:buChar char="•"/>
            </a:pPr>
            <a:r>
              <a:rPr lang="en-GB" sz="1400" dirty="0" smtClean="0">
                <a:solidFill>
                  <a:schemeClr val="bg1"/>
                </a:solidFill>
              </a:rPr>
              <a:t>Upward </a:t>
            </a:r>
            <a:r>
              <a:rPr lang="en-GB" sz="1400" dirty="0" err="1" smtClean="0">
                <a:solidFill>
                  <a:schemeClr val="bg1"/>
                </a:solidFill>
              </a:rPr>
              <a:t>Longwave</a:t>
            </a:r>
            <a:r>
              <a:rPr lang="en-GB" sz="1400" dirty="0" smtClean="0">
                <a:solidFill>
                  <a:schemeClr val="bg1"/>
                </a:solidFill>
              </a:rPr>
              <a:t> Radiation at TOA</a:t>
            </a:r>
          </a:p>
          <a:p>
            <a:pPr marL="173038" indent="-173038">
              <a:buFont typeface="Arial" pitchFamily="34" charset="0"/>
              <a:buChar char="•"/>
            </a:pPr>
            <a:r>
              <a:rPr lang="en-GB" sz="1400" dirty="0" smtClean="0">
                <a:solidFill>
                  <a:schemeClr val="bg1"/>
                </a:solidFill>
              </a:rPr>
              <a:t>Upward Shortwave Radiation at TOA</a:t>
            </a:r>
          </a:p>
          <a:p>
            <a:pPr marL="173038" indent="-173038">
              <a:buFont typeface="Arial" pitchFamily="34" charset="0"/>
              <a:buChar char="•"/>
            </a:pPr>
            <a:r>
              <a:rPr lang="en-GB" sz="1400" dirty="0" smtClean="0">
                <a:solidFill>
                  <a:schemeClr val="bg1"/>
                </a:solidFill>
              </a:rPr>
              <a:t>Surface ERB </a:t>
            </a:r>
            <a:r>
              <a:rPr lang="en-GB" sz="1400" dirty="0" err="1" smtClean="0">
                <a:solidFill>
                  <a:schemeClr val="bg1"/>
                </a:solidFill>
              </a:rPr>
              <a:t>Longwave</a:t>
            </a:r>
            <a:endParaRPr lang="en-GB" sz="1400" dirty="0" smtClean="0">
              <a:solidFill>
                <a:schemeClr val="bg1"/>
              </a:solidFill>
            </a:endParaRPr>
          </a:p>
          <a:p>
            <a:pPr marL="173038" indent="-173038">
              <a:buFont typeface="Arial" pitchFamily="34" charset="0"/>
              <a:buChar char="•"/>
            </a:pPr>
            <a:r>
              <a:rPr lang="en-GB" sz="1400" dirty="0" smtClean="0">
                <a:solidFill>
                  <a:schemeClr val="bg1"/>
                </a:solidFill>
              </a:rPr>
              <a:t>Downward </a:t>
            </a:r>
            <a:r>
              <a:rPr lang="en-GB" sz="1400" dirty="0" err="1" smtClean="0">
                <a:solidFill>
                  <a:schemeClr val="bg1"/>
                </a:solidFill>
              </a:rPr>
              <a:t>Longwave</a:t>
            </a:r>
            <a:r>
              <a:rPr lang="en-GB" sz="1400" dirty="0" smtClean="0">
                <a:solidFill>
                  <a:schemeClr val="bg1"/>
                </a:solidFill>
              </a:rPr>
              <a:t> Radiation at Surface</a:t>
            </a:r>
          </a:p>
          <a:p>
            <a:pPr marL="173038" indent="-173038">
              <a:buFont typeface="Arial" pitchFamily="34" charset="0"/>
              <a:buChar char="•"/>
            </a:pPr>
            <a:r>
              <a:rPr lang="en-GB" sz="1400" dirty="0" smtClean="0">
                <a:solidFill>
                  <a:schemeClr val="bg1"/>
                </a:solidFill>
              </a:rPr>
              <a:t>Upward </a:t>
            </a:r>
            <a:r>
              <a:rPr lang="en-GB" sz="1400" dirty="0" err="1" smtClean="0">
                <a:solidFill>
                  <a:schemeClr val="bg1"/>
                </a:solidFill>
              </a:rPr>
              <a:t>Longwave</a:t>
            </a:r>
            <a:r>
              <a:rPr lang="en-GB" sz="1400" dirty="0" smtClean="0">
                <a:solidFill>
                  <a:schemeClr val="bg1"/>
                </a:solidFill>
              </a:rPr>
              <a:t> Radiation at Surface</a:t>
            </a:r>
          </a:p>
          <a:p>
            <a:pPr marL="173038" indent="-173038">
              <a:buFont typeface="Arial" pitchFamily="34" charset="0"/>
              <a:buChar char="•"/>
            </a:pPr>
            <a:r>
              <a:rPr lang="en-GB" sz="1400" dirty="0" smtClean="0">
                <a:solidFill>
                  <a:schemeClr val="bg1"/>
                </a:solidFill>
              </a:rPr>
              <a:t>Surface ERB Shortwave</a:t>
            </a:r>
          </a:p>
          <a:p>
            <a:pPr marL="173038" indent="-173038">
              <a:buFont typeface="Arial" pitchFamily="34" charset="0"/>
              <a:buChar char="•"/>
            </a:pPr>
            <a:r>
              <a:rPr lang="en-GB" sz="1400" dirty="0" smtClean="0">
                <a:solidFill>
                  <a:schemeClr val="bg1"/>
                </a:solidFill>
              </a:rPr>
              <a:t>Downward Shortwave Radiation at Surface</a:t>
            </a:r>
          </a:p>
          <a:p>
            <a:pPr marL="173038" indent="-173038">
              <a:buFont typeface="Arial" pitchFamily="34" charset="0"/>
              <a:buChar char="•"/>
            </a:pPr>
            <a:r>
              <a:rPr lang="en-GB" sz="1400" dirty="0" smtClean="0">
                <a:solidFill>
                  <a:schemeClr val="bg1"/>
                </a:solidFill>
              </a:rPr>
              <a:t>Upward Shortwave Radiation at Surface</a:t>
            </a:r>
          </a:p>
        </p:txBody>
      </p:sp>
      <p:sp>
        <p:nvSpPr>
          <p:cNvPr id="18" name="TextBox 17"/>
          <p:cNvSpPr txBox="1"/>
          <p:nvPr/>
        </p:nvSpPr>
        <p:spPr>
          <a:xfrm>
            <a:off x="5423638" y="4742638"/>
            <a:ext cx="3384376" cy="646331"/>
          </a:xfrm>
          <a:prstGeom prst="rect">
            <a:avLst/>
          </a:prstGeom>
          <a:solidFill>
            <a:srgbClr val="FFFF00"/>
          </a:solidFill>
        </p:spPr>
        <p:txBody>
          <a:bodyPr wrap="square" rtlCol="0">
            <a:spAutoFit/>
          </a:bodyPr>
          <a:lstStyle/>
          <a:p>
            <a:r>
              <a:rPr lang="en-GB" dirty="0" smtClean="0"/>
              <a:t>Total solar irradiance </a:t>
            </a:r>
          </a:p>
          <a:p>
            <a:r>
              <a:rPr lang="en-GB" dirty="0" smtClean="0"/>
              <a:t>Solar spectral irradiance</a:t>
            </a:r>
            <a:endParaRPr lang="en-GB" dirty="0"/>
          </a:p>
        </p:txBody>
      </p:sp>
      <p:sp>
        <p:nvSpPr>
          <p:cNvPr id="19" name="TextBox 18"/>
          <p:cNvSpPr txBox="1"/>
          <p:nvPr/>
        </p:nvSpPr>
        <p:spPr>
          <a:xfrm>
            <a:off x="335986" y="5752670"/>
            <a:ext cx="8472028" cy="646331"/>
          </a:xfrm>
          <a:prstGeom prst="rect">
            <a:avLst/>
          </a:prstGeom>
          <a:noFill/>
        </p:spPr>
        <p:txBody>
          <a:bodyPr wrap="square" rtlCol="0">
            <a:spAutoFit/>
          </a:bodyPr>
          <a:lstStyle/>
          <a:p>
            <a:r>
              <a:rPr lang="en-GB" dirty="0" smtClean="0"/>
              <a:t>This allows to include individual ERB component data records even if specific flux components do not exist today.</a:t>
            </a:r>
            <a:endParaRPr lang="en-GB" dirty="0"/>
          </a:p>
        </p:txBody>
      </p:sp>
      <p:sp>
        <p:nvSpPr>
          <p:cNvPr id="16"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1382948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096000" cy="1143000"/>
          </a:xfrm>
        </p:spPr>
        <p:txBody>
          <a:bodyPr anchor="ctr"/>
          <a:lstStyle/>
          <a:p>
            <a:r>
              <a:rPr lang="en-GB" dirty="0" smtClean="0"/>
              <a:t>Complementary Activities</a:t>
            </a:r>
            <a:endParaRPr lang="en-GB" dirty="0"/>
          </a:p>
        </p:txBody>
      </p:sp>
      <p:sp>
        <p:nvSpPr>
          <p:cNvPr id="3" name="Content Placeholder 2"/>
          <p:cNvSpPr>
            <a:spLocks noGrp="1"/>
          </p:cNvSpPr>
          <p:nvPr>
            <p:ph idx="1"/>
          </p:nvPr>
        </p:nvSpPr>
        <p:spPr/>
        <p:txBody>
          <a:bodyPr anchor="ctr"/>
          <a:lstStyle/>
          <a:p>
            <a:r>
              <a:rPr lang="en-GB" dirty="0" smtClean="0"/>
              <a:t>Hosting of the ECV Inventory</a:t>
            </a:r>
          </a:p>
          <a:p>
            <a:r>
              <a:rPr lang="en-GB" dirty="0" smtClean="0"/>
              <a:t>Development of Further ECV Inventory Capabilities</a:t>
            </a:r>
          </a:p>
          <a:p>
            <a:r>
              <a:rPr lang="en-GB" dirty="0" smtClean="0"/>
              <a:t>Development / Promotion of Case Studies</a:t>
            </a:r>
          </a:p>
          <a:p>
            <a:r>
              <a:rPr lang="en-GB" dirty="0" smtClean="0"/>
              <a:t>Development and Maintenance of a </a:t>
            </a:r>
            <a:r>
              <a:rPr lang="en-GB" dirty="0" err="1" smtClean="0"/>
              <a:t>WGClimate</a:t>
            </a:r>
            <a:r>
              <a:rPr lang="en-GB" dirty="0" smtClean="0"/>
              <a:t> Web Site</a:t>
            </a:r>
            <a:endParaRPr lang="en-GB" dirty="0"/>
          </a:p>
        </p:txBody>
      </p:sp>
      <p:sp>
        <p:nvSpPr>
          <p:cNvPr id="5"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53712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Schedule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0899511"/>
              </p:ext>
            </p:extLst>
          </p:nvPr>
        </p:nvGraphicFramePr>
        <p:xfrm>
          <a:off x="457200" y="1600200"/>
          <a:ext cx="8229600" cy="4414520"/>
        </p:xfrm>
        <a:graphic>
          <a:graphicData uri="http://schemas.openxmlformats.org/drawingml/2006/table">
            <a:tbl>
              <a:tblPr firstRow="1" bandRow="1">
                <a:tableStyleId>{5C22544A-7EE6-4342-B048-85BDC9FD1C3A}</a:tableStyleId>
              </a:tblPr>
              <a:tblGrid>
                <a:gridCol w="2362200"/>
                <a:gridCol w="4343400"/>
                <a:gridCol w="1524000"/>
              </a:tblGrid>
              <a:tr h="370840">
                <a:tc>
                  <a:txBody>
                    <a:bodyPr/>
                    <a:lstStyle/>
                    <a:p>
                      <a:pPr algn="ctr"/>
                      <a:r>
                        <a:rPr lang="en-GB" sz="1800" dirty="0" err="1" smtClean="0"/>
                        <a:t>Objectif</a:t>
                      </a:r>
                      <a:r>
                        <a:rPr lang="en-GB" sz="1800" dirty="0" smtClean="0"/>
                        <a:t>/Deliverable</a:t>
                      </a:r>
                      <a:endParaRPr lang="en-GB" sz="1800" dirty="0"/>
                    </a:p>
                  </a:txBody>
                  <a:tcPr anchor="ctr"/>
                </a:tc>
                <a:tc>
                  <a:txBody>
                    <a:bodyPr/>
                    <a:lstStyle/>
                    <a:p>
                      <a:pPr algn="ctr"/>
                      <a:r>
                        <a:rPr lang="en-GB" sz="1800" dirty="0" smtClean="0"/>
                        <a:t>Background Information</a:t>
                      </a:r>
                      <a:endParaRPr lang="en-GB" sz="1800" dirty="0"/>
                    </a:p>
                  </a:txBody>
                  <a:tcPr anchor="ctr"/>
                </a:tc>
                <a:tc>
                  <a:txBody>
                    <a:bodyPr/>
                    <a:lstStyle/>
                    <a:p>
                      <a:pPr algn="ctr"/>
                      <a:r>
                        <a:rPr lang="en-GB" sz="1800" dirty="0" smtClean="0"/>
                        <a:t>Target Date</a:t>
                      </a:r>
                      <a:endParaRPr lang="en-GB" sz="1800" dirty="0"/>
                    </a:p>
                  </a:txBody>
                  <a:tcPr anchor="ctr"/>
                </a:tc>
              </a:tr>
              <a:tr h="370840">
                <a:tc>
                  <a:txBody>
                    <a:bodyPr/>
                    <a:lstStyle/>
                    <a:p>
                      <a:r>
                        <a:rPr lang="en-GB" sz="1800" dirty="0" smtClean="0"/>
                        <a:t>Cycle #2 – Stage #1</a:t>
                      </a:r>
                      <a:endParaRPr lang="en-GB" sz="1800" dirty="0"/>
                    </a:p>
                  </a:txBody>
                  <a:tcPr anchor="ctr"/>
                </a:tc>
                <a:tc>
                  <a:txBody>
                    <a:bodyPr/>
                    <a:lstStyle/>
                    <a:p>
                      <a:r>
                        <a:rPr lang="en-GB" sz="1800" dirty="0" smtClean="0"/>
                        <a:t>Collection of New and Updated Information from Data Providers</a:t>
                      </a:r>
                      <a:endParaRPr lang="en-GB" sz="1800" dirty="0"/>
                    </a:p>
                  </a:txBody>
                  <a:tcPr anchor="ctr"/>
                </a:tc>
                <a:tc>
                  <a:txBody>
                    <a:bodyPr/>
                    <a:lstStyle/>
                    <a:p>
                      <a:r>
                        <a:rPr lang="en-GB" sz="1800" dirty="0" smtClean="0"/>
                        <a:t>Sep.</a:t>
                      </a:r>
                      <a:r>
                        <a:rPr lang="en-GB" sz="1800" baseline="0" dirty="0" smtClean="0"/>
                        <a:t> 2016</a:t>
                      </a:r>
                      <a:endParaRPr lang="en-GB" sz="1800" dirty="0"/>
                    </a:p>
                  </a:txBody>
                  <a:tcPr anchor="ct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smtClean="0"/>
                        <a:t>Cycle #2 – Stage #2</a:t>
                      </a:r>
                    </a:p>
                  </a:txBody>
                  <a:tcPr anchor="ctr"/>
                </a:tc>
                <a:tc>
                  <a:txBody>
                    <a:bodyPr/>
                    <a:lstStyle/>
                    <a:p>
                      <a:r>
                        <a:rPr lang="en-GB" sz="1800" dirty="0" smtClean="0"/>
                        <a:t>Data Incorporation and Quality Control</a:t>
                      </a:r>
                      <a:endParaRPr lang="en-GB" sz="1800" dirty="0"/>
                    </a:p>
                  </a:txBody>
                  <a:tcPr anchor="ctr"/>
                </a:tc>
                <a:tc>
                  <a:txBody>
                    <a:bodyPr/>
                    <a:lstStyle/>
                    <a:p>
                      <a:r>
                        <a:rPr lang="en-GB" sz="1800" dirty="0" smtClean="0"/>
                        <a:t>Nov. 2016</a:t>
                      </a:r>
                      <a:endParaRPr lang="en-GB" sz="1800" dirty="0"/>
                    </a:p>
                  </a:txBody>
                  <a:tcPr anchor="ctr"/>
                </a:tc>
              </a:tr>
              <a:tr h="370840">
                <a:tc>
                  <a:txBody>
                    <a:bodyPr/>
                    <a:lstStyle/>
                    <a:p>
                      <a:r>
                        <a:rPr lang="en-GB" sz="1800" dirty="0" smtClean="0"/>
                        <a:t>Cycle #2 – Stage #3</a:t>
                      </a:r>
                      <a:endParaRPr lang="en-GB" sz="1800" dirty="0"/>
                    </a:p>
                  </a:txBody>
                  <a:tcPr anchor="ctr"/>
                </a:tc>
                <a:tc>
                  <a:txBody>
                    <a:bodyPr/>
                    <a:lstStyle/>
                    <a:p>
                      <a:r>
                        <a:rPr lang="en-GB" sz="1800" dirty="0" smtClean="0"/>
                        <a:t>Gap Analysis</a:t>
                      </a:r>
                      <a:endParaRPr lang="en-GB" sz="1800" dirty="0"/>
                    </a:p>
                  </a:txBody>
                  <a:tcPr anchor="ctr"/>
                </a:tc>
                <a:tc>
                  <a:txBody>
                    <a:bodyPr/>
                    <a:lstStyle/>
                    <a:p>
                      <a:r>
                        <a:rPr lang="en-GB" sz="1800" dirty="0" smtClean="0"/>
                        <a:t>Feb. 2017</a:t>
                      </a:r>
                      <a:endParaRPr lang="en-GB" sz="1800" dirty="0"/>
                    </a:p>
                  </a:txBody>
                  <a:tcPr anchor="ctr"/>
                </a:tc>
              </a:tr>
              <a:tr h="370840">
                <a:tc>
                  <a:txBody>
                    <a:bodyPr/>
                    <a:lstStyle/>
                    <a:p>
                      <a:r>
                        <a:rPr lang="en-GB" sz="1800" dirty="0" smtClean="0"/>
                        <a:t>Cycle #2 – Stage #4</a:t>
                      </a:r>
                      <a:endParaRPr lang="en-GB" sz="1800" dirty="0"/>
                    </a:p>
                  </a:txBody>
                  <a:tcPr anchor="ctr"/>
                </a:tc>
                <a:tc>
                  <a:txBody>
                    <a:bodyPr/>
                    <a:lstStyle/>
                    <a:p>
                      <a:r>
                        <a:rPr lang="en-GB" sz="1800" dirty="0" smtClean="0"/>
                        <a:t>Action Plan</a:t>
                      </a:r>
                      <a:endParaRPr lang="en-GB" sz="1800" dirty="0"/>
                    </a:p>
                  </a:txBody>
                  <a:tcPr anchor="ctr"/>
                </a:tc>
                <a:tc>
                  <a:txBody>
                    <a:bodyPr/>
                    <a:lstStyle/>
                    <a:p>
                      <a:r>
                        <a:rPr lang="en-GB" sz="1800" dirty="0" smtClean="0"/>
                        <a:t>Jun. 2017</a:t>
                      </a:r>
                      <a:endParaRPr lang="en-GB" sz="1800" dirty="0"/>
                    </a:p>
                  </a:txBody>
                  <a:tcPr anchor="ctr"/>
                </a:tc>
              </a:tr>
              <a:tr h="370840">
                <a:tc>
                  <a:txBody>
                    <a:bodyPr/>
                    <a:lstStyle/>
                    <a:p>
                      <a:r>
                        <a:rPr lang="en-GB" sz="1800" dirty="0" smtClean="0"/>
                        <a:t>Comp. Activity #1</a:t>
                      </a:r>
                      <a:endParaRPr lang="en-GB" sz="1800" dirty="0"/>
                    </a:p>
                  </a:txBody>
                  <a:tcPr anchor="ctr"/>
                </a:tc>
                <a:tc>
                  <a:txBody>
                    <a:bodyPr/>
                    <a:lstStyle/>
                    <a:p>
                      <a:r>
                        <a:rPr lang="en-GB" sz="1800" dirty="0" smtClean="0"/>
                        <a:t>Hosting of the ECV Inventory</a:t>
                      </a:r>
                      <a:endParaRPr lang="en-GB" sz="1800" dirty="0"/>
                    </a:p>
                  </a:txBody>
                  <a:tcPr anchor="ctr"/>
                </a:tc>
                <a:tc>
                  <a:txBody>
                    <a:bodyPr/>
                    <a:lstStyle/>
                    <a:p>
                      <a:r>
                        <a:rPr lang="en-GB" sz="1800" dirty="0" smtClean="0"/>
                        <a:t>Dec. 2016</a:t>
                      </a:r>
                      <a:endParaRPr lang="en-GB" sz="1800" dirty="0"/>
                    </a:p>
                  </a:txBody>
                  <a:tcPr anchor="ct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smtClean="0"/>
                        <a:t>Comp. Activity #2</a:t>
                      </a:r>
                    </a:p>
                  </a:txBody>
                  <a:tcPr anchor="ctr"/>
                </a:tc>
                <a:tc>
                  <a:txBody>
                    <a:bodyPr/>
                    <a:lstStyle/>
                    <a:p>
                      <a:r>
                        <a:rPr lang="en-GB" sz="1800" dirty="0" smtClean="0"/>
                        <a:t>Development of Further ECV Inventory Capabilities</a:t>
                      </a:r>
                      <a:endParaRPr lang="en-GB" sz="1800" dirty="0"/>
                    </a:p>
                  </a:txBody>
                  <a:tcPr anchor="ctr"/>
                </a:tc>
                <a:tc>
                  <a:txBody>
                    <a:bodyPr/>
                    <a:lstStyle/>
                    <a:p>
                      <a:r>
                        <a:rPr lang="en-GB" sz="1800" dirty="0" smtClean="0"/>
                        <a:t>Feb.2019</a:t>
                      </a:r>
                      <a:endParaRPr lang="en-GB" sz="1800" dirty="0"/>
                    </a:p>
                  </a:txBody>
                  <a:tcPr anchor="ct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smtClean="0"/>
                        <a:t>Comp. Activity #3</a:t>
                      </a:r>
                    </a:p>
                  </a:txBody>
                  <a:tcPr anchor="ctr"/>
                </a:tc>
                <a:tc>
                  <a:txBody>
                    <a:bodyPr/>
                    <a:lstStyle/>
                    <a:p>
                      <a:r>
                        <a:rPr lang="en-GB" sz="1800" dirty="0" smtClean="0"/>
                        <a:t>Development</a:t>
                      </a:r>
                      <a:r>
                        <a:rPr lang="en-GB" sz="1800" baseline="0" dirty="0" smtClean="0"/>
                        <a:t> / Promotion of Case Studies</a:t>
                      </a:r>
                      <a:endParaRPr lang="en-GB" sz="1800" dirty="0"/>
                    </a:p>
                  </a:txBody>
                  <a:tcPr anchor="ctr"/>
                </a:tc>
                <a:tc>
                  <a:txBody>
                    <a:bodyPr/>
                    <a:lstStyle/>
                    <a:p>
                      <a:r>
                        <a:rPr lang="en-GB" sz="1800" dirty="0" smtClean="0"/>
                        <a:t>Sep 2017</a:t>
                      </a:r>
                      <a:endParaRPr lang="en-GB" sz="1800" dirty="0"/>
                    </a:p>
                  </a:txBody>
                  <a:tcPr anchor="ct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smtClean="0"/>
                        <a:t>Comp. Activity #4</a:t>
                      </a:r>
                    </a:p>
                  </a:txBody>
                  <a:tcPr anchor="ctr"/>
                </a:tc>
                <a:tc>
                  <a:txBody>
                    <a:bodyPr/>
                    <a:lstStyle/>
                    <a:p>
                      <a:r>
                        <a:rPr lang="en-GB" sz="1800" dirty="0" smtClean="0"/>
                        <a:t>Development and Maintenance of a </a:t>
                      </a:r>
                      <a:r>
                        <a:rPr lang="en-GB" sz="1800" dirty="0" err="1" smtClean="0"/>
                        <a:t>WGClimate</a:t>
                      </a:r>
                      <a:r>
                        <a:rPr lang="en-GB" sz="1800" dirty="0" smtClean="0"/>
                        <a:t> Web Site</a:t>
                      </a:r>
                      <a:endParaRPr lang="en-GB" sz="1800" dirty="0"/>
                    </a:p>
                  </a:txBody>
                  <a:tcPr anchor="ctr"/>
                </a:tc>
                <a:tc>
                  <a:txBody>
                    <a:bodyPr/>
                    <a:lstStyle/>
                    <a:p>
                      <a:r>
                        <a:rPr lang="en-GB" sz="1800" dirty="0" smtClean="0"/>
                        <a:t>Sep 2017</a:t>
                      </a:r>
                      <a:endParaRPr lang="en-GB" sz="1800" dirty="0"/>
                    </a:p>
                  </a:txBody>
                  <a:tcPr anchor="ctr"/>
                </a:tc>
              </a:tr>
            </a:tbl>
          </a:graphicData>
        </a:graphic>
      </p:graphicFrame>
      <p:sp>
        <p:nvSpPr>
          <p:cNvPr id="6"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394238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562600" cy="1143000"/>
          </a:xfrm>
        </p:spPr>
        <p:txBody>
          <a:bodyPr anchor="ctr"/>
          <a:lstStyle/>
          <a:p>
            <a:r>
              <a:rPr lang="en-GB" dirty="0" err="1" smtClean="0"/>
              <a:t>WGClimate</a:t>
            </a:r>
            <a:r>
              <a:rPr lang="en-GB" dirty="0" smtClean="0"/>
              <a:t> Governance</a:t>
            </a:r>
            <a:endParaRPr lang="en-GB" dirty="0"/>
          </a:p>
        </p:txBody>
      </p:sp>
      <p:sp>
        <p:nvSpPr>
          <p:cNvPr id="3" name="Content Placeholder 2"/>
          <p:cNvSpPr>
            <a:spLocks noGrp="1"/>
          </p:cNvSpPr>
          <p:nvPr>
            <p:ph idx="1"/>
          </p:nvPr>
        </p:nvSpPr>
        <p:spPr>
          <a:xfrm>
            <a:off x="457200" y="1371600"/>
            <a:ext cx="8229600" cy="5029200"/>
          </a:xfrm>
        </p:spPr>
        <p:txBody>
          <a:bodyPr/>
          <a:lstStyle/>
          <a:p>
            <a:r>
              <a:rPr lang="en-GB" sz="1800" dirty="0" smtClean="0"/>
              <a:t>Current Chair (11/2015 – 11/2017) – ESA </a:t>
            </a:r>
            <a:r>
              <a:rPr lang="en-GB" sz="1800" dirty="0"/>
              <a:t>–</a:t>
            </a:r>
            <a:r>
              <a:rPr lang="en-GB" sz="1800" dirty="0" smtClean="0"/>
              <a:t> </a:t>
            </a:r>
            <a:r>
              <a:rPr lang="en-GB" sz="1800" dirty="0" smtClean="0"/>
              <a:t>R&amp;D Agency</a:t>
            </a:r>
            <a:endParaRPr lang="en-GB" sz="1800" dirty="0" smtClean="0"/>
          </a:p>
          <a:p>
            <a:r>
              <a:rPr lang="en-GB" sz="1800" dirty="0" smtClean="0"/>
              <a:t>Next Chair (11/2017 – 11/2019) – EUMETSAT – </a:t>
            </a:r>
            <a:r>
              <a:rPr lang="en-GB" sz="1800" dirty="0" smtClean="0"/>
              <a:t>Ops Agency</a:t>
            </a:r>
            <a:endParaRPr lang="en-GB" sz="1800" dirty="0" smtClean="0"/>
          </a:p>
          <a:p>
            <a:r>
              <a:rPr lang="en-GB" sz="1800" dirty="0" smtClean="0"/>
              <a:t>Following Chair (11/2019 – 11/2021) – </a:t>
            </a:r>
            <a:r>
              <a:rPr lang="en-GB" sz="1800" dirty="0" err="1" smtClean="0"/>
              <a:t>tbd</a:t>
            </a:r>
            <a:r>
              <a:rPr lang="en-GB" sz="1800" dirty="0" smtClean="0"/>
              <a:t> – </a:t>
            </a:r>
            <a:r>
              <a:rPr lang="en-GB" sz="1800" smtClean="0">
                <a:solidFill>
                  <a:srgbClr val="FF0000"/>
                </a:solidFill>
              </a:rPr>
              <a:t>R&amp;D Agency</a:t>
            </a:r>
            <a:endParaRPr lang="en-GB" sz="1800" dirty="0" smtClean="0">
              <a:solidFill>
                <a:srgbClr val="FF0000"/>
              </a:solidFill>
            </a:endParaRPr>
          </a:p>
          <a:p>
            <a:endParaRPr lang="en-GB" sz="1800" dirty="0"/>
          </a:p>
          <a:p>
            <a:r>
              <a:rPr lang="en-GB" sz="1800" dirty="0" smtClean="0"/>
              <a:t>Nomination to be endorsed by CEOS and CGMS by 11/2017 to start as Vice Chair.</a:t>
            </a:r>
          </a:p>
          <a:p>
            <a:pPr lvl="1"/>
            <a:r>
              <a:rPr lang="en-GB" sz="1800" dirty="0" smtClean="0"/>
              <a:t>CGMS Plenary in May-June 2017</a:t>
            </a:r>
          </a:p>
          <a:p>
            <a:pPr lvl="1"/>
            <a:r>
              <a:rPr lang="en-GB" sz="1800" dirty="0" smtClean="0"/>
              <a:t>CEOS Plenary in October 2017</a:t>
            </a:r>
            <a:endParaRPr lang="en-GB" sz="1800" dirty="0"/>
          </a:p>
          <a:p>
            <a:endParaRPr lang="en-GB" sz="1800" dirty="0" smtClean="0"/>
          </a:p>
          <a:p>
            <a:r>
              <a:rPr lang="en-GB" sz="1800" dirty="0" smtClean="0"/>
              <a:t>Next </a:t>
            </a:r>
            <a:r>
              <a:rPr lang="en-GB" sz="1800" dirty="0" err="1" smtClean="0"/>
              <a:t>WGClimate</a:t>
            </a:r>
            <a:r>
              <a:rPr lang="en-GB" sz="1800" dirty="0" smtClean="0"/>
              <a:t> #7 is planned in February 2017 in Sao José dos Campos, hosted by INPE.</a:t>
            </a:r>
          </a:p>
          <a:p>
            <a:r>
              <a:rPr lang="en-GB" sz="1800" dirty="0" smtClean="0">
                <a:solidFill>
                  <a:srgbClr val="FF0000"/>
                </a:solidFill>
              </a:rPr>
              <a:t>Election for new Vice Chair shall be organised during that meeting in order to be in position to endorse the proposal at the following CGMS and CEOS Plenaries in 2017.</a:t>
            </a:r>
          </a:p>
          <a:p>
            <a:pPr marL="0" indent="0" algn="ctr">
              <a:buNone/>
            </a:pPr>
            <a:r>
              <a:rPr lang="en-GB" sz="1800" dirty="0" smtClean="0">
                <a:solidFill>
                  <a:srgbClr val="FF0000"/>
                </a:solidFill>
              </a:rPr>
              <a:t>CEOS Agencies are therefore requested to propose candidates.</a:t>
            </a:r>
            <a:endParaRPr lang="en-GB" sz="1800" dirty="0">
              <a:solidFill>
                <a:srgbClr val="FF0000"/>
              </a:solidFill>
            </a:endParaRPr>
          </a:p>
        </p:txBody>
      </p:sp>
      <p:sp>
        <p:nvSpPr>
          <p:cNvPr id="4" name="Slide Number Placeholder 3"/>
          <p:cNvSpPr>
            <a:spLocks noGrp="1"/>
          </p:cNvSpPr>
          <p:nvPr>
            <p:ph type="sldNum" sz="quarter" idx="12"/>
          </p:nvPr>
        </p:nvSpPr>
        <p:spPr/>
        <p:txBody>
          <a:bodyPr/>
          <a:lstStyle/>
          <a:p>
            <a:fld id="{080A0885-BF04-4D33-8097-A190C688388B}" type="slidenum">
              <a:rPr lang="en-US" smtClean="0"/>
              <a:t>24</a:t>
            </a:fld>
            <a:endParaRPr lang="en-US"/>
          </a:p>
        </p:txBody>
      </p:sp>
      <p:sp>
        <p:nvSpPr>
          <p:cNvPr id="5"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4216373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715000" cy="1143000"/>
          </a:xfrm>
        </p:spPr>
        <p:txBody>
          <a:bodyPr anchor="ctr"/>
          <a:lstStyle/>
          <a:p>
            <a:r>
              <a:rPr lang="en-GB" dirty="0" smtClean="0"/>
              <a:t>Points to be addressed</a:t>
            </a:r>
            <a:endParaRPr lang="en-GB" dirty="0"/>
          </a:p>
        </p:txBody>
      </p:sp>
      <p:sp>
        <p:nvSpPr>
          <p:cNvPr id="3" name="Content Placeholder 2"/>
          <p:cNvSpPr>
            <a:spLocks noGrp="1"/>
          </p:cNvSpPr>
          <p:nvPr>
            <p:ph idx="1"/>
          </p:nvPr>
        </p:nvSpPr>
        <p:spPr/>
        <p:txBody>
          <a:bodyPr/>
          <a:lstStyle/>
          <a:p>
            <a:r>
              <a:rPr lang="en-GB" dirty="0" err="1" smtClean="0"/>
              <a:t>WGClimate</a:t>
            </a:r>
            <a:r>
              <a:rPr lang="en-GB" dirty="0" smtClean="0"/>
              <a:t> need support from the VCs and other CEOS entities for person joining the Gap Analysis Groups.</a:t>
            </a:r>
          </a:p>
          <a:p>
            <a:endParaRPr lang="en-GB" dirty="0" smtClean="0"/>
          </a:p>
          <a:p>
            <a:r>
              <a:rPr lang="en-GB" dirty="0" err="1" smtClean="0"/>
              <a:t>WGClimate</a:t>
            </a:r>
            <a:r>
              <a:rPr lang="en-GB" dirty="0" smtClean="0"/>
              <a:t> will contact CEOS (and CGMS) agencies to support the Space Agency response to the GCOS IP. People showing interest are welcome.</a:t>
            </a:r>
            <a:endParaRPr lang="en-GB" dirty="0"/>
          </a:p>
          <a:p>
            <a:endParaRPr lang="en-GB" dirty="0" smtClean="0"/>
          </a:p>
          <a:p>
            <a:r>
              <a:rPr lang="en-GB" dirty="0" smtClean="0"/>
              <a:t>Election for the new Vice Chair</a:t>
            </a:r>
            <a:endParaRPr lang="en-GB" dirty="0"/>
          </a:p>
        </p:txBody>
      </p:sp>
      <p:sp>
        <p:nvSpPr>
          <p:cNvPr id="4" name="Slide Number Placeholder 3"/>
          <p:cNvSpPr>
            <a:spLocks noGrp="1"/>
          </p:cNvSpPr>
          <p:nvPr>
            <p:ph type="sldNum" sz="quarter" idx="12"/>
          </p:nvPr>
        </p:nvSpPr>
        <p:spPr/>
        <p:txBody>
          <a:bodyPr/>
          <a:lstStyle/>
          <a:p>
            <a:fld id="{080A0885-BF04-4D33-8097-A190C688388B}" type="slidenum">
              <a:rPr lang="en-US" smtClean="0"/>
              <a:t>25</a:t>
            </a:fld>
            <a:endParaRPr lang="en-US"/>
          </a:p>
        </p:txBody>
      </p:sp>
      <p:sp>
        <p:nvSpPr>
          <p:cNvPr id="5"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227723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096000" cy="1143000"/>
          </a:xfrm>
        </p:spPr>
        <p:txBody>
          <a:bodyPr anchor="ctr">
            <a:normAutofit/>
          </a:bodyPr>
          <a:lstStyle/>
          <a:p>
            <a:r>
              <a:rPr lang="en-GB" dirty="0"/>
              <a:t>ECV Inventory Development</a:t>
            </a:r>
          </a:p>
        </p:txBody>
      </p:sp>
      <p:sp>
        <p:nvSpPr>
          <p:cNvPr id="3" name="Content Placeholder 2"/>
          <p:cNvSpPr>
            <a:spLocks noGrp="1"/>
          </p:cNvSpPr>
          <p:nvPr>
            <p:ph idx="1"/>
          </p:nvPr>
        </p:nvSpPr>
        <p:spPr/>
        <p:txBody>
          <a:bodyPr anchor="ctr">
            <a:normAutofit lnSpcReduction="10000"/>
          </a:bodyPr>
          <a:lstStyle/>
          <a:p>
            <a:r>
              <a:rPr lang="en-GB" dirty="0"/>
              <a:t>The objectives associated with ECV Inventory development are intrinsic to the fulfilment of the core objectives assigned to </a:t>
            </a:r>
            <a:r>
              <a:rPr lang="en-GB" dirty="0" err="1"/>
              <a:t>WGClimate</a:t>
            </a:r>
            <a:r>
              <a:rPr lang="en-GB" dirty="0"/>
              <a:t> in its Terms of Reference, and form a pivotal asset in the implementation of the Climate Monitoring Architecture. The activity is predicated on the concept of the “Inventory Development Cycle”</a:t>
            </a:r>
            <a:r>
              <a:rPr lang="en-GB" dirty="0" smtClean="0"/>
              <a:t>.</a:t>
            </a:r>
          </a:p>
          <a:p>
            <a:endParaRPr lang="en-GB" dirty="0"/>
          </a:p>
          <a:p>
            <a:r>
              <a:rPr lang="en-GB" dirty="0"/>
              <a:t>Each </a:t>
            </a:r>
            <a:r>
              <a:rPr lang="en-GB" dirty="0" err="1"/>
              <a:t>WGClimate</a:t>
            </a:r>
            <a:r>
              <a:rPr lang="en-GB" dirty="0"/>
              <a:t> Chair has the objective of completing one inventory development cycle within their respective terms, with each development cycle corresponding to a series of CMRS actions, leading to a baseline version of the ECV Inventory. </a:t>
            </a:r>
          </a:p>
        </p:txBody>
      </p:sp>
      <p:sp>
        <p:nvSpPr>
          <p:cNvPr id="4" name="Footer Placeholder 3"/>
          <p:cNvSpPr>
            <a:spLocks noGrp="1"/>
          </p:cNvSpPr>
          <p:nvPr>
            <p:ph type="ftr" sz="quarter" idx="11"/>
          </p:nvPr>
        </p:nvSpPr>
        <p:spPr/>
        <p:txBody>
          <a:bodyPr/>
          <a:lstStyle/>
          <a:p>
            <a:r>
              <a:rPr lang="en-US" smtClean="0"/>
              <a:t>Joint CEOS/CGMS Working Group on Climate</a:t>
            </a:r>
            <a:endParaRPr lang="en-US" dirty="0"/>
          </a:p>
        </p:txBody>
      </p:sp>
    </p:spTree>
    <p:extLst>
      <p:ext uri="{BB962C8B-B14F-4D97-AF65-F5344CB8AC3E}">
        <p14:creationId xmlns:p14="http://schemas.microsoft.com/office/powerpoint/2010/main" val="684591368"/>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019800" cy="1143000"/>
          </a:xfrm>
        </p:spPr>
        <p:txBody>
          <a:bodyPr anchor="ctr"/>
          <a:lstStyle/>
          <a:p>
            <a:r>
              <a:rPr lang="en-GB" dirty="0" smtClean="0"/>
              <a:t>ECV Inventory - Cycle #2</a:t>
            </a:r>
            <a:endParaRPr lang="en-GB" dirty="0"/>
          </a:p>
        </p:txBody>
      </p:sp>
      <p:sp>
        <p:nvSpPr>
          <p:cNvPr id="3" name="Content Placeholder 2"/>
          <p:cNvSpPr>
            <a:spLocks noGrp="1"/>
          </p:cNvSpPr>
          <p:nvPr>
            <p:ph idx="1"/>
          </p:nvPr>
        </p:nvSpPr>
        <p:spPr>
          <a:xfrm>
            <a:off x="457200" y="1600200"/>
            <a:ext cx="4114800" cy="4525963"/>
          </a:xfrm>
        </p:spPr>
        <p:txBody>
          <a:bodyPr anchor="ctr">
            <a:normAutofit lnSpcReduction="10000"/>
          </a:bodyPr>
          <a:lstStyle/>
          <a:p>
            <a:r>
              <a:rPr lang="en-GB" b="1" dirty="0"/>
              <a:t>Stage #1</a:t>
            </a:r>
            <a:r>
              <a:rPr lang="en-GB" dirty="0" smtClean="0"/>
              <a:t>:Collection </a:t>
            </a:r>
            <a:r>
              <a:rPr lang="en-GB" dirty="0"/>
              <a:t>of New &amp; Updated Information from Data Providers </a:t>
            </a:r>
            <a:endParaRPr lang="en-GB" dirty="0" smtClean="0"/>
          </a:p>
          <a:p>
            <a:endParaRPr lang="en-GB" dirty="0"/>
          </a:p>
          <a:p>
            <a:r>
              <a:rPr lang="en-GB" b="1" dirty="0"/>
              <a:t>Stage #</a:t>
            </a:r>
            <a:r>
              <a:rPr lang="en-GB" b="1" dirty="0" smtClean="0"/>
              <a:t>2</a:t>
            </a:r>
            <a:r>
              <a:rPr lang="en-GB" dirty="0" smtClean="0"/>
              <a:t>: Data Incorporation and Quality Control</a:t>
            </a:r>
          </a:p>
          <a:p>
            <a:endParaRPr lang="en-GB" dirty="0"/>
          </a:p>
          <a:p>
            <a:r>
              <a:rPr lang="en-GB" b="1" dirty="0"/>
              <a:t>Stage #</a:t>
            </a:r>
            <a:r>
              <a:rPr lang="en-GB" b="1" dirty="0" smtClean="0"/>
              <a:t>3</a:t>
            </a:r>
            <a:r>
              <a:rPr lang="en-GB" dirty="0" smtClean="0"/>
              <a:t>: Gap Analysis</a:t>
            </a:r>
          </a:p>
          <a:p>
            <a:endParaRPr lang="en-GB" dirty="0"/>
          </a:p>
          <a:p>
            <a:r>
              <a:rPr lang="en-GB" b="1" dirty="0"/>
              <a:t>Stage #</a:t>
            </a:r>
            <a:r>
              <a:rPr lang="en-GB" b="1" dirty="0" smtClean="0"/>
              <a:t>4</a:t>
            </a:r>
            <a:r>
              <a:rPr lang="en-GB" dirty="0" smtClean="0"/>
              <a:t>: Action Plan</a:t>
            </a:r>
            <a:endParaRPr lang="en-GB" dirty="0"/>
          </a:p>
        </p:txBody>
      </p:sp>
      <p:sp>
        <p:nvSpPr>
          <p:cNvPr id="4"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496918236"/>
              </p:ext>
            </p:extLst>
          </p:nvPr>
        </p:nvGraphicFramePr>
        <p:xfrm>
          <a:off x="5257800" y="2209800"/>
          <a:ext cx="36576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40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096000" cy="1143000"/>
          </a:xfrm>
        </p:spPr>
        <p:txBody>
          <a:bodyPr anchor="ctr"/>
          <a:lstStyle/>
          <a:p>
            <a:r>
              <a:rPr lang="en-GB" dirty="0" smtClean="0"/>
              <a:t>Other Activities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Reporting to CEOS</a:t>
            </a:r>
          </a:p>
          <a:p>
            <a:pPr lvl="2"/>
            <a:r>
              <a:rPr lang="en-GB" dirty="0" smtClean="0"/>
              <a:t>Update of the ECV Inventory</a:t>
            </a:r>
          </a:p>
          <a:p>
            <a:pPr lvl="2"/>
            <a:r>
              <a:rPr lang="en-GB" dirty="0" smtClean="0"/>
              <a:t>Analysis report on new Climate Change Treaty (COP-21)</a:t>
            </a:r>
          </a:p>
          <a:p>
            <a:r>
              <a:rPr lang="en-GB" dirty="0" smtClean="0"/>
              <a:t>Reporting To CGMS (#44 </a:t>
            </a:r>
            <a:r>
              <a:rPr lang="en-GB" dirty="0" err="1" smtClean="0"/>
              <a:t>Biot</a:t>
            </a:r>
            <a:r>
              <a:rPr lang="en-GB" dirty="0" smtClean="0"/>
              <a:t>-France June 2016)</a:t>
            </a:r>
          </a:p>
          <a:p>
            <a:pPr lvl="1"/>
            <a:r>
              <a:rPr lang="en-GB" dirty="0" smtClean="0"/>
              <a:t>Actions:</a:t>
            </a:r>
          </a:p>
          <a:p>
            <a:pPr lvl="2"/>
            <a:r>
              <a:rPr lang="en-GB" dirty="0" smtClean="0"/>
              <a:t>FCDR Inventory</a:t>
            </a:r>
          </a:p>
          <a:p>
            <a:pPr lvl="2"/>
            <a:r>
              <a:rPr lang="en-GB" dirty="0" smtClean="0"/>
              <a:t>Interoperability Standards</a:t>
            </a:r>
          </a:p>
          <a:p>
            <a:r>
              <a:rPr lang="en-GB" dirty="0" smtClean="0"/>
              <a:t>Reporting to SBSTA</a:t>
            </a:r>
          </a:p>
          <a:p>
            <a:pPr lvl="2"/>
            <a:r>
              <a:rPr lang="en-GB" dirty="0" err="1" smtClean="0"/>
              <a:t>WGClimate</a:t>
            </a:r>
            <a:r>
              <a:rPr lang="en-GB" dirty="0" smtClean="0"/>
              <a:t> Chair will be present at SBAST-44 as part of the ESA delegation and has been invited to present </a:t>
            </a:r>
            <a:r>
              <a:rPr lang="en-GB" dirty="0" err="1" smtClean="0"/>
              <a:t>WGClimate</a:t>
            </a:r>
            <a:r>
              <a:rPr lang="en-GB" dirty="0" smtClean="0"/>
              <a:t> activities.</a:t>
            </a:r>
          </a:p>
          <a:p>
            <a:r>
              <a:rPr lang="en-GB" dirty="0" smtClean="0"/>
              <a:t>Interface with GCOS</a:t>
            </a:r>
          </a:p>
          <a:p>
            <a:pPr lvl="2"/>
            <a:r>
              <a:rPr lang="en-GB" dirty="0" smtClean="0"/>
              <a:t>Supporting the Definition of the New GCOS IP (planned end 2016)</a:t>
            </a:r>
          </a:p>
          <a:p>
            <a:pPr lvl="2"/>
            <a:r>
              <a:rPr lang="en-GB" dirty="0" smtClean="0"/>
              <a:t>Prepare the CEOS response to the new GCOS IP (planned end 2017)</a:t>
            </a:r>
            <a:endParaRPr lang="en-GB" dirty="0"/>
          </a:p>
        </p:txBody>
      </p:sp>
      <p:sp>
        <p:nvSpPr>
          <p:cNvPr id="5"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201135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562600" cy="1143000"/>
          </a:xfrm>
        </p:spPr>
        <p:txBody>
          <a:bodyPr anchor="ctr"/>
          <a:lstStyle/>
          <a:p>
            <a:r>
              <a:rPr lang="en-GB" dirty="0" smtClean="0"/>
              <a:t>ECV Inventory - Content</a:t>
            </a:r>
            <a:endParaRPr lang="en-GB" dirty="0"/>
          </a:p>
        </p:txBody>
      </p:sp>
      <p:sp>
        <p:nvSpPr>
          <p:cNvPr id="4" name="Content Placeholder 3"/>
          <p:cNvSpPr>
            <a:spLocks noGrp="1"/>
          </p:cNvSpPr>
          <p:nvPr>
            <p:ph sz="quarter" idx="1"/>
          </p:nvPr>
        </p:nvSpPr>
        <p:spPr/>
        <p:txBody>
          <a:bodyPr anchor="ctr">
            <a:normAutofit/>
          </a:bodyPr>
          <a:lstStyle/>
          <a:p>
            <a:pPr>
              <a:spcBef>
                <a:spcPts val="1200"/>
              </a:spcBef>
            </a:pPr>
            <a:r>
              <a:rPr lang="en-GB" sz="2400" dirty="0" smtClean="0">
                <a:solidFill>
                  <a:schemeClr val="tx2"/>
                </a:solidFill>
              </a:rPr>
              <a:t>Technical Baseline for New Implementation</a:t>
            </a:r>
          </a:p>
          <a:p>
            <a:pPr>
              <a:spcBef>
                <a:spcPts val="1200"/>
              </a:spcBef>
            </a:pPr>
            <a:r>
              <a:rPr lang="en-GB" sz="2400" dirty="0" smtClean="0">
                <a:solidFill>
                  <a:schemeClr val="tx2"/>
                </a:solidFill>
              </a:rPr>
              <a:t>What is the ECV Inventory and why is it important</a:t>
            </a:r>
          </a:p>
          <a:p>
            <a:pPr>
              <a:spcBef>
                <a:spcPts val="1200"/>
              </a:spcBef>
            </a:pPr>
            <a:r>
              <a:rPr lang="en-GB" sz="2400" dirty="0" smtClean="0">
                <a:solidFill>
                  <a:schemeClr val="tx2"/>
                </a:solidFill>
              </a:rPr>
              <a:t>Analysis of Cycle #1 Inventory Status</a:t>
            </a:r>
          </a:p>
          <a:p>
            <a:pPr>
              <a:spcBef>
                <a:spcPts val="1200"/>
              </a:spcBef>
            </a:pPr>
            <a:r>
              <a:rPr lang="en-GB" sz="2400" dirty="0" smtClean="0">
                <a:solidFill>
                  <a:schemeClr val="tx2"/>
                </a:solidFill>
              </a:rPr>
              <a:t>Structure of Cycle #2 Inventory</a:t>
            </a:r>
          </a:p>
          <a:p>
            <a:pPr>
              <a:spcBef>
                <a:spcPts val="1200"/>
              </a:spcBef>
            </a:pPr>
            <a:r>
              <a:rPr lang="en-GB" sz="2400" dirty="0" smtClean="0">
                <a:solidFill>
                  <a:schemeClr val="tx2"/>
                </a:solidFill>
              </a:rPr>
              <a:t>Example of questionnaire entry</a:t>
            </a:r>
          </a:p>
          <a:p>
            <a:pPr>
              <a:spcBef>
                <a:spcPts val="1200"/>
              </a:spcBef>
            </a:pPr>
            <a:r>
              <a:rPr lang="en-GB" sz="2400" dirty="0" smtClean="0">
                <a:solidFill>
                  <a:schemeClr val="tx2"/>
                </a:solidFill>
              </a:rPr>
              <a:t>ECVs, ECV Products and Physical Quantity</a:t>
            </a:r>
          </a:p>
          <a:p>
            <a:pPr>
              <a:spcBef>
                <a:spcPts val="1200"/>
              </a:spcBef>
            </a:pPr>
            <a:r>
              <a:rPr lang="en-GB" sz="2400" dirty="0" smtClean="0">
                <a:solidFill>
                  <a:schemeClr val="tx2"/>
                </a:solidFill>
              </a:rPr>
              <a:t>Complementary Activities</a:t>
            </a:r>
          </a:p>
          <a:p>
            <a:pPr>
              <a:spcBef>
                <a:spcPts val="1200"/>
              </a:spcBef>
            </a:pPr>
            <a:r>
              <a:rPr lang="en-GB" dirty="0" smtClean="0">
                <a:solidFill>
                  <a:schemeClr val="tx2"/>
                </a:solidFill>
              </a:rPr>
              <a:t>Schedule</a:t>
            </a:r>
            <a:endParaRPr lang="en-GB" sz="2400" dirty="0" smtClean="0">
              <a:solidFill>
                <a:schemeClr val="tx2"/>
              </a:solidFill>
            </a:endParaRPr>
          </a:p>
        </p:txBody>
      </p:sp>
      <p:sp>
        <p:nvSpPr>
          <p:cNvPr id="5"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54520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a:stCxn id="18" idx="1"/>
            <a:endCxn id="3081" idx="7"/>
          </p:cNvCxnSpPr>
          <p:nvPr/>
        </p:nvCxnSpPr>
        <p:spPr>
          <a:xfrm flipV="1">
            <a:off x="1367644" y="3580596"/>
            <a:ext cx="0" cy="1720612"/>
          </a:xfrm>
          <a:prstGeom prst="straightConnector1">
            <a:avLst/>
          </a:prstGeom>
          <a:ln w="57150">
            <a:solidFill>
              <a:srgbClr val="0E277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55576" y="4149080"/>
            <a:ext cx="1224136" cy="864096"/>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9" name="Picture 7"/>
          <p:cNvPicPr>
            <a:picLocks noChangeAspect="1" noChangeArrowheads="1"/>
          </p:cNvPicPr>
          <p:nvPr/>
        </p:nvPicPr>
        <p:blipFill>
          <a:blip r:embed="rId2" cstate="print"/>
          <a:srcRect/>
          <a:stretch>
            <a:fillRect/>
          </a:stretch>
        </p:blipFill>
        <p:spPr bwMode="auto">
          <a:xfrm>
            <a:off x="6876256" y="2564904"/>
            <a:ext cx="1487822" cy="1584176"/>
          </a:xfrm>
          <a:prstGeom prst="rect">
            <a:avLst/>
          </a:prstGeom>
          <a:noFill/>
          <a:ln w="9525">
            <a:noFill/>
            <a:miter lim="800000"/>
            <a:headEnd/>
            <a:tailEnd/>
          </a:ln>
        </p:spPr>
      </p:pic>
      <p:sp>
        <p:nvSpPr>
          <p:cNvPr id="2" name="Title 1"/>
          <p:cNvSpPr>
            <a:spLocks noGrp="1"/>
          </p:cNvSpPr>
          <p:nvPr>
            <p:ph type="title"/>
          </p:nvPr>
        </p:nvSpPr>
        <p:spPr>
          <a:xfrm>
            <a:off x="1905000" y="0"/>
            <a:ext cx="5638800" cy="1143000"/>
          </a:xfrm>
        </p:spPr>
        <p:txBody>
          <a:bodyPr anchor="ctr">
            <a:normAutofit/>
          </a:bodyPr>
          <a:lstStyle/>
          <a:p>
            <a:r>
              <a:rPr lang="de-DE" dirty="0" smtClean="0"/>
              <a:t>Technical baseline for new implementation</a:t>
            </a:r>
            <a:endParaRPr lang="en-GB" dirty="0"/>
          </a:p>
        </p:txBody>
      </p:sp>
      <p:sp>
        <p:nvSpPr>
          <p:cNvPr id="4" name="Content Placeholder 3"/>
          <p:cNvSpPr>
            <a:spLocks noGrp="1"/>
          </p:cNvSpPr>
          <p:nvPr>
            <p:ph sz="quarter" idx="1"/>
          </p:nvPr>
        </p:nvSpPr>
        <p:spPr>
          <a:xfrm>
            <a:off x="251520" y="1219200"/>
            <a:ext cx="8640960" cy="2065784"/>
          </a:xfrm>
        </p:spPr>
        <p:txBody>
          <a:bodyPr>
            <a:normAutofit/>
          </a:bodyPr>
          <a:lstStyle/>
          <a:p>
            <a:pPr>
              <a:tabLst>
                <a:tab pos="2065338" algn="l"/>
                <a:tab pos="3673475" algn="l"/>
              </a:tabLst>
            </a:pPr>
            <a:r>
              <a:rPr lang="de-DE" sz="2400" dirty="0" smtClean="0"/>
              <a:t>Webserver,	Database,	User Interaction</a:t>
            </a:r>
          </a:p>
          <a:p>
            <a:pPr>
              <a:tabLst>
                <a:tab pos="2065338" algn="l"/>
                <a:tab pos="3673475" algn="l"/>
              </a:tabLst>
            </a:pPr>
            <a:r>
              <a:rPr lang="de-DE" sz="2400" dirty="0" smtClean="0"/>
              <a:t>Apache, 	MySQL, 	PHP (server), JavaScript (Client)</a:t>
            </a:r>
            <a:endParaRPr lang="en-GB" sz="2400" dirty="0"/>
          </a:p>
        </p:txBody>
      </p:sp>
      <p:pic>
        <p:nvPicPr>
          <p:cNvPr id="6" name="Picture 5"/>
          <p:cNvPicPr>
            <a:picLocks noChangeAspect="1" noChangeArrowheads="1"/>
          </p:cNvPicPr>
          <p:nvPr/>
        </p:nvPicPr>
        <p:blipFill>
          <a:blip r:embed="rId3" cstate="print"/>
          <a:srcRect/>
          <a:stretch>
            <a:fillRect/>
          </a:stretch>
        </p:blipFill>
        <p:spPr bwMode="auto">
          <a:xfrm>
            <a:off x="5364088" y="3717032"/>
            <a:ext cx="2806073" cy="1728192"/>
          </a:xfrm>
          <a:prstGeom prst="rect">
            <a:avLst/>
          </a:prstGeom>
          <a:ln>
            <a:noFill/>
          </a:ln>
          <a:effectLst>
            <a:outerShdw blurRad="292100" dist="139700" dir="2700000" algn="tl" rotWithShape="0">
              <a:srgbClr val="333333">
                <a:alpha val="65000"/>
              </a:srgbClr>
            </a:outerShdw>
          </a:effectLst>
        </p:spPr>
      </p:pic>
      <p:pic>
        <p:nvPicPr>
          <p:cNvPr id="3077" name="Picture 5" descr="C:\Program Files (x86)\Microsoft Office\MEDIA\CAGCAT10\j0195384.wmf"/>
          <p:cNvPicPr>
            <a:picLocks noChangeAspect="1" noChangeArrowheads="1"/>
          </p:cNvPicPr>
          <p:nvPr/>
        </p:nvPicPr>
        <p:blipFill>
          <a:blip r:embed="rId4" cstate="print"/>
          <a:srcRect/>
          <a:stretch>
            <a:fillRect/>
          </a:stretch>
        </p:blipFill>
        <p:spPr bwMode="auto">
          <a:xfrm>
            <a:off x="7092280" y="4509120"/>
            <a:ext cx="1440160" cy="1470720"/>
          </a:xfrm>
          <a:prstGeom prst="rect">
            <a:avLst/>
          </a:prstGeom>
          <a:noFill/>
        </p:spPr>
      </p:pic>
      <p:sp>
        <p:nvSpPr>
          <p:cNvPr id="3081" name="modem"/>
          <p:cNvSpPr>
            <a:spLocks noEditPoints="1" noChangeArrowheads="1"/>
          </p:cNvSpPr>
          <p:nvPr/>
        </p:nvSpPr>
        <p:spPr bwMode="auto">
          <a:xfrm>
            <a:off x="647564" y="2852936"/>
            <a:ext cx="1440160" cy="72766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Can 17"/>
          <p:cNvSpPr/>
          <p:nvPr/>
        </p:nvSpPr>
        <p:spPr>
          <a:xfrm>
            <a:off x="575556" y="5301208"/>
            <a:ext cx="1584176" cy="864096"/>
          </a:xfrm>
          <a:prstGeom prst="can">
            <a:avLst/>
          </a:prstGeom>
          <a:solidFill>
            <a:srgbClr val="0E2778">
              <a:alpha val="30980"/>
            </a:srgbClr>
          </a:solidFill>
          <a:ln w="9525">
            <a:solidFill>
              <a:srgbClr val="0E2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accent1">
                  <a:lumMod val="50000"/>
                </a:schemeClr>
              </a:solidFill>
            </a:endParaRPr>
          </a:p>
        </p:txBody>
      </p:sp>
      <p:pic>
        <p:nvPicPr>
          <p:cNvPr id="3086" name="Picture 14"/>
          <p:cNvPicPr>
            <a:picLocks noChangeAspect="1" noChangeArrowheads="1"/>
          </p:cNvPicPr>
          <p:nvPr/>
        </p:nvPicPr>
        <p:blipFill>
          <a:blip r:embed="rId5" cstate="print">
            <a:clrChange>
              <a:clrFrom>
                <a:srgbClr val="FEFCF5"/>
              </a:clrFrom>
              <a:clrTo>
                <a:srgbClr val="FEFCF5">
                  <a:alpha val="0"/>
                </a:srgbClr>
              </a:clrTo>
            </a:clrChange>
          </a:blip>
          <a:srcRect/>
          <a:stretch>
            <a:fillRect/>
          </a:stretch>
        </p:blipFill>
        <p:spPr bwMode="auto">
          <a:xfrm>
            <a:off x="745426" y="3933056"/>
            <a:ext cx="1244437" cy="1107777"/>
          </a:xfrm>
          <a:prstGeom prst="rect">
            <a:avLst/>
          </a:prstGeom>
          <a:ln>
            <a:noFill/>
          </a:ln>
          <a:effectLst>
            <a:outerShdw blurRad="292100" dist="139700" dir="2700000" algn="tl" rotWithShape="0">
              <a:srgbClr val="333333">
                <a:alpha val="65000"/>
              </a:srgbClr>
            </a:outerShdw>
          </a:effectLst>
        </p:spPr>
      </p:pic>
      <p:cxnSp>
        <p:nvCxnSpPr>
          <p:cNvPr id="25" name="Straight Arrow Connector 24"/>
          <p:cNvCxnSpPr>
            <a:stCxn id="6" idx="1"/>
            <a:endCxn id="3081" idx="9"/>
          </p:cNvCxnSpPr>
          <p:nvPr/>
        </p:nvCxnSpPr>
        <p:spPr>
          <a:xfrm flipH="1" flipV="1">
            <a:off x="2087724" y="3303546"/>
            <a:ext cx="3276364" cy="1277582"/>
          </a:xfrm>
          <a:prstGeom prst="straightConnector1">
            <a:avLst/>
          </a:prstGeom>
          <a:ln w="57150">
            <a:solidFill>
              <a:srgbClr val="0E277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079" idx="1"/>
            <a:endCxn id="3081" idx="9"/>
          </p:cNvCxnSpPr>
          <p:nvPr/>
        </p:nvCxnSpPr>
        <p:spPr>
          <a:xfrm flipH="1" flipV="1">
            <a:off x="2087724" y="3303546"/>
            <a:ext cx="4788532" cy="53446"/>
          </a:xfrm>
          <a:prstGeom prst="straightConnector1">
            <a:avLst/>
          </a:prstGeom>
          <a:ln w="57150">
            <a:solidFill>
              <a:srgbClr val="0E277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74" name="Cloud"/>
          <p:cNvSpPr>
            <a:spLocks noChangeAspect="1" noEditPoints="1" noChangeArrowheads="1"/>
          </p:cNvSpPr>
          <p:nvPr/>
        </p:nvSpPr>
        <p:spPr bwMode="auto">
          <a:xfrm>
            <a:off x="2627784" y="2780928"/>
            <a:ext cx="2664296" cy="187220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alpha val="6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accent1">
                  <a:lumMod val="50000"/>
                </a:schemeClr>
              </a:solidFill>
            </a:endParaRPr>
          </a:p>
        </p:txBody>
      </p:sp>
      <p:pic>
        <p:nvPicPr>
          <p:cNvPr id="3078" name="Picture 6" descr="C:\Program Files (x86)\Microsoft Office\MEDIA\CAGCAT10\j0300520.gif"/>
          <p:cNvPicPr>
            <a:picLocks noChangeAspect="1" noChangeArrowheads="1" noCrop="1"/>
          </p:cNvPicPr>
          <p:nvPr/>
        </p:nvPicPr>
        <p:blipFill>
          <a:blip r:embed="rId6" cstate="print"/>
          <a:srcRect/>
          <a:stretch>
            <a:fillRect/>
          </a:stretch>
        </p:blipFill>
        <p:spPr bwMode="auto">
          <a:xfrm>
            <a:off x="3520508" y="3196974"/>
            <a:ext cx="1038053" cy="936104"/>
          </a:xfrm>
          <a:prstGeom prst="rect">
            <a:avLst/>
          </a:prstGeom>
          <a:noFill/>
        </p:spPr>
      </p:pic>
      <p:sp>
        <p:nvSpPr>
          <p:cNvPr id="17"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22542959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486400" cy="1143000"/>
          </a:xfrm>
        </p:spPr>
        <p:txBody>
          <a:bodyPr anchor="ctr"/>
          <a:lstStyle/>
          <a:p>
            <a:r>
              <a:rPr lang="de-DE" dirty="0" smtClean="0"/>
              <a:t>Database tables</a:t>
            </a: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3064533862"/>
              </p:ext>
            </p:extLst>
          </p:nvPr>
        </p:nvGraphicFramePr>
        <p:xfrm>
          <a:off x="323528" y="1371600"/>
          <a:ext cx="8496944" cy="4622800"/>
        </p:xfrm>
        <a:graphic>
          <a:graphicData uri="http://schemas.openxmlformats.org/drawingml/2006/table">
            <a:tbl>
              <a:tblPr firstRow="1" bandRow="1">
                <a:tableStyleId>{5C22544A-7EE6-4342-B048-85BDC9FD1C3A}</a:tableStyleId>
              </a:tblPr>
              <a:tblGrid>
                <a:gridCol w="2376264"/>
                <a:gridCol w="3288366"/>
                <a:gridCol w="2832314"/>
              </a:tblGrid>
              <a:tr h="370840">
                <a:tc>
                  <a:txBody>
                    <a:bodyPr/>
                    <a:lstStyle/>
                    <a:p>
                      <a:r>
                        <a:rPr lang="en-GB" sz="1600" noProof="0" smtClean="0"/>
                        <a:t>Table</a:t>
                      </a:r>
                      <a:endParaRPr lang="en-GB" sz="1600" noProof="0"/>
                    </a:p>
                  </a:txBody>
                  <a:tcPr/>
                </a:tc>
                <a:tc>
                  <a:txBody>
                    <a:bodyPr/>
                    <a:lstStyle/>
                    <a:p>
                      <a:r>
                        <a:rPr lang="en-GB" sz="1600" noProof="0" smtClean="0"/>
                        <a:t>Content</a:t>
                      </a:r>
                      <a:endParaRPr lang="en-GB" sz="1600" noProof="0"/>
                    </a:p>
                  </a:txBody>
                  <a:tcPr/>
                </a:tc>
                <a:tc>
                  <a:txBody>
                    <a:bodyPr/>
                    <a:lstStyle/>
                    <a:p>
                      <a:r>
                        <a:rPr lang="en-GB" sz="1600" noProof="0" smtClean="0"/>
                        <a:t>Access restrictions</a:t>
                      </a:r>
                      <a:endParaRPr lang="en-GB" sz="1600" noProof="0"/>
                    </a:p>
                  </a:txBody>
                  <a:tcPr/>
                </a:tc>
              </a:tr>
              <a:tr h="370840">
                <a:tc>
                  <a:txBody>
                    <a:bodyPr/>
                    <a:lstStyle/>
                    <a:p>
                      <a:r>
                        <a:rPr lang="en-GB" sz="1600" b="1" noProof="0" smtClean="0">
                          <a:solidFill>
                            <a:srgbClr val="243825"/>
                          </a:solidFill>
                        </a:rPr>
                        <a:t>ECV</a:t>
                      </a:r>
                      <a:endParaRPr lang="en-GB" sz="1600" b="1" noProof="0">
                        <a:solidFill>
                          <a:srgbClr val="243825"/>
                        </a:solidFill>
                      </a:endParaRPr>
                    </a:p>
                  </a:txBody>
                  <a:tcPr/>
                </a:tc>
                <a:tc>
                  <a:txBody>
                    <a:bodyPr/>
                    <a:lstStyle/>
                    <a:p>
                      <a:r>
                        <a:rPr lang="en-GB" sz="1600" noProof="0" smtClean="0">
                          <a:solidFill>
                            <a:srgbClr val="243825"/>
                          </a:solidFill>
                        </a:rPr>
                        <a:t>ECV Inventory Cycle #1</a:t>
                      </a:r>
                      <a:endParaRPr lang="en-GB" sz="1600" noProof="0">
                        <a:solidFill>
                          <a:srgbClr val="243825"/>
                        </a:solidFill>
                      </a:endParaRPr>
                    </a:p>
                  </a:txBody>
                  <a:tcPr/>
                </a:tc>
                <a:tc>
                  <a:txBody>
                    <a:bodyPr/>
                    <a:lstStyle/>
                    <a:p>
                      <a:r>
                        <a:rPr lang="en-GB" sz="1600" noProof="0" smtClean="0">
                          <a:solidFill>
                            <a:srgbClr val="243825"/>
                          </a:solidFill>
                        </a:rPr>
                        <a:t>Read-only, publicly</a:t>
                      </a:r>
                      <a:r>
                        <a:rPr lang="en-GB" sz="1600" baseline="0" noProof="0" smtClean="0">
                          <a:solidFill>
                            <a:srgbClr val="243825"/>
                          </a:solidFill>
                        </a:rPr>
                        <a:t> avilable</a:t>
                      </a:r>
                      <a:endParaRPr lang="en-GB" sz="1600" noProof="0">
                        <a:solidFill>
                          <a:srgbClr val="243825"/>
                        </a:solidFill>
                      </a:endParaRPr>
                    </a:p>
                  </a:txBody>
                  <a:tcPr/>
                </a:tc>
              </a:tr>
              <a:tr h="370840">
                <a:tc>
                  <a:txBody>
                    <a:bodyPr/>
                    <a:lstStyle/>
                    <a:p>
                      <a:r>
                        <a:rPr lang="en-GB" sz="1600" b="1" noProof="0" smtClean="0">
                          <a:solidFill>
                            <a:srgbClr val="243825"/>
                          </a:solidFill>
                        </a:rPr>
                        <a:t>ECV_2</a:t>
                      </a:r>
                      <a:endParaRPr lang="en-GB" sz="1600" b="1" noProof="0">
                        <a:solidFill>
                          <a:srgbClr val="243825"/>
                        </a:solidFill>
                      </a:endParaRPr>
                    </a:p>
                  </a:txBody>
                  <a:tcPr/>
                </a:tc>
                <a:tc>
                  <a:txBody>
                    <a:bodyPr/>
                    <a:lstStyle/>
                    <a:p>
                      <a:r>
                        <a:rPr lang="en-GB" sz="1600" noProof="0" smtClean="0">
                          <a:solidFill>
                            <a:srgbClr val="243825"/>
                          </a:solidFill>
                        </a:rPr>
                        <a:t>ECV Inventory Cycle #2</a:t>
                      </a:r>
                      <a:endParaRPr lang="en-GB" sz="1600" noProof="0">
                        <a:solidFill>
                          <a:srgbClr val="243825"/>
                        </a:solidFill>
                      </a:endParaRPr>
                    </a:p>
                  </a:txBody>
                  <a:tcPr/>
                </a:tc>
                <a:tc>
                  <a:txBody>
                    <a:bodyPr/>
                    <a:lstStyle/>
                    <a:p>
                      <a:r>
                        <a:rPr lang="en-GB" sz="1600" noProof="0" smtClean="0">
                          <a:solidFill>
                            <a:srgbClr val="243825"/>
                          </a:solidFill>
                        </a:rPr>
                        <a:t>Editable, during verification </a:t>
                      </a:r>
                      <a:r>
                        <a:rPr lang="en-GB" sz="1600" baseline="0" noProof="0" smtClean="0">
                          <a:solidFill>
                            <a:srgbClr val="243825"/>
                          </a:solidFill>
                        </a:rPr>
                        <a:t>only </a:t>
                      </a:r>
                      <a:r>
                        <a:rPr lang="en-GB" sz="1600" noProof="0" smtClean="0">
                          <a:solidFill>
                            <a:srgbClr val="243825"/>
                          </a:solidFill>
                        </a:rPr>
                        <a:t>available </a:t>
                      </a:r>
                      <a:r>
                        <a:rPr lang="en-GB" sz="1600" baseline="0" noProof="0" smtClean="0">
                          <a:solidFill>
                            <a:srgbClr val="243825"/>
                          </a:solidFill>
                        </a:rPr>
                        <a:t>to dataset providers and WGClimate</a:t>
                      </a:r>
                      <a:endParaRPr lang="en-GB" sz="1600" noProof="0">
                        <a:solidFill>
                          <a:srgbClr val="243825"/>
                        </a:solidFill>
                      </a:endParaRPr>
                    </a:p>
                  </a:txBody>
                  <a:tcPr/>
                </a:tc>
              </a:tr>
              <a:tr h="370840">
                <a:tc>
                  <a:txBody>
                    <a:bodyPr/>
                    <a:lstStyle/>
                    <a:p>
                      <a:r>
                        <a:rPr lang="en-GB" sz="1600" b="1" noProof="0" smtClean="0">
                          <a:solidFill>
                            <a:srgbClr val="243825"/>
                          </a:solidFill>
                        </a:rPr>
                        <a:t>ECV_requirements</a:t>
                      </a:r>
                      <a:endParaRPr lang="en-GB" sz="1600" b="1" noProof="0">
                        <a:solidFill>
                          <a:srgbClr val="243825"/>
                        </a:solidFill>
                      </a:endParaRPr>
                    </a:p>
                  </a:txBody>
                  <a:tcPr/>
                </a:tc>
                <a:tc>
                  <a:txBody>
                    <a:bodyPr/>
                    <a:lstStyle/>
                    <a:p>
                      <a:r>
                        <a:rPr lang="en-GB" sz="1600" noProof="0" smtClean="0">
                          <a:solidFill>
                            <a:srgbClr val="243825"/>
                          </a:solidFill>
                        </a:rPr>
                        <a:t>GCOS ECV</a:t>
                      </a:r>
                      <a:r>
                        <a:rPr lang="en-GB" sz="1600" baseline="0" noProof="0" smtClean="0">
                          <a:solidFill>
                            <a:srgbClr val="243825"/>
                          </a:solidFill>
                        </a:rPr>
                        <a:t> Requirements</a:t>
                      </a:r>
                      <a:endParaRPr lang="en-GB" sz="1600" noProof="0">
                        <a:solidFill>
                          <a:srgbClr val="243825"/>
                        </a:solidFill>
                      </a:endParaRPr>
                    </a:p>
                  </a:txBody>
                  <a:tcPr/>
                </a:tc>
                <a:tc>
                  <a:txBody>
                    <a:bodyPr/>
                    <a:lstStyle/>
                    <a:p>
                      <a:r>
                        <a:rPr lang="en-GB" sz="1600" noProof="0" smtClean="0">
                          <a:solidFill>
                            <a:srgbClr val="243825"/>
                          </a:solidFill>
                        </a:rPr>
                        <a:t>Read-only, publicly available</a:t>
                      </a:r>
                      <a:endParaRPr lang="en-GB" sz="1600" noProof="0">
                        <a:solidFill>
                          <a:srgbClr val="243825"/>
                        </a:solidFill>
                      </a:endParaRPr>
                    </a:p>
                  </a:txBody>
                  <a:tcPr/>
                </a:tc>
              </a:tr>
              <a:tr h="370840">
                <a:tc>
                  <a:txBody>
                    <a:bodyPr/>
                    <a:lstStyle/>
                    <a:p>
                      <a:r>
                        <a:rPr lang="en-GB" sz="1600" noProof="0" smtClean="0">
                          <a:solidFill>
                            <a:srgbClr val="243825"/>
                          </a:solidFill>
                        </a:rPr>
                        <a:t>Satellites_instruments</a:t>
                      </a:r>
                      <a:endParaRPr lang="en-GB" sz="1600" noProof="0">
                        <a:solidFill>
                          <a:srgbClr val="243825"/>
                        </a:solidFill>
                      </a:endParaRPr>
                    </a:p>
                  </a:txBody>
                  <a:tcPr/>
                </a:tc>
                <a:tc>
                  <a:txBody>
                    <a:bodyPr/>
                    <a:lstStyle/>
                    <a:p>
                      <a:r>
                        <a:rPr lang="en-GB" sz="1600" noProof="0" smtClean="0">
                          <a:solidFill>
                            <a:srgbClr val="243825"/>
                          </a:solidFill>
                        </a:rPr>
                        <a:t>List of</a:t>
                      </a:r>
                      <a:r>
                        <a:rPr lang="en-GB" sz="1600" baseline="0" noProof="0" smtClean="0">
                          <a:solidFill>
                            <a:srgbClr val="243825"/>
                          </a:solidFill>
                        </a:rPr>
                        <a:t> satellites and instruments</a:t>
                      </a:r>
                      <a:endParaRPr lang="en-GB" sz="1600" noProof="0">
                        <a:solidFill>
                          <a:srgbClr val="243825"/>
                        </a:solidFill>
                      </a:endParaRPr>
                    </a:p>
                  </a:txBody>
                  <a:tcPr/>
                </a:tc>
                <a:tc>
                  <a:txBody>
                    <a:bodyPr/>
                    <a:lstStyle/>
                    <a:p>
                      <a:r>
                        <a:rPr lang="en-GB" sz="1600" noProof="0" smtClean="0">
                          <a:solidFill>
                            <a:srgbClr val="243825"/>
                          </a:solidFill>
                        </a:rPr>
                        <a:t>Available</a:t>
                      </a:r>
                      <a:r>
                        <a:rPr lang="en-GB" sz="1600" baseline="0" noProof="0" smtClean="0">
                          <a:solidFill>
                            <a:srgbClr val="243825"/>
                          </a:solidFill>
                        </a:rPr>
                        <a:t> through drop-down lists</a:t>
                      </a:r>
                      <a:endParaRPr lang="en-GB" sz="1600" noProof="0">
                        <a:solidFill>
                          <a:srgbClr val="243825"/>
                        </a:solidFill>
                      </a:endParaRPr>
                    </a:p>
                  </a:txBody>
                  <a:tcPr/>
                </a:tc>
              </a:tr>
              <a:tr h="370840">
                <a:tc>
                  <a:txBody>
                    <a:bodyPr/>
                    <a:lstStyle/>
                    <a:p>
                      <a:r>
                        <a:rPr lang="en-GB" sz="1600" noProof="0" smtClean="0">
                          <a:solidFill>
                            <a:srgbClr val="243825"/>
                          </a:solidFill>
                        </a:rPr>
                        <a:t>Items_sat_data</a:t>
                      </a:r>
                      <a:endParaRPr lang="en-GB" sz="1600" noProof="0">
                        <a:solidFill>
                          <a:srgbClr val="243825"/>
                        </a:solidFill>
                      </a:endParaRPr>
                    </a:p>
                  </a:txBody>
                  <a:tcPr/>
                </a:tc>
                <a:tc>
                  <a:txBody>
                    <a:bodyPr/>
                    <a:lstStyle/>
                    <a:p>
                      <a:r>
                        <a:rPr lang="en-GB" sz="1600" noProof="0" smtClean="0">
                          <a:solidFill>
                            <a:srgbClr val="243825"/>
                          </a:solidFill>
                        </a:rPr>
                        <a:t>Relationship</a:t>
                      </a:r>
                      <a:r>
                        <a:rPr lang="en-GB" sz="1600" baseline="0" noProof="0" smtClean="0">
                          <a:solidFill>
                            <a:srgbClr val="243825"/>
                          </a:solidFill>
                        </a:rPr>
                        <a:t> table ECV_2 </a:t>
                      </a:r>
                      <a:r>
                        <a:rPr lang="en-GB" sz="1600" baseline="0" noProof="0" smtClean="0">
                          <a:solidFill>
                            <a:srgbClr val="243825"/>
                          </a:solidFill>
                          <a:sym typeface="Wingdings" pitchFamily="2" charset="2"/>
                        </a:rPr>
                        <a:t>  ECV_requirements</a:t>
                      </a:r>
                      <a:endParaRPr lang="en-GB" sz="1600" noProof="0">
                        <a:solidFill>
                          <a:srgbClr val="243825"/>
                        </a:solidFill>
                      </a:endParaRPr>
                    </a:p>
                  </a:txBody>
                  <a:tcPr/>
                </a:tc>
                <a:tc>
                  <a:txBody>
                    <a:bodyPr/>
                    <a:lstStyle/>
                    <a:p>
                      <a:r>
                        <a:rPr lang="en-GB" sz="1600" noProof="0" dirty="0" smtClean="0">
                          <a:solidFill>
                            <a:srgbClr val="243825"/>
                          </a:solidFill>
                        </a:rPr>
                        <a:t>Available</a:t>
                      </a:r>
                      <a:r>
                        <a:rPr lang="en-GB" sz="1600" baseline="0" noProof="0" dirty="0" smtClean="0">
                          <a:solidFill>
                            <a:srgbClr val="243825"/>
                          </a:solidFill>
                        </a:rPr>
                        <a:t> through edit form</a:t>
                      </a:r>
                      <a:endParaRPr lang="en-GB" sz="1600" noProof="0" dirty="0">
                        <a:solidFill>
                          <a:srgbClr val="243825"/>
                        </a:solidFill>
                      </a:endParaRPr>
                    </a:p>
                  </a:txBody>
                  <a:tcPr/>
                </a:tc>
              </a:tr>
              <a:tr h="370840">
                <a:tc>
                  <a:txBody>
                    <a:bodyPr/>
                    <a:lstStyle/>
                    <a:p>
                      <a:r>
                        <a:rPr lang="en-GB" sz="1600" noProof="0" smtClean="0">
                          <a:solidFill>
                            <a:srgbClr val="243825"/>
                          </a:solidFill>
                        </a:rPr>
                        <a:t>ECV_list</a:t>
                      </a:r>
                      <a:endParaRPr lang="en-GB" sz="1600" noProof="0">
                        <a:solidFill>
                          <a:srgbClr val="243825"/>
                        </a:solidFill>
                      </a:endParaRPr>
                    </a:p>
                  </a:txBody>
                  <a:tcPr/>
                </a:tc>
                <a:tc>
                  <a:txBody>
                    <a:bodyPr/>
                    <a:lstStyle/>
                    <a:p>
                      <a:r>
                        <a:rPr lang="en-GB" sz="1600" noProof="0" smtClean="0">
                          <a:solidFill>
                            <a:srgbClr val="243825"/>
                          </a:solidFill>
                        </a:rPr>
                        <a:t>List of ECVs, ECV produc ts and Physical quantities</a:t>
                      </a:r>
                      <a:endParaRPr lang="en-GB" sz="1600" noProof="0">
                        <a:solidFill>
                          <a:srgbClr val="243825"/>
                        </a:solidFill>
                      </a:endParaRPr>
                    </a:p>
                  </a:txBody>
                  <a:tcPr/>
                </a:tc>
                <a:tc>
                  <a:txBody>
                    <a:bodyPr/>
                    <a:lstStyle/>
                    <a:p>
                      <a:r>
                        <a:rPr lang="en-GB" sz="1600" noProof="0" smtClean="0">
                          <a:solidFill>
                            <a:srgbClr val="243825"/>
                          </a:solidFill>
                        </a:rPr>
                        <a:t>No</a:t>
                      </a:r>
                      <a:r>
                        <a:rPr lang="en-GB" sz="1600" baseline="0" noProof="0" smtClean="0">
                          <a:solidFill>
                            <a:srgbClr val="243825"/>
                          </a:solidFill>
                        </a:rPr>
                        <a:t> access, internally used for dropdown lists</a:t>
                      </a:r>
                      <a:endParaRPr lang="en-GB" sz="1600" noProof="0">
                        <a:solidFill>
                          <a:srgbClr val="243825"/>
                        </a:solidFill>
                      </a:endParaRPr>
                    </a:p>
                  </a:txBody>
                  <a:tcPr/>
                </a:tc>
              </a:tr>
              <a:tr h="370840">
                <a:tc>
                  <a:txBody>
                    <a:bodyPr/>
                    <a:lstStyle/>
                    <a:p>
                      <a:r>
                        <a:rPr lang="en-GB" sz="1600" noProof="0" smtClean="0">
                          <a:solidFill>
                            <a:srgbClr val="243825"/>
                          </a:solidFill>
                        </a:rPr>
                        <a:t>History</a:t>
                      </a:r>
                      <a:endParaRPr lang="en-GB" sz="1600" noProof="0">
                        <a:solidFill>
                          <a:srgbClr val="243825"/>
                        </a:solidFill>
                      </a:endParaRPr>
                    </a:p>
                  </a:txBody>
                  <a:tcPr/>
                </a:tc>
                <a:tc>
                  <a:txBody>
                    <a:bodyPr/>
                    <a:lstStyle/>
                    <a:p>
                      <a:r>
                        <a:rPr lang="en-GB" sz="1600" noProof="0" smtClean="0">
                          <a:solidFill>
                            <a:srgbClr val="243825"/>
                          </a:solidFill>
                        </a:rPr>
                        <a:t>Log-table</a:t>
                      </a:r>
                      <a:r>
                        <a:rPr lang="en-GB" sz="1600" baseline="0" noProof="0" smtClean="0">
                          <a:solidFill>
                            <a:srgbClr val="243825"/>
                          </a:solidFill>
                        </a:rPr>
                        <a:t> for history registration</a:t>
                      </a:r>
                      <a:endParaRPr lang="en-GB" sz="1600" noProof="0">
                        <a:solidFill>
                          <a:srgbClr val="243825"/>
                        </a:solidFill>
                      </a:endParaRPr>
                    </a:p>
                  </a:txBody>
                  <a:tcPr/>
                </a:tc>
                <a:tc>
                  <a:txBody>
                    <a:bodyPr/>
                    <a:lstStyle/>
                    <a:p>
                      <a:r>
                        <a:rPr lang="en-GB" sz="1600" noProof="0" smtClean="0">
                          <a:solidFill>
                            <a:srgbClr val="243825"/>
                          </a:solidFill>
                        </a:rPr>
                        <a:t>No access</a:t>
                      </a:r>
                      <a:endParaRPr lang="en-GB" sz="1600" noProof="0">
                        <a:solidFill>
                          <a:srgbClr val="243825"/>
                        </a:solidFill>
                      </a:endParaRPr>
                    </a:p>
                  </a:txBody>
                  <a:tcPr/>
                </a:tc>
              </a:tr>
              <a:tr h="370840">
                <a:tc>
                  <a:txBody>
                    <a:bodyPr/>
                    <a:lstStyle/>
                    <a:p>
                      <a:r>
                        <a:rPr lang="en-GB" sz="1600" noProof="0" smtClean="0">
                          <a:solidFill>
                            <a:srgbClr val="243825"/>
                          </a:solidFill>
                        </a:rPr>
                        <a:t>Users</a:t>
                      </a:r>
                      <a:endParaRPr lang="en-GB" sz="1600" noProof="0">
                        <a:solidFill>
                          <a:srgbClr val="243825"/>
                        </a:solidFill>
                      </a:endParaRPr>
                    </a:p>
                  </a:txBody>
                  <a:tcPr/>
                </a:tc>
                <a:tc>
                  <a:txBody>
                    <a:bodyPr/>
                    <a:lstStyle/>
                    <a:p>
                      <a:r>
                        <a:rPr lang="en-GB" sz="1600" noProof="0" smtClean="0">
                          <a:solidFill>
                            <a:srgbClr val="243825"/>
                          </a:solidFill>
                        </a:rPr>
                        <a:t>User management</a:t>
                      </a:r>
                      <a:r>
                        <a:rPr lang="en-GB" sz="1600" baseline="0" noProof="0" smtClean="0">
                          <a:solidFill>
                            <a:srgbClr val="243825"/>
                          </a:solidFill>
                        </a:rPr>
                        <a:t> for log-in and dataset edit rights management</a:t>
                      </a:r>
                      <a:endParaRPr lang="en-GB" sz="1600" noProof="0">
                        <a:solidFill>
                          <a:srgbClr val="243825"/>
                        </a:solidFill>
                      </a:endParaRPr>
                    </a:p>
                  </a:txBody>
                  <a:tcPr/>
                </a:tc>
                <a:tc>
                  <a:txBody>
                    <a:bodyPr/>
                    <a:lstStyle/>
                    <a:p>
                      <a:r>
                        <a:rPr lang="en-GB" sz="1600" noProof="0" dirty="0" smtClean="0">
                          <a:solidFill>
                            <a:srgbClr val="243825"/>
                          </a:solidFill>
                        </a:rPr>
                        <a:t>No access</a:t>
                      </a:r>
                      <a:endParaRPr lang="en-GB" sz="1600" noProof="0" dirty="0">
                        <a:solidFill>
                          <a:srgbClr val="243825"/>
                        </a:solidFill>
                      </a:endParaRPr>
                    </a:p>
                  </a:txBody>
                  <a:tcPr/>
                </a:tc>
              </a:tr>
            </a:tbl>
          </a:graphicData>
        </a:graphic>
      </p:graphicFrame>
      <p:pic>
        <p:nvPicPr>
          <p:cNvPr id="2050" name="Picture 2"/>
          <p:cNvPicPr>
            <a:picLocks noChangeAspect="1" noChangeArrowheads="1"/>
          </p:cNvPicPr>
          <p:nvPr/>
        </p:nvPicPr>
        <p:blipFill>
          <a:blip r:embed="rId2" cstate="print"/>
          <a:srcRect t="25873" b="25872"/>
          <a:stretch>
            <a:fillRect/>
          </a:stretch>
        </p:blipFill>
        <p:spPr bwMode="auto">
          <a:xfrm>
            <a:off x="323528" y="6093296"/>
            <a:ext cx="8496944" cy="485077"/>
          </a:xfrm>
          <a:prstGeom prst="rect">
            <a:avLst/>
          </a:prstGeom>
          <a:noFill/>
          <a:ln w="9525">
            <a:noFill/>
            <a:miter lim="800000"/>
            <a:headEnd/>
            <a:tailEnd/>
          </a:ln>
        </p:spPr>
      </p:pic>
    </p:spTree>
    <p:extLst>
      <p:ext uri="{BB962C8B-B14F-4D97-AF65-F5344CB8AC3E}">
        <p14:creationId xmlns:p14="http://schemas.microsoft.com/office/powerpoint/2010/main" val="31065132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486400" cy="1143000"/>
          </a:xfrm>
        </p:spPr>
        <p:txBody>
          <a:bodyPr anchor="ctr"/>
          <a:lstStyle/>
          <a:p>
            <a:r>
              <a:rPr lang="de-DE" dirty="0" smtClean="0"/>
              <a:t>Integration with WGClimate Website</a:t>
            </a:r>
            <a:endParaRPr lang="en-GB" dirty="0"/>
          </a:p>
        </p:txBody>
      </p:sp>
      <p:sp>
        <p:nvSpPr>
          <p:cNvPr id="4" name="Content Placeholder 3"/>
          <p:cNvSpPr>
            <a:spLocks noGrp="1"/>
          </p:cNvSpPr>
          <p:nvPr>
            <p:ph sz="quarter" idx="1"/>
          </p:nvPr>
        </p:nvSpPr>
        <p:spPr>
          <a:xfrm>
            <a:off x="457200" y="1219200"/>
            <a:ext cx="8229600" cy="1828800"/>
          </a:xfrm>
        </p:spPr>
        <p:txBody>
          <a:bodyPr>
            <a:normAutofit fontScale="92500" lnSpcReduction="10000"/>
          </a:bodyPr>
          <a:lstStyle/>
          <a:p>
            <a:r>
              <a:rPr lang="en-GB" dirty="0" smtClean="0"/>
              <a:t>ECV inventory is displayed as integral part of the </a:t>
            </a:r>
            <a:r>
              <a:rPr lang="en-GB" dirty="0" err="1" smtClean="0"/>
              <a:t>WGClimate</a:t>
            </a:r>
            <a:r>
              <a:rPr lang="en-GB" dirty="0" smtClean="0"/>
              <a:t> website</a:t>
            </a:r>
          </a:p>
          <a:p>
            <a:pPr marL="0" indent="0">
              <a:buNone/>
            </a:pPr>
            <a:r>
              <a:rPr lang="en-GB" dirty="0"/>
              <a:t>	</a:t>
            </a:r>
            <a:r>
              <a:rPr lang="en-GB" dirty="0" smtClean="0"/>
              <a:t>http</a:t>
            </a:r>
            <a:r>
              <a:rPr lang="en-GB" dirty="0"/>
              <a:t>://</a:t>
            </a:r>
            <a:r>
              <a:rPr lang="en-GB" dirty="0" err="1"/>
              <a:t>climatemonitoring.info</a:t>
            </a:r>
            <a:r>
              <a:rPr lang="en-GB" dirty="0"/>
              <a:t>/</a:t>
            </a:r>
            <a:r>
              <a:rPr lang="en-GB" dirty="0" err="1"/>
              <a:t>wgclimate</a:t>
            </a:r>
            <a:endParaRPr lang="en-GB" dirty="0" smtClean="0"/>
          </a:p>
          <a:p>
            <a:r>
              <a:rPr lang="en-GB" dirty="0" smtClean="0"/>
              <a:t>Integration via &lt;</a:t>
            </a:r>
            <a:r>
              <a:rPr lang="en-GB" dirty="0" err="1" smtClean="0"/>
              <a:t>iframe</a:t>
            </a:r>
            <a:r>
              <a:rPr lang="en-GB" dirty="0" smtClean="0"/>
              <a:t>&gt; allows independent development and maintenance</a:t>
            </a:r>
            <a:endParaRPr lang="en-GB" dirty="0"/>
          </a:p>
        </p:txBody>
      </p:sp>
      <p:pic>
        <p:nvPicPr>
          <p:cNvPr id="2051" name="Picture 3"/>
          <p:cNvPicPr>
            <a:picLocks noChangeAspect="1" noChangeArrowheads="1"/>
          </p:cNvPicPr>
          <p:nvPr/>
        </p:nvPicPr>
        <p:blipFill>
          <a:blip r:embed="rId2" cstate="print"/>
          <a:srcRect/>
          <a:stretch>
            <a:fillRect/>
          </a:stretch>
        </p:blipFill>
        <p:spPr bwMode="auto">
          <a:xfrm>
            <a:off x="467544" y="3048000"/>
            <a:ext cx="3733193" cy="3174306"/>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3" cstate="print"/>
          <a:srcRect/>
          <a:stretch>
            <a:fillRect/>
          </a:stretch>
        </p:blipFill>
        <p:spPr bwMode="auto">
          <a:xfrm>
            <a:off x="4572000" y="3053954"/>
            <a:ext cx="4162105" cy="2592288"/>
          </a:xfrm>
          <a:prstGeom prst="rect">
            <a:avLst/>
          </a:prstGeom>
          <a:ln>
            <a:noFill/>
          </a:ln>
          <a:effectLst>
            <a:outerShdw blurRad="292100" dist="139700" dir="2700000" algn="tl" rotWithShape="0">
              <a:srgbClr val="333333">
                <a:alpha val="65000"/>
              </a:srgbClr>
            </a:outerShdw>
          </a:effectLst>
        </p:spPr>
      </p:pic>
      <p:pic>
        <p:nvPicPr>
          <p:cNvPr id="2053" name="Picture 5"/>
          <p:cNvPicPr>
            <a:picLocks noChangeAspect="1" noChangeArrowheads="1"/>
          </p:cNvPicPr>
          <p:nvPr/>
        </p:nvPicPr>
        <p:blipFill>
          <a:blip r:embed="rId4" cstate="print"/>
          <a:srcRect/>
          <a:stretch>
            <a:fillRect/>
          </a:stretch>
        </p:blipFill>
        <p:spPr bwMode="auto">
          <a:xfrm>
            <a:off x="6172200" y="4782146"/>
            <a:ext cx="2338393" cy="1440160"/>
          </a:xfrm>
          <a:prstGeom prst="rect">
            <a:avLst/>
          </a:prstGeom>
          <a:ln>
            <a:noFill/>
          </a:ln>
          <a:effectLst>
            <a:outerShdw blurRad="292100" dist="139700" dir="2700000" algn="tl" rotWithShape="0">
              <a:srgbClr val="333333">
                <a:alpha val="65000"/>
              </a:srgbClr>
            </a:outerShdw>
          </a:effectLst>
        </p:spPr>
      </p:pic>
      <p:sp>
        <p:nvSpPr>
          <p:cNvPr id="8" name="Footer Placeholder 3"/>
          <p:cNvSpPr>
            <a:spLocks noGrp="1"/>
          </p:cNvSpPr>
          <p:nvPr>
            <p:ph type="ftr" sz="quarter" idx="11"/>
          </p:nvPr>
        </p:nvSpPr>
        <p:spPr>
          <a:xfrm>
            <a:off x="2057400" y="6396544"/>
            <a:ext cx="5029200" cy="365125"/>
          </a:xfrm>
        </p:spPr>
        <p:txBody>
          <a:bodyPr anchor="ctr"/>
          <a:lstStyle/>
          <a:p>
            <a:pPr algn="ctr"/>
            <a:r>
              <a:rPr lang="en-US" dirty="0" smtClean="0"/>
              <a:t>Joint CEOS/CGMS Working Group on Climate</a:t>
            </a:r>
            <a:endParaRPr lang="en-US" dirty="0"/>
          </a:p>
        </p:txBody>
      </p:sp>
    </p:spTree>
    <p:extLst>
      <p:ext uri="{BB962C8B-B14F-4D97-AF65-F5344CB8AC3E}">
        <p14:creationId xmlns:p14="http://schemas.microsoft.com/office/powerpoint/2010/main" val="10199294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9350</TotalTime>
  <Words>2142</Words>
  <Application>Microsoft Macintosh PowerPoint</Application>
  <PresentationFormat>On-screen Show (4:3)</PresentationFormat>
  <Paragraphs>323</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vt:lpstr>
      <vt:lpstr>ECV Inventory and  Climate Architecture</vt:lpstr>
      <vt:lpstr>WGClimate</vt:lpstr>
      <vt:lpstr>ECV Inventory Development</vt:lpstr>
      <vt:lpstr>ECV Inventory - Cycle #2</vt:lpstr>
      <vt:lpstr>Other Activities</vt:lpstr>
      <vt:lpstr>ECV Inventory - Content</vt:lpstr>
      <vt:lpstr>Technical baseline for new implementation</vt:lpstr>
      <vt:lpstr>Database tables</vt:lpstr>
      <vt:lpstr>Integration with WGClimate Website</vt:lpstr>
      <vt:lpstr>The Architecture for Climate Monitoring from Space</vt:lpstr>
      <vt:lpstr>Importance of the ECV Inventory</vt:lpstr>
      <vt:lpstr>Usage of the ECV Inventory by WG Climate</vt:lpstr>
      <vt:lpstr>Potential Usages of the ECV Inventory beyond WGClimate </vt:lpstr>
      <vt:lpstr>ECV Inventory Cycle #1 Analysis</vt:lpstr>
      <vt:lpstr>Rationale</vt:lpstr>
      <vt:lpstr>Questionnaire Structure I</vt:lpstr>
      <vt:lpstr>Questionnaire Structure II</vt:lpstr>
      <vt:lpstr>Questionnaire Structure III</vt:lpstr>
      <vt:lpstr>Example for Questionnaire Entry</vt:lpstr>
      <vt:lpstr>ECVs, ECV Products and Physical Quantities</vt:lpstr>
      <vt:lpstr>Our change ...</vt:lpstr>
      <vt:lpstr>Complementary Activities</vt:lpstr>
      <vt:lpstr>Schedule</vt:lpstr>
      <vt:lpstr>WGClimate Governance</vt:lpstr>
      <vt:lpstr>Points to be addressed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Pascal Lecomte</cp:lastModifiedBy>
  <cp:revision>116</cp:revision>
  <cp:lastPrinted>2016-04-11T13:43:10Z</cp:lastPrinted>
  <dcterms:modified xsi:type="dcterms:W3CDTF">2016-04-17T12:23:56Z</dcterms:modified>
</cp:coreProperties>
</file>